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57" r:id="rId2"/>
    <p:sldId id="329" r:id="rId3"/>
    <p:sldId id="333" r:id="rId4"/>
    <p:sldId id="328" r:id="rId5"/>
    <p:sldId id="356"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8" r:id="rId34"/>
    <p:sldId id="349" r:id="rId35"/>
    <p:sldId id="350" r:id="rId36"/>
    <p:sldId id="352" r:id="rId37"/>
    <p:sldId id="330" r:id="rId38"/>
    <p:sldId id="332" r:id="rId39"/>
    <p:sldId id="331" r:id="rId40"/>
    <p:sldId id="353" r:id="rId41"/>
    <p:sldId id="354" r:id="rId42"/>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extLst>
    <p:ext uri="{521415D9-36F7-43E2-AB2F-B90AF26B5E84}">
      <p14:sectionLst xmlns:p14="http://schemas.microsoft.com/office/powerpoint/2010/main">
        <p14:section name="Default Section" id="{D0D875B3-E413-470C-AE1B-FABEB79FDEF7}">
          <p14:sldIdLst>
            <p14:sldId id="357"/>
            <p14:sldId id="329"/>
            <p14:sldId id="333"/>
            <p14:sldId id="328"/>
            <p14:sldId id="356"/>
            <p14:sldId id="358"/>
            <p14:sldId id="359"/>
            <p14:sldId id="360"/>
            <p14:sldId id="361"/>
            <p14:sldId id="362"/>
            <p14:sldId id="363"/>
            <p14:sldId id="364"/>
            <p14:sldId id="365"/>
            <p14:sldId id="366"/>
            <p14:sldId id="367"/>
            <p14:sldId id="368"/>
            <p14:sldId id="369"/>
            <p14:sldId id="370"/>
            <p14:sldId id="371"/>
            <p14:sldId id="334"/>
            <p14:sldId id="335"/>
            <p14:sldId id="336"/>
            <p14:sldId id="337"/>
            <p14:sldId id="338"/>
            <p14:sldId id="339"/>
            <p14:sldId id="340"/>
            <p14:sldId id="341"/>
            <p14:sldId id="342"/>
            <p14:sldId id="343"/>
            <p14:sldId id="344"/>
            <p14:sldId id="345"/>
            <p14:sldId id="346"/>
            <p14:sldId id="348"/>
            <p14:sldId id="349"/>
            <p14:sldId id="350"/>
            <p14:sldId id="352"/>
            <p14:sldId id="330"/>
            <p14:sldId id="332"/>
            <p14:sldId id="331"/>
            <p14:sldId id="353"/>
            <p14:sldId id="354"/>
          </p14:sldIdLst>
        </p14:section>
        <p14:section name="Untitled Section" id="{7B8F10B8-15D1-4539-BC8B-1BD34BF3756D}">
          <p14:sldIdLst/>
        </p14:section>
      </p14:sectionLst>
    </p:ext>
    <p:ext uri="{EFAFB233-063F-42B5-8137-9DF3F51BA10A}">
      <p15:sldGuideLst xmlns="" xmlns:p15="http://schemas.microsoft.com/office/powerpoint/2012/main">
        <p15:guide id="1" orient="horz" pos="23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D202C"/>
    <a:srgbClr val="063052"/>
    <a:srgbClr val="8000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showGuides="1">
      <p:cViewPr varScale="1">
        <p:scale>
          <a:sx n="69" d="100"/>
          <a:sy n="69" d="100"/>
        </p:scale>
        <p:origin x="-1392" y="-96"/>
      </p:cViewPr>
      <p:guideLst>
        <p:guide orient="horz" pos="2352"/>
        <p:guide pos="2880"/>
      </p:guideLst>
    </p:cSldViewPr>
  </p:slideViewPr>
  <p:notesTextViewPr>
    <p:cViewPr>
      <p:scale>
        <a:sx n="100" d="100"/>
        <a:sy n="100" d="100"/>
      </p:scale>
      <p:origin x="0" y="0"/>
    </p:cViewPr>
  </p:notesTextViewPr>
  <p:sorterViewPr>
    <p:cViewPr>
      <p:scale>
        <a:sx n="100" d="100"/>
        <a:sy n="100" d="100"/>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ean\Dropbox\D91%20DLT\DLT-LGET\Analysis\D91%20Distinguished%20Club%20History%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GB" dirty="0">
                <a:solidFill>
                  <a:srgbClr val="063052"/>
                </a:solidFill>
              </a:rPr>
              <a:t>District 91 % Clubs Distinguished </a:t>
            </a:r>
          </a:p>
          <a:p>
            <a:pPr>
              <a:defRPr sz="1400" b="0" i="0" u="none" strike="noStrike" kern="1200" cap="none" spc="20" baseline="0">
                <a:solidFill>
                  <a:schemeClr val="dk1">
                    <a:lumMod val="50000"/>
                    <a:lumOff val="50000"/>
                  </a:schemeClr>
                </a:solidFill>
                <a:latin typeface="+mn-lt"/>
                <a:ea typeface="+mn-ea"/>
                <a:cs typeface="+mn-cs"/>
              </a:defRPr>
            </a:pPr>
            <a:r>
              <a:rPr lang="en-GB" dirty="0">
                <a:solidFill>
                  <a:srgbClr val="063052"/>
                </a:solidFill>
              </a:rPr>
              <a:t>By Type of Club</a:t>
            </a:r>
          </a:p>
        </c:rich>
      </c:tx>
      <c:layout/>
      <c:overlay val="0"/>
      <c:spPr>
        <a:noFill/>
        <a:ln>
          <a:noFill/>
        </a:ln>
        <a:effectLst/>
      </c:spPr>
    </c:title>
    <c:autoTitleDeleted val="0"/>
    <c:plotArea>
      <c:layout/>
      <c:lineChart>
        <c:grouping val="standard"/>
        <c:varyColors val="0"/>
        <c:ser>
          <c:idx val="0"/>
          <c:order val="0"/>
          <c:tx>
            <c:strRef>
              <c:f>Summary!$A$8</c:f>
              <c:strCache>
                <c:ptCount val="1"/>
                <c:pt idx="0">
                  <c:v>Distinguished Clubs % of Total</c:v>
                </c:pt>
              </c:strCache>
            </c:strRef>
          </c:tx>
          <c:spPr>
            <a:ln w="34925" cap="rnd" cmpd="sng" algn="ctr">
              <a:solidFill>
                <a:schemeClr val="accent1"/>
              </a:solidFill>
              <a:round/>
            </a:ln>
            <a:effectLst/>
          </c:spPr>
          <c:marker>
            <c:symbol val="none"/>
          </c:marker>
          <c:dLbls>
            <c:dLbl>
              <c:idx val="0"/>
              <c:layout>
                <c:manualLayout>
                  <c:x val="-4.7993219597550332E-2"/>
                  <c:y val="-2.57787296386377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5215441819772578E-2"/>
                  <c:y val="-2.57787296386376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437664041994852E-2"/>
                  <c:y val="-2.86430329318196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215441819772627E-2"/>
                  <c:y val="-4.29645493977295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Summary!$B$2:$E$2</c:f>
              <c:strCache>
                <c:ptCount val="4"/>
                <c:pt idx="0">
                  <c:v>2010/11</c:v>
                </c:pt>
                <c:pt idx="1">
                  <c:v>2011/12</c:v>
                </c:pt>
                <c:pt idx="2">
                  <c:v>2012/13</c:v>
                </c:pt>
                <c:pt idx="3">
                  <c:v>2013/14</c:v>
                </c:pt>
              </c:strCache>
            </c:strRef>
          </c:cat>
          <c:val>
            <c:numRef>
              <c:f>Summary!$B$8:$E$8</c:f>
              <c:numCache>
                <c:formatCode>0%</c:formatCode>
                <c:ptCount val="4"/>
                <c:pt idx="0">
                  <c:v>0.83529411764705885</c:v>
                </c:pt>
                <c:pt idx="1">
                  <c:v>0.75789473684210529</c:v>
                </c:pt>
                <c:pt idx="2">
                  <c:v>0.76470588235294112</c:v>
                </c:pt>
                <c:pt idx="3">
                  <c:v>0.8165137614678899</c:v>
                </c:pt>
              </c:numCache>
            </c:numRef>
          </c:val>
          <c:smooth val="0"/>
        </c:ser>
        <c:ser>
          <c:idx val="1"/>
          <c:order val="1"/>
          <c:tx>
            <c:strRef>
              <c:f>Summary!$A$10</c:f>
              <c:strCache>
                <c:ptCount val="1"/>
                <c:pt idx="0">
                  <c:v>Community/Advanced Distinguished % of Total</c:v>
                </c:pt>
              </c:strCache>
            </c:strRef>
          </c:tx>
          <c:spPr>
            <a:ln w="22225" cap="rnd" cmpd="sng" algn="ctr">
              <a:solidFill>
                <a:schemeClr val="accent2"/>
              </a:solidFill>
              <a:round/>
            </a:ln>
            <a:effectLst/>
          </c:spPr>
          <c:marker>
            <c:symbol val="none"/>
          </c:marker>
          <c:dLbls>
            <c:dLbl>
              <c:idx val="0"/>
              <c:layout>
                <c:manualLayout>
                  <c:x val="-5.0770997375328086E-2"/>
                  <c:y val="-2.57787296386376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5215441819772578E-2"/>
                  <c:y val="-3.72359428113655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215441819772627E-2"/>
                  <c:y val="-3.7235942811365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215441819772627E-2"/>
                  <c:y val="-3.43716395181835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Summary!$B$2:$E$2</c:f>
              <c:strCache>
                <c:ptCount val="4"/>
                <c:pt idx="0">
                  <c:v>2010/11</c:v>
                </c:pt>
                <c:pt idx="1">
                  <c:v>2011/12</c:v>
                </c:pt>
                <c:pt idx="2">
                  <c:v>2012/13</c:v>
                </c:pt>
                <c:pt idx="3">
                  <c:v>2013/14</c:v>
                </c:pt>
              </c:strCache>
            </c:strRef>
          </c:cat>
          <c:val>
            <c:numRef>
              <c:f>Summary!$B$10:$E$10</c:f>
              <c:numCache>
                <c:formatCode>0%</c:formatCode>
                <c:ptCount val="4"/>
                <c:pt idx="0">
                  <c:v>0.91176470588235292</c:v>
                </c:pt>
                <c:pt idx="1">
                  <c:v>0.82432432432432434</c:v>
                </c:pt>
                <c:pt idx="2">
                  <c:v>0.83544303797468356</c:v>
                </c:pt>
                <c:pt idx="3">
                  <c:v>0.95061728395061729</c:v>
                </c:pt>
              </c:numCache>
            </c:numRef>
          </c:val>
          <c:smooth val="0"/>
        </c:ser>
        <c:ser>
          <c:idx val="2"/>
          <c:order val="2"/>
          <c:tx>
            <c:strRef>
              <c:f>Summary!$A$12</c:f>
              <c:strCache>
                <c:ptCount val="1"/>
                <c:pt idx="0">
                  <c:v>Corporate/University Distinguished % of Total</c:v>
                </c:pt>
              </c:strCache>
            </c:strRef>
          </c:tx>
          <c:spPr>
            <a:ln w="22225" cap="rnd" cmpd="sng" algn="ctr">
              <a:solidFill>
                <a:srgbClr val="C00000"/>
              </a:solidFill>
              <a:round/>
            </a:ln>
            <a:effectLst/>
          </c:spPr>
          <c:marker>
            <c:symbol val="none"/>
          </c:marker>
          <c:dLbls>
            <c:dLbl>
              <c:idx val="0"/>
              <c:layout>
                <c:manualLayout>
                  <c:x val="-4.521544181977253E-2"/>
                  <c:y val="-3.72359428113655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799321959755036E-2"/>
                  <c:y val="-3.43716395181835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215441819772627E-2"/>
                  <c:y val="-4.01002461045475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215441819772627E-2"/>
                  <c:y val="-4.29645493977294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Summary!$B$2:$E$2</c:f>
              <c:strCache>
                <c:ptCount val="4"/>
                <c:pt idx="0">
                  <c:v>2010/11</c:v>
                </c:pt>
                <c:pt idx="1">
                  <c:v>2011/12</c:v>
                </c:pt>
                <c:pt idx="2">
                  <c:v>2012/13</c:v>
                </c:pt>
                <c:pt idx="3">
                  <c:v>2013/14</c:v>
                </c:pt>
              </c:strCache>
            </c:strRef>
          </c:cat>
          <c:val>
            <c:numRef>
              <c:f>Summary!$B$12:$E$12</c:f>
              <c:numCache>
                <c:formatCode>0%</c:formatCode>
                <c:ptCount val="4"/>
                <c:pt idx="0">
                  <c:v>0.52941176470588236</c:v>
                </c:pt>
                <c:pt idx="1">
                  <c:v>0.52380952380952384</c:v>
                </c:pt>
                <c:pt idx="2">
                  <c:v>0.52173913043478259</c:v>
                </c:pt>
                <c:pt idx="3">
                  <c:v>0.42857142857142855</c:v>
                </c:pt>
              </c:numCache>
            </c:numRef>
          </c:val>
          <c:smooth val="0"/>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73477504"/>
        <c:axId val="80376960"/>
      </c:lineChart>
      <c:catAx>
        <c:axId val="734775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80376960"/>
        <c:crosses val="autoZero"/>
        <c:auto val="1"/>
        <c:lblAlgn val="ctr"/>
        <c:lblOffset val="100"/>
        <c:noMultiLvlLbl val="0"/>
      </c:catAx>
      <c:valAx>
        <c:axId val="80376960"/>
        <c:scaling>
          <c:orientation val="minMax"/>
          <c:min val="0.30000000000000004"/>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7347750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063052"/>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063052"/>
                </a:solidFill>
                <a:latin typeface="+mn-lt"/>
                <a:ea typeface="+mn-ea"/>
                <a:cs typeface="+mn-cs"/>
              </a:defRPr>
            </a:pPr>
            <a:endParaRPr lang="en-US"/>
          </a:p>
        </c:txPr>
      </c:legendEntry>
      <c:legendEntry>
        <c:idx val="2"/>
        <c:txPr>
          <a:bodyPr rot="0" spcFirstLastPara="1" vertOverflow="ellipsis" vert="horz" wrap="square" anchor="ctr" anchorCtr="1"/>
          <a:lstStyle/>
          <a:p>
            <a:pPr>
              <a:defRPr sz="900" b="1" i="0" u="none" strike="noStrike" kern="1200" baseline="0">
                <a:solidFill>
                  <a:srgbClr val="063052"/>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0730" tIns="45365" rIns="90730" bIns="45365"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3633"/>
          </a:xfrm>
          <a:prstGeom prst="rect">
            <a:avLst/>
          </a:prstGeom>
        </p:spPr>
        <p:txBody>
          <a:bodyPr vert="horz" lIns="90730" tIns="45365" rIns="90730" bIns="45365" rtlCol="0"/>
          <a:lstStyle>
            <a:lvl1pPr algn="r">
              <a:defRPr sz="1200"/>
            </a:lvl1pPr>
          </a:lstStyle>
          <a:p>
            <a:fld id="{47C55805-7F13-4FD4-81D8-B3536DF7693B}" type="datetimeFigureOut">
              <a:rPr lang="en-GB" smtClean="0"/>
              <a:t>23/07/2015</a:t>
            </a:fld>
            <a:endParaRPr lang="en-GB" dirty="0"/>
          </a:p>
        </p:txBody>
      </p:sp>
      <p:sp>
        <p:nvSpPr>
          <p:cNvPr id="4" name="Footer Placeholder 3"/>
          <p:cNvSpPr>
            <a:spLocks noGrp="1"/>
          </p:cNvSpPr>
          <p:nvPr>
            <p:ph type="ftr" sz="quarter" idx="2"/>
          </p:nvPr>
        </p:nvSpPr>
        <p:spPr>
          <a:xfrm>
            <a:off x="1" y="9377316"/>
            <a:ext cx="2945659" cy="493633"/>
          </a:xfrm>
          <a:prstGeom prst="rect">
            <a:avLst/>
          </a:prstGeom>
        </p:spPr>
        <p:txBody>
          <a:bodyPr vert="horz" lIns="90730" tIns="45365" rIns="90730" bIns="4536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377316"/>
            <a:ext cx="2945659" cy="493633"/>
          </a:xfrm>
          <a:prstGeom prst="rect">
            <a:avLst/>
          </a:prstGeom>
        </p:spPr>
        <p:txBody>
          <a:bodyPr vert="horz" lIns="90730" tIns="45365" rIns="90730" bIns="45365" rtlCol="0" anchor="b"/>
          <a:lstStyle>
            <a:lvl1pPr algn="r">
              <a:defRPr sz="1200"/>
            </a:lvl1pPr>
          </a:lstStyle>
          <a:p>
            <a:fld id="{B649FD4E-AEC9-4AC4-987B-F1A4AE80166A}" type="slidenum">
              <a:rPr lang="en-GB" smtClean="0"/>
              <a:t>‹#›</a:t>
            </a:fld>
            <a:endParaRPr lang="en-GB" dirty="0"/>
          </a:p>
        </p:txBody>
      </p:sp>
    </p:spTree>
    <p:extLst>
      <p:ext uri="{BB962C8B-B14F-4D97-AF65-F5344CB8AC3E}">
        <p14:creationId xmlns:p14="http://schemas.microsoft.com/office/powerpoint/2010/main" val="360151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0730" tIns="45365" rIns="90730" bIns="45365" rtlCol="0"/>
          <a:lstStyle>
            <a:lvl1pPr algn="l">
              <a:defRPr sz="1200"/>
            </a:lvl1pPr>
          </a:lstStyle>
          <a:p>
            <a:endParaRPr lang="en-GB" dirty="0"/>
          </a:p>
        </p:txBody>
      </p:sp>
      <p:sp>
        <p:nvSpPr>
          <p:cNvPr id="3" name="Date Placeholder 2"/>
          <p:cNvSpPr>
            <a:spLocks noGrp="1"/>
          </p:cNvSpPr>
          <p:nvPr>
            <p:ph type="dt" idx="1"/>
          </p:nvPr>
        </p:nvSpPr>
        <p:spPr>
          <a:xfrm>
            <a:off x="3850444" y="0"/>
            <a:ext cx="2945659" cy="493633"/>
          </a:xfrm>
          <a:prstGeom prst="rect">
            <a:avLst/>
          </a:prstGeom>
        </p:spPr>
        <p:txBody>
          <a:bodyPr vert="horz" lIns="90730" tIns="45365" rIns="90730" bIns="45365" rtlCol="0"/>
          <a:lstStyle>
            <a:lvl1pPr algn="r">
              <a:defRPr sz="1200"/>
            </a:lvl1pPr>
          </a:lstStyle>
          <a:p>
            <a:fld id="{061729BE-6295-42D8-B5A3-F49BB43840B4}" type="datetimeFigureOut">
              <a:rPr lang="en-GB" smtClean="0"/>
              <a:t>23/07/2015</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0730" tIns="45365" rIns="90730" bIns="45365" rtlCol="0" anchor="ctr"/>
          <a:lstStyle/>
          <a:p>
            <a:endParaRPr lang="en-GB" dirty="0"/>
          </a:p>
        </p:txBody>
      </p:sp>
      <p:sp>
        <p:nvSpPr>
          <p:cNvPr id="5" name="Notes Placeholder 4"/>
          <p:cNvSpPr>
            <a:spLocks noGrp="1"/>
          </p:cNvSpPr>
          <p:nvPr>
            <p:ph type="body" sz="quarter" idx="3"/>
          </p:nvPr>
        </p:nvSpPr>
        <p:spPr>
          <a:xfrm>
            <a:off x="679769" y="4689516"/>
            <a:ext cx="5438140" cy="4442698"/>
          </a:xfrm>
          <a:prstGeom prst="rect">
            <a:avLst/>
          </a:prstGeom>
        </p:spPr>
        <p:txBody>
          <a:bodyPr vert="horz" lIns="90730" tIns="45365" rIns="90730" bIns="453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7316"/>
            <a:ext cx="2945659" cy="493633"/>
          </a:xfrm>
          <a:prstGeom prst="rect">
            <a:avLst/>
          </a:prstGeom>
        </p:spPr>
        <p:txBody>
          <a:bodyPr vert="horz" lIns="90730" tIns="45365" rIns="90730" bIns="4536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0730" tIns="45365" rIns="90730" bIns="45365" rtlCol="0" anchor="b"/>
          <a:lstStyle>
            <a:lvl1pPr algn="r">
              <a:defRPr sz="1200"/>
            </a:lvl1pPr>
          </a:lstStyle>
          <a:p>
            <a:fld id="{F81C6BEB-5504-4022-ABF7-E829B0918F94}" type="slidenum">
              <a:rPr lang="en-GB" smtClean="0"/>
              <a:t>‹#›</a:t>
            </a:fld>
            <a:endParaRPr lang="en-GB" dirty="0"/>
          </a:p>
        </p:txBody>
      </p:sp>
    </p:spTree>
    <p:extLst>
      <p:ext uri="{BB962C8B-B14F-4D97-AF65-F5344CB8AC3E}">
        <p14:creationId xmlns:p14="http://schemas.microsoft.com/office/powerpoint/2010/main" val="334540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 club is functioning the way it should, DCP goals are easily achieved.</a:t>
            </a:r>
          </a:p>
          <a:p>
            <a:r>
              <a:rPr lang="en-GB" dirty="0" smtClean="0"/>
              <a:t>DCP is not a tick-the-box exercise, it’s a reflection of how well clubs are serving their members.</a:t>
            </a:r>
          </a:p>
          <a:p>
            <a:r>
              <a:rPr lang="en-GB" dirty="0" smtClean="0"/>
              <a:t>Rather than striving for DCP goals, strive for great meetings that are well-organised, friendly and safe places for learning and risk-taking. Everything else will follow automatically.</a:t>
            </a:r>
          </a:p>
        </p:txBody>
      </p:sp>
      <p:sp>
        <p:nvSpPr>
          <p:cNvPr id="4" name="Slide Number Placeholder 3"/>
          <p:cNvSpPr>
            <a:spLocks noGrp="1"/>
          </p:cNvSpPr>
          <p:nvPr>
            <p:ph type="sldNum" sz="quarter" idx="10"/>
          </p:nvPr>
        </p:nvSpPr>
        <p:spPr/>
        <p:txBody>
          <a:bodyPr/>
          <a:lstStyle/>
          <a:p>
            <a:fld id="{87E17576-7A7A-4923-85CA-6A2E1D06CFC8}" type="slidenum">
              <a:rPr lang="en-GB" smtClean="0"/>
              <a:t>28</a:t>
            </a:fld>
            <a:endParaRPr lang="en-GB"/>
          </a:p>
        </p:txBody>
      </p:sp>
    </p:spTree>
    <p:extLst>
      <p:ext uri="{BB962C8B-B14F-4D97-AF65-F5344CB8AC3E}">
        <p14:creationId xmlns:p14="http://schemas.microsoft.com/office/powerpoint/2010/main" val="140144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 club is functioning the way it should, DCP goals are easily achieved.</a:t>
            </a:r>
          </a:p>
          <a:p>
            <a:r>
              <a:rPr lang="en-GB" dirty="0" smtClean="0"/>
              <a:t>DCP is not a tick-the-box exercise, it’s a reflection of how well clubs are serving their members.</a:t>
            </a:r>
          </a:p>
          <a:p>
            <a:r>
              <a:rPr lang="en-GB" dirty="0" smtClean="0"/>
              <a:t>Rather than striving for DCP goals, strive for great meetings that are well-organised, friendly and safe places for learning and risk-taking. Everything else will follow automatically.</a:t>
            </a:r>
          </a:p>
        </p:txBody>
      </p:sp>
      <p:sp>
        <p:nvSpPr>
          <p:cNvPr id="4" name="Slide Number Placeholder 3"/>
          <p:cNvSpPr>
            <a:spLocks noGrp="1"/>
          </p:cNvSpPr>
          <p:nvPr>
            <p:ph type="sldNum" sz="quarter" idx="10"/>
          </p:nvPr>
        </p:nvSpPr>
        <p:spPr/>
        <p:txBody>
          <a:bodyPr/>
          <a:lstStyle/>
          <a:p>
            <a:fld id="{87E17576-7A7A-4923-85CA-6A2E1D06CFC8}" type="slidenum">
              <a:rPr lang="en-GB" smtClean="0"/>
              <a:t>29</a:t>
            </a:fld>
            <a:endParaRPr lang="en-GB"/>
          </a:p>
        </p:txBody>
      </p:sp>
    </p:spTree>
    <p:extLst>
      <p:ext uri="{BB962C8B-B14F-4D97-AF65-F5344CB8AC3E}">
        <p14:creationId xmlns:p14="http://schemas.microsoft.com/office/powerpoint/2010/main" val="102565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1C6BEB-5504-4022-ABF7-E829B0918F94}" type="slidenum">
              <a:rPr lang="en-GB" smtClean="0"/>
              <a:pPr/>
              <a:t>38</a:t>
            </a:fld>
            <a:endParaRPr lang="en-GB"/>
          </a:p>
        </p:txBody>
      </p:sp>
    </p:spTree>
    <p:extLst>
      <p:ext uri="{BB962C8B-B14F-4D97-AF65-F5344CB8AC3E}">
        <p14:creationId xmlns:p14="http://schemas.microsoft.com/office/powerpoint/2010/main" val="633810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685800" y="1295400"/>
            <a:ext cx="7772400" cy="1470025"/>
          </a:xfrm>
        </p:spPr>
        <p:txBody>
          <a:bodyPr/>
          <a:lstStyle>
            <a:lvl1pPr algn="ctr">
              <a:defRPr>
                <a:solidFill>
                  <a:srgbClr val="063052"/>
                </a:solidFill>
                <a:latin typeface="Arial" charset="0"/>
              </a:defRPr>
            </a:lvl1pPr>
          </a:lstStyle>
          <a:p>
            <a:pPr lvl="0"/>
            <a:r>
              <a:rPr lang="en-US" noProof="0" dirty="0" smtClean="0"/>
              <a:t>Click to edit Master title style</a:t>
            </a:r>
            <a:endParaRPr lang="en-US" noProof="0" dirty="0"/>
          </a:p>
        </p:txBody>
      </p:sp>
      <p:sp>
        <p:nvSpPr>
          <p:cNvPr id="16388" name="Rectangle 3"/>
          <p:cNvSpPr>
            <a:spLocks noGrp="1" noChangeArrowheads="1"/>
          </p:cNvSpPr>
          <p:nvPr>
            <p:ph type="subTitle" idx="1"/>
          </p:nvPr>
        </p:nvSpPr>
        <p:spPr>
          <a:xfrm>
            <a:off x="685800" y="3048000"/>
            <a:ext cx="7772400" cy="990600"/>
          </a:xfrm>
        </p:spPr>
        <p:txBody>
          <a:bodyPr/>
          <a:lstStyle>
            <a:lvl1pPr marL="0" indent="0" algn="ctr">
              <a:lnSpc>
                <a:spcPct val="90000"/>
              </a:lnSpc>
              <a:buFont typeface="Webdings" charset="0"/>
              <a:buNone/>
              <a:defRPr sz="2400">
                <a:solidFill>
                  <a:srgbClr val="063052"/>
                </a:solidFill>
                <a:latin typeface="Arial" charset="0"/>
              </a:defRPr>
            </a:lvl1pPr>
          </a:lstStyle>
          <a:p>
            <a:pPr lvl="0"/>
            <a:r>
              <a:rPr lang="en-US" noProof="0" dirty="0" smtClean="0"/>
              <a:t>Click to edit Master subtitle style</a:t>
            </a:r>
            <a:endParaRPr lang="en-US" noProof="0" dirty="0"/>
          </a:p>
        </p:txBody>
      </p:sp>
      <p:sp>
        <p:nvSpPr>
          <p:cNvPr id="6" name="Rectangle 5"/>
          <p:cNvSpPr/>
          <p:nvPr userDrawn="1"/>
        </p:nvSpPr>
        <p:spPr>
          <a:xfrm>
            <a:off x="381000" y="6400800"/>
            <a:ext cx="838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ToastmastersLogo-Color.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22034" y="3773632"/>
            <a:ext cx="3695700" cy="2855768"/>
          </a:xfrm>
          <a:prstGeom prst="rect">
            <a:avLst/>
          </a:prstGeom>
        </p:spPr>
      </p:pic>
      <p:sp>
        <p:nvSpPr>
          <p:cNvPr id="8" name="Rectangle 7"/>
          <p:cNvSpPr/>
          <p:nvPr userDrawn="1"/>
        </p:nvSpPr>
        <p:spPr>
          <a:xfrm>
            <a:off x="381000" y="381000"/>
            <a:ext cx="8382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467600" cy="4572000"/>
          </a:xfrm>
        </p:spPr>
        <p:txBody>
          <a:bodyPr/>
          <a:lstStyle>
            <a:lvl1pPr marL="0" indent="0">
              <a:buFontTx/>
              <a:buNone/>
              <a:defRPr/>
            </a:lvl1pPr>
            <a:lvl4pPr marL="1600200" indent="-228600">
              <a:buFont typeface="Lucida Grande"/>
              <a:buChar char="–"/>
              <a:defRPr/>
            </a:lvl4pPr>
          </a:lstStyle>
          <a:p>
            <a:pPr lvl="0"/>
            <a:r>
              <a:rPr lang="en-US" dirty="0" smtClean="0"/>
              <a:t>Click to edit Master text styles</a:t>
            </a:r>
          </a:p>
        </p:txBody>
      </p:sp>
      <p:sp>
        <p:nvSpPr>
          <p:cNvPr id="4" name="Rectangle 2"/>
          <p:cNvSpPr>
            <a:spLocks noGrp="1" noChangeArrowheads="1"/>
          </p:cNvSpPr>
          <p:nvPr>
            <p:ph type="title"/>
          </p:nvPr>
        </p:nvSpPr>
        <p:spPr bwMode="auto">
          <a:xfrm>
            <a:off x="838200" y="431799"/>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style</a:t>
            </a:r>
            <a:endParaRPr lang="en-US" dirty="0"/>
          </a:p>
        </p:txBody>
      </p:sp>
    </p:spTree>
    <p:extLst>
      <p:ext uri="{BB962C8B-B14F-4D97-AF65-F5344CB8AC3E}">
        <p14:creationId xmlns:p14="http://schemas.microsoft.com/office/powerpoint/2010/main" val="29110544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467600" cy="4724400"/>
          </a:xfrm>
        </p:spPr>
        <p:txBody>
          <a:bodyPr/>
          <a:lstStyle>
            <a:lvl1pPr marL="398463" indent="-398463">
              <a:defRPr/>
            </a:lvl1pPr>
            <a:lvl4pPr marL="1600200" indent="-228600">
              <a:buFont typeface="Lucida Grande"/>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179790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440269"/>
            <a:ext cx="8204199" cy="6096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24000"/>
            <a:ext cx="39624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343400" y="1524000"/>
            <a:ext cx="43434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845376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2" y="250295"/>
            <a:ext cx="8305800" cy="9604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marL="1600200" indent="-228600">
              <a:buFont typeface="Lucida Grande"/>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marL="1600200" indent="-228600">
              <a:buFont typeface="Lucida Grande"/>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008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dirty="0" smtClean="0"/>
              <a:t>Click to edit Master title style</a:t>
            </a:r>
            <a:endParaRPr lang="en-US" dirty="0"/>
          </a:p>
        </p:txBody>
      </p:sp>
    </p:spTree>
    <p:extLst>
      <p:ext uri="{BB962C8B-B14F-4D97-AF65-F5344CB8AC3E}">
        <p14:creationId xmlns:p14="http://schemas.microsoft.com/office/powerpoint/2010/main" val="264401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94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346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443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267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762000" y="16002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endParaRPr lang="en-US" dirty="0"/>
          </a:p>
          <a:p>
            <a:pPr lvl="1"/>
            <a:r>
              <a:rPr lang="en-US" dirty="0"/>
              <a:t>Second level</a:t>
            </a:r>
          </a:p>
          <a:p>
            <a:pPr lvl="2"/>
            <a:r>
              <a:rPr lang="en-US" dirty="0"/>
              <a:t>Third level</a:t>
            </a:r>
          </a:p>
          <a:p>
            <a:pPr lvl="3"/>
            <a:r>
              <a:rPr lang="en-US" dirty="0"/>
              <a:t>Fourth level</a:t>
            </a:r>
          </a:p>
        </p:txBody>
      </p:sp>
      <p:sp>
        <p:nvSpPr>
          <p:cNvPr id="3" name="Rectangle 2"/>
          <p:cNvSpPr/>
          <p:nvPr userDrawn="1"/>
        </p:nvSpPr>
        <p:spPr>
          <a:xfrm>
            <a:off x="381000" y="381000"/>
            <a:ext cx="8382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381000" y="6400800"/>
            <a:ext cx="7772400" cy="228600"/>
          </a:xfrm>
          <a:prstGeom prst="rect">
            <a:avLst/>
          </a:prstGeom>
          <a:gradFill>
            <a:gsLst>
              <a:gs pos="0">
                <a:schemeClr val="accent1">
                  <a:shade val="51000"/>
                  <a:satMod val="130000"/>
                </a:schemeClr>
              </a:gs>
              <a:gs pos="26000">
                <a:schemeClr val="accent1">
                  <a:shade val="93000"/>
                  <a:satMod val="130000"/>
                </a:schemeClr>
              </a:gs>
              <a:gs pos="96000">
                <a:schemeClr val="accent1">
                  <a:shade val="94000"/>
                  <a:satMod val="135000"/>
                  <a:alpha val="0"/>
                </a:schemeClr>
              </a:gs>
            </a:gsLst>
            <a:lin ang="3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ToastmastersLogo-Color.ai"/>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685741" y="6001327"/>
            <a:ext cx="1305859" cy="1009073"/>
          </a:xfrm>
          <a:prstGeom prst="rect">
            <a:avLst/>
          </a:prstGeom>
        </p:spPr>
      </p:pic>
      <p:sp>
        <p:nvSpPr>
          <p:cNvPr id="5" name="TextBox 4"/>
          <p:cNvSpPr txBox="1"/>
          <p:nvPr userDrawn="1"/>
        </p:nvSpPr>
        <p:spPr>
          <a:xfrm>
            <a:off x="533400" y="6383179"/>
            <a:ext cx="1555296" cy="246221"/>
          </a:xfrm>
          <a:prstGeom prst="rect">
            <a:avLst/>
          </a:prstGeom>
          <a:noFill/>
        </p:spPr>
        <p:txBody>
          <a:bodyPr wrap="none" rtlCol="0">
            <a:spAutoFit/>
          </a:bodyPr>
          <a:lstStyle/>
          <a:p>
            <a:r>
              <a:rPr lang="en-US" sz="1000" b="1" dirty="0" smtClean="0">
                <a:solidFill>
                  <a:schemeClr val="bg2">
                    <a:lumMod val="20000"/>
                    <a:lumOff val="80000"/>
                  </a:schemeClr>
                </a:solidFill>
              </a:rPr>
              <a:t>www.toastmasters.org</a:t>
            </a:r>
            <a:endParaRPr lang="en-US" sz="1000" b="1" dirty="0">
              <a:solidFill>
                <a:schemeClr val="bg2">
                  <a:lumMod val="20000"/>
                  <a:lumOff val="80000"/>
                </a:schemeClr>
              </a:solidFill>
            </a:endParaRPr>
          </a:p>
        </p:txBody>
      </p:sp>
      <p:sp>
        <p:nvSpPr>
          <p:cNvPr id="1027" name="Rectangle 2"/>
          <p:cNvSpPr>
            <a:spLocks noGrp="1" noChangeArrowheads="1"/>
          </p:cNvSpPr>
          <p:nvPr>
            <p:ph type="title"/>
          </p:nvPr>
        </p:nvSpPr>
        <p:spPr bwMode="auto">
          <a:xfrm>
            <a:off x="838200" y="431799"/>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style</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9" r:id="rId3"/>
    <p:sldLayoutId id="2147483653" r:id="rId4"/>
    <p:sldLayoutId id="2147483654" r:id="rId5"/>
    <p:sldLayoutId id="2147483655" r:id="rId6"/>
    <p:sldLayoutId id="2147483656" r:id="rId7"/>
    <p:sldLayoutId id="2147483658" r:id="rId8"/>
  </p:sldLayoutIdLst>
  <p:timing>
    <p:tnLst>
      <p:par>
        <p:cTn id="1" dur="indefinite" restart="never" nodeType="tmRoot"/>
      </p:par>
    </p:tnLst>
  </p:timing>
  <p:txStyles>
    <p:title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98463" indent="-398463" algn="l" rtl="0" eaLnBrk="1" fontAlgn="base" hangingPunct="1">
        <a:spcBef>
          <a:spcPct val="20000"/>
        </a:spcBef>
        <a:spcAft>
          <a:spcPct val="0"/>
        </a:spcAft>
        <a:buClr>
          <a:srgbClr val="CD202C"/>
        </a:buClr>
        <a:buFont typeface="Webdings" charset="2"/>
        <a:buChar char="4"/>
        <a:defRPr sz="2800" spc="-5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charset="0"/>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nessa.toastmaster@gmail.com" TargetMode="External"/><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algn="l"/>
            <a:r>
              <a:rPr lang="en-GB" dirty="0" smtClean="0"/>
              <a:t>Corporate Club </a:t>
            </a:r>
            <a:br>
              <a:rPr lang="en-GB" dirty="0" smtClean="0"/>
            </a:br>
            <a:r>
              <a:rPr lang="en-GB" dirty="0" smtClean="0"/>
              <a:t>Officer Training</a:t>
            </a:r>
            <a:endParaRPr lang="en-GB" i="1" dirty="0" smtClean="0"/>
          </a:p>
        </p:txBody>
      </p:sp>
      <p:sp>
        <p:nvSpPr>
          <p:cNvPr id="5123" name="Subtitle 2"/>
          <p:cNvSpPr>
            <a:spLocks noGrp="1"/>
          </p:cNvSpPr>
          <p:nvPr>
            <p:ph type="subTitle" idx="1"/>
          </p:nvPr>
        </p:nvSpPr>
        <p:spPr/>
        <p:txBody>
          <a:bodyPr/>
          <a:lstStyle/>
          <a:p>
            <a:pPr algn="l"/>
            <a:r>
              <a:rPr lang="en-GB" dirty="0" smtClean="0"/>
              <a:t>District 91 – UK South</a:t>
            </a:r>
          </a:p>
          <a:p>
            <a:pPr algn="l"/>
            <a:endParaRPr lang="en-GB" sz="1800" i="1" dirty="0" smtClean="0">
              <a:solidFill>
                <a:srgbClr val="800000"/>
              </a:solidFill>
            </a:endParaRPr>
          </a:p>
          <a:p>
            <a:pPr algn="l"/>
            <a:r>
              <a:rPr lang="en-GB" sz="1800" i="1" dirty="0" smtClean="0">
                <a:solidFill>
                  <a:srgbClr val="800000"/>
                </a:solidFill>
              </a:rPr>
              <a:t>July 2015</a:t>
            </a:r>
          </a:p>
        </p:txBody>
      </p:sp>
      <p:pic>
        <p:nvPicPr>
          <p:cNvPr id="4" name="Picture 3"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91089" y="381000"/>
            <a:ext cx="2552912" cy="6477000"/>
          </a:xfrm>
          <a:prstGeom prst="rect">
            <a:avLst/>
          </a:prstGeom>
        </p:spPr>
      </p:pic>
      <p:sp>
        <p:nvSpPr>
          <p:cNvPr id="2" name="Rectangle 1"/>
          <p:cNvSpPr/>
          <p:nvPr/>
        </p:nvSpPr>
        <p:spPr>
          <a:xfrm>
            <a:off x="228598" y="4343400"/>
            <a:ext cx="3650423" cy="1477328"/>
          </a:xfrm>
          <a:prstGeom prst="rect">
            <a:avLst/>
          </a:prstGeom>
        </p:spPr>
        <p:txBody>
          <a:bodyPr wrap="none">
            <a:spAutoFit/>
          </a:bodyPr>
          <a:lstStyle/>
          <a:p>
            <a:r>
              <a:rPr lang="en-GB" dirty="0" smtClean="0"/>
              <a:t>Vanessa King</a:t>
            </a:r>
          </a:p>
          <a:p>
            <a:r>
              <a:rPr lang="en-GB" dirty="0">
                <a:hlinkClick r:id="rId3"/>
              </a:rPr>
              <a:t>vanessa.toastmaster@gmail.com</a:t>
            </a:r>
            <a:endParaRPr lang="en-GB" dirty="0"/>
          </a:p>
          <a:p>
            <a:endParaRPr lang="en-GB" dirty="0"/>
          </a:p>
          <a:p>
            <a:r>
              <a:rPr lang="en-GB" dirty="0" smtClean="0"/>
              <a:t>Dorothea Stuart</a:t>
            </a:r>
            <a:endParaRPr lang="en-GB" dirty="0"/>
          </a:p>
          <a:p>
            <a:r>
              <a:rPr lang="en-GB" dirty="0" smtClean="0">
                <a:hlinkClick r:id="rId3"/>
              </a:rPr>
              <a:t>dorotheastuart@blueyonder.co.uk</a:t>
            </a:r>
            <a:endParaRPr lang="en-GB" dirty="0"/>
          </a:p>
        </p:txBody>
      </p:sp>
    </p:spTree>
    <p:extLst>
      <p:ext uri="{BB962C8B-B14F-4D97-AF65-F5344CB8AC3E}">
        <p14:creationId xmlns:p14="http://schemas.microsoft.com/office/powerpoint/2010/main" val="328666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GB" dirty="0" smtClean="0"/>
          </a:p>
          <a:p>
            <a:pPr lvl="1"/>
            <a:endParaRPr lang="en-GB" dirty="0" smtClean="0"/>
          </a:p>
          <a:p>
            <a:endParaRPr lang="en-US" dirty="0"/>
          </a:p>
        </p:txBody>
      </p:sp>
      <p:sp>
        <p:nvSpPr>
          <p:cNvPr id="2" name="Title 1"/>
          <p:cNvSpPr>
            <a:spLocks noGrp="1"/>
          </p:cNvSpPr>
          <p:nvPr>
            <p:ph type="title"/>
          </p:nvPr>
        </p:nvSpPr>
        <p:spPr/>
        <p:txBody>
          <a:bodyPr/>
          <a:lstStyle/>
          <a:p>
            <a:r>
              <a:rPr lang="en-GB" dirty="0" smtClean="0"/>
              <a:t>What is Moments of Truth?</a:t>
            </a:r>
            <a:endParaRPr lang="en-US" dirty="0"/>
          </a:p>
        </p:txBody>
      </p:sp>
      <p:graphicFrame>
        <p:nvGraphicFramePr>
          <p:cNvPr id="4" name="Table 3"/>
          <p:cNvGraphicFramePr>
            <a:graphicFrameLocks noGrp="1"/>
          </p:cNvGraphicFramePr>
          <p:nvPr/>
        </p:nvGraphicFramePr>
        <p:xfrm>
          <a:off x="683568" y="1556792"/>
          <a:ext cx="7632848" cy="4104456"/>
        </p:xfrm>
        <a:graphic>
          <a:graphicData uri="http://schemas.openxmlformats.org/drawingml/2006/table">
            <a:tbl>
              <a:tblPr firstRow="1" bandRow="1">
                <a:tableStyleId>{5C22544A-7EE6-4342-B048-85BDC9FD1C3A}</a:tableStyleId>
              </a:tblPr>
              <a:tblGrid>
                <a:gridCol w="3816424"/>
                <a:gridCol w="3816424"/>
              </a:tblGrid>
              <a:tr h="752827">
                <a:tc gridSpan="2">
                  <a:txBody>
                    <a:bodyPr/>
                    <a:lstStyle/>
                    <a:p>
                      <a:pPr algn="ctr"/>
                      <a:r>
                        <a:rPr lang="en-GB" sz="2400" dirty="0" smtClean="0"/>
                        <a:t>The 6 key Moments of Truth the Club Evaluates</a:t>
                      </a:r>
                      <a:endParaRPr lang="en-US" sz="2400" dirty="0"/>
                    </a:p>
                  </a:txBody>
                  <a:tcPr/>
                </a:tc>
                <a:tc hMerge="1">
                  <a:txBody>
                    <a:bodyPr/>
                    <a:lstStyle/>
                    <a:p>
                      <a:endParaRPr lang="en-US" dirty="0"/>
                    </a:p>
                  </a:txBody>
                  <a:tcPr/>
                </a:tc>
              </a:tr>
              <a:tr h="1299401">
                <a:tc>
                  <a:txBody>
                    <a:bodyPr/>
                    <a:lstStyle/>
                    <a:p>
                      <a:r>
                        <a:rPr lang="en-GB" sz="2400" dirty="0" smtClean="0">
                          <a:solidFill>
                            <a:srgbClr val="063052"/>
                          </a:solidFill>
                        </a:rPr>
                        <a:t>First Impressions</a:t>
                      </a:r>
                      <a:endParaRPr lang="en-US" sz="2400" dirty="0">
                        <a:solidFill>
                          <a:srgbClr val="063052"/>
                        </a:solidFill>
                      </a:endParaRPr>
                    </a:p>
                  </a:txBody>
                  <a:tcPr/>
                </a:tc>
                <a:tc>
                  <a:txBody>
                    <a:bodyPr/>
                    <a:lstStyle/>
                    <a:p>
                      <a:r>
                        <a:rPr lang="en-GB" sz="2400" dirty="0" smtClean="0">
                          <a:solidFill>
                            <a:srgbClr val="063052"/>
                          </a:solidFill>
                        </a:rPr>
                        <a:t>Program Planning &amp; Meeting</a:t>
                      </a:r>
                      <a:r>
                        <a:rPr lang="en-GB" sz="2400" baseline="0" dirty="0" smtClean="0">
                          <a:solidFill>
                            <a:srgbClr val="063052"/>
                          </a:solidFill>
                        </a:rPr>
                        <a:t> Organization</a:t>
                      </a:r>
                      <a:endParaRPr lang="en-US" sz="2400" dirty="0">
                        <a:solidFill>
                          <a:srgbClr val="063052"/>
                        </a:solidFill>
                      </a:endParaRPr>
                    </a:p>
                  </a:txBody>
                  <a:tcPr/>
                </a:tc>
              </a:tr>
              <a:tr h="752827">
                <a:tc>
                  <a:txBody>
                    <a:bodyPr/>
                    <a:lstStyle/>
                    <a:p>
                      <a:r>
                        <a:rPr lang="en-GB" sz="2400" dirty="0" smtClean="0">
                          <a:solidFill>
                            <a:srgbClr val="063052"/>
                          </a:solidFill>
                        </a:rPr>
                        <a:t>Membership Orientation</a:t>
                      </a:r>
                      <a:endParaRPr lang="en-US" sz="2400" dirty="0">
                        <a:solidFill>
                          <a:srgbClr val="063052"/>
                        </a:solidFill>
                      </a:endParaRPr>
                    </a:p>
                  </a:txBody>
                  <a:tcPr/>
                </a:tc>
                <a:tc>
                  <a:txBody>
                    <a:bodyPr/>
                    <a:lstStyle/>
                    <a:p>
                      <a:r>
                        <a:rPr lang="en-GB" sz="2400" dirty="0" smtClean="0">
                          <a:solidFill>
                            <a:srgbClr val="063052"/>
                          </a:solidFill>
                        </a:rPr>
                        <a:t>Membership Strength</a:t>
                      </a:r>
                      <a:endParaRPr lang="en-US" sz="2400" dirty="0">
                        <a:solidFill>
                          <a:srgbClr val="063052"/>
                        </a:solidFill>
                      </a:endParaRPr>
                    </a:p>
                  </a:txBody>
                  <a:tcPr/>
                </a:tc>
              </a:tr>
              <a:tr h="1299401">
                <a:tc>
                  <a:txBody>
                    <a:bodyPr/>
                    <a:lstStyle/>
                    <a:p>
                      <a:r>
                        <a:rPr lang="en-GB" sz="2400" dirty="0" smtClean="0">
                          <a:solidFill>
                            <a:srgbClr val="063052"/>
                          </a:solidFill>
                        </a:rPr>
                        <a:t>Fellowship, Variety, &amp; Communication</a:t>
                      </a:r>
                      <a:endParaRPr lang="en-US" sz="2400" dirty="0">
                        <a:solidFill>
                          <a:srgbClr val="063052"/>
                        </a:solidFill>
                      </a:endParaRPr>
                    </a:p>
                  </a:txBody>
                  <a:tcPr/>
                </a:tc>
                <a:tc>
                  <a:txBody>
                    <a:bodyPr/>
                    <a:lstStyle/>
                    <a:p>
                      <a:r>
                        <a:rPr lang="en-GB" sz="2400" dirty="0" smtClean="0">
                          <a:solidFill>
                            <a:srgbClr val="063052"/>
                          </a:solidFill>
                        </a:rPr>
                        <a:t>Achievement Recognition</a:t>
                      </a:r>
                      <a:endParaRPr lang="en-US" sz="2400" dirty="0">
                        <a:solidFill>
                          <a:srgbClr val="063052"/>
                        </a:solidFill>
                      </a:endParaRPr>
                    </a:p>
                  </a:txBody>
                  <a:tcPr/>
                </a:tc>
              </a:tr>
            </a:tbl>
          </a:graphicData>
        </a:graphic>
      </p:graphicFrame>
    </p:spTree>
    <p:extLst>
      <p:ext uri="{BB962C8B-B14F-4D97-AF65-F5344CB8AC3E}">
        <p14:creationId xmlns:p14="http://schemas.microsoft.com/office/powerpoint/2010/main" val="257518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solidFill>
                  <a:srgbClr val="800000"/>
                </a:solidFill>
              </a:rPr>
              <a:t>Toastmasters International Mission:</a:t>
            </a:r>
          </a:p>
          <a:p>
            <a:r>
              <a:rPr lang="en-GB" dirty="0" smtClean="0"/>
              <a:t>We empower </a:t>
            </a:r>
            <a:r>
              <a:rPr lang="en-GB" b="1" i="1" dirty="0" smtClean="0">
                <a:solidFill>
                  <a:srgbClr val="063052"/>
                </a:solidFill>
              </a:rPr>
              <a:t>individuals</a:t>
            </a:r>
            <a:r>
              <a:rPr lang="en-GB" dirty="0" smtClean="0"/>
              <a:t> to become more effective communicators and leaders</a:t>
            </a:r>
          </a:p>
          <a:p>
            <a:r>
              <a:rPr lang="en-GB" b="1" dirty="0" smtClean="0">
                <a:solidFill>
                  <a:srgbClr val="800000"/>
                </a:solidFill>
              </a:rPr>
              <a:t>Club Mission:</a:t>
            </a:r>
          </a:p>
          <a:p>
            <a:r>
              <a:rPr lang="en-GB" dirty="0" smtClean="0"/>
              <a:t>We provide a supportive and positive learning experience in which </a:t>
            </a:r>
            <a:r>
              <a:rPr lang="en-GB" b="1" i="1" dirty="0" smtClean="0">
                <a:solidFill>
                  <a:srgbClr val="063052"/>
                </a:solidFill>
              </a:rPr>
              <a:t>members</a:t>
            </a:r>
            <a:r>
              <a:rPr lang="en-GB" dirty="0" smtClean="0"/>
              <a:t> are empowered to develop communication and leadership skills, resulting in greater self-confidence and personal growth.</a:t>
            </a:r>
          </a:p>
          <a:p>
            <a:endParaRPr lang="en-US" dirty="0" smtClean="0"/>
          </a:p>
          <a:p>
            <a:endParaRPr lang="en-US" dirty="0"/>
          </a:p>
        </p:txBody>
      </p:sp>
      <p:sp>
        <p:nvSpPr>
          <p:cNvPr id="3" name="Title 2"/>
          <p:cNvSpPr>
            <a:spLocks noGrp="1"/>
          </p:cNvSpPr>
          <p:nvPr>
            <p:ph type="title"/>
          </p:nvPr>
        </p:nvSpPr>
        <p:spPr/>
        <p:txBody>
          <a:bodyPr/>
          <a:lstStyle/>
          <a:p>
            <a:r>
              <a:rPr lang="en-GB" dirty="0" smtClean="0"/>
              <a:t>Why Moments of Truth?</a:t>
            </a:r>
            <a:endParaRPr lang="en-US" dirty="0"/>
          </a:p>
        </p:txBody>
      </p:sp>
    </p:spTree>
    <p:extLst>
      <p:ext uri="{BB962C8B-B14F-4D97-AF65-F5344CB8AC3E}">
        <p14:creationId xmlns:p14="http://schemas.microsoft.com/office/powerpoint/2010/main" val="127874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Membership Lifecycle  </a:t>
            </a:r>
            <a:endParaRPr lang="en-US" dirty="0"/>
          </a:p>
        </p:txBody>
      </p:sp>
      <p:sp>
        <p:nvSpPr>
          <p:cNvPr id="6" name="Oval 5"/>
          <p:cNvSpPr/>
          <p:nvPr/>
        </p:nvSpPr>
        <p:spPr>
          <a:xfrm>
            <a:off x="5940152" y="2276872"/>
            <a:ext cx="2016224"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Established Member</a:t>
            </a:r>
            <a:endParaRPr lang="en-US" dirty="0"/>
          </a:p>
        </p:txBody>
      </p:sp>
      <p:sp>
        <p:nvSpPr>
          <p:cNvPr id="12" name="Oval 11"/>
          <p:cNvSpPr/>
          <p:nvPr/>
        </p:nvSpPr>
        <p:spPr>
          <a:xfrm>
            <a:off x="4211960" y="1700808"/>
            <a:ext cx="151216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New Member</a:t>
            </a:r>
            <a:endParaRPr lang="en-US" dirty="0"/>
          </a:p>
        </p:txBody>
      </p:sp>
      <p:sp>
        <p:nvSpPr>
          <p:cNvPr id="13" name="Oval 12"/>
          <p:cNvSpPr/>
          <p:nvPr/>
        </p:nvSpPr>
        <p:spPr>
          <a:xfrm>
            <a:off x="467544" y="2924944"/>
            <a:ext cx="1584176" cy="1296144"/>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smtClean="0"/>
              <a:t>Prospect</a:t>
            </a:r>
            <a:endParaRPr lang="en-US" b="1" dirty="0"/>
          </a:p>
        </p:txBody>
      </p:sp>
      <p:sp>
        <p:nvSpPr>
          <p:cNvPr id="14" name="Oval 13"/>
          <p:cNvSpPr/>
          <p:nvPr/>
        </p:nvSpPr>
        <p:spPr>
          <a:xfrm>
            <a:off x="5076056" y="4365104"/>
            <a:ext cx="1872208" cy="1296144"/>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smtClean="0"/>
              <a:t>Ex-Member</a:t>
            </a:r>
            <a:endParaRPr lang="en-US" b="1" dirty="0"/>
          </a:p>
        </p:txBody>
      </p:sp>
      <p:sp>
        <p:nvSpPr>
          <p:cNvPr id="15" name="Oval 14"/>
          <p:cNvSpPr/>
          <p:nvPr/>
        </p:nvSpPr>
        <p:spPr>
          <a:xfrm>
            <a:off x="2303747" y="2060848"/>
            <a:ext cx="1562997" cy="1296144"/>
          </a:xfrm>
          <a:prstGeom prst="ellipse">
            <a:avLst/>
          </a:prstGeom>
          <a:gradFill flip="none" rotWithShape="1">
            <a:gsLst>
              <a:gs pos="0">
                <a:schemeClr val="accent1"/>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Guest</a:t>
            </a:r>
            <a:endParaRPr lang="en-US" sz="1400" b="1" dirty="0">
              <a:solidFill>
                <a:schemeClr val="tx1"/>
              </a:solidFill>
            </a:endParaRPr>
          </a:p>
        </p:txBody>
      </p:sp>
    </p:spTree>
    <p:extLst>
      <p:ext uri="{BB962C8B-B14F-4D97-AF65-F5344CB8AC3E}">
        <p14:creationId xmlns:p14="http://schemas.microsoft.com/office/powerpoint/2010/main" val="283617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r>
              <a:rPr lang="en-US" sz="2400" dirty="0" smtClean="0"/>
              <a:t> Club Success Plan / Area Director Visits</a:t>
            </a:r>
            <a:endParaRPr lang="en-US" sz="2400" dirty="0"/>
          </a:p>
        </p:txBody>
      </p:sp>
      <p:pic>
        <p:nvPicPr>
          <p:cNvPr id="7" name="Content Placeholder 6" descr="MOT and AGR.png"/>
          <p:cNvPicPr>
            <a:picLocks noGrp="1" noChangeAspect="1"/>
          </p:cNvPicPr>
          <p:nvPr>
            <p:ph idx="1"/>
          </p:nvPr>
        </p:nvPicPr>
        <p:blipFill>
          <a:blip r:embed="rId2" cstate="print"/>
          <a:stretch>
            <a:fillRect/>
          </a:stretch>
        </p:blipFill>
        <p:spPr>
          <a:xfrm>
            <a:off x="1939934" y="1257059"/>
            <a:ext cx="6880538" cy="4836238"/>
          </a:xfrm>
        </p:spPr>
      </p:pic>
      <p:sp>
        <p:nvSpPr>
          <p:cNvPr id="9" name="Oval 8"/>
          <p:cNvSpPr/>
          <p:nvPr/>
        </p:nvSpPr>
        <p:spPr>
          <a:xfrm>
            <a:off x="431540" y="2492896"/>
            <a:ext cx="126014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New Member</a:t>
            </a:r>
            <a:endParaRPr lang="en-US" sz="1400" dirty="0"/>
          </a:p>
        </p:txBody>
      </p:sp>
      <p:sp>
        <p:nvSpPr>
          <p:cNvPr id="11" name="Oval 10"/>
          <p:cNvSpPr/>
          <p:nvPr/>
        </p:nvSpPr>
        <p:spPr>
          <a:xfrm>
            <a:off x="251520" y="4005064"/>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Established</a:t>
            </a:r>
          </a:p>
          <a:p>
            <a:pPr algn="ctr"/>
            <a:r>
              <a:rPr lang="en-GB" sz="1400" dirty="0" smtClean="0"/>
              <a:t>Member</a:t>
            </a:r>
            <a:endParaRPr lang="en-US" sz="1400" dirty="0"/>
          </a:p>
        </p:txBody>
      </p:sp>
      <p:sp>
        <p:nvSpPr>
          <p:cNvPr id="10" name="Oval 9"/>
          <p:cNvSpPr/>
          <p:nvPr/>
        </p:nvSpPr>
        <p:spPr>
          <a:xfrm>
            <a:off x="431540" y="1202924"/>
            <a:ext cx="1332148" cy="1217964"/>
          </a:xfrm>
          <a:prstGeom prst="ellipse">
            <a:avLst/>
          </a:prstGeom>
          <a:gradFill flip="none" rotWithShape="1">
            <a:gsLst>
              <a:gs pos="0">
                <a:schemeClr val="accent1"/>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Prospect / Guest</a:t>
            </a:r>
            <a:endParaRPr lang="en-US" sz="1400" b="1" dirty="0">
              <a:solidFill>
                <a:schemeClr val="tx1"/>
              </a:solidFill>
            </a:endParaRPr>
          </a:p>
        </p:txBody>
      </p:sp>
    </p:spTree>
    <p:extLst>
      <p:ext uri="{BB962C8B-B14F-4D97-AF65-F5344CB8AC3E}">
        <p14:creationId xmlns:p14="http://schemas.microsoft.com/office/powerpoint/2010/main" val="219623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3848" y="2564904"/>
            <a:ext cx="2952328"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Moments of Truth</a:t>
            </a:r>
            <a:endParaRPr lang="en-US" sz="2800" b="1" dirty="0"/>
          </a:p>
        </p:txBody>
      </p:sp>
      <p:sp>
        <p:nvSpPr>
          <p:cNvPr id="3" name="Content Placeholder 2"/>
          <p:cNvSpPr>
            <a:spLocks noGrp="1"/>
          </p:cNvSpPr>
          <p:nvPr>
            <p:ph idx="1"/>
          </p:nvPr>
        </p:nvSpPr>
        <p:spPr>
          <a:xfrm>
            <a:off x="467544" y="5301208"/>
            <a:ext cx="8496944" cy="608856"/>
          </a:xfrm>
        </p:spPr>
        <p:txBody>
          <a:bodyPr/>
          <a:lstStyle/>
          <a:p>
            <a:pPr marL="457200" lvl="0" indent="-457200"/>
            <a:r>
              <a:rPr lang="en-GB" b="1" i="1" dirty="0" smtClean="0"/>
              <a:t>All connected . . . to the success of our </a:t>
            </a:r>
            <a:r>
              <a:rPr lang="en-GB" b="1" i="1" dirty="0" smtClean="0">
                <a:solidFill>
                  <a:srgbClr val="063052"/>
                </a:solidFill>
              </a:rPr>
              <a:t>members</a:t>
            </a:r>
            <a:r>
              <a:rPr lang="en-GB" b="1" i="1" dirty="0" smtClean="0"/>
              <a:t>!</a:t>
            </a:r>
            <a:endParaRPr lang="en-US" b="1" i="1" dirty="0" smtClean="0"/>
          </a:p>
        </p:txBody>
      </p:sp>
      <p:sp>
        <p:nvSpPr>
          <p:cNvPr id="2" name="Title 1"/>
          <p:cNvSpPr>
            <a:spLocks noGrp="1"/>
          </p:cNvSpPr>
          <p:nvPr>
            <p:ph type="title"/>
          </p:nvPr>
        </p:nvSpPr>
        <p:spPr/>
        <p:txBody>
          <a:bodyPr/>
          <a:lstStyle/>
          <a:p>
            <a:r>
              <a:rPr lang="en-US" dirty="0" smtClean="0"/>
              <a:t>Why?  </a:t>
            </a:r>
            <a:r>
              <a:rPr lang="en-US" i="1" dirty="0" smtClean="0"/>
              <a:t>To better serve members!</a:t>
            </a:r>
            <a:r>
              <a:rPr lang="en-US" dirty="0" smtClean="0"/>
              <a:t> </a:t>
            </a:r>
            <a:endParaRPr lang="en-US" dirty="0"/>
          </a:p>
        </p:txBody>
      </p:sp>
      <p:sp>
        <p:nvSpPr>
          <p:cNvPr id="5" name="Oval 4"/>
          <p:cNvSpPr/>
          <p:nvPr/>
        </p:nvSpPr>
        <p:spPr>
          <a:xfrm>
            <a:off x="1619672" y="2564904"/>
            <a:ext cx="2160240" cy="1584176"/>
          </a:xfrm>
          <a:prstGeom prst="ellipse">
            <a:avLst/>
          </a:prstGeom>
          <a:gradFill flip="none" rotWithShape="1">
            <a:gsLst>
              <a:gs pos="0">
                <a:schemeClr val="accent1"/>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Membership Lifecycle</a:t>
            </a:r>
            <a:endParaRPr lang="en-US" sz="1400" b="1" dirty="0">
              <a:solidFill>
                <a:schemeClr val="tx1"/>
              </a:solidFill>
            </a:endParaRPr>
          </a:p>
        </p:txBody>
      </p:sp>
      <p:sp>
        <p:nvSpPr>
          <p:cNvPr id="6" name="Oval 5"/>
          <p:cNvSpPr/>
          <p:nvPr/>
        </p:nvSpPr>
        <p:spPr>
          <a:xfrm>
            <a:off x="5148064" y="2348880"/>
            <a:ext cx="2160240" cy="1296144"/>
          </a:xfrm>
          <a:prstGeom prst="ellipse">
            <a:avLst/>
          </a:prstGeom>
          <a:gradFill flip="none" rotWithShape="1">
            <a:gsLst>
              <a:gs pos="0">
                <a:schemeClr val="accent1"/>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Area Director Visit Reports</a:t>
            </a:r>
            <a:endParaRPr lang="en-US" sz="1400" b="1" dirty="0">
              <a:solidFill>
                <a:schemeClr val="tx1"/>
              </a:solidFill>
            </a:endParaRPr>
          </a:p>
        </p:txBody>
      </p:sp>
      <p:sp>
        <p:nvSpPr>
          <p:cNvPr id="7" name="Oval 6"/>
          <p:cNvSpPr/>
          <p:nvPr/>
        </p:nvSpPr>
        <p:spPr>
          <a:xfrm>
            <a:off x="5868144" y="3429000"/>
            <a:ext cx="2304256" cy="1296144"/>
          </a:xfrm>
          <a:prstGeom prst="ellipse">
            <a:avLst/>
          </a:prstGeom>
          <a:gradFill flip="none" rotWithShape="1">
            <a:gsLst>
              <a:gs pos="0">
                <a:schemeClr val="accent1"/>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Club Success Plan (DCP)</a:t>
            </a:r>
            <a:endParaRPr lang="en-US" sz="1400" b="1" dirty="0">
              <a:solidFill>
                <a:schemeClr val="tx1"/>
              </a:solidFill>
            </a:endParaRPr>
          </a:p>
        </p:txBody>
      </p:sp>
    </p:spTree>
    <p:extLst>
      <p:ext uri="{BB962C8B-B14F-4D97-AF65-F5344CB8AC3E}">
        <p14:creationId xmlns:p14="http://schemas.microsoft.com/office/powerpoint/2010/main" val="16096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buFont typeface="Webdings" charset="2"/>
              <a:buChar char=""/>
            </a:pPr>
            <a:r>
              <a:rPr lang="en-GB" b="1" i="1" dirty="0" smtClean="0"/>
              <a:t>How does it work?  </a:t>
            </a:r>
            <a:br>
              <a:rPr lang="en-GB" b="1" i="1" dirty="0" smtClean="0"/>
            </a:br>
            <a:endParaRPr lang="en-GB" b="1" i="1" dirty="0" smtClean="0"/>
          </a:p>
          <a:p>
            <a:pPr marL="457200" lvl="0" indent="-457200">
              <a:buFont typeface="Webdings" charset="2"/>
              <a:buChar char=""/>
            </a:pPr>
            <a:r>
              <a:rPr lang="en-GB" b="1" i="1" dirty="0" smtClean="0"/>
              <a:t>Activity 1</a:t>
            </a:r>
            <a:br>
              <a:rPr lang="en-GB" b="1" i="1" dirty="0" smtClean="0"/>
            </a:br>
            <a:endParaRPr lang="en-GB" b="1" i="1" dirty="0" smtClean="0"/>
          </a:p>
          <a:p>
            <a:pPr marL="457200" indent="-457200">
              <a:buFont typeface="Webdings" charset="2"/>
              <a:buChar char=""/>
            </a:pPr>
            <a:r>
              <a:rPr lang="en-GB" b="1" i="1" dirty="0" smtClean="0"/>
              <a:t>How did it work?</a:t>
            </a:r>
            <a:br>
              <a:rPr lang="en-GB" b="1" i="1" dirty="0" smtClean="0"/>
            </a:br>
            <a:endParaRPr lang="en-GB" b="1" i="1" dirty="0" smtClean="0"/>
          </a:p>
          <a:p>
            <a:pPr marL="457200" lvl="0" indent="-457200">
              <a:buFont typeface="Webdings" charset="2"/>
              <a:buChar char=""/>
            </a:pPr>
            <a:r>
              <a:rPr lang="en-GB" b="1" i="1" dirty="0" smtClean="0"/>
              <a:t>How do we streamline . . . </a:t>
            </a:r>
            <a:endParaRPr lang="en-US" b="1" i="1" dirty="0"/>
          </a:p>
        </p:txBody>
      </p:sp>
      <p:sp>
        <p:nvSpPr>
          <p:cNvPr id="2" name="Title 1"/>
          <p:cNvSpPr>
            <a:spLocks noGrp="1"/>
          </p:cNvSpPr>
          <p:nvPr>
            <p:ph type="title"/>
          </p:nvPr>
        </p:nvSpPr>
        <p:spPr/>
        <p:txBody>
          <a:bodyPr/>
          <a:lstStyle/>
          <a:p>
            <a:r>
              <a:rPr lang="en-GB" dirty="0" smtClean="0"/>
              <a:t>How?  Moments of Truth in Action</a:t>
            </a:r>
            <a:endParaRPr lang="en-US" dirty="0"/>
          </a:p>
        </p:txBody>
      </p:sp>
    </p:spTree>
    <p:extLst>
      <p:ext uri="{BB962C8B-B14F-4D97-AF65-F5344CB8AC3E}">
        <p14:creationId xmlns:p14="http://schemas.microsoft.com/office/powerpoint/2010/main" val="16553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buFont typeface="Webdings" charset="2"/>
              <a:buChar char=""/>
            </a:pPr>
            <a:r>
              <a:rPr lang="en-GB" b="1" i="1" dirty="0" smtClean="0"/>
              <a:t>How did it work?  </a:t>
            </a:r>
            <a:br>
              <a:rPr lang="en-GB" b="1" i="1" dirty="0" smtClean="0"/>
            </a:br>
            <a:endParaRPr lang="en-GB" b="1" i="1" dirty="0" smtClean="0"/>
          </a:p>
          <a:p>
            <a:pPr marL="457200" indent="-457200">
              <a:buFont typeface="Webdings" charset="2"/>
              <a:buChar char=""/>
            </a:pPr>
            <a:r>
              <a:rPr lang="en-GB" b="1" i="1" dirty="0" smtClean="0"/>
              <a:t>Challenges?</a:t>
            </a:r>
          </a:p>
          <a:p>
            <a:pPr marL="1200150" lvl="1" indent="-457200">
              <a:buFont typeface="Webdings" charset="2"/>
              <a:buChar char=""/>
            </a:pPr>
            <a:r>
              <a:rPr lang="en-GB" b="1" i="1" dirty="0" smtClean="0"/>
              <a:t>Time</a:t>
            </a:r>
          </a:p>
          <a:p>
            <a:pPr marL="1200150" lvl="1" indent="-457200">
              <a:buFont typeface="Webdings" charset="2"/>
              <a:buChar char=""/>
            </a:pPr>
            <a:r>
              <a:rPr lang="en-GB" b="1" i="1" dirty="0" smtClean="0"/>
              <a:t>What are we doing?</a:t>
            </a:r>
          </a:p>
          <a:p>
            <a:pPr marL="1200150" lvl="1" indent="-457200">
              <a:buFont typeface="Webdings" charset="2"/>
              <a:buChar char=""/>
            </a:pPr>
            <a:r>
              <a:rPr lang="en-GB" b="1" i="1" dirty="0" smtClean="0"/>
              <a:t>Handout</a:t>
            </a:r>
            <a:br>
              <a:rPr lang="en-GB" b="1" i="1" dirty="0" smtClean="0"/>
            </a:br>
            <a:endParaRPr lang="en-GB" b="1" i="1" dirty="0" smtClean="0"/>
          </a:p>
          <a:p>
            <a:pPr marL="457200" lvl="0" indent="-457200">
              <a:buFont typeface="Webdings" charset="2"/>
              <a:buChar char=""/>
            </a:pPr>
            <a:r>
              <a:rPr lang="en-GB" b="1" i="1" dirty="0" smtClean="0"/>
              <a:t>How to streamline . . . </a:t>
            </a:r>
            <a:endParaRPr lang="en-US" b="1" i="1" dirty="0"/>
          </a:p>
        </p:txBody>
      </p:sp>
      <p:sp>
        <p:nvSpPr>
          <p:cNvPr id="2" name="Title 1"/>
          <p:cNvSpPr>
            <a:spLocks noGrp="1"/>
          </p:cNvSpPr>
          <p:nvPr>
            <p:ph type="title"/>
          </p:nvPr>
        </p:nvSpPr>
        <p:spPr/>
        <p:txBody>
          <a:bodyPr/>
          <a:lstStyle/>
          <a:p>
            <a:r>
              <a:rPr lang="en-GB" dirty="0" smtClean="0"/>
              <a:t>How?  Moments of Truth in Action</a:t>
            </a:r>
            <a:endParaRPr lang="en-US" dirty="0"/>
          </a:p>
        </p:txBody>
      </p:sp>
    </p:spTree>
    <p:extLst>
      <p:ext uri="{BB962C8B-B14F-4D97-AF65-F5344CB8AC3E}">
        <p14:creationId xmlns:p14="http://schemas.microsoft.com/office/powerpoint/2010/main" val="119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buFont typeface="Webdings" charset="2"/>
              <a:buChar char=""/>
            </a:pPr>
            <a:r>
              <a:rPr lang="en-US" b="1" i="1" dirty="0" smtClean="0"/>
              <a:t>Teamwork / Preparation</a:t>
            </a:r>
          </a:p>
          <a:p>
            <a:pPr marL="1200150" lvl="1" indent="-457200">
              <a:buFont typeface="Webdings" charset="2"/>
              <a:buChar char=""/>
            </a:pPr>
            <a:r>
              <a:rPr lang="en-GB" b="1" i="1" dirty="0" smtClean="0"/>
              <a:t>Streamline!</a:t>
            </a:r>
            <a:endParaRPr lang="en-US" b="1" i="1" dirty="0" smtClean="0"/>
          </a:p>
          <a:p>
            <a:pPr marL="1600200" lvl="2" indent="-457200">
              <a:buFont typeface="Webdings" charset="2"/>
              <a:buChar char=""/>
            </a:pPr>
            <a:r>
              <a:rPr lang="en-US" b="1" i="1" dirty="0" smtClean="0"/>
              <a:t>Assign each topic to an officer</a:t>
            </a:r>
          </a:p>
          <a:p>
            <a:pPr marL="1600200" lvl="2" indent="-457200">
              <a:buFont typeface="Webdings" charset="2"/>
              <a:buChar char=""/>
            </a:pPr>
            <a:r>
              <a:rPr lang="en-GB" b="1" i="1" dirty="0" smtClean="0"/>
              <a:t>Custom Handout </a:t>
            </a:r>
            <a:endParaRPr lang="en-US" b="1" i="1" dirty="0" smtClean="0"/>
          </a:p>
          <a:p>
            <a:pPr marL="1600200" lvl="2" indent="-457200">
              <a:buFont typeface="Webdings" charset="2"/>
              <a:buChar char=""/>
            </a:pPr>
            <a:r>
              <a:rPr lang="en-US" b="1" i="1" dirty="0" smtClean="0"/>
              <a:t>Assign scribe to capture feedback!</a:t>
            </a:r>
          </a:p>
          <a:p>
            <a:pPr marL="1600200" lvl="2" indent="-457200">
              <a:buFont typeface="Webdings" charset="2"/>
              <a:buChar char=""/>
            </a:pPr>
            <a:r>
              <a:rPr lang="en-US" b="1" i="1" dirty="0" smtClean="0"/>
              <a:t>Facilitator to Review the Plan</a:t>
            </a:r>
            <a:br>
              <a:rPr lang="en-US" b="1" i="1" dirty="0" smtClean="0"/>
            </a:br>
            <a:endParaRPr lang="en-US" b="1" i="1" dirty="0" smtClean="0"/>
          </a:p>
          <a:p>
            <a:pPr marL="1200150" lvl="1" indent="-457200">
              <a:buFont typeface="Webdings" charset="2"/>
              <a:buChar char=""/>
            </a:pPr>
            <a:r>
              <a:rPr lang="en-US" b="1" i="1" dirty="0" smtClean="0"/>
              <a:t>Involve all officers</a:t>
            </a:r>
          </a:p>
          <a:p>
            <a:pPr marL="1600200" lvl="2" indent="-457200">
              <a:buFont typeface="Webdings" charset="2"/>
              <a:buChar char=""/>
            </a:pPr>
            <a:endParaRPr lang="en-US" b="1" i="1" dirty="0" smtClean="0"/>
          </a:p>
          <a:p>
            <a:pPr marL="457200" indent="-457200">
              <a:buFont typeface="Webdings" charset="2"/>
              <a:buChar char=""/>
            </a:pPr>
            <a:r>
              <a:rPr lang="en-GB" b="1" i="1" dirty="0" smtClean="0"/>
              <a:t>Preparation is Key</a:t>
            </a:r>
            <a:endParaRPr lang="en-US" baseline="30000" dirty="0" smtClean="0"/>
          </a:p>
          <a:p>
            <a:pPr marL="457200" lvl="0" indent="-457200">
              <a:buFont typeface="Webdings" charset="2"/>
              <a:buChar char=""/>
            </a:pPr>
            <a:endParaRPr lang="en-US" dirty="0" smtClean="0"/>
          </a:p>
          <a:p>
            <a:pPr marL="457200" lvl="0" indent="-457200">
              <a:buFont typeface="Webdings" charset="2"/>
              <a:buChar char=""/>
            </a:pPr>
            <a:endParaRPr lang="en-US" dirty="0"/>
          </a:p>
        </p:txBody>
      </p:sp>
      <p:sp>
        <p:nvSpPr>
          <p:cNvPr id="2" name="Title 1"/>
          <p:cNvSpPr>
            <a:spLocks noGrp="1"/>
          </p:cNvSpPr>
          <p:nvPr>
            <p:ph type="title"/>
          </p:nvPr>
        </p:nvSpPr>
        <p:spPr/>
        <p:txBody>
          <a:bodyPr/>
          <a:lstStyle/>
          <a:p>
            <a:r>
              <a:rPr lang="en-GB" dirty="0" smtClean="0"/>
              <a:t>How?  Moments of Truth in Action</a:t>
            </a:r>
            <a:endParaRPr lang="en-US" dirty="0"/>
          </a:p>
        </p:txBody>
      </p:sp>
    </p:spTree>
    <p:extLst>
      <p:ext uri="{BB962C8B-B14F-4D97-AF65-F5344CB8AC3E}">
        <p14:creationId xmlns:p14="http://schemas.microsoft.com/office/powerpoint/2010/main" val="47980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622232" cy="4572000"/>
          </a:xfrm>
        </p:spPr>
        <p:txBody>
          <a:bodyPr/>
          <a:lstStyle/>
          <a:p>
            <a:pPr marL="457200" indent="-457200">
              <a:buFont typeface="Webdings" charset="2"/>
              <a:buChar char=""/>
            </a:pPr>
            <a:r>
              <a:rPr lang="en-US" b="1" i="1" dirty="0" smtClean="0"/>
              <a:t>Recommended 1/year</a:t>
            </a:r>
          </a:p>
          <a:p>
            <a:pPr marL="457200" indent="-457200">
              <a:buFont typeface="Webdings" charset="2"/>
              <a:buChar char=""/>
            </a:pPr>
            <a:r>
              <a:rPr lang="en-GB" b="1" i="1" dirty="0" smtClean="0"/>
              <a:t>Best practice:  </a:t>
            </a:r>
            <a:r>
              <a:rPr lang="en-GB" sz="2000" b="1" i="1" dirty="0" smtClean="0"/>
              <a:t>as part of club officer elections/handover in preparation of Club Success Plan and readiness for Area Director Visits</a:t>
            </a:r>
            <a:endParaRPr lang="en-GB" b="1" i="1" dirty="0" smtClean="0"/>
          </a:p>
          <a:p>
            <a:pPr marL="457200" indent="-457200">
              <a:buFont typeface="Webdings" charset="2"/>
              <a:buChar char=""/>
            </a:pPr>
            <a:endParaRPr lang="en-US" dirty="0" smtClean="0"/>
          </a:p>
          <a:p>
            <a:pPr marL="457200" indent="-457200">
              <a:buFont typeface="Webdings" charset="2"/>
              <a:buChar char=""/>
            </a:pPr>
            <a:endParaRPr lang="en-US" dirty="0" smtClean="0"/>
          </a:p>
          <a:p>
            <a:pPr marL="457200" indent="-457200">
              <a:buFont typeface="Webdings" charset="2"/>
              <a:buChar char=""/>
            </a:pPr>
            <a:endParaRPr lang="en-US" dirty="0" smtClean="0"/>
          </a:p>
          <a:p>
            <a:pPr marL="457200" lvl="0" indent="-457200">
              <a:buFont typeface="Webdings" charset="2"/>
              <a:buChar char=""/>
            </a:pPr>
            <a:r>
              <a:rPr lang="en-US" b="1" i="1" dirty="0" smtClean="0"/>
              <a:t>Teamwork – involve all officers!</a:t>
            </a:r>
          </a:p>
          <a:p>
            <a:pPr marL="457200" indent="-457200">
              <a:buFont typeface="Webdings" charset="2"/>
              <a:buChar char=""/>
            </a:pPr>
            <a:r>
              <a:rPr lang="en-GB" b="1" i="1" dirty="0" smtClean="0"/>
              <a:t>Preparation is Key</a:t>
            </a:r>
            <a:endParaRPr lang="en-GB" b="1" i="1" baseline="30000" dirty="0" smtClean="0"/>
          </a:p>
          <a:p>
            <a:pPr marL="457200" indent="-457200">
              <a:buFont typeface="Webdings" charset="2"/>
              <a:buChar char=""/>
            </a:pPr>
            <a:r>
              <a:rPr lang="en-GB" b="1" i="1" dirty="0" smtClean="0"/>
              <a:t>Who succeeds?  Club, Officers, </a:t>
            </a:r>
            <a:r>
              <a:rPr lang="en-GB" b="1" i="1" dirty="0" smtClean="0">
                <a:solidFill>
                  <a:srgbClr val="063052"/>
                </a:solidFill>
              </a:rPr>
              <a:t>Members</a:t>
            </a:r>
            <a:r>
              <a:rPr lang="en-GB" b="1" i="1" dirty="0" smtClean="0"/>
              <a:t>!</a:t>
            </a:r>
          </a:p>
          <a:p>
            <a:pPr marL="457200" lvl="0" indent="-457200">
              <a:buFont typeface="Webdings" charset="2"/>
              <a:buChar char=""/>
            </a:pPr>
            <a:endParaRPr lang="en-US" dirty="0" smtClean="0"/>
          </a:p>
          <a:p>
            <a:pPr marL="457200" lvl="0" indent="-457200">
              <a:buFont typeface="Webdings" charset="2"/>
              <a:buChar char=""/>
            </a:pPr>
            <a:endParaRPr lang="en-US" dirty="0"/>
          </a:p>
        </p:txBody>
      </p:sp>
      <p:sp>
        <p:nvSpPr>
          <p:cNvPr id="2" name="Title 1"/>
          <p:cNvSpPr>
            <a:spLocks noGrp="1"/>
          </p:cNvSpPr>
          <p:nvPr>
            <p:ph type="title"/>
          </p:nvPr>
        </p:nvSpPr>
        <p:spPr/>
        <p:txBody>
          <a:bodyPr/>
          <a:lstStyle/>
          <a:p>
            <a:r>
              <a:rPr lang="en-GB" dirty="0" smtClean="0"/>
              <a:t>When?  Moments of Truth in Practice</a:t>
            </a:r>
            <a:endParaRPr lang="en-US" dirty="0"/>
          </a:p>
        </p:txBody>
      </p:sp>
      <p:graphicFrame>
        <p:nvGraphicFramePr>
          <p:cNvPr id="4" name="Table 3"/>
          <p:cNvGraphicFramePr>
            <a:graphicFrameLocks noGrp="1"/>
          </p:cNvGraphicFramePr>
          <p:nvPr/>
        </p:nvGraphicFramePr>
        <p:xfrm>
          <a:off x="2267744" y="3308970"/>
          <a:ext cx="4102100" cy="1200150"/>
        </p:xfrm>
        <a:graphic>
          <a:graphicData uri="http://schemas.openxmlformats.org/drawingml/2006/table">
            <a:tbl>
              <a:tblPr/>
              <a:tblGrid>
                <a:gridCol w="774700"/>
                <a:gridCol w="749300"/>
                <a:gridCol w="749300"/>
                <a:gridCol w="609600"/>
                <a:gridCol w="609600"/>
                <a:gridCol w="609600"/>
              </a:tblGrid>
              <a:tr h="200025">
                <a:tc>
                  <a:txBody>
                    <a:bodyPr/>
                    <a:lstStyle/>
                    <a:p>
                      <a:pPr algn="ctr" fontAlgn="b"/>
                      <a:r>
                        <a:rPr lang="en-GB" sz="1100" b="1" i="0" u="none" strike="noStrike" dirty="0">
                          <a:solidFill>
                            <a:srgbClr val="000000"/>
                          </a:solidFill>
                          <a:latin typeface="Calibri"/>
                        </a:rPr>
                        <a:t>May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fontAlgn="b"/>
                      <a:r>
                        <a:rPr lang="en-GB" sz="1100" b="1" i="0" u="none" strike="noStrike">
                          <a:solidFill>
                            <a:srgbClr val="000000"/>
                          </a:solidFill>
                          <a:latin typeface="Calibri"/>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fontAlgn="b"/>
                      <a:r>
                        <a:rPr lang="en-GB" sz="1100" b="1" i="0" u="none" strike="noStrike">
                          <a:solidFill>
                            <a:srgbClr val="000000"/>
                          </a:solidFill>
                          <a:latin typeface="Calibri"/>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fontAlgn="b"/>
                      <a:r>
                        <a:rPr lang="en-GB" sz="1100" b="1" i="0" u="none" strike="noStrike">
                          <a:solidFill>
                            <a:srgbClr val="000000"/>
                          </a:solidFill>
                          <a:latin typeface="Calibri"/>
                        </a:rPr>
                        <a:t>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fontAlgn="b"/>
                      <a:r>
                        <a:rPr lang="en-GB" sz="1100" b="1" i="0" u="none" strike="noStrike">
                          <a:solidFill>
                            <a:srgbClr val="000000"/>
                          </a:solidFill>
                          <a:latin typeface="Calibri"/>
                        </a:rPr>
                        <a:t>Sept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fontAlgn="b"/>
                      <a:r>
                        <a:rPr lang="en-GB" sz="1100" b="1" i="0" u="none" strike="noStrike">
                          <a:solidFill>
                            <a:srgbClr val="000000"/>
                          </a:solidFill>
                          <a:latin typeface="Calibri"/>
                        </a:rPr>
                        <a:t>Oct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r>
              <a:tr h="200025">
                <a:tc gridSpan="2">
                  <a:txBody>
                    <a:bodyPr/>
                    <a:lstStyle/>
                    <a:p>
                      <a:pPr algn="ctr" fontAlgn="b"/>
                      <a:r>
                        <a:rPr lang="en-GB" sz="1100" b="1" i="0" u="none" strike="noStrike">
                          <a:solidFill>
                            <a:srgbClr val="000000"/>
                          </a:solidFill>
                          <a:latin typeface="Calibri"/>
                        </a:rPr>
                        <a:t>Club Officer Elections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00025">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GB" sz="1100" b="1" i="0" u="none" strike="noStrike">
                          <a:solidFill>
                            <a:srgbClr val="000000"/>
                          </a:solidFill>
                          <a:latin typeface="Calibri"/>
                        </a:rPr>
                        <a:t>Club Officer Handover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00025">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b"/>
                      <a:r>
                        <a:rPr lang="en-GB" sz="1100" b="1" i="0" u="none" strike="noStrike">
                          <a:solidFill>
                            <a:srgbClr val="000000"/>
                          </a:solidFill>
                          <a:latin typeface="Calibri"/>
                        </a:rPr>
                        <a:t>Club Officer Training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n-GB"/>
                    </a:p>
                  </a:txBody>
                  <a:tcPr/>
                </a:tc>
                <a:tc hMerge="1">
                  <a:txBody>
                    <a:bodyPr/>
                    <a:lstStyle/>
                    <a:p>
                      <a:endParaRPr lang="en-GB"/>
                    </a:p>
                  </a:txBody>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GB" sz="1100" b="1" i="0" u="none" strike="noStrike">
                          <a:solidFill>
                            <a:srgbClr val="000000"/>
                          </a:solidFill>
                          <a:latin typeface="Calibri"/>
                        </a:rPr>
                        <a:t>Area Director Visits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hMerge="1">
                  <a:txBody>
                    <a:bodyPr/>
                    <a:lstStyle/>
                    <a:p>
                      <a:endParaRPr lang="en-GB"/>
                    </a:p>
                  </a:txBody>
                  <a:tcPr/>
                </a:tc>
                <a:tc hMerge="1">
                  <a:txBody>
                    <a:bodyPr/>
                    <a:lstStyle/>
                    <a:p>
                      <a:endParaRPr lang="en-GB"/>
                    </a:p>
                  </a:txBody>
                  <a:tcPr/>
                </a:tc>
              </a:tr>
              <a:tr h="200025">
                <a:tc gridSpan="3">
                  <a:txBody>
                    <a:bodyPr/>
                    <a:lstStyle/>
                    <a:p>
                      <a:pPr algn="ctr" fontAlgn="b"/>
                      <a:r>
                        <a:rPr lang="en-GB" sz="1100" b="1" i="1" u="none" strike="noStrike">
                          <a:solidFill>
                            <a:srgbClr val="FFFFFF"/>
                          </a:solidFill>
                          <a:latin typeface="Calibri"/>
                        </a:rPr>
                        <a:t>Moments of Truth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0710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44824"/>
            <a:ext cx="7467600" cy="3888432"/>
          </a:xfrm>
        </p:spPr>
        <p:txBody>
          <a:bodyPr/>
          <a:lstStyle/>
          <a:p>
            <a:pPr algn="ctr"/>
            <a:r>
              <a:rPr lang="en-GB" sz="5400" b="1" i="1" dirty="0" smtClean="0">
                <a:solidFill>
                  <a:srgbClr val="063052"/>
                </a:solidFill>
              </a:rPr>
              <a:t>Do you see the value?</a:t>
            </a:r>
          </a:p>
          <a:p>
            <a:pPr algn="ctr"/>
            <a:endParaRPr lang="en-GB" sz="5400" b="1" i="1" dirty="0" smtClean="0">
              <a:solidFill>
                <a:srgbClr val="063052"/>
              </a:solidFill>
            </a:endParaRPr>
          </a:p>
          <a:p>
            <a:pPr algn="ctr"/>
            <a:r>
              <a:rPr lang="en-GB" sz="5400" b="1" i="1" dirty="0" smtClean="0">
                <a:solidFill>
                  <a:srgbClr val="063052"/>
                </a:solidFill>
              </a:rPr>
              <a:t>Will you commit?</a:t>
            </a:r>
            <a:endParaRPr lang="en-US" sz="5400" b="1" i="1" dirty="0">
              <a:solidFill>
                <a:srgbClr val="063052"/>
              </a:solidFill>
            </a:endParaRPr>
          </a:p>
        </p:txBody>
      </p:sp>
      <p:sp>
        <p:nvSpPr>
          <p:cNvPr id="3" name="Title 2"/>
          <p:cNvSpPr>
            <a:spLocks noGrp="1"/>
          </p:cNvSpPr>
          <p:nvPr>
            <p:ph type="title"/>
          </p:nvPr>
        </p:nvSpPr>
        <p:spPr/>
        <p:txBody>
          <a:bodyPr/>
          <a:lstStyle/>
          <a:p>
            <a:r>
              <a:rPr lang="en-GB" dirty="0" smtClean="0"/>
              <a:t>Conclusion &amp; </a:t>
            </a:r>
            <a:r>
              <a:rPr lang="en-GB" i="1" dirty="0" smtClean="0"/>
              <a:t>Commitment!</a:t>
            </a:r>
            <a:endParaRPr lang="en-US" dirty="0"/>
          </a:p>
        </p:txBody>
      </p:sp>
    </p:spTree>
    <p:extLst>
      <p:ext uri="{BB962C8B-B14F-4D97-AF65-F5344CB8AC3E}">
        <p14:creationId xmlns:p14="http://schemas.microsoft.com/office/powerpoint/2010/main" val="365496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9648125"/>
              </p:ext>
            </p:extLst>
          </p:nvPr>
        </p:nvGraphicFramePr>
        <p:xfrm>
          <a:off x="685800" y="1305074"/>
          <a:ext cx="5410200" cy="4795775"/>
        </p:xfrm>
        <a:graphic>
          <a:graphicData uri="http://schemas.openxmlformats.org/drawingml/2006/table">
            <a:tbl>
              <a:tblPr firstRow="1" firstCol="1" bandRow="1">
                <a:tableStyleId>{5C22544A-7EE6-4342-B048-85BDC9FD1C3A}</a:tableStyleId>
              </a:tblPr>
              <a:tblGrid>
                <a:gridCol w="685800"/>
                <a:gridCol w="4724400"/>
              </a:tblGrid>
              <a:tr h="278498">
                <a:tc>
                  <a:txBody>
                    <a:bodyPr/>
                    <a:lstStyle/>
                    <a:p>
                      <a:pPr algn="ctr">
                        <a:spcAft>
                          <a:spcPts val="0"/>
                        </a:spcAft>
                      </a:pPr>
                      <a:r>
                        <a:rPr lang="en-GB" sz="1600" dirty="0">
                          <a:effectLst/>
                        </a:rPr>
                        <a:t>Time</a:t>
                      </a: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c>
                  <a:txBody>
                    <a:bodyPr/>
                    <a:lstStyle/>
                    <a:p>
                      <a:pPr>
                        <a:spcAft>
                          <a:spcPts val="0"/>
                        </a:spcAft>
                      </a:pPr>
                      <a:r>
                        <a:rPr lang="en-GB" sz="1600" dirty="0">
                          <a:effectLst/>
                        </a:rPr>
                        <a:t>Item</a:t>
                      </a: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r>
              <a:tr h="278498">
                <a:tc>
                  <a:txBody>
                    <a:bodyPr/>
                    <a:lstStyle/>
                    <a:p>
                      <a:pPr algn="ctr">
                        <a:spcAft>
                          <a:spcPts val="0"/>
                        </a:spcAft>
                      </a:pPr>
                      <a:r>
                        <a:rPr lang="en-GB" sz="1600" dirty="0" smtClean="0">
                          <a:effectLst/>
                        </a:rPr>
                        <a:t>19:00</a:t>
                      </a: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c>
                  <a:txBody>
                    <a:bodyPr/>
                    <a:lstStyle/>
                    <a:p>
                      <a:pPr marR="528320">
                        <a:spcAft>
                          <a:spcPts val="0"/>
                        </a:spcAft>
                        <a:tabLst>
                          <a:tab pos="1499870" algn="l"/>
                        </a:tabLst>
                      </a:pPr>
                      <a:r>
                        <a:rPr lang="en-GB" sz="1600" b="1" dirty="0" smtClean="0">
                          <a:effectLst/>
                        </a:rPr>
                        <a:t>Arrive</a:t>
                      </a:r>
                    </a:p>
                    <a:p>
                      <a:pPr marR="528320">
                        <a:spcAft>
                          <a:spcPts val="0"/>
                        </a:spcAft>
                        <a:tabLst>
                          <a:tab pos="1499870" algn="l"/>
                        </a:tabLst>
                      </a:pPr>
                      <a:endParaRPr lang="en-GB" sz="1800" b="1"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r>
              <a:tr h="508257">
                <a:tc>
                  <a:txBody>
                    <a:bodyPr/>
                    <a:lstStyle/>
                    <a:p>
                      <a:pPr algn="ctr">
                        <a:spcAft>
                          <a:spcPts val="0"/>
                        </a:spcAft>
                      </a:pPr>
                      <a:r>
                        <a:rPr lang="en-GB" sz="1600" dirty="0" smtClean="0">
                          <a:effectLst/>
                        </a:rPr>
                        <a:t>19:15</a:t>
                      </a: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c>
                  <a:txBody>
                    <a:bodyPr/>
                    <a:lstStyle/>
                    <a:p>
                      <a:pPr>
                        <a:spcAft>
                          <a:spcPts val="0"/>
                        </a:spcAft>
                      </a:pPr>
                      <a:r>
                        <a:rPr lang="en-GB" sz="1600" b="1" dirty="0">
                          <a:effectLst/>
                        </a:rPr>
                        <a:t>Welcome and Introductions</a:t>
                      </a:r>
                      <a:endParaRPr lang="en-GB" sz="1800" b="1" dirty="0">
                        <a:effectLst/>
                      </a:endParaRPr>
                    </a:p>
                    <a:p>
                      <a:pPr>
                        <a:spcAft>
                          <a:spcPts val="0"/>
                        </a:spcAft>
                      </a:pPr>
                      <a:r>
                        <a:rPr lang="en-GB" sz="1600" i="1" dirty="0" smtClean="0">
                          <a:solidFill>
                            <a:srgbClr val="C00000"/>
                          </a:solidFill>
                          <a:effectLst/>
                        </a:rPr>
                        <a:t>Vanessa King</a:t>
                      </a:r>
                      <a:endParaRPr lang="en-GB" sz="1800" i="1" dirty="0">
                        <a:solidFill>
                          <a:srgbClr val="C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r>
              <a:tr h="508257">
                <a:tc>
                  <a:txBody>
                    <a:bodyPr/>
                    <a:lstStyle/>
                    <a:p>
                      <a:pPr algn="ctr">
                        <a:spcAft>
                          <a:spcPts val="0"/>
                        </a:spcAft>
                      </a:pPr>
                      <a:r>
                        <a:rPr lang="en-GB" sz="1600" dirty="0" smtClean="0">
                          <a:effectLst/>
                        </a:rPr>
                        <a:t>19:25</a:t>
                      </a: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c>
                  <a:txBody>
                    <a:bodyPr/>
                    <a:lstStyle/>
                    <a:p>
                      <a:pPr>
                        <a:spcAft>
                          <a:spcPts val="0"/>
                        </a:spcAft>
                      </a:pPr>
                      <a:r>
                        <a:rPr lang="en-US" sz="1600" b="1" dirty="0" smtClean="0">
                          <a:effectLst/>
                        </a:rPr>
                        <a:t>Making</a:t>
                      </a:r>
                      <a:r>
                        <a:rPr lang="en-US" sz="1600" b="1" baseline="0" dirty="0" smtClean="0">
                          <a:effectLst/>
                        </a:rPr>
                        <a:t> the Most of Moments of Truth</a:t>
                      </a:r>
                      <a:endParaRPr lang="en-GB" sz="1800" b="1" dirty="0">
                        <a:effectLst/>
                      </a:endParaRPr>
                    </a:p>
                    <a:p>
                      <a:pPr>
                        <a:spcAft>
                          <a:spcPts val="0"/>
                        </a:spcAft>
                      </a:pPr>
                      <a:r>
                        <a:rPr lang="en-US" sz="1600" i="1" dirty="0" smtClean="0">
                          <a:solidFill>
                            <a:srgbClr val="C00000"/>
                          </a:solidFill>
                          <a:effectLst/>
                          <a:latin typeface="+mn-lt"/>
                          <a:ea typeface="+mn-ea"/>
                          <a:cs typeface="+mn-cs"/>
                        </a:rPr>
                        <a:t>Samir</a:t>
                      </a:r>
                      <a:r>
                        <a:rPr lang="en-US" sz="1600" i="1" baseline="0" dirty="0" smtClean="0">
                          <a:solidFill>
                            <a:srgbClr val="C00000"/>
                          </a:solidFill>
                          <a:effectLst/>
                          <a:latin typeface="+mn-lt"/>
                          <a:ea typeface="+mn-ea"/>
                          <a:cs typeface="+mn-cs"/>
                        </a:rPr>
                        <a:t> </a:t>
                      </a:r>
                      <a:r>
                        <a:rPr lang="en-US" sz="1600" i="1" baseline="0" dirty="0" err="1" smtClean="0">
                          <a:solidFill>
                            <a:srgbClr val="C00000"/>
                          </a:solidFill>
                          <a:effectLst/>
                          <a:latin typeface="+mn-lt"/>
                          <a:ea typeface="+mn-ea"/>
                          <a:cs typeface="+mn-cs"/>
                        </a:rPr>
                        <a:t>Malak</a:t>
                      </a:r>
                      <a:endParaRPr lang="en-GB" sz="1800" i="1" dirty="0">
                        <a:solidFill>
                          <a:srgbClr val="C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r>
              <a:tr h="528318">
                <a:tc>
                  <a:txBody>
                    <a:bodyPr/>
                    <a:lstStyle/>
                    <a:p>
                      <a:pPr algn="ctr">
                        <a:spcAft>
                          <a:spcPts val="0"/>
                        </a:spcAft>
                      </a:pPr>
                      <a:r>
                        <a:rPr lang="en-GB" sz="1600" dirty="0" smtClean="0">
                          <a:effectLst/>
                        </a:rPr>
                        <a:t>20:10</a:t>
                      </a: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c>
                  <a:txBody>
                    <a:bodyPr/>
                    <a:lstStyle/>
                    <a:p>
                      <a:pPr>
                        <a:spcAft>
                          <a:spcPts val="0"/>
                        </a:spcAft>
                      </a:pPr>
                      <a:r>
                        <a:rPr lang="en-GB" sz="1600" b="1" kern="1200" dirty="0" smtClean="0">
                          <a:solidFill>
                            <a:schemeClr val="dk1"/>
                          </a:solidFill>
                          <a:effectLst/>
                          <a:latin typeface="+mn-lt"/>
                          <a:ea typeface="+mn-ea"/>
                          <a:cs typeface="+mn-cs"/>
                        </a:rPr>
                        <a:t>Break</a:t>
                      </a:r>
                      <a:endParaRPr lang="en-GB" sz="1600" b="1" dirty="0" smtClean="0">
                        <a:effectLst/>
                      </a:endParaRPr>
                    </a:p>
                  </a:txBody>
                  <a:tcPr marL="73025" marR="73025" marT="17780" marB="17780"/>
                </a:tc>
              </a:tr>
              <a:tr h="508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lt1"/>
                          </a:solidFill>
                          <a:effectLst/>
                          <a:latin typeface="+mn-lt"/>
                          <a:ea typeface="+mn-ea"/>
                          <a:cs typeface="+mn-cs"/>
                        </a:rPr>
                        <a:t>20:20</a:t>
                      </a:r>
                    </a:p>
                    <a:p>
                      <a:pPr algn="ctr">
                        <a:spcAft>
                          <a:spcPts val="0"/>
                        </a:spcAft>
                      </a:pPr>
                      <a:endParaRPr lang="en-GB" sz="1600" b="1" kern="1200" dirty="0">
                        <a:solidFill>
                          <a:schemeClr val="lt1"/>
                        </a:solidFill>
                        <a:effectLst/>
                        <a:latin typeface="+mn-lt"/>
                        <a:ea typeface="+mn-ea"/>
                        <a:cs typeface="+mn-cs"/>
                      </a:endParaRPr>
                    </a:p>
                  </a:txBody>
                  <a:tcPr marL="73025" marR="73025" marT="17780" marB="17780"/>
                </a:tc>
                <a:tc>
                  <a:txBody>
                    <a:bodyPr/>
                    <a:lstStyle/>
                    <a:p>
                      <a:pPr>
                        <a:spcAft>
                          <a:spcPts val="0"/>
                        </a:spcAft>
                      </a:pPr>
                      <a:r>
                        <a:rPr lang="en-GB" sz="1600" b="1" kern="1200" dirty="0" smtClean="0">
                          <a:solidFill>
                            <a:schemeClr val="dk1"/>
                          </a:solidFill>
                          <a:effectLst/>
                          <a:latin typeface="+mn-lt"/>
                          <a:ea typeface="+mn-ea"/>
                          <a:cs typeface="+mn-cs"/>
                        </a:rPr>
                        <a:t>Top 10 Tips for Corporate </a:t>
                      </a:r>
                      <a:r>
                        <a:rPr lang="en-GB" sz="1600" b="1" kern="1200" dirty="0" smtClean="0">
                          <a:solidFill>
                            <a:schemeClr val="dk1"/>
                          </a:solidFill>
                          <a:effectLst/>
                          <a:latin typeface="+mn-lt"/>
                          <a:ea typeface="+mn-ea"/>
                          <a:cs typeface="+mn-cs"/>
                        </a:rPr>
                        <a:t>Clubs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i="1" dirty="0" smtClean="0">
                          <a:solidFill>
                            <a:srgbClr val="C00000"/>
                          </a:solidFill>
                          <a:effectLst/>
                        </a:rPr>
                        <a:t>Vanessa King</a:t>
                      </a:r>
                      <a:endParaRPr lang="en-GB" sz="1800" i="1" dirty="0" smtClean="0">
                        <a:solidFill>
                          <a:srgbClr val="C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r>
              <a:tr h="508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lt1"/>
                          </a:solidFill>
                          <a:effectLst/>
                          <a:latin typeface="+mn-lt"/>
                          <a:ea typeface="+mn-ea"/>
                          <a:cs typeface="+mn-cs"/>
                        </a:rPr>
                        <a:t>20:35</a:t>
                      </a:r>
                    </a:p>
                    <a:p>
                      <a:pPr algn="ctr">
                        <a:spcAft>
                          <a:spcPts val="0"/>
                        </a:spcAft>
                      </a:pPr>
                      <a:endParaRPr lang="en-GB" sz="1600" b="1" kern="1200" dirty="0">
                        <a:solidFill>
                          <a:schemeClr val="lt1"/>
                        </a:solidFill>
                        <a:effectLst/>
                        <a:latin typeface="+mn-lt"/>
                        <a:ea typeface="+mn-ea"/>
                        <a:cs typeface="+mn-cs"/>
                      </a:endParaRPr>
                    </a:p>
                  </a:txBody>
                  <a:tcPr marL="73025" marR="73025" marT="17780" marB="177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effectLst/>
                        </a:rPr>
                        <a:t>Role Breakouts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i="1" dirty="0" smtClean="0">
                          <a:solidFill>
                            <a:srgbClr val="C00000"/>
                          </a:solidFill>
                          <a:effectLst/>
                        </a:rPr>
                        <a:t>Dorothea Stuart</a:t>
                      </a:r>
                      <a:endParaRPr lang="en-GB" sz="1800" i="1" dirty="0" smtClean="0">
                        <a:solidFill>
                          <a:srgbClr val="C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r>
              <a:tr h="508257">
                <a:tc>
                  <a:txBody>
                    <a:bodyPr/>
                    <a:lstStyle/>
                    <a:p>
                      <a:pPr algn="ctr">
                        <a:spcAft>
                          <a:spcPts val="0"/>
                        </a:spcAft>
                      </a:pPr>
                      <a:r>
                        <a:rPr lang="en-GB" sz="1600" b="1" kern="1200" smtClean="0">
                          <a:solidFill>
                            <a:schemeClr val="lt1"/>
                          </a:solidFill>
                          <a:effectLst/>
                          <a:latin typeface="+mn-lt"/>
                          <a:ea typeface="+mn-ea"/>
                          <a:cs typeface="+mn-cs"/>
                        </a:rPr>
                        <a:t>21:15</a:t>
                      </a:r>
                      <a:endParaRPr lang="en-GB" sz="1600" b="1" kern="1200" dirty="0">
                        <a:solidFill>
                          <a:schemeClr val="lt1"/>
                        </a:solidFill>
                        <a:effectLst/>
                        <a:latin typeface="+mn-lt"/>
                        <a:ea typeface="+mn-ea"/>
                        <a:cs typeface="+mn-cs"/>
                      </a:endParaRPr>
                    </a:p>
                  </a:txBody>
                  <a:tcPr marL="73025" marR="73025" marT="17780" marB="17780"/>
                </a:tc>
                <a:tc>
                  <a:txBody>
                    <a:bodyPr/>
                    <a:lstStyle/>
                    <a:p>
                      <a:pPr>
                        <a:spcAft>
                          <a:spcPts val="0"/>
                        </a:spcAft>
                      </a:pPr>
                      <a:r>
                        <a:rPr lang="en-GB" sz="1600" b="1" dirty="0" smtClean="0">
                          <a:effectLst/>
                        </a:rPr>
                        <a:t>Q&amp;A &amp; Wrap Up</a:t>
                      </a:r>
                      <a:endParaRPr lang="en-GB" sz="1800" b="1" dirty="0" smtClean="0">
                        <a:effectLst/>
                      </a:endParaRPr>
                    </a:p>
                    <a:p>
                      <a:pPr>
                        <a:spcAft>
                          <a:spcPts val="0"/>
                        </a:spcAft>
                      </a:pPr>
                      <a:r>
                        <a:rPr lang="en-GB" sz="1600" i="1" dirty="0" smtClean="0">
                          <a:solidFill>
                            <a:srgbClr val="C00000"/>
                          </a:solidFill>
                          <a:effectLst/>
                          <a:latin typeface="+mn-lt"/>
                          <a:ea typeface="+mn-ea"/>
                          <a:cs typeface="+mn-cs"/>
                        </a:rPr>
                        <a:t>All</a:t>
                      </a:r>
                      <a:endParaRPr lang="en-GB" sz="1800" i="1" dirty="0" smtClean="0">
                        <a:solidFill>
                          <a:srgbClr val="C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r>
              <a:tr h="508257">
                <a:tc>
                  <a:txBody>
                    <a:bodyPr/>
                    <a:lstStyle/>
                    <a:p>
                      <a:pPr algn="ctr">
                        <a:spcAft>
                          <a:spcPts val="0"/>
                        </a:spcAft>
                      </a:pPr>
                      <a:r>
                        <a:rPr lang="en-GB" sz="1600" dirty="0" smtClean="0">
                          <a:effectLst/>
                        </a:rPr>
                        <a:t>21:30</a:t>
                      </a: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c>
                  <a:txBody>
                    <a:bodyPr/>
                    <a:lstStyle/>
                    <a:p>
                      <a:pPr>
                        <a:spcAft>
                          <a:spcPts val="0"/>
                        </a:spcAft>
                      </a:pPr>
                      <a:r>
                        <a:rPr lang="en-GB" sz="1800" b="1" dirty="0" smtClean="0">
                          <a:effectLst/>
                        </a:rPr>
                        <a:t>Finish</a:t>
                      </a:r>
                      <a:endParaRPr lang="en-GB" sz="1800" i="1" dirty="0">
                        <a:solidFill>
                          <a:srgbClr val="C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r>
              <a:tr h="278498">
                <a:tc>
                  <a:txBody>
                    <a:bodyPr/>
                    <a:lstStyle/>
                    <a:p>
                      <a:pPr algn="ctr">
                        <a:spcAft>
                          <a:spcPts val="0"/>
                        </a:spcAft>
                      </a:pP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c>
                  <a:txBody>
                    <a:bodyPr/>
                    <a:lstStyle/>
                    <a:p>
                      <a:pPr marR="528320">
                        <a:spcAft>
                          <a:spcPts val="0"/>
                        </a:spcAft>
                        <a:tabLst>
                          <a:tab pos="1499870" algn="l"/>
                        </a:tabLst>
                      </a:pPr>
                      <a:endParaRPr lang="en-GB" sz="1800" b="1" dirty="0">
                        <a:effectLst/>
                        <a:latin typeface="Arial" panose="020B0604020202020204" pitchFamily="34" charset="0"/>
                        <a:ea typeface="Cambria" panose="02040503050406030204" pitchFamily="18" charset="0"/>
                        <a:cs typeface="Times New Roman" panose="02020603050405020304" pitchFamily="18" charset="0"/>
                      </a:endParaRPr>
                    </a:p>
                  </a:txBody>
                  <a:tcPr marL="73025" marR="73025" marT="17780" marB="17780"/>
                </a:tc>
              </a:tr>
            </a:tbl>
          </a:graphicData>
        </a:graphic>
      </p:graphicFrame>
      <p:sp>
        <p:nvSpPr>
          <p:cNvPr id="3" name="Title 2"/>
          <p:cNvSpPr>
            <a:spLocks noGrp="1"/>
          </p:cNvSpPr>
          <p:nvPr>
            <p:ph type="title"/>
          </p:nvPr>
        </p:nvSpPr>
        <p:spPr/>
        <p:txBody>
          <a:bodyPr/>
          <a:lstStyle/>
          <a:p>
            <a:r>
              <a:rPr lang="en-GB" dirty="0" smtClean="0"/>
              <a:t>Agenda</a:t>
            </a:r>
            <a:endParaRPr lang="en-GB" dirty="0"/>
          </a:p>
        </p:txBody>
      </p:sp>
      <p:pic>
        <p:nvPicPr>
          <p:cNvPr id="5" name="Picture 4"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95936" y="381000"/>
            <a:ext cx="2248064" cy="5703570"/>
          </a:xfrm>
          <a:prstGeom prst="rect">
            <a:avLst/>
          </a:prstGeom>
        </p:spPr>
      </p:pic>
    </p:spTree>
    <p:extLst>
      <p:ext uri="{BB962C8B-B14F-4D97-AF65-F5344CB8AC3E}">
        <p14:creationId xmlns:p14="http://schemas.microsoft.com/office/powerpoint/2010/main" val="390905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Moments of Truth</a:t>
            </a:r>
            <a:endParaRPr lang="en-US" dirty="0"/>
          </a:p>
        </p:txBody>
      </p:sp>
      <p:sp>
        <p:nvSpPr>
          <p:cNvPr id="3" name="Subtitle 2"/>
          <p:cNvSpPr>
            <a:spLocks noGrp="1"/>
          </p:cNvSpPr>
          <p:nvPr>
            <p:ph type="subTitle" idx="1"/>
          </p:nvPr>
        </p:nvSpPr>
        <p:spPr>
          <a:xfrm>
            <a:off x="685800" y="2590800"/>
            <a:ext cx="7772400" cy="685800"/>
          </a:xfrm>
        </p:spPr>
        <p:txBody>
          <a:bodyPr/>
          <a:lstStyle/>
          <a:p>
            <a:r>
              <a:rPr lang="en-US" dirty="0" smtClean="0"/>
              <a:t>Vanessa King, LGM</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82079" y="4191000"/>
            <a:ext cx="2179841" cy="1905001"/>
          </a:xfrm>
          <a:prstGeom prst="rect">
            <a:avLst/>
          </a:prstGeom>
        </p:spPr>
      </p:pic>
    </p:spTree>
    <p:extLst>
      <p:ext uri="{BB962C8B-B14F-4D97-AF65-F5344CB8AC3E}">
        <p14:creationId xmlns:p14="http://schemas.microsoft.com/office/powerpoint/2010/main" val="401358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of Truth</a:t>
            </a:r>
            <a:endParaRPr lang="en-US" dirty="0"/>
          </a:p>
        </p:txBody>
      </p:sp>
      <p:sp>
        <p:nvSpPr>
          <p:cNvPr id="7" name="Flowchart: Punched Tape 6"/>
          <p:cNvSpPr/>
          <p:nvPr/>
        </p:nvSpPr>
        <p:spPr>
          <a:xfrm>
            <a:off x="152400" y="1651958"/>
            <a:ext cx="1371600" cy="99060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Curious?</a:t>
            </a:r>
            <a:endParaRPr lang="en-GB" dirty="0"/>
          </a:p>
        </p:txBody>
      </p:sp>
      <p:sp>
        <p:nvSpPr>
          <p:cNvPr id="8" name="Flowchart: Punched Tape 7"/>
          <p:cNvSpPr/>
          <p:nvPr/>
        </p:nvSpPr>
        <p:spPr>
          <a:xfrm>
            <a:off x="1962150" y="1905000"/>
            <a:ext cx="1371600" cy="990600"/>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Guest</a:t>
            </a:r>
            <a:endParaRPr lang="en-GB" dirty="0"/>
          </a:p>
        </p:txBody>
      </p:sp>
      <p:sp>
        <p:nvSpPr>
          <p:cNvPr id="9" name="Flowchart: Punched Tape 8"/>
          <p:cNvSpPr/>
          <p:nvPr/>
        </p:nvSpPr>
        <p:spPr>
          <a:xfrm>
            <a:off x="3771900" y="2209800"/>
            <a:ext cx="1371600" cy="990600"/>
          </a:xfrm>
          <a:prstGeom prst="flowChartPunchedTap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t>New Member</a:t>
            </a:r>
            <a:endParaRPr lang="en-GB" dirty="0"/>
          </a:p>
        </p:txBody>
      </p:sp>
      <p:sp>
        <p:nvSpPr>
          <p:cNvPr id="10" name="Flowchart: Punched Tape 9"/>
          <p:cNvSpPr/>
          <p:nvPr/>
        </p:nvSpPr>
        <p:spPr>
          <a:xfrm>
            <a:off x="5581650" y="2514600"/>
            <a:ext cx="1371600" cy="990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Established Member</a:t>
            </a:r>
            <a:endParaRPr lang="en-GB" dirty="0"/>
          </a:p>
        </p:txBody>
      </p:sp>
      <p:sp>
        <p:nvSpPr>
          <p:cNvPr id="11" name="Flowchart: Punched Tape 10"/>
          <p:cNvSpPr/>
          <p:nvPr/>
        </p:nvSpPr>
        <p:spPr>
          <a:xfrm>
            <a:off x="7391400" y="2819400"/>
            <a:ext cx="1371600" cy="99060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Ex Member</a:t>
            </a:r>
            <a:endParaRPr lang="en-GB" dirty="0"/>
          </a:p>
        </p:txBody>
      </p:sp>
      <p:sp>
        <p:nvSpPr>
          <p:cNvPr id="12" name="Right Arrow 11"/>
          <p:cNvSpPr/>
          <p:nvPr/>
        </p:nvSpPr>
        <p:spPr>
          <a:xfrm>
            <a:off x="1590675" y="2071058"/>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3400425" y="23241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5210175" y="26289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7019925" y="29718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http://us.cdn1.123rf.com/168nwm/benchart/benchart1111/benchart111100091/11248595-illustration-of-a-cartoon-road-poster-background-with-travel-road-going-to-the-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4538" y="381000"/>
            <a:ext cx="11334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54659" y="4572000"/>
            <a:ext cx="868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FIRST IMPRESSIONS - MEMBER ORIENTATION - HOW THINGS WORK</a:t>
            </a:r>
            <a:endParaRPr lang="en-GB" dirty="0"/>
          </a:p>
        </p:txBody>
      </p:sp>
    </p:spTree>
    <p:extLst>
      <p:ext uri="{BB962C8B-B14F-4D97-AF65-F5344CB8AC3E}">
        <p14:creationId xmlns:p14="http://schemas.microsoft.com/office/powerpoint/2010/main" val="242415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 of Truth – Curious?</a:t>
            </a:r>
            <a:endParaRPr lang="en-US" dirty="0"/>
          </a:p>
        </p:txBody>
      </p:sp>
      <p:sp>
        <p:nvSpPr>
          <p:cNvPr id="7" name="Flowchart: Punched Tape 6"/>
          <p:cNvSpPr/>
          <p:nvPr/>
        </p:nvSpPr>
        <p:spPr>
          <a:xfrm>
            <a:off x="152400" y="1651958"/>
            <a:ext cx="1371600" cy="99060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t>Curious?</a:t>
            </a:r>
            <a:endParaRPr lang="en-GB" b="1" dirty="0"/>
          </a:p>
        </p:txBody>
      </p:sp>
      <p:sp>
        <p:nvSpPr>
          <p:cNvPr id="16" name="Rectangle 15"/>
          <p:cNvSpPr/>
          <p:nvPr/>
        </p:nvSpPr>
        <p:spPr>
          <a:xfrm>
            <a:off x="304800" y="2947358"/>
            <a:ext cx="8077200" cy="147224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Tx/>
              <a:buChar char="-"/>
            </a:pPr>
            <a:endParaRPr lang="en-GB" b="1" i="1" dirty="0" smtClean="0"/>
          </a:p>
          <a:p>
            <a:pPr marL="285750" indent="-285750">
              <a:buFontTx/>
              <a:buChar char="-"/>
            </a:pPr>
            <a:r>
              <a:rPr lang="en-GB" b="1" i="1" dirty="0" smtClean="0"/>
              <a:t>“It’s in a great location”</a:t>
            </a:r>
          </a:p>
          <a:p>
            <a:pPr marL="285750" indent="-285750">
              <a:buFontTx/>
              <a:buChar char="-"/>
            </a:pPr>
            <a:endParaRPr lang="en-GB" b="1" i="1" dirty="0" smtClean="0"/>
          </a:p>
          <a:p>
            <a:pPr marL="285750" indent="-285750">
              <a:buFontTx/>
              <a:buChar char="-"/>
            </a:pPr>
            <a:r>
              <a:rPr lang="en-GB" b="1" i="1" dirty="0" smtClean="0"/>
              <a:t>“The website and marketing materials show it’s the right place to be”</a:t>
            </a:r>
          </a:p>
          <a:p>
            <a:pPr marL="285750" indent="-285750">
              <a:buFontTx/>
              <a:buChar char="-"/>
            </a:pPr>
            <a:endParaRPr lang="en-GB" b="1" i="1" dirty="0"/>
          </a:p>
        </p:txBody>
      </p:sp>
      <p:pic>
        <p:nvPicPr>
          <p:cNvPr id="1026" name="Picture 2" descr="http://fenngirl.co.uk/wp-content/uploads/2011/06/curiousgeorge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79532" y="1440612"/>
            <a:ext cx="1482308" cy="18528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us.cdn1.123rf.com/168nwm/benchart/benchart1111/benchart111100091/11248595-illustration-of-a-cartoon-road-poster-background-with-travel-road-going-to-the-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1334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04800" y="4876800"/>
            <a:ext cx="868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FIRST IMPRESSIONS - MEMBER ORIENTATION - HOW THINGS WORK</a:t>
            </a:r>
            <a:endParaRPr lang="en-GB" dirty="0"/>
          </a:p>
        </p:txBody>
      </p:sp>
    </p:spTree>
    <p:extLst>
      <p:ext uri="{BB962C8B-B14F-4D97-AF65-F5344CB8AC3E}">
        <p14:creationId xmlns:p14="http://schemas.microsoft.com/office/powerpoint/2010/main" val="271167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 of Truth - Guest</a:t>
            </a:r>
            <a:endParaRPr lang="en-US" dirty="0"/>
          </a:p>
        </p:txBody>
      </p:sp>
      <p:sp>
        <p:nvSpPr>
          <p:cNvPr id="8" name="Flowchart: Punched Tape 7"/>
          <p:cNvSpPr/>
          <p:nvPr/>
        </p:nvSpPr>
        <p:spPr>
          <a:xfrm>
            <a:off x="1962150" y="1371600"/>
            <a:ext cx="1371600" cy="990600"/>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t>Guest</a:t>
            </a:r>
            <a:endParaRPr lang="en-GB" b="1" dirty="0"/>
          </a:p>
        </p:txBody>
      </p:sp>
      <p:sp>
        <p:nvSpPr>
          <p:cNvPr id="16" name="Rectangle 15"/>
          <p:cNvSpPr/>
          <p:nvPr/>
        </p:nvSpPr>
        <p:spPr>
          <a:xfrm>
            <a:off x="304800" y="3505200"/>
            <a:ext cx="2590800" cy="1905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i="1" dirty="0" smtClean="0"/>
              <a:t>“I’m welcome”</a:t>
            </a:r>
          </a:p>
          <a:p>
            <a:pPr algn="ctr"/>
            <a:endParaRPr lang="en-GB" sz="2000" b="1" i="1" dirty="0"/>
          </a:p>
          <a:p>
            <a:pPr algn="ctr"/>
            <a:r>
              <a:rPr lang="en-GB" sz="2000" b="1" i="1" dirty="0" smtClean="0"/>
              <a:t>“They asked me to join”</a:t>
            </a:r>
            <a:endParaRPr lang="en-GB" sz="2000" b="1" i="1" dirty="0"/>
          </a:p>
        </p:txBody>
      </p:sp>
      <p:sp>
        <p:nvSpPr>
          <p:cNvPr id="17" name="Rectangle 16"/>
          <p:cNvSpPr/>
          <p:nvPr/>
        </p:nvSpPr>
        <p:spPr>
          <a:xfrm>
            <a:off x="3203575" y="3505200"/>
            <a:ext cx="2590800" cy="1905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i="1" dirty="0" smtClean="0"/>
              <a:t>“They will take care of me”</a:t>
            </a:r>
            <a:endParaRPr lang="en-GB" sz="2000" b="1" i="1" dirty="0"/>
          </a:p>
        </p:txBody>
      </p:sp>
      <p:sp>
        <p:nvSpPr>
          <p:cNvPr id="3" name="AutoShape 4" descr="data:image/jpeg;base64,/9j/4AAQSkZJRgABAQAAAQABAAD/2wCEAAkGBhQSERUUExIUFRQVFhUVGBgYFRUYFRcXFxchFRUSGBQXGyYeFxkjGRUYHy8gIygpLCwsFR4xNTAqNSYrLCkBCQoKDgwOGg8PGi8kHyQtMDAsNCwqKi4sLCwtNS8pNCksMDEsMiwpLCwsLCwsLCwtLCwpLSwsLCwsLCopLSwsLP/AABEIANoA5wMBIgACEQEDEQH/xAAcAAABBAMBAAAAAAAAAAAAAAAAAgMEBQEGBwj/xABREAACAQICAwkKCwUGBQUBAAABAgMAEQQSBSExBhMiMkFRcXKRBxQ0YYGSobGy0RUjJDNCUlNzk8HSQ2J0g8JUgpSio9NEY2SE4QgWs8PwF//EABsBAAEFAQEAAAAAAAAAAAAAAAABAwQFBgIH/8QAPhEAAQMBBgEIBwYFBQAAAAAAAQACAxEEEiExQVEFEyJhcZGhscEyM1KBguHwIzRDcpLRFBVCRPEGYrLS4v/aAAwDAQACEQMRAD8A7jRRRQhFR9Im0UlvqP7JqRUbSXzMnUf2TQheXtE6JhaCNmjUsVBJI1k89ShoSD7JfT76zoTweLqCpU0yqCzEKBtJNhzbazUkj75AJz3K3cMEPJNJaMhoNlF+BYfsl9PvrK6IiGyMDoLe+s/C8P20fnCj4Wh+2j89ffSXptz3pbtl2b3I+Covqf5m99L+D05m/Ek/VSfhaH7aPz199HwrD9tH56e+i9Nue9Fyy7N7As/B6fvfiSfqrK4FRsLjollHqek/CsP20fnr76F0pCTYSx366++i/Pu7vRydl2b2BOd6D60v40366i6SgyxSMskwKoxHx02ogX5XqwqNpMXhk+7f2TSsnkvDnHtKSWyQXHUY3I6BM6MjcxRsZ8TdkUn4+UC5FzYBqliNvtsR/iJ/10xon5iL7tPZFSJZ1UXZlUc5IA9NK+eW8QHHPdcxWWziNpLG5DQLKqw1ibED/ucR/uUvfJP7Rif8ViP9yo40hH9rH56++jv+P7SPz199c8rNue0rvkLL7LewJ8SScmJxQ/7rEfrpffU39qxf+LxH66i9/wAf2kfnr76O/wCP7SPz199Lys2570n8PZfZb2BTBjpxsxmMH/d4j9dZGkMR/bMb/jMT/uVC7/j+0j89ffS48UjGyupPMGBPYDScrN7R7SlFmspyY3sCmfCuJ/tuN/xeJ/3K6b3GdIyzYGQzSySsuKmQNI7O2VQtlzNr5+2uVV07uHj5DP8AxuI/pqwsEj3uIcSVTcYgjjY0saBjoKLolFFFWyziKKKKEIooooQiiiihCKaxfEfqt6qdprEi6N1T6qELzLoTweLqCmd0vgz/AN32xT2hPB4uoKZ3SD5NJ/d9sVm2/ePi81uX/cz+TyUv4Pi+yj8xfdSu8Y/s08xfdT1FMXnbqZybNgmu9E+onmr7qO9E+onmr7qdopLx3S3G7KOdHxH9lH5i+6oGmdGRCCQiJAQpIIUAjsFW9Q9Mj5PL1G9VOxPdfGOoUe0RMMTsBkdOhSYOKvVX1UjGC8b9R/ZNKwx4C9VfVRiRwG6reqm/6k8cWe5MaJ+Yi+7T2RTGl4gzQBgCDLYgi4PBPIein9E/MRfdp7IpvSfHg+9/oanRhKff5qO4Vs7Qf9viE8NFxfZR+YvurPwdF9lH5i+6pFYZgASdQGs9A2mmr7t1I5Jg0HYmPg6L7KPzF91YOjYvso/MX3VBh0jMQJd7zQsTZVBMoXYslvpX5qlQaSu6o0boXBZc2XWBtuASVPTT7opW4nxUGK12SU3W0rWmSX8Fw/Yx+YvuqFLgkTEwFEVbiUHKAL2XVs6TVvUHGfPwfzfYriN7qkV0PgVImiYGggDNv/IKdXUO4mPkU/8AGT+pDXL66j3FfAp/4yb2Uqbw30z1Kr456pvX5LoNFFFXSyqKKKKEIooooQiiiihCKTLxT0GlUmXinoNCF5i0J4PF1BTW6PwaToX2xTuhPB4uoKZ3SH5NJ0L7YrNt+8fF5rdO+5n8nkrOisA1moynIrDNYXOoCs1A06fiH1Ejg5gNuXMM3ovXTG3nBu6blfybHP2BKwNNx7bOEvYSFGEROzj05pg/J5eo3qq6UK6WADIy6htUqRqFua1afiYZhhZcmV4AZFXWd8VFewN9jLYdnRUxsALgW6EZqk/mJuubLqDSgV5g/m06ieyKXPxG6reqk4UWRB+6vqFKn4jdVvVUM+krseh7lH0T8xF92nsikaQ+cg+8Pojal6J+Yi+7T2RSNIH4yD7w+mNqc/EPv80wfUN+HxCd0ln3pt649tXPt12vy2vaqjSGHLwXinmkBIVwSCQp410ChrjmrYKqGMSzYhmWQy5Id73p8j3sWkJBBVhkUkgj6O0XvT1mfTC7X3Cug+ar+LMcGiQOI0IqaHM6JGC0jIqALvc6KABY5HAGoAjWNnRRHpHfcVGMjoUSQkMAONq1W2jVtq/x24ifKsoiTFIyq4eL4rEZWXMM0eazHXsVj0VrTQYbMx36SKZeD8Yzh42B4pVhz6iDflqRHLHO03HA9WY6x8gqkywRvbIIy0gg0rVp6q495WwVBxnz8H832KVojHGaIORY6wbbCRqJHiNN4w/KIP53sCoDWlry06A+BWnfIHxNe3IlviFYV1HuK+BT/wAZN7KVy6uo9xXwKf8AjJvZSpvDfTPUqvjnqm9fkV0GiiirtZVFFUenNKSGRcLhrb+65mkIuuHiJtvzDYzkghEPGIJPBVqk4nHw4KBd+mIRQqBpGLyO1rAcrSSG2wAk81CFZ0VB0TpFp0LmCWEZrKJQquy2FnyBiUB16ms2rWBWaEKbRRRQhFJl4p6DSqTLxT0GhC8xaE8Hi6gpjdKhbDOFBJJXUBc8YHYKf0J4PF1BU2swXXJS7Y+a3rY+UswZu2naFXJpyO2yQfyn/IUv4ai53/Cl/TU69F65qzY9vyTgbKP6h+n/ANKv+HYudvw5P01h9Ow21lrfdyfmtWOajN46Ks2Pb8kXZfaH6T/2VPoTACbfQk0yQq9hGpKixUE7dYBJOqp2msSY8NMseHlMUaiEyKvxSNIvBQtz2YHpYc9ZgxQixBzEKsyrYnZviXFieS6kebTGke+zDjGw8472aWCKVFkXbLGqhiuU3BKhbhgRlIsatYaSEE5UqspaWGJzmjOvjsNFOjGodApGK4j9VvUadpnGn4t+o/smqdua17sGnqTWifmIvu09kVH05KE3ljeyzKTqJsMpubCpGifmIvu09kVLpwuuyE9JTIZfgDQaYBVw3QQfXPmSfpqfuT0RHj3x29MBiRh0EDsDYF1aKVQrEC7BlQMQcua41ilXql0tpVsPicPJFrlQh7EFgVVg6BlBuRnW4HiqXY3N5WjQcen5Ku4ox/8AD1e4UBGhHRud11PQO67CnCIxmjjMUSiRGYB4yi5WQobMbFSBYa7aq5h8P4eR5pDwd9nllCsjEgM3BvYEXsB21E3Sbs8TjGjfEQwfFNmBWNVcgbULFixXxeKrvB41ZUDobg9oPKDzGon8vjsTnObUh3Tl0ZKLw1xmdUOAIGRFa9OYUMboIB9Ow6j/AKajLpFJsVDvbZgqyk6iNotyjxVd3rGUbbC9KHsFaA1x13w2V06KV1AXClQfROhr7RWa6j3FfAp/4yb2Url1dR7ih+RT/wAZP7KVM4b6Z6lV8c9U3r8it40jpGOCJpZXCRoMzM2wDnrV/wD+t6M298sBznD4oL5xitTvdPW+Ay/RfEYNG6pxMdxXNt0HdPaLEGKKONlV97LSSMudwbOqZQQoVjlzNqvfmq9AWQe8g0AXYNBbp8JjAxwuIiltbNkYZgDszLxhsNrimtG7lo45jPIz4jEG9pZSCY1P7OFAAsS9UXPKTWmbg9JCbHRTqhj3/B4hXQ8YPh8RGpVucgySC/NW5aV3KriJd8fE4sLlCiOPEyQxC30rRZWJPOSaQii7a68Kq7oqPgMEsMYjUuVW9i8kkj6zfXJIzMdvKaKRdKRRRRQhFJl4p6DSqTLxT0GhC8xaE8Hi6gpOnnYYeQqSpAGsGx4wvr6KVoTweLqCk6fHyaXq/mKzX4/xea3Z+6fB5JuHQ+oHfsRrA/anm6Kc+Cf+fiPxB+mpyDUOgVmmzK7dOizx0yVVisEI1zPicQBs442nYAAtyeiqmffWB3psTa+pnmA5dZKWvby1I0xpAd8KrMckdjYDXvh2atp4Jp6HHxvqVwSeTl7DVtZ4eYHvxqqC1ztMhjYaAYZ4/XeoUGAlJVnkzZWDBJPjUNvrA6m6LVIxCz2QI0VlNyqxJFn4QcCTegA4DLcX2XqXm8e301jOL2uL7bX19Nql6UUEsFbxzQm6ELqmjZDzjhIfKNYqbjZQ0DspBBjcgjYeCarziUtrdLHVxhY848dVuOXeFZo/m5FZGW+q7CyutQn2JtaswVkziLw0tkxFM9fmti0T8xF92nsioensUVaIb6YlYvmYbbKtx6/TUzRPzEX3aeyKi7yJ8Tc648Pq60p1nyLYeUVCibWY1yFfrtU61zclZAdTdp3HwUOLB4iQgxzSrH9aTUT41Qa7eM2qfBuYhFy4MrnWWcnWegH13q3oqcHUywWUklfIecfFQfgOC1t5Ts/PbUObc7lucPI0THkuSh6QbkdOurqii8Vw0lpq00K13BQyMckmIlSUa8vBsR9ZGtwh6qfiWSOdEaZnV1c2YKLFQOUdNWeNwSyrY6iNasOMrcjA1TQ4hmxMSvbfI1lDcxuBlceIjX20xIwmpGVDoMMFe2K1teAx1b1RqccRXXZXldP7iB+Qz/xuI/prmFXW4HukJgsFNDFE0+IbFTuBxYVVsoV3l5tR1Lcm3JtpeHYOcTsnuOerYOlb/wB13TUUGBs8iq+/4VwtxnypiEdmCcYgBTs5q4vpDclLljnVZA+NxDrhoCwT5MS0zb8f3sy2F9lyb6hXQdx2Jj0riMVPjcPA2IjOHjWMqJBGioSHTODwXdnbsB5L2PdAilM+jt4EZmOJkRRJmyfGQsGZsvCsAL6vFVvfqaLMmPml2qNwujGw+KwkcjK0pix8jlb5c0kkLsFvrygtbyV0+tP3NbksTHiu+cVNCxWF4USGN1UCR1dmZnckn4tRqtW4U4c01GCG0KKKKKRdoooooQiky8U9BpVJl4p6DQheYtCeDxdQVjTvg8vVPrrOhPB4uoKTp0/Jper+YrNfj/F5rd/2nweSnLsrNYQ6h0Cs1HUwKduAww+G0YDX3tKzeTgA+oVTd3WJV0imVVW+HQtYAZmMj8JrbTYAXPMK2TudrfS3Rg5D/rIPzrUO7Ti8+lpB9nHCn+mHPt1obJjG3qWK4iAJn9at4dx+FG50Ytob4hgPjM73W+L3u6rmyjgatlSO7HuQwuCwuG73iCEyyKzG7SPwQbs7G52bNmvUBW17itCpjtz8GHdmVXDXK2zAx4pn1XBG1PTVJ/6hMV8XhE5S8z+QBB/UeynwcVDI5tVr3cT0dh8RPiYcRBHKGhDDOoJGVwrZTtUnONYseCKX3WNyEeCljGGGWPEhiYtZWNocpLqSSbMG1g7LHxAQ+4fiMulAv14Zl7AJP6K3Pu1RfGYJuQJjh5d6U0kjrtT0LuFofRu5p2rTsHPveFRz9GJW7EvandC4bJCt+M3Dbxs/CPrA8lQMSL4SJPtN4j861/QDVjpLElDFl1Z5kQ6r8E3uPFsqrhbgTufBWXFZMY49mjv/AMKbRWKzTiqEUUUUIRVbj9CiSRZBI8bKpW67Tza/L5asqSjgi4II5wbjtpQaIBINQqqPRksg+UOMo1ZI7hW8bttN+YaqtIogoAUAAbABYdgpdJwQaeXeMPG003KqbFH1pH4sa+M9hoAJwaF3JI6Q3nmp6UrRulmweMhxCI8ma8EkSC8kqvrUIv0mVgCB4q6zoDQOIxGJjxuMjEO8q4w+HDB2QyDK08rjUZCvBCjUoO296e3F9z9MH8bKRLiiCM9uBGDtjiB1gc7HW3iFlG3VYRsujFNFxyRRRRTq5RRRRQhFFFFCEUmXinoNKpMvFPQaELzFoTweLqCjTcRbDyBQSSuoDadYOyjQng8XUFTay73XZSdj5rfxsv2cNOradyqYtLvlHyWbUANltgpfwu/9ln7B76s6KL7PZ7ygRSD8Q9g/ZL7nmmCNMQ75E0QmikgXNyt84vJysoW3jFaLu00l3xpDFSg3DTSZeqGyp/lArZN0EuSHfAxV42R42BsyyA3Ug8+0+StBq7sbw+OoFKYLKcUiMU1Ca1x8l3vuP7qMOmjFjlxEMTRySrleWNDlY5w1mINruRfxGtD7s+6JMVjlWKRZI4YlQMpDKXYl3IYajtUavq1oFFSw3Gqri+ootq7luK3vS2EJ5ZCn4iNGPSwrrPdrS2CiltxJmXoEsLpfzgtcG0XjjDNFKu2KRJB0owYeqvRndPw4xGh8QyaxkjmQ/uq6vfzL9tcPFc05E4txGmK5K6+CL+8p8yIkVI0sOFh/v09lqjK+Z8GedXP+j/5qVpbjYf79fZaq2HAD3+JUziRrOeoeAVhWaxWaVQEUUUUIWGawvza+zXWvaH0hMIUVMMSLcZpAqm5uW1i9rmrrHvaKQ8yOexTSMClokHMiD/KKbkl5NuWasuHWNtqcQ8mg2UY4SWT52Sy/UiuoPiLnhHoFq653DsMqYGYKAAMXMPIFSwvy2vXMq6n3GPA5/wCLl9iOu7DK58hrspnFbLFBC3kxTH35Fb/RRRVus6iiiihCKKKKEIooooQiky8U9BpVJl4p6DQheYtCeDxdQVnTEpWCRlNiFuCNo11jQng8XUFY074PL1fzrM5zfF5reVpZaj2PJNR6IJAJxGI1gH5y20dWg6D/AOoxP4v/AIqxiHBHQPVSq55Z+67FmjIxHeVo26WExyBN8kcZQ3DbNYkkavIPTVPVruoe+JfxZR/lFVVaKz+qbXZYq2U5d4GQJHYiiiinlFRXfNxePebR+MwEpDth4DGjZbZoZIWEdxc61IK36tcDrtu4Jr6TdAbCfAHouJRY+QE0zIaOA609GMCVpWGHCwX3b/8AxLUzTO2A/wDURem4qvwjMJcMjCzRHEQtzExoFuOyp+neLGeaeE/5qgsBFAenxKkW1wdLUbN8ArKs0UVyoqKKKKEKJpY/ES/dv7JqBo9XSRUaUuGizWIAylSo1EeJqm6bNsPL1G9ItUc+ER/cv7S01MebTr8Fc8JGLndLe8lWFdT7jA+Rzfxc3sJXLK3TcButjw2h8Y6SQ7/HJi5EjeRQSVW6XTMGIOXYNuwUvDRzz1Kbxw/ZNHT5Lr1a/u605LhMG00IizCSFC0ube0WSVYzIwUgkDOOUeitL3Od2xco+EESO6hllhzNEbi4Rka7RseQ3IJO0VVbre7Rv2DeKPBOjSqQxmCPGkJIBkyi+drNxDa23XVuXAjArItmjNDUKzx/dGxxlhwOSLD4x2Zt+ymTDSRLGzAxqxzhmcZSDfLlJubgVvu5LTxxeGWRlCSqXimQG4SWNskijxXFx4mFee92W43vSPDMMVLiVYmKJC1irOt0eKzEBbhb9K7a2PuaY2fBYhIBIwc4lYMVhXcOGMiXTGQnaDlS7bQQu3YBWWS2cpdcX1BFMBTEEiu4BwBwoDTFTJIrui71RRRVso6KKKKEIpMvFPQaVSZeKeg0IXmLQng8XUFY074PL1T66zoTweLqCsad8Hl6v51mvx/i81u/7T4PJTI9g6B6qVSY9g6B6qUKjlTBkueace+IlP77DsNvyqDT2MkzSOedmPab0zWqYKNA6F55K69I525KKKKK7TaK6Vue3UR4RTi1M+IxYw+9xjvfe8PDcBmZ5M15LEcgF7HnuOa1vkS/Ibf8g+lL1EtMvJ3cMyrCw2bly6ppQVUncruYk0g8MaTGJ0ifEPLlzn4xrWy3FyzE8uwHbsrM2h4Hmkw02lmilikKgTYMRxl0O0uJCLcozW5KNy+6WXASxPDEJmlwojMZbKBlsySlrahckHnF9YNLxELPHM0+V5JTLLIbcEu121DkA1AdFcMc0NB6T4lQOK2xlmkDSKnminRQYqu0VjsVJGr2hYG+0srajY7BbkqYcbiBtwwPRMn5ilaAS2Gi6t+0k/nVhTbiKnBdKsbSM3JhG/FjrCY/EH/hbdMyfkKd0nOwMaI2UyOVJsCQoUsxAOq+rlqdSVFMvFC1vTDzF4VmyCOSRVKIWN9Y4zEa9uwVZSeEp91J7S03jod8xUQ5IlMh6WOVR2rfyU5J4Un3L+2tRZ3VcB0FaPhbC2EuOrh3UT2kWYRSFeMEYi224HJ46awuiIDGtokYFQbkAsbi9y229Ta1uQyrviRBu9s2Um12j4Vpd7ANyBr5OfppLIa1aPr60Vd/quzPkZG9r7tDTE0z1U9FwSw4sOVjxMTLJA4JOdcoC4fICQQCuUgjY9+Q1MbAu0ME8khV8Q944FIKd7qDvkkurhFtQGy2YeMBzSzw4p4MLozBItnzid0CFxEvCF2GYpZhcttNtVNbldzMWJ39GxD4bHxSSIsedd7VQb5cpHCTOWBsdW22vW2Z7reUeS3GpBxIGWWbQSKnPUYKpdY2SRANo54BaDp19JSToKMjK2dlAKorOWWMNrO9g8TXrrbu4/jo1xlsXDLJjZi0cWIfe3UJFESFBvnRiiNdtebUL1rWAnLxgsAG1g21i6sVJB5Rcaqve5/prCwaQeXGOYRGgjgZkfei0vzkpkAypZQFGYgWdqs4fT+u7rVBYZ5+XMbzXep2wwXeKKwrXFxrFFT1oFmiiihCKRLxT0Gl0iXinoNCF5i0F4NF1fzNPaQwm+xMl7Zha9r2132eSmNBeDRdX8zU+svISJSRv5rfwtDoGtORaPBViYTEj9vGbc8XupM0OLANpYvMI/I1a0l9h6DQJTXIdgSGzNpg536j+65hRRRWoWBRRRRQhFb8Wtgr/wDT/wD12rQa3fFa8EijbIsMY6Wt+V6r7aKlg6VccMeGMmcdGpzczESm+ttZVRRzIgt6Wuat8RxG6reqswwhFCjYoCjoAsKY0nNkhkbmRu21h6SKbzOC81mmdaZzIcyU3oTweLqLU6oOgz8mi6gqdSOzK2qrsUL4mDxLM3oVfzqxqvkPytBzQue11H5VYCldohUceIlMszRxK4z5Llwp+LULlAtz3Plp7CJK02+SIqAIUAD5ibsGvq6KxufN4c313kY+VyPyqyqBNJR7gANterdbOxQfYxkuNKA0wpvtXvTE+MVCFNyx2KqlnPQqi9Vug5gjyrJnjkd2fe5OCLE3BUHaefoqy0XCJMTiUa4vAiAg2YK181jyaz6BTj6BnyCNngxEY1KJkZWAGoAOmsG3LT0N2MY6gfuqbjFndxBhiOABNKDUYY/JP4LSbYXFLOIWmAikjyqwVgWZWDcLbxbeWofeCy52mjQvJJJMwtcK0jZiobbYah5KhnQWLicGJOANsffGZT4hvigr6al98YgcbByf3XRvVToYwP5RpFSKZ7e9Yy02DiEcTbO1tWtNQQKKZHGFAAAAAsANgHNUHS82VUzSCONnVJGy5mCOcrMq3sSFubeKm8dLiGULHh8QhLC7ZEJC8uUZrE9lK0fo2USB3gmmZeIZZYUVT9YIpbheOnAQ3nEjtCbsHBbQ+QPlFBXGoJPYvQe5fTWDkiSHCYqKYRRotlkVnCoAgZlGsbBrIFFcd3LtLDpXDTuwVpN+iZEN0EYhZ1UkgFjnXMT4hzVmrCOQSNvK/miMTy0rvtFFFOJpFIl4p6DS6RLxT0GhC8wbn/Bour/UasKr9z5+TRdU+0asKy03rHdZXoNm9Sz8o8EVhhqNZoptPrl1Fb7oXcFFi8f3vvjQq8LyKQA/DVhdbEjVludtbFiv/T42ve8ap5g8JX0q7eqtQyVr2hw1Xn0tnfE8sOYXIKK3zQHcixGKbEKs8CjDzvh2J3w5nTaVsnF6bGpG6buOS4LCS4l8TG4jC8FUe5zOqWBPjb0U5eCaunNc7reJ4z3rFIp4UKxygHYcqawfITUXDbjEFi8jHnAAXyXuaudIoBBIALARuAOYBTYVUWi0se5tzQrRWThz2RSCYYObSip8PiMKy5kc4aTbxmGs84PBdf8A9qp6fG7+oQsCkYzzOt8hKi4jW+3WLnoqfg8MrwxZ1Vvi04wB+iOem9NYX5NIqAKAuawFhZTmIsOcCuTaQ512mtOpV0X+m2ROFoc8uDReAO9Mq7KRoRCMPEDqOQenX+dTqRDJmVSNhAPaL0unSalV6rlIOMbXrEC6umQk+odtWIqrwR3zESuf2fxK9HGYnnJPoqzK31c+rtpXIVXoJLRWGtc8mU865zY+urCoWhfB4uoKm1VTGsjusre2Vt2Fg6B4Kv0g7wt3zFbMqZXVgSHS97athB13q0h3TMADNhZ47i91XfEtz5l91MTRBlKnYwKnoItVhuZnzYWInaFyHpQlP6afY8FnOFaKDaYi2WrTSor7x/kJEe6vCn9uoPMwZT2MBUgadw5/4iH8RPfU10B2gHpF/XUZ9FQtthiPTGnuo5mx+vcmaSbjsP7rB0tCBfforc++J76izbqcKu2dD4lux/yg1JXQ0A2QQ/hJ7qfISNS2VVCgk2AGoC52eIUczpR9puB2/uFY9zfCfCGMXEKhGHwjSAlxYySvGYxGq7QFVyxJttXVRW79yjRm86LgZgM8+bEuedpznBPjyFB5KKvo2CNoaFmJZTK8uK2+iiinE0im8Q1kY8wJ9FYmxKpxmVekgeuq/HaehCMM9zlbYCeTotQhecdzvg0fQfaNWNU2h8cscCI4dWUG4McmrWTyLzGp3wrH9Y+ZJ+ms3NDJyjjdOZ0K3NmtMIhYC8ZDUbKXRUZdIodhY/y5P00h9LRjaW/Dl/TTfIyeyewp/wDioPbb2hWOhsUIdIYKY7N+MLdE6mO58QJBrt+YDWdg1no5a846R0tHKm9xud9LJvYyuDnDArYkbb13rdTimjwOKf6S4ec6vrCM7PLVtZQ4R0cKLNcRcwzlzCCCBka45eS07uKY/fsPi3O18Y8p/mIpHqNT+67iLYFIvt8TDH/dUmVj/pjtqk7h0ykYsIboO9NevjCJlbb1aV3ZdIqkuBVyQoOIkOonXlVF1DpapDybpIGNFDja0PDScK0rpSua1qo2k/mZPu39k1HXdBAf2narj+mmsfpiJoZArXJRgBlfWSCB9GqNkMl4c09hWtktUBYaPGR1Cm6N+Zj+7T2RRpM/Ey/dv7JqHgdMRLFGCxBCKCMj3BAAOxfFUfSun4midVYlmUqBlYbdW0jx12IZDJ6Jz2TRtUIg9MejuNlc6NHxMf3aeyKkVhEsAOYAdmqs1NKxartDrwsR48Q/qFWV6gaK2z/fv7K09pGbJDI3MjHy21emunYuQougvB4+r+ZqdVVo/SkSxIoZjlVRqjk2ga9i89SPhiPnb8OX9NV0kMheTdOexW4htMDY2tL24AahTad3KvwJk+pPIPI1nHtGq34Yj/f/AApf009uZxXyrEJwgHWOVcysp1DIxswB2kdldsieGuvNI9yj2meJ5ZccCa6EbfJbPRRRTa5RVduhv3tIq8ZwIl6ZWEY9qrGk4TD77jsBD9bFLIRzrh1MxHRdVp2Bt6Ro6UxaHXYnHoXb8JhhHGqKLKiqgHiUWHoFFO0VoVlVSaS3SqhKoMzDUT9EH86o8TpqZ9rkDmXgj0a6k6S3POhJQF08XGHiI5ekVUkW1UIQTWKKKEJWY857aM55z20mihCVmPOe2jMec9tJooQtS7pGlMmHWIfOTMCpueAImWQydIIUDreKtZxndLx3e00U5ixCSxSRklBHIudSocFOCbZr2I5OSr7un6NJijxC2+JbKw50lKrceMOF7TzVzvFSK14y1mYf+RSEVSgkZK73JbscVgHZ1SKRJBHvkVshO9pkUq42Nbbe4JJ1VvWM3WQ4vE6PxMDcE98YaVG1PE8iCSNGXxtG1iNRseYgcnhxtoyz6inBbpGr03oUnNHPDx0ZXHJcobi/jBFFMapbxpRd9v4zRmPOe2qbczuojxqMyKyOhAdGtdSRcWI4ymxsdWw6hVxSrlZzHnPbWsd0Gf5OkZ179PEm3XlU76xA/lgeWk90XdDJhMJmi1PI4jDfUupYsP3rLYdN+SuLxaYkEyzO7SODe7sWJGwgk69hPbSOywQukVio+A0ikyhka/OPpDxEclPTzBFLNqCgk+TXVXQg0XahaIa++nnnl9Fl/KpGMiDhEOySWCM+MNKoI7L1H0AhGHQnawLn+8xb86nYBN+xUEcfCMc0c0ltYRIzmJY8hJsANtzTjRWT3o0XTM55zRnPOe2k0VYrhKznnPbWvbp9z0k7xzQOiTxB1GcEo6N+zYjWLEXBF9pq/opCARQpWuLTULQXxmIi1YjByi304Rv0fTwdajprH/uCLml/An/RW/1nMec1DdYoidQp7eIzAUNCtBTSjvqiwuKkPPvRRPK8lgKv9y2jJo8QuLmEauisscQOcKJLZ2d9V2IFuDqAvrNX9ZRCTYAk8wFz2U7HZo4zUZpqa1yyi67Jbbo3dCkhysMjdPBPQffRVZo3c0zG8vBXm+kfdRUhRFtNM4jBo/HRW6QL9tPUUIVRNuYibZmXoNx2NeoUu5I/Rk7V/MGtkooQtRk3MTDZlbob3gVGk0LMNsTeSx9Rrd6KELQXwUg2xuOlW91MkW210SsWoQuKd0LCzS4VUgjaS8qFwti2RbtqBOvhBeytGwfcxxOILyN8nIK5RINbatZ4BOWxA7fFXqBsIh2op6VFMy6Oit81H5i+6hC8sf8AsrGM7QNBJdprGUId5texkDG3B1XrZcJ3I5E1d+gLe5tDc+TM+qu34rBRjZGnL9Ee6qnEQqDqUdgoQtW3N7l48GrhGd2kyl2ci5yghQAAAoGY9u2rin3UX2UxQhQdOaGjxUDwyDgsNo2qw4rjxg/mOWuZ4nuMTi+TERNzZg6k+LYQO2utVkUIXmrFYSXDyFHVo5FOsG4I8fR4xtqdovQmLxpyxrJJlBN2Y5BYXtnY5QTyC9ejEwqMbsikjUCVBIG216mYWFT9EdgoohebotxGPY5RhZxya1Kr2tYV1HuebjnwMchlYGSXLdVN1ULewvynhG9tWoba6xhsDGf2aeavuqxj0dF9lH5i+6hC0S9KVSdgJrflwyDYijoUU5QhaEmAkOyNz/db3VIj0HMf2Z8pA9ZrdqKELUoty8p2lF8pPqFS4tyX1pOxfzJ/KtiooQqqDc1Cu0Fuk/kLVYw4ZUFlVV6AB6qcooQiiiihC//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hQSERUUExIUFRQVFhUVGBgYFRUYFRcXFxchFRUSGBQXGyYeFxkjGRUYHy8gIygpLCwsFR4xNTAqNSYrLCkBCQoKDgwOGg8PGi8kHyQtMDAsNCwqKi4sLCwtNS8pNCksMDEsMiwpLCwsLCwsLCwtLCwpLSwsLCwsLCopLSwsLP/AABEIANoA5wMBIgACEQEDEQH/xAAcAAABBAMBAAAAAAAAAAAAAAAAAgMEBQEGBwj/xABREAACAQICAwkKCwUGBQUBAAABAgMAEQQSBSExBhMiMkFRcXKRBxQ0YYGSobGy0RUjJDNCUlNzk8HSQ2J0g8JUgpSio9NEY2SE4QgWs8PwF//EABsBAAEFAQEAAAAAAAAAAAAAAAABAwQFBgIH/8QAPhEAAQMBBgEIBwYFBQAAAAAAAQACAxEEEiExQVEFEyJhcZGhscEyM1KBguHwIzRDcpLRFBVCRPEGYrLS4v/aAAwDAQACEQMRAD8A7jRRRQhFR9Im0UlvqP7JqRUbSXzMnUf2TQheXtE6JhaCNmjUsVBJI1k89ShoSD7JfT76zoTweLqCpU0yqCzEKBtJNhzbazUkj75AJz3K3cMEPJNJaMhoNlF+BYfsl9PvrK6IiGyMDoLe+s/C8P20fnCj4Wh+2j89ffSXptz3pbtl2b3I+Covqf5m99L+D05m/Ek/VSfhaH7aPz199HwrD9tH56e+i9Nue9Fyy7N7As/B6fvfiSfqrK4FRsLjollHqek/CsP20fnr76F0pCTYSx366++i/Pu7vRydl2b2BOd6D60v40366i6SgyxSMskwKoxHx02ogX5XqwqNpMXhk+7f2TSsnkvDnHtKSWyQXHUY3I6BM6MjcxRsZ8TdkUn4+UC5FzYBqliNvtsR/iJ/10xon5iL7tPZFSJZ1UXZlUc5IA9NK+eW8QHHPdcxWWziNpLG5DQLKqw1ibED/ucR/uUvfJP7Rif8ViP9yo40hH9rH56++jv+P7SPz199c8rNue0rvkLL7LewJ8SScmJxQ/7rEfrpffU39qxf+LxH66i9/wAf2kfnr76O/wCP7SPz199Lys2570n8PZfZb2BTBjpxsxmMH/d4j9dZGkMR/bMb/jMT/uVC7/j+0j89ffS48UjGyupPMGBPYDScrN7R7SlFmspyY3sCmfCuJ/tuN/xeJ/3K6b3GdIyzYGQzSySsuKmQNI7O2VQtlzNr5+2uVV07uHj5DP8AxuI/pqwsEj3uIcSVTcYgjjY0saBjoKLolFFFWyziKKKKEIooooQiiiihCKaxfEfqt6qdprEi6N1T6qELzLoTweLqCmd0vgz/AN32xT2hPB4uoKZ3SD5NJ/d9sVm2/ePi81uX/cz+TyUv4Pi+yj8xfdSu8Y/s08xfdT1FMXnbqZybNgmu9E+onmr7qO9E+onmr7qdopLx3S3G7KOdHxH9lH5i+6oGmdGRCCQiJAQpIIUAjsFW9Q9Mj5PL1G9VOxPdfGOoUe0RMMTsBkdOhSYOKvVX1UjGC8b9R/ZNKwx4C9VfVRiRwG6reqm/6k8cWe5MaJ+Yi+7T2RTGl4gzQBgCDLYgi4PBPIein9E/MRfdp7IpvSfHg+9/oanRhKff5qO4Vs7Qf9viE8NFxfZR+YvurPwdF9lH5i+6pFYZgASdQGs9A2mmr7t1I5Jg0HYmPg6L7KPzF91YOjYvso/MX3VBh0jMQJd7zQsTZVBMoXYslvpX5qlQaSu6o0boXBZc2XWBtuASVPTT7opW4nxUGK12SU3W0rWmSX8Fw/Yx+YvuqFLgkTEwFEVbiUHKAL2XVs6TVvUHGfPwfzfYriN7qkV0PgVImiYGggDNv/IKdXUO4mPkU/8AGT+pDXL66j3FfAp/4yb2Uqbw30z1Kr456pvX5LoNFFFXSyqKKKKEIooooQiiiihCKTLxT0GlUmXinoNCF5i0J4PF1BTW6PwaToX2xTuhPB4uoKZ3SH5NJ0L7YrNt+8fF5rdO+5n8nkrOisA1moynIrDNYXOoCs1A06fiH1Ejg5gNuXMM3ovXTG3nBu6blfybHP2BKwNNx7bOEvYSFGEROzj05pg/J5eo3qq6UK6WADIy6htUqRqFua1afiYZhhZcmV4AZFXWd8VFewN9jLYdnRUxsALgW6EZqk/mJuubLqDSgV5g/m06ieyKXPxG6reqk4UWRB+6vqFKn4jdVvVUM+krseh7lH0T8xF92nsikaQ+cg+8Pojal6J+Yi+7T2RSNIH4yD7w+mNqc/EPv80wfUN+HxCd0ln3pt649tXPt12vy2vaqjSGHLwXinmkBIVwSCQp410ChrjmrYKqGMSzYhmWQy5Id73p8j3sWkJBBVhkUkgj6O0XvT1mfTC7X3Cug+ar+LMcGiQOI0IqaHM6JGC0jIqALvc6KABY5HAGoAjWNnRRHpHfcVGMjoUSQkMAONq1W2jVtq/x24ifKsoiTFIyq4eL4rEZWXMM0eazHXsVj0VrTQYbMx36SKZeD8Yzh42B4pVhz6iDflqRHLHO03HA9WY6x8gqkywRvbIIy0gg0rVp6q495WwVBxnz8H832KVojHGaIORY6wbbCRqJHiNN4w/KIP53sCoDWlry06A+BWnfIHxNe3IlviFYV1HuK+BT/wAZN7KVy6uo9xXwKf8AjJvZSpvDfTPUqvjnqm9fkV0GiiirtZVFFUenNKSGRcLhrb+65mkIuuHiJtvzDYzkghEPGIJPBVqk4nHw4KBd+mIRQqBpGLyO1rAcrSSG2wAk81CFZ0VB0TpFp0LmCWEZrKJQquy2FnyBiUB16ms2rWBWaEKbRRRQhFJl4p6DSqTLxT0GhC8xaE8Hi6gpjdKhbDOFBJJXUBc8YHYKf0J4PF1BU2swXXJS7Y+a3rY+UswZu2naFXJpyO2yQfyn/IUv4ai53/Cl/TU69F65qzY9vyTgbKP6h+n/ANKv+HYudvw5P01h9Ow21lrfdyfmtWOajN46Ks2Pb8kXZfaH6T/2VPoTACbfQk0yQq9hGpKixUE7dYBJOqp2msSY8NMseHlMUaiEyKvxSNIvBQtz2YHpYc9ZgxQixBzEKsyrYnZviXFieS6kebTGke+zDjGw8472aWCKVFkXbLGqhiuU3BKhbhgRlIsatYaSEE5UqspaWGJzmjOvjsNFOjGodApGK4j9VvUadpnGn4t+o/smqdua17sGnqTWifmIvu09kVH05KE3ljeyzKTqJsMpubCpGifmIvu09kVLpwuuyE9JTIZfgDQaYBVw3QQfXPmSfpqfuT0RHj3x29MBiRh0EDsDYF1aKVQrEC7BlQMQcua41ilXql0tpVsPicPJFrlQh7EFgVVg6BlBuRnW4HiqXY3N5WjQcen5Ku4ox/8AD1e4UBGhHRud11PQO67CnCIxmjjMUSiRGYB4yi5WQobMbFSBYa7aq5h8P4eR5pDwd9nllCsjEgM3BvYEXsB21E3Sbs8TjGjfEQwfFNmBWNVcgbULFixXxeKrvB41ZUDobg9oPKDzGon8vjsTnObUh3Tl0ZKLw1xmdUOAIGRFa9OYUMboIB9Ow6j/AKajLpFJsVDvbZgqyk6iNotyjxVd3rGUbbC9KHsFaA1x13w2V06KV1AXClQfROhr7RWa6j3FfAp/4yb2Url1dR7ih+RT/wAZP7KVM4b6Z6lV8c9U3r8it40jpGOCJpZXCRoMzM2wDnrV/wD+t6M298sBznD4oL5xitTvdPW+Ay/RfEYNG6pxMdxXNt0HdPaLEGKKONlV97LSSMudwbOqZQQoVjlzNqvfmq9AWQe8g0AXYNBbp8JjAxwuIiltbNkYZgDszLxhsNrimtG7lo45jPIz4jEG9pZSCY1P7OFAAsS9UXPKTWmbg9JCbHRTqhj3/B4hXQ8YPh8RGpVucgySC/NW5aV3KriJd8fE4sLlCiOPEyQxC30rRZWJPOSaQii7a68Kq7oqPgMEsMYjUuVW9i8kkj6zfXJIzMdvKaKRdKRRRRQhFJl4p6DSqTLxT0GhC8xaE8Hi6gpOnnYYeQqSpAGsGx4wvr6KVoTweLqCk6fHyaXq/mKzX4/xea3Z+6fB5JuHQ+oHfsRrA/anm6Kc+Cf+fiPxB+mpyDUOgVmmzK7dOizx0yVVisEI1zPicQBs442nYAAtyeiqmffWB3psTa+pnmA5dZKWvby1I0xpAd8KrMckdjYDXvh2atp4Jp6HHxvqVwSeTl7DVtZ4eYHvxqqC1ztMhjYaAYZ4/XeoUGAlJVnkzZWDBJPjUNvrA6m6LVIxCz2QI0VlNyqxJFn4QcCTegA4DLcX2XqXm8e301jOL2uL7bX19Nql6UUEsFbxzQm6ELqmjZDzjhIfKNYqbjZQ0DspBBjcgjYeCarziUtrdLHVxhY848dVuOXeFZo/m5FZGW+q7CyutQn2JtaswVkziLw0tkxFM9fmti0T8xF92nsioensUVaIb6YlYvmYbbKtx6/TUzRPzEX3aeyKi7yJ8Tc648Pq60p1nyLYeUVCibWY1yFfrtU61zclZAdTdp3HwUOLB4iQgxzSrH9aTUT41Qa7eM2qfBuYhFy4MrnWWcnWegH13q3oqcHUywWUklfIecfFQfgOC1t5Ts/PbUObc7lucPI0THkuSh6QbkdOurqii8Vw0lpq00K13BQyMckmIlSUa8vBsR9ZGtwh6qfiWSOdEaZnV1c2YKLFQOUdNWeNwSyrY6iNasOMrcjA1TQ4hmxMSvbfI1lDcxuBlceIjX20xIwmpGVDoMMFe2K1teAx1b1RqccRXXZXldP7iB+Qz/xuI/prmFXW4HukJgsFNDFE0+IbFTuBxYVVsoV3l5tR1Lcm3JtpeHYOcTsnuOerYOlb/wB13TUUGBs8iq+/4VwtxnypiEdmCcYgBTs5q4vpDclLljnVZA+NxDrhoCwT5MS0zb8f3sy2F9lyb6hXQdx2Jj0riMVPjcPA2IjOHjWMqJBGioSHTODwXdnbsB5L2PdAilM+jt4EZmOJkRRJmyfGQsGZsvCsAL6vFVvfqaLMmPml2qNwujGw+KwkcjK0pix8jlb5c0kkLsFvrygtbyV0+tP3NbksTHiu+cVNCxWF4USGN1UCR1dmZnckn4tRqtW4U4c01GCG0KKKKKRdoooooQiky8U9BpVJl4p6DQheYtCeDxdQVjTvg8vVPrrOhPB4uoKTp0/Jper+YrNfj/F5rd/2nweSnLsrNYQ6h0Cs1HUwKduAww+G0YDX3tKzeTgA+oVTd3WJV0imVVW+HQtYAZmMj8JrbTYAXPMK2TudrfS3Rg5D/rIPzrUO7Ti8+lpB9nHCn+mHPt1obJjG3qWK4iAJn9at4dx+FG50Ytob4hgPjM73W+L3u6rmyjgatlSO7HuQwuCwuG73iCEyyKzG7SPwQbs7G52bNmvUBW17itCpjtz8GHdmVXDXK2zAx4pn1XBG1PTVJ/6hMV8XhE5S8z+QBB/UeynwcVDI5tVr3cT0dh8RPiYcRBHKGhDDOoJGVwrZTtUnONYseCKX3WNyEeCljGGGWPEhiYtZWNocpLqSSbMG1g7LHxAQ+4fiMulAv14Zl7AJP6K3Pu1RfGYJuQJjh5d6U0kjrtT0LuFofRu5p2rTsHPveFRz9GJW7EvandC4bJCt+M3Dbxs/CPrA8lQMSL4SJPtN4j861/QDVjpLElDFl1Z5kQ6r8E3uPFsqrhbgTufBWXFZMY49mjv/AMKbRWKzTiqEUUUUIRVbj9CiSRZBI8bKpW67Tza/L5asqSjgi4II5wbjtpQaIBINQqqPRksg+UOMo1ZI7hW8bttN+YaqtIogoAUAAbABYdgpdJwQaeXeMPG003KqbFH1pH4sa+M9hoAJwaF3JI6Q3nmp6UrRulmweMhxCI8ma8EkSC8kqvrUIv0mVgCB4q6zoDQOIxGJjxuMjEO8q4w+HDB2QyDK08rjUZCvBCjUoO296e3F9z9MH8bKRLiiCM9uBGDtjiB1gc7HW3iFlG3VYRsujFNFxyRRRRTq5RRRRQhFFFFCEUmXinoNKpMvFPQaELzFoTweLqCjTcRbDyBQSSuoDadYOyjQng8XUFTay73XZSdj5rfxsv2cNOradyqYtLvlHyWbUANltgpfwu/9ln7B76s6KL7PZ7ygRSD8Q9g/ZL7nmmCNMQ75E0QmikgXNyt84vJysoW3jFaLu00l3xpDFSg3DTSZeqGyp/lArZN0EuSHfAxV42R42BsyyA3Ug8+0+StBq7sbw+OoFKYLKcUiMU1Ca1x8l3vuP7qMOmjFjlxEMTRySrleWNDlY5w1mINruRfxGtD7s+6JMVjlWKRZI4YlQMpDKXYl3IYajtUavq1oFFSw3Gqri+ootq7luK3vS2EJ5ZCn4iNGPSwrrPdrS2CiltxJmXoEsLpfzgtcG0XjjDNFKu2KRJB0owYeqvRndPw4xGh8QyaxkjmQ/uq6vfzL9tcPFc05E4txGmK5K6+CL+8p8yIkVI0sOFh/v09lqjK+Z8GedXP+j/5qVpbjYf79fZaq2HAD3+JUziRrOeoeAVhWaxWaVQEUUUUIWGawvza+zXWvaH0hMIUVMMSLcZpAqm5uW1i9rmrrHvaKQ8yOexTSMClokHMiD/KKbkl5NuWasuHWNtqcQ8mg2UY4SWT52Sy/UiuoPiLnhHoFq653DsMqYGYKAAMXMPIFSwvy2vXMq6n3GPA5/wCLl9iOu7DK58hrspnFbLFBC3kxTH35Fb/RRRVus6iiiihCKKKKEIooooQiky8U9BpVJl4p6DQheYtCeDxdQVnTEpWCRlNiFuCNo11jQng8XUFY074PL1fzrM5zfF5reVpZaj2PJNR6IJAJxGI1gH5y20dWg6D/AOoxP4v/AIqxiHBHQPVSq55Z+67FmjIxHeVo26WExyBN8kcZQ3DbNYkkavIPTVPVruoe+JfxZR/lFVVaKz+qbXZYq2U5d4GQJHYiiiinlFRXfNxePebR+MwEpDth4DGjZbZoZIWEdxc61IK36tcDrtu4Jr6TdAbCfAHouJRY+QE0zIaOA609GMCVpWGHCwX3b/8AxLUzTO2A/wDURem4qvwjMJcMjCzRHEQtzExoFuOyp+neLGeaeE/5qgsBFAenxKkW1wdLUbN8ArKs0UVyoqKKKKEKJpY/ES/dv7JqBo9XSRUaUuGizWIAylSo1EeJqm6bNsPL1G9ItUc+ER/cv7S01MebTr8Fc8JGLndLe8lWFdT7jA+Rzfxc3sJXLK3TcButjw2h8Y6SQ7/HJi5EjeRQSVW6XTMGIOXYNuwUvDRzz1Kbxw/ZNHT5Lr1a/u605LhMG00IizCSFC0ube0WSVYzIwUgkDOOUeitL3Od2xco+EESO6hllhzNEbi4Rka7RseQ3IJO0VVbre7Rv2DeKPBOjSqQxmCPGkJIBkyi+drNxDa23XVuXAjArItmjNDUKzx/dGxxlhwOSLD4x2Zt+ymTDSRLGzAxqxzhmcZSDfLlJubgVvu5LTxxeGWRlCSqXimQG4SWNskijxXFx4mFee92W43vSPDMMVLiVYmKJC1irOt0eKzEBbhb9K7a2PuaY2fBYhIBIwc4lYMVhXcOGMiXTGQnaDlS7bQQu3YBWWS2cpdcX1BFMBTEEiu4BwBwoDTFTJIrui71RRRVso6KKKKEIpMvFPQaVSZeKeg0IXmLQng8XUFY074PL1T66zoTweLqCsad8Hl6v51mvx/i81u/7T4PJTI9g6B6qVSY9g6B6qUKjlTBkueace+IlP77DsNvyqDT2MkzSOedmPab0zWqYKNA6F55K69I525KKKKK7TaK6Vue3UR4RTi1M+IxYw+9xjvfe8PDcBmZ5M15LEcgF7HnuOa1vkS/Ibf8g+lL1EtMvJ3cMyrCw2bly6ppQVUncruYk0g8MaTGJ0ifEPLlzn4xrWy3FyzE8uwHbsrM2h4Hmkw02lmilikKgTYMRxl0O0uJCLcozW5KNy+6WXASxPDEJmlwojMZbKBlsySlrahckHnF9YNLxELPHM0+V5JTLLIbcEu121DkA1AdFcMc0NB6T4lQOK2xlmkDSKnminRQYqu0VjsVJGr2hYG+0srajY7BbkqYcbiBtwwPRMn5ilaAS2Gi6t+0k/nVhTbiKnBdKsbSM3JhG/FjrCY/EH/hbdMyfkKd0nOwMaI2UyOVJsCQoUsxAOq+rlqdSVFMvFC1vTDzF4VmyCOSRVKIWN9Y4zEa9uwVZSeEp91J7S03jod8xUQ5IlMh6WOVR2rfyU5J4Un3L+2tRZ3VcB0FaPhbC2EuOrh3UT2kWYRSFeMEYi224HJ46awuiIDGtokYFQbkAsbi9y229Ta1uQyrviRBu9s2Um12j4Vpd7ANyBr5OfppLIa1aPr60Vd/quzPkZG9r7tDTE0z1U9FwSw4sOVjxMTLJA4JOdcoC4fICQQCuUgjY9+Q1MbAu0ME8khV8Q944FIKd7qDvkkurhFtQGy2YeMBzSzw4p4MLozBItnzid0CFxEvCF2GYpZhcttNtVNbldzMWJ39GxD4bHxSSIsedd7VQb5cpHCTOWBsdW22vW2Z7reUeS3GpBxIGWWbQSKnPUYKpdY2SRANo54BaDp19JSToKMjK2dlAKorOWWMNrO9g8TXrrbu4/jo1xlsXDLJjZi0cWIfe3UJFESFBvnRiiNdtebUL1rWAnLxgsAG1g21i6sVJB5Rcaqve5/prCwaQeXGOYRGgjgZkfei0vzkpkAypZQFGYgWdqs4fT+u7rVBYZ5+XMbzXep2wwXeKKwrXFxrFFT1oFmiiihCKRLxT0Gl0iXinoNCF5i0F4NF1fzNPaQwm+xMl7Zha9r2132eSmNBeDRdX8zU+svISJSRv5rfwtDoGtORaPBViYTEj9vGbc8XupM0OLANpYvMI/I1a0l9h6DQJTXIdgSGzNpg536j+65hRRRWoWBRRRRQhFb8Wtgr/wDT/wD12rQa3fFa8EijbIsMY6Wt+V6r7aKlg6VccMeGMmcdGpzczESm+ttZVRRzIgt6Wuat8RxG6reqswwhFCjYoCjoAsKY0nNkhkbmRu21h6SKbzOC81mmdaZzIcyU3oTweLqLU6oOgz8mi6gqdSOzK2qrsUL4mDxLM3oVfzqxqvkPytBzQue11H5VYCldohUceIlMszRxK4z5Llwp+LULlAtz3Plp7CJK02+SIqAIUAD5ibsGvq6KxufN4c313kY+VyPyqyqBNJR7gANterdbOxQfYxkuNKA0wpvtXvTE+MVCFNyx2KqlnPQqi9Vug5gjyrJnjkd2fe5OCLE3BUHaefoqy0XCJMTiUa4vAiAg2YK181jyaz6BTj6BnyCNngxEY1KJkZWAGoAOmsG3LT0N2MY6gfuqbjFndxBhiOABNKDUYY/JP4LSbYXFLOIWmAikjyqwVgWZWDcLbxbeWofeCy52mjQvJJJMwtcK0jZiobbYah5KhnQWLicGJOANsffGZT4hvigr6al98YgcbByf3XRvVToYwP5RpFSKZ7e9Yy02DiEcTbO1tWtNQQKKZHGFAAAAAsANgHNUHS82VUzSCONnVJGy5mCOcrMq3sSFubeKm8dLiGULHh8QhLC7ZEJC8uUZrE9lK0fo2USB3gmmZeIZZYUVT9YIpbheOnAQ3nEjtCbsHBbQ+QPlFBXGoJPYvQe5fTWDkiSHCYqKYRRotlkVnCoAgZlGsbBrIFFcd3LtLDpXDTuwVpN+iZEN0EYhZ1UkgFjnXMT4hzVmrCOQSNvK/miMTy0rvtFFFOJpFIl4p6DS6RLxT0GhC8wbn/Bour/UasKr9z5+TRdU+0asKy03rHdZXoNm9Sz8o8EVhhqNZoptPrl1Fb7oXcFFi8f3vvjQq8LyKQA/DVhdbEjVludtbFiv/T42ve8ap5g8JX0q7eqtQyVr2hw1Xn0tnfE8sOYXIKK3zQHcixGKbEKs8CjDzvh2J3w5nTaVsnF6bGpG6buOS4LCS4l8TG4jC8FUe5zOqWBPjb0U5eCaunNc7reJ4z3rFIp4UKxygHYcqawfITUXDbjEFi8jHnAAXyXuaudIoBBIALARuAOYBTYVUWi0se5tzQrRWThz2RSCYYObSip8PiMKy5kc4aTbxmGs84PBdf8A9qp6fG7+oQsCkYzzOt8hKi4jW+3WLnoqfg8MrwxZ1Vvi04wB+iOem9NYX5NIqAKAuawFhZTmIsOcCuTaQ512mtOpV0X+m2ROFoc8uDReAO9Mq7KRoRCMPEDqOQenX+dTqRDJmVSNhAPaL0unSalV6rlIOMbXrEC6umQk+odtWIqrwR3zESuf2fxK9HGYnnJPoqzK31c+rtpXIVXoJLRWGtc8mU865zY+urCoWhfB4uoKm1VTGsjusre2Vt2Fg6B4Kv0g7wt3zFbMqZXVgSHS97athB13q0h3TMADNhZ47i91XfEtz5l91MTRBlKnYwKnoItVhuZnzYWInaFyHpQlP6afY8FnOFaKDaYi2WrTSor7x/kJEe6vCn9uoPMwZT2MBUgadw5/4iH8RPfU10B2gHpF/XUZ9FQtthiPTGnuo5mx+vcmaSbjsP7rB0tCBfforc++J76izbqcKu2dD4lux/yg1JXQ0A2QQ/hJ7qfISNS2VVCgk2AGoC52eIUczpR9puB2/uFY9zfCfCGMXEKhGHwjSAlxYySvGYxGq7QFVyxJttXVRW79yjRm86LgZgM8+bEuedpznBPjyFB5KKvo2CNoaFmJZTK8uK2+iiinE0im8Q1kY8wJ9FYmxKpxmVekgeuq/HaehCMM9zlbYCeTotQhecdzvg0fQfaNWNU2h8cscCI4dWUG4McmrWTyLzGp3wrH9Y+ZJ+ms3NDJyjjdOZ0K3NmtMIhYC8ZDUbKXRUZdIodhY/y5P00h9LRjaW/Dl/TTfIyeyewp/wDioPbb2hWOhsUIdIYKY7N+MLdE6mO58QJBrt+YDWdg1no5a846R0tHKm9xud9LJvYyuDnDArYkbb13rdTimjwOKf6S4ec6vrCM7PLVtZQ4R0cKLNcRcwzlzCCCBka45eS07uKY/fsPi3O18Y8p/mIpHqNT+67iLYFIvt8TDH/dUmVj/pjtqk7h0ykYsIboO9NevjCJlbb1aV3ZdIqkuBVyQoOIkOonXlVF1DpapDybpIGNFDja0PDScK0rpSua1qo2k/mZPu39k1HXdBAf2narj+mmsfpiJoZArXJRgBlfWSCB9GqNkMl4c09hWtktUBYaPGR1Cm6N+Zj+7T2RRpM/Ey/dv7JqHgdMRLFGCxBCKCMj3BAAOxfFUfSun4midVYlmUqBlYbdW0jx12IZDJ6Jz2TRtUIg9MejuNlc6NHxMf3aeyKkVhEsAOYAdmqs1NKxartDrwsR48Q/qFWV6gaK2z/fv7K09pGbJDI3MjHy21emunYuQougvB4+r+ZqdVVo/SkSxIoZjlVRqjk2ga9i89SPhiPnb8OX9NV0kMheTdOexW4htMDY2tL24AahTad3KvwJk+pPIPI1nHtGq34Yj/f/AApf009uZxXyrEJwgHWOVcysp1DIxswB2kdldsieGuvNI9yj2meJ5ZccCa6EbfJbPRRRTa5RVduhv3tIq8ZwIl6ZWEY9qrGk4TD77jsBD9bFLIRzrh1MxHRdVp2Bt6Ro6UxaHXYnHoXb8JhhHGqKLKiqgHiUWHoFFO0VoVlVSaS3SqhKoMzDUT9EH86o8TpqZ9rkDmXgj0a6k6S3POhJQF08XGHiI5ekVUkW1UIQTWKKKEJWY857aM55z20mihCVmPOe2jMec9tJooQtS7pGlMmHWIfOTMCpueAImWQydIIUDreKtZxndLx3e00U5ixCSxSRklBHIudSocFOCbZr2I5OSr7un6NJijxC2+JbKw50lKrceMOF7TzVzvFSK14y1mYf+RSEVSgkZK73JbscVgHZ1SKRJBHvkVshO9pkUq42Nbbe4JJ1VvWM3WQ4vE6PxMDcE98YaVG1PE8iCSNGXxtG1iNRseYgcnhxtoyz6inBbpGr03oUnNHPDx0ZXHJcobi/jBFFMapbxpRd9v4zRmPOe2qbczuojxqMyKyOhAdGtdSRcWI4ymxsdWw6hVxSrlZzHnPbWsd0Gf5OkZ179PEm3XlU76xA/lgeWk90XdDJhMJmi1PI4jDfUupYsP3rLYdN+SuLxaYkEyzO7SODe7sWJGwgk69hPbSOywQukVio+A0ikyhka/OPpDxEclPTzBFLNqCgk+TXVXQg0XahaIa++nnnl9Fl/KpGMiDhEOySWCM+MNKoI7L1H0AhGHQnawLn+8xb86nYBN+xUEcfCMc0c0ltYRIzmJY8hJsANtzTjRWT3o0XTM55zRnPOe2k0VYrhKznnPbWvbp9z0k7xzQOiTxB1GcEo6N+zYjWLEXBF9pq/opCARQpWuLTULQXxmIi1YjByi304Rv0fTwdajprH/uCLml/An/RW/1nMec1DdYoidQp7eIzAUNCtBTSjvqiwuKkPPvRRPK8lgKv9y2jJo8QuLmEauisscQOcKJLZ2d9V2IFuDqAvrNX9ZRCTYAk8wFz2U7HZo4zUZpqa1yyi67Jbbo3dCkhysMjdPBPQffRVZo3c0zG8vBXm+kfdRUhRFtNM4jBo/HRW6QL9tPUUIVRNuYibZmXoNx2NeoUu5I/Rk7V/MGtkooQtRk3MTDZlbob3gVGk0LMNsTeSx9Rrd6KELQXwUg2xuOlW91MkW210SsWoQuKd0LCzS4VUgjaS8qFwti2RbtqBOvhBeytGwfcxxOILyN8nIK5RINbatZ4BOWxA7fFXqBsIh2op6VFMy6Oit81H5i+6hC8sf8AsrGM7QNBJdprGUId5texkDG3B1XrZcJ3I5E1d+gLe5tDc+TM+qu34rBRjZGnL9Ee6qnEQqDqUdgoQtW3N7l48GrhGd2kyl2ci5yghQAAAoGY9u2rin3UX2UxQhQdOaGjxUDwyDgsNo2qw4rjxg/mOWuZ4nuMTi+TERNzZg6k+LYQO2utVkUIXmrFYSXDyFHVo5FOsG4I8fR4xtqdovQmLxpyxrJJlBN2Y5BYXtnY5QTyC9ejEwqMbsikjUCVBIG216mYWFT9EdgoohebotxGPY5RhZxya1Kr2tYV1HuebjnwMchlYGSXLdVN1ULewvynhG9tWoba6xhsDGf2aeavuqxj0dF9lH5i+6hC0S9KVSdgJrflwyDYijoUU5QhaEmAkOyNz/db3VIj0HMf2Z8pA9ZrdqKELUoty8p2lF8pPqFS4tyX1pOxfzJ/KtiooQqqDc1Cu0Fuk/kLVYw4ZUFlVV6AB6qcooQiiiih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https://encrypted-tbn3.gstatic.com/images?q=tbn:ANd9GcSyrDS4LZkkz8IXJG0AYM7-a2PQ92GzWvkPP3L_EcpGSJ6DEi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23975"/>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us.cdn1.123rf.com/168nwm/benchart/benchart1111/benchart111100091/11248595-illustration-of-a-cartoon-road-poster-background-with-travel-road-going-to-the-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381000"/>
            <a:ext cx="11334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55575" y="5486400"/>
            <a:ext cx="868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FIRST IMPRESSIONS - MEMBER ORIENTATION - HOW THINGS WORK</a:t>
            </a:r>
            <a:endParaRPr lang="en-GB" dirty="0"/>
          </a:p>
        </p:txBody>
      </p:sp>
      <p:sp>
        <p:nvSpPr>
          <p:cNvPr id="25" name="Rectangle 24"/>
          <p:cNvSpPr/>
          <p:nvPr/>
        </p:nvSpPr>
        <p:spPr>
          <a:xfrm>
            <a:off x="6251575" y="3505200"/>
            <a:ext cx="2590800" cy="1905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i="1" dirty="0" smtClean="0"/>
              <a:t>“This place is brilliant!”</a:t>
            </a:r>
            <a:endParaRPr lang="en-GB" sz="2000" b="1" i="1" dirty="0"/>
          </a:p>
        </p:txBody>
      </p:sp>
    </p:spTree>
    <p:extLst>
      <p:ext uri="{BB962C8B-B14F-4D97-AF65-F5344CB8AC3E}">
        <p14:creationId xmlns:p14="http://schemas.microsoft.com/office/powerpoint/2010/main" val="23398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 descr="http://www.monasteriesoftheheart.org/sites/default/files/group_post_pics/new_member_welc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62"/>
            <a:ext cx="2857500" cy="2352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Moments of Truth - </a:t>
            </a:r>
            <a:r>
              <a:rPr lang="en-US" dirty="0" smtClean="0"/>
              <a:t>Newbie</a:t>
            </a:r>
            <a:endParaRPr lang="en-US" dirty="0"/>
          </a:p>
        </p:txBody>
      </p:sp>
      <p:sp>
        <p:nvSpPr>
          <p:cNvPr id="9" name="Flowchart: Punched Tape 8"/>
          <p:cNvSpPr/>
          <p:nvPr/>
        </p:nvSpPr>
        <p:spPr>
          <a:xfrm>
            <a:off x="3771900" y="1371600"/>
            <a:ext cx="1371600" cy="990600"/>
          </a:xfrm>
          <a:prstGeom prst="flowChartPunchedTap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t>New Member</a:t>
            </a:r>
            <a:endParaRPr lang="en-GB" dirty="0"/>
          </a:p>
        </p:txBody>
      </p:sp>
      <p:sp>
        <p:nvSpPr>
          <p:cNvPr id="17" name="Rectangle 16"/>
          <p:cNvSpPr/>
          <p:nvPr/>
        </p:nvSpPr>
        <p:spPr>
          <a:xfrm>
            <a:off x="2438400" y="2781300"/>
            <a:ext cx="3581400" cy="1981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i="1" dirty="0" smtClean="0"/>
              <a:t>“I am welcome”</a:t>
            </a:r>
          </a:p>
          <a:p>
            <a:pPr algn="ctr"/>
            <a:r>
              <a:rPr lang="en-GB" sz="2000" b="1" i="1" dirty="0" smtClean="0"/>
              <a:t>“I know how to get started”</a:t>
            </a:r>
          </a:p>
          <a:p>
            <a:pPr algn="ctr"/>
            <a:r>
              <a:rPr lang="en-GB" sz="2000" b="1" i="1" dirty="0" smtClean="0"/>
              <a:t>“I know how things work”</a:t>
            </a:r>
          </a:p>
          <a:p>
            <a:pPr algn="ctr"/>
            <a:r>
              <a:rPr lang="en-GB" sz="2000" b="1" i="1" dirty="0" smtClean="0"/>
              <a:t>“I know who is who”</a:t>
            </a:r>
            <a:endParaRPr lang="en-GB" sz="2000" b="1" i="1" dirty="0"/>
          </a:p>
        </p:txBody>
      </p:sp>
      <p:pic>
        <p:nvPicPr>
          <p:cNvPr id="23" name="Picture 2" descr="http://us.cdn1.123rf.com/168nwm/benchart/benchart1111/benchart111100091/11248595-illustration-of-a-cartoon-road-poster-background-with-travel-road-going-to-the-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727" y="381000"/>
            <a:ext cx="11334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04800" y="4876800"/>
            <a:ext cx="868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FIRST IMPRESSIONS - MEMBER ORIENTATION - HOW THINGS WORK</a:t>
            </a:r>
            <a:endParaRPr lang="en-GB" dirty="0"/>
          </a:p>
        </p:txBody>
      </p:sp>
      <p:sp>
        <p:nvSpPr>
          <p:cNvPr id="25" name="Rectangle 24"/>
          <p:cNvSpPr/>
          <p:nvPr/>
        </p:nvSpPr>
        <p:spPr>
          <a:xfrm>
            <a:off x="6268828" y="2819400"/>
            <a:ext cx="2590800" cy="1905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i="1" dirty="0" smtClean="0"/>
              <a:t>“This place is brilliant!”</a:t>
            </a:r>
            <a:endParaRPr lang="en-GB" sz="2000" b="1" i="1" dirty="0"/>
          </a:p>
        </p:txBody>
      </p:sp>
    </p:spTree>
    <p:extLst>
      <p:ext uri="{BB962C8B-B14F-4D97-AF65-F5344CB8AC3E}">
        <p14:creationId xmlns:p14="http://schemas.microsoft.com/office/powerpoint/2010/main" val="345958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of Truth - </a:t>
            </a:r>
            <a:r>
              <a:rPr lang="en-US" dirty="0" smtClean="0"/>
              <a:t>Member</a:t>
            </a:r>
            <a:endParaRPr lang="en-US" dirty="0"/>
          </a:p>
        </p:txBody>
      </p:sp>
      <p:sp>
        <p:nvSpPr>
          <p:cNvPr id="10" name="Flowchart: Punched Tape 9"/>
          <p:cNvSpPr/>
          <p:nvPr/>
        </p:nvSpPr>
        <p:spPr>
          <a:xfrm>
            <a:off x="5581650" y="1181100"/>
            <a:ext cx="1371600" cy="990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Established Member</a:t>
            </a:r>
            <a:endParaRPr lang="en-GB" dirty="0"/>
          </a:p>
        </p:txBody>
      </p:sp>
      <p:sp>
        <p:nvSpPr>
          <p:cNvPr id="18" name="Rectangle 17"/>
          <p:cNvSpPr/>
          <p:nvPr/>
        </p:nvSpPr>
        <p:spPr>
          <a:xfrm>
            <a:off x="235789" y="2171700"/>
            <a:ext cx="8534400" cy="35052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GB" b="1" i="1" dirty="0" smtClean="0"/>
              <a:t>HOW THINGS WORK</a:t>
            </a:r>
          </a:p>
        </p:txBody>
      </p:sp>
      <p:sp>
        <p:nvSpPr>
          <p:cNvPr id="3" name="Rectangle 2"/>
          <p:cNvSpPr/>
          <p:nvPr/>
        </p:nvSpPr>
        <p:spPr>
          <a:xfrm>
            <a:off x="346496" y="2628900"/>
            <a:ext cx="3851694" cy="1515374"/>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GB" sz="1600" i="1" dirty="0"/>
              <a:t>Fellowship / Variety / </a:t>
            </a:r>
            <a:r>
              <a:rPr lang="en-GB" sz="1600" i="1" dirty="0" smtClean="0"/>
              <a:t>Communication</a:t>
            </a:r>
          </a:p>
          <a:p>
            <a:endParaRPr lang="en-GB" i="1" dirty="0"/>
          </a:p>
          <a:p>
            <a:pPr algn="ctr"/>
            <a:r>
              <a:rPr lang="en-GB" b="1" i="1" dirty="0" smtClean="0"/>
              <a:t>“I like it here”</a:t>
            </a:r>
          </a:p>
          <a:p>
            <a:pPr algn="ctr"/>
            <a:endParaRPr lang="en-GB" b="1" i="1" dirty="0"/>
          </a:p>
          <a:p>
            <a:pPr algn="ctr"/>
            <a:r>
              <a:rPr lang="en-GB" b="1" i="1" dirty="0" smtClean="0"/>
              <a:t>“I belong here”</a:t>
            </a:r>
            <a:endParaRPr lang="en-GB" b="1" i="1" dirty="0"/>
          </a:p>
        </p:txBody>
      </p:sp>
      <p:sp>
        <p:nvSpPr>
          <p:cNvPr id="19" name="Rectangle 18"/>
          <p:cNvSpPr/>
          <p:nvPr/>
        </p:nvSpPr>
        <p:spPr>
          <a:xfrm>
            <a:off x="4274389" y="2637526"/>
            <a:ext cx="4423913" cy="1515374"/>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GB" sz="1600" i="1" dirty="0"/>
              <a:t>Programme Planning &amp; Meeting </a:t>
            </a:r>
            <a:r>
              <a:rPr lang="en-GB" sz="1600" i="1" dirty="0" smtClean="0"/>
              <a:t>Organisation</a:t>
            </a:r>
          </a:p>
          <a:p>
            <a:pPr algn="ctr"/>
            <a:endParaRPr lang="en-GB" i="1" dirty="0"/>
          </a:p>
          <a:p>
            <a:pPr algn="ctr"/>
            <a:r>
              <a:rPr lang="en-GB" b="1" i="1" dirty="0" smtClean="0"/>
              <a:t>“We know what we are doing”</a:t>
            </a:r>
          </a:p>
          <a:p>
            <a:pPr algn="ctr"/>
            <a:endParaRPr lang="en-GB" b="1" i="1" dirty="0" smtClean="0"/>
          </a:p>
          <a:p>
            <a:pPr algn="ctr"/>
            <a:r>
              <a:rPr lang="en-GB" b="1" i="1" dirty="0" smtClean="0"/>
              <a:t>“It is worth my while being here”</a:t>
            </a:r>
            <a:endParaRPr lang="en-GB" b="1" dirty="0"/>
          </a:p>
        </p:txBody>
      </p:sp>
      <p:sp>
        <p:nvSpPr>
          <p:cNvPr id="20" name="Rectangle 19"/>
          <p:cNvSpPr/>
          <p:nvPr/>
        </p:nvSpPr>
        <p:spPr>
          <a:xfrm>
            <a:off x="346495" y="4313926"/>
            <a:ext cx="3851696" cy="1210574"/>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GB" sz="1600" i="1" dirty="0"/>
              <a:t>Membership </a:t>
            </a:r>
            <a:r>
              <a:rPr lang="en-GB" sz="1600" i="1" dirty="0" smtClean="0"/>
              <a:t>Strength</a:t>
            </a:r>
          </a:p>
          <a:p>
            <a:pPr algn="ctr"/>
            <a:endParaRPr lang="en-GB" i="1" dirty="0"/>
          </a:p>
          <a:p>
            <a:pPr algn="ctr"/>
            <a:r>
              <a:rPr lang="en-GB" b="1" i="1" dirty="0" smtClean="0"/>
              <a:t>“There are enough of us”</a:t>
            </a:r>
            <a:endParaRPr lang="en-GB" b="1" dirty="0"/>
          </a:p>
        </p:txBody>
      </p:sp>
      <p:sp>
        <p:nvSpPr>
          <p:cNvPr id="21" name="Rectangle 20"/>
          <p:cNvSpPr/>
          <p:nvPr/>
        </p:nvSpPr>
        <p:spPr>
          <a:xfrm>
            <a:off x="4274389" y="4313926"/>
            <a:ext cx="4423913" cy="1210574"/>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GB" sz="1600" i="1" dirty="0"/>
              <a:t>Achievement and </a:t>
            </a:r>
            <a:r>
              <a:rPr lang="en-GB" sz="1600" i="1" dirty="0" smtClean="0"/>
              <a:t>Recognition</a:t>
            </a:r>
          </a:p>
          <a:p>
            <a:pPr algn="ctr"/>
            <a:endParaRPr lang="en-GB" i="1" dirty="0"/>
          </a:p>
          <a:p>
            <a:pPr algn="ctr"/>
            <a:r>
              <a:rPr lang="en-GB" b="1" i="1" dirty="0" smtClean="0"/>
              <a:t>“People notice and celebrate</a:t>
            </a:r>
          </a:p>
          <a:p>
            <a:pPr algn="ctr"/>
            <a:r>
              <a:rPr lang="en-GB" b="1" i="1" dirty="0"/>
              <a:t>w</a:t>
            </a:r>
            <a:r>
              <a:rPr lang="en-GB" b="1" i="1" dirty="0" smtClean="0"/>
              <a:t>hen I do well”</a:t>
            </a:r>
          </a:p>
          <a:p>
            <a:pPr algn="ctr"/>
            <a:endParaRPr lang="en-GB" b="1" i="1" dirty="0" smtClean="0"/>
          </a:p>
          <a:p>
            <a:pPr algn="ctr"/>
            <a:endParaRPr lang="en-GB" b="1" i="1" dirty="0"/>
          </a:p>
        </p:txBody>
      </p:sp>
      <p:pic>
        <p:nvPicPr>
          <p:cNvPr id="4098" name="Picture 2" descr="http://www.growyourselves.com/images/happy.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295400"/>
            <a:ext cx="1202668" cy="11184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us.cdn1.123rf.com/168nwm/benchart/benchart1111/benchart111100091/11248595-illustration-of-a-cartoon-road-poster-background-with-travel-road-going-to-the-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556" y="381000"/>
            <a:ext cx="11334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52400" y="5688402"/>
            <a:ext cx="868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FIRST IMPRESSIONS - MEMBER ORIENTATION - HOW THINGS WORK</a:t>
            </a:r>
            <a:endParaRPr lang="en-GB" dirty="0"/>
          </a:p>
        </p:txBody>
      </p:sp>
    </p:spTree>
    <p:extLst>
      <p:ext uri="{BB962C8B-B14F-4D97-AF65-F5344CB8AC3E}">
        <p14:creationId xmlns:p14="http://schemas.microsoft.com/office/powerpoint/2010/main" val="141101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609600"/>
          </a:xfrm>
        </p:spPr>
        <p:txBody>
          <a:bodyPr/>
          <a:lstStyle/>
          <a:p>
            <a:r>
              <a:rPr lang="en-US" dirty="0" smtClean="0"/>
              <a:t>MOT &amp; Area Governor Visits</a:t>
            </a:r>
            <a:endParaRPr lang="en-US" dirty="0"/>
          </a:p>
        </p:txBody>
      </p:sp>
      <p:sp>
        <p:nvSpPr>
          <p:cNvPr id="26" name="Flowchart: Punched Tape 25"/>
          <p:cNvSpPr/>
          <p:nvPr/>
        </p:nvSpPr>
        <p:spPr>
          <a:xfrm>
            <a:off x="360872" y="1295400"/>
            <a:ext cx="1371600" cy="990600"/>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Guest</a:t>
            </a:r>
            <a:endParaRPr lang="en-GB" dirty="0"/>
          </a:p>
        </p:txBody>
      </p:sp>
      <p:sp>
        <p:nvSpPr>
          <p:cNvPr id="27" name="Flowchart: Punched Tape 26"/>
          <p:cNvSpPr/>
          <p:nvPr/>
        </p:nvSpPr>
        <p:spPr>
          <a:xfrm>
            <a:off x="381000" y="2683937"/>
            <a:ext cx="1371600" cy="990600"/>
          </a:xfrm>
          <a:prstGeom prst="flowChartPunchedTap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t>New Member</a:t>
            </a:r>
            <a:endParaRPr lang="en-GB" dirty="0"/>
          </a:p>
        </p:txBody>
      </p:sp>
      <p:sp>
        <p:nvSpPr>
          <p:cNvPr id="28" name="Flowchart: Punched Tape 27"/>
          <p:cNvSpPr/>
          <p:nvPr/>
        </p:nvSpPr>
        <p:spPr>
          <a:xfrm>
            <a:off x="381000" y="4017034"/>
            <a:ext cx="1371600" cy="990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Established Member</a:t>
            </a:r>
            <a:endParaRPr lang="en-GB" dirty="0"/>
          </a:p>
        </p:txBody>
      </p:sp>
      <p:sp>
        <p:nvSpPr>
          <p:cNvPr id="29" name="Rectangle 28"/>
          <p:cNvSpPr/>
          <p:nvPr/>
        </p:nvSpPr>
        <p:spPr>
          <a:xfrm>
            <a:off x="1944000" y="1472946"/>
            <a:ext cx="6711696" cy="7368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accent2">
                    <a:lumMod val="60000"/>
                    <a:lumOff val="40000"/>
                  </a:schemeClr>
                </a:solidFill>
                <a:latin typeface="+mj-lt"/>
              </a:rPr>
              <a:t>FIRST IMPRESSIONS</a:t>
            </a:r>
          </a:p>
          <a:p>
            <a:r>
              <a:rPr lang="en-GB" sz="900" dirty="0" smtClean="0">
                <a:solidFill>
                  <a:schemeClr val="tx1"/>
                </a:solidFill>
                <a:latin typeface="+mj-lt"/>
              </a:rPr>
              <a:t>First Impressions are important to club success because guests’ positive experience and observations determine if they return and become members</a:t>
            </a:r>
            <a:endParaRPr lang="en-GB" sz="900" dirty="0">
              <a:solidFill>
                <a:schemeClr val="tx1"/>
              </a:solidFill>
              <a:latin typeface="+mj-lt"/>
            </a:endParaRPr>
          </a:p>
        </p:txBody>
      </p:sp>
      <p:sp>
        <p:nvSpPr>
          <p:cNvPr id="30" name="Rectangle 29"/>
          <p:cNvSpPr/>
          <p:nvPr/>
        </p:nvSpPr>
        <p:spPr>
          <a:xfrm>
            <a:off x="1944000" y="2772710"/>
            <a:ext cx="6711696" cy="8130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accent2">
                    <a:lumMod val="60000"/>
                    <a:lumOff val="40000"/>
                  </a:schemeClr>
                </a:solidFill>
                <a:latin typeface="+mj-lt"/>
              </a:rPr>
              <a:t>MEMBERSHIP ORIENTATION</a:t>
            </a:r>
          </a:p>
          <a:p>
            <a:r>
              <a:rPr lang="en-GB" sz="900" dirty="0" smtClean="0">
                <a:solidFill>
                  <a:schemeClr val="tx1"/>
                </a:solidFill>
                <a:latin typeface="+mj-lt"/>
              </a:rPr>
              <a:t>In order to offer members the greatest benefit from the toastmasters experience, the club must acquaint new members with the Toastmasters education and recognition programs and make members aware of their responsibility to the club and the club’s responsibility to the member.</a:t>
            </a:r>
            <a:endParaRPr lang="en-GB" sz="900" dirty="0">
              <a:solidFill>
                <a:schemeClr val="tx1"/>
              </a:solidFill>
              <a:latin typeface="+mj-lt"/>
            </a:endParaRPr>
          </a:p>
        </p:txBody>
      </p:sp>
      <p:sp>
        <p:nvSpPr>
          <p:cNvPr id="31" name="Rectangle 30"/>
          <p:cNvSpPr/>
          <p:nvPr/>
        </p:nvSpPr>
        <p:spPr>
          <a:xfrm>
            <a:off x="1944000" y="3816000"/>
            <a:ext cx="6711696" cy="5042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accent2">
                    <a:lumMod val="60000"/>
                    <a:lumOff val="40000"/>
                  </a:schemeClr>
                </a:solidFill>
                <a:latin typeface="+mj-lt"/>
              </a:rPr>
              <a:t>FELLOWSHIP, VARIETY AND COMMUNICATION</a:t>
            </a:r>
          </a:p>
          <a:p>
            <a:r>
              <a:rPr lang="en-GB" sz="900" dirty="0" smtClean="0">
                <a:solidFill>
                  <a:schemeClr val="tx1"/>
                </a:solidFill>
                <a:latin typeface="+mj-lt"/>
              </a:rPr>
              <a:t>The club retains members by offering a warm, friendly and supportive environment that encourages enjoyable learning.</a:t>
            </a:r>
            <a:endParaRPr lang="en-GB" sz="900" dirty="0">
              <a:solidFill>
                <a:schemeClr val="tx1"/>
              </a:solidFill>
              <a:latin typeface="+mj-lt"/>
            </a:endParaRPr>
          </a:p>
        </p:txBody>
      </p:sp>
      <p:sp>
        <p:nvSpPr>
          <p:cNvPr id="32" name="Rectangle 31"/>
          <p:cNvSpPr/>
          <p:nvPr/>
        </p:nvSpPr>
        <p:spPr>
          <a:xfrm>
            <a:off x="1944000" y="4419600"/>
            <a:ext cx="6711696" cy="5042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accent2">
                    <a:lumMod val="60000"/>
                    <a:lumOff val="40000"/>
                  </a:schemeClr>
                </a:solidFill>
                <a:latin typeface="+mj-lt"/>
              </a:rPr>
              <a:t>PROGRAM PLANNING AND MEETING ORGANISATION</a:t>
            </a:r>
          </a:p>
          <a:p>
            <a:r>
              <a:rPr lang="en-GB" sz="900" dirty="0" smtClean="0">
                <a:solidFill>
                  <a:schemeClr val="tx1"/>
                </a:solidFill>
                <a:latin typeface="+mj-lt"/>
              </a:rPr>
              <a:t>When club meetings are carefully planned, with well-prepared speakers and useful evaluations, members are able to meet their education goals.</a:t>
            </a:r>
            <a:endParaRPr lang="en-GB" sz="900" dirty="0">
              <a:solidFill>
                <a:schemeClr val="tx1"/>
              </a:solidFill>
              <a:latin typeface="+mj-lt"/>
            </a:endParaRPr>
          </a:p>
        </p:txBody>
      </p:sp>
      <p:sp>
        <p:nvSpPr>
          <p:cNvPr id="33" name="Rectangle 32"/>
          <p:cNvSpPr/>
          <p:nvPr/>
        </p:nvSpPr>
        <p:spPr>
          <a:xfrm>
            <a:off x="1944000" y="5022000"/>
            <a:ext cx="6711696" cy="5182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accent2">
                    <a:lumMod val="60000"/>
                    <a:lumOff val="40000"/>
                  </a:schemeClr>
                </a:solidFill>
                <a:latin typeface="+mj-lt"/>
              </a:rPr>
              <a:t>MEMBERSHIP STRENGTH</a:t>
            </a:r>
          </a:p>
          <a:p>
            <a:r>
              <a:rPr lang="en-GB" sz="900" dirty="0" smtClean="0">
                <a:solidFill>
                  <a:schemeClr val="tx1"/>
                </a:solidFill>
                <a:latin typeface="+mj-lt"/>
              </a:rPr>
              <a:t>When the club has enough members to provide leadership and fill meetings and committee assignments, the member experience is heightened.</a:t>
            </a:r>
            <a:endParaRPr lang="en-GB" sz="900" dirty="0">
              <a:solidFill>
                <a:schemeClr val="tx1"/>
              </a:solidFill>
              <a:latin typeface="+mj-lt"/>
            </a:endParaRPr>
          </a:p>
        </p:txBody>
      </p:sp>
      <p:sp>
        <p:nvSpPr>
          <p:cNvPr id="34" name="Rectangle 33"/>
          <p:cNvSpPr/>
          <p:nvPr/>
        </p:nvSpPr>
        <p:spPr>
          <a:xfrm>
            <a:off x="1944000" y="5642677"/>
            <a:ext cx="6711696" cy="5182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accent2">
                    <a:lumMod val="60000"/>
                    <a:lumOff val="40000"/>
                  </a:schemeClr>
                </a:solidFill>
                <a:latin typeface="+mj-lt"/>
              </a:rPr>
              <a:t>ACHIEVEMENT RECOGNITION</a:t>
            </a:r>
          </a:p>
          <a:p>
            <a:r>
              <a:rPr lang="en-GB" sz="900" dirty="0" smtClean="0">
                <a:solidFill>
                  <a:schemeClr val="tx1"/>
                </a:solidFill>
                <a:latin typeface="+mj-lt"/>
              </a:rPr>
              <a:t>The club motivates members to stay active by monitoring members’ progress toward goals, submitting completed award applications immediately and consistently recognising member achievement.</a:t>
            </a:r>
            <a:endParaRPr lang="en-GB" sz="900" dirty="0">
              <a:solidFill>
                <a:schemeClr val="tx1"/>
              </a:solidFill>
              <a:latin typeface="+mj-lt"/>
            </a:endParaRPr>
          </a:p>
        </p:txBody>
      </p:sp>
    </p:spTree>
    <p:extLst>
      <p:ext uri="{BB962C8B-B14F-4D97-AF65-F5344CB8AC3E}">
        <p14:creationId xmlns:p14="http://schemas.microsoft.com/office/powerpoint/2010/main" val="9791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609600"/>
          </a:xfrm>
        </p:spPr>
        <p:txBody>
          <a:bodyPr/>
          <a:lstStyle/>
          <a:p>
            <a:r>
              <a:rPr lang="en-US" dirty="0" smtClean="0"/>
              <a:t>Area Governor Visits &amp; DCP</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6800" y="1219201"/>
            <a:ext cx="7047498" cy="5029200"/>
          </a:xfrm>
          <a:prstGeom prst="rect">
            <a:avLst/>
          </a:prstGeom>
        </p:spPr>
      </p:pic>
      <p:graphicFrame>
        <p:nvGraphicFramePr>
          <p:cNvPr id="3" name="Table 2"/>
          <p:cNvGraphicFramePr>
            <a:graphicFrameLocks noGrp="1"/>
          </p:cNvGraphicFramePr>
          <p:nvPr>
            <p:extLst/>
          </p:nvPr>
        </p:nvGraphicFramePr>
        <p:xfrm>
          <a:off x="1542549" y="1728000"/>
          <a:ext cx="6096000" cy="370840"/>
        </p:xfrm>
        <a:graphic>
          <a:graphicData uri="http://schemas.openxmlformats.org/drawingml/2006/table">
            <a:tbl>
              <a:tblPr firstRow="1" bandRow="1">
                <a:tableStyleId>{5C22544A-7EE6-4342-B048-85BDC9FD1C3A}</a:tableStyleId>
              </a:tblPr>
              <a:tblGrid>
                <a:gridCol w="1676400"/>
                <a:gridCol w="990600"/>
                <a:gridCol w="838200"/>
                <a:gridCol w="1066800"/>
                <a:gridCol w="591051"/>
                <a:gridCol w="932949"/>
              </a:tblGrid>
              <a:tr h="370840">
                <a:tc>
                  <a:txBody>
                    <a:bodyPr/>
                    <a:lstStyle/>
                    <a:p>
                      <a:r>
                        <a:rPr lang="en-GB" sz="800" dirty="0" smtClean="0">
                          <a:solidFill>
                            <a:sysClr val="windowText" lastClr="000000"/>
                          </a:solidFill>
                        </a:rPr>
                        <a:t>DISTINGUISHED</a:t>
                      </a:r>
                      <a:r>
                        <a:rPr lang="en-GB" sz="800" baseline="0" dirty="0" smtClean="0">
                          <a:solidFill>
                            <a:sysClr val="windowText" lastClr="000000"/>
                          </a:solidFill>
                        </a:rPr>
                        <a:t> CLUB GOAL</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PROGRESS?</a:t>
                      </a:r>
                      <a:endParaRPr lang="en-GB" sz="7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What</a:t>
                      </a:r>
                      <a:r>
                        <a:rPr lang="en-GB" sz="800" baseline="0" dirty="0" smtClean="0">
                          <a:solidFill>
                            <a:sysClr val="windowText" lastClr="000000"/>
                          </a:solidFill>
                        </a:rPr>
                        <a:t> needs to be done?</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Name</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Target Date</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Has the goal been met?</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r>
            </a:tbl>
          </a:graphicData>
        </a:graphic>
      </p:graphicFrame>
      <p:graphicFrame>
        <p:nvGraphicFramePr>
          <p:cNvPr id="6" name="Table 5"/>
          <p:cNvGraphicFramePr>
            <a:graphicFrameLocks noGrp="1"/>
          </p:cNvGraphicFramePr>
          <p:nvPr>
            <p:extLst/>
          </p:nvPr>
        </p:nvGraphicFramePr>
        <p:xfrm>
          <a:off x="1542549" y="3780000"/>
          <a:ext cx="6096000" cy="370840"/>
        </p:xfrm>
        <a:graphic>
          <a:graphicData uri="http://schemas.openxmlformats.org/drawingml/2006/table">
            <a:tbl>
              <a:tblPr firstRow="1" bandRow="1">
                <a:tableStyleId>{5C22544A-7EE6-4342-B048-85BDC9FD1C3A}</a:tableStyleId>
              </a:tblPr>
              <a:tblGrid>
                <a:gridCol w="1676400"/>
                <a:gridCol w="1429251"/>
                <a:gridCol w="1466349"/>
                <a:gridCol w="591051"/>
                <a:gridCol w="932949"/>
              </a:tblGrid>
              <a:tr h="370840">
                <a:tc>
                  <a:txBody>
                    <a:bodyPr/>
                    <a:lstStyle/>
                    <a:p>
                      <a:r>
                        <a:rPr lang="en-GB" sz="800" dirty="0" smtClean="0">
                          <a:solidFill>
                            <a:sysClr val="windowText" lastClr="000000"/>
                          </a:solidFill>
                        </a:rPr>
                        <a:t>DISTINGUISHED</a:t>
                      </a:r>
                      <a:r>
                        <a:rPr lang="en-GB" sz="800" baseline="0" dirty="0" smtClean="0">
                          <a:solidFill>
                            <a:sysClr val="windowText" lastClr="000000"/>
                          </a:solidFill>
                        </a:rPr>
                        <a:t> CLUB GOAL</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PROGRESS?</a:t>
                      </a:r>
                      <a:endParaRPr lang="en-GB" sz="7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What</a:t>
                      </a:r>
                      <a:r>
                        <a:rPr lang="en-GB" sz="800" baseline="0" dirty="0" smtClean="0">
                          <a:solidFill>
                            <a:sysClr val="windowText" lastClr="000000"/>
                          </a:solidFill>
                        </a:rPr>
                        <a:t> needs to be done?</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Target Date</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Has the goal been met?</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r>
            </a:tbl>
          </a:graphicData>
        </a:graphic>
      </p:graphicFrame>
      <p:graphicFrame>
        <p:nvGraphicFramePr>
          <p:cNvPr id="7" name="Table 6"/>
          <p:cNvGraphicFramePr>
            <a:graphicFrameLocks noGrp="1"/>
          </p:cNvGraphicFramePr>
          <p:nvPr>
            <p:extLst/>
          </p:nvPr>
        </p:nvGraphicFramePr>
        <p:xfrm>
          <a:off x="1542549" y="4572000"/>
          <a:ext cx="6096000" cy="370840"/>
        </p:xfrm>
        <a:graphic>
          <a:graphicData uri="http://schemas.openxmlformats.org/drawingml/2006/table">
            <a:tbl>
              <a:tblPr firstRow="1" bandRow="1">
                <a:tableStyleId>{5C22544A-7EE6-4342-B048-85BDC9FD1C3A}</a:tableStyleId>
              </a:tblPr>
              <a:tblGrid>
                <a:gridCol w="1676400"/>
                <a:gridCol w="895851"/>
                <a:gridCol w="914400"/>
                <a:gridCol w="1676400"/>
                <a:gridCol w="932949"/>
              </a:tblGrid>
              <a:tr h="370840">
                <a:tc>
                  <a:txBody>
                    <a:bodyPr/>
                    <a:lstStyle/>
                    <a:p>
                      <a:r>
                        <a:rPr lang="en-GB" sz="800" dirty="0" smtClean="0">
                          <a:solidFill>
                            <a:sysClr val="windowText" lastClr="000000"/>
                          </a:solidFill>
                        </a:rPr>
                        <a:t>DISTINGUISHED</a:t>
                      </a:r>
                      <a:r>
                        <a:rPr lang="en-GB" sz="800" baseline="0" dirty="0" smtClean="0">
                          <a:solidFill>
                            <a:sysClr val="windowText" lastClr="000000"/>
                          </a:solidFill>
                        </a:rPr>
                        <a:t> CLUB GOAL</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PROGRESS?</a:t>
                      </a:r>
                      <a:endParaRPr lang="en-GB" sz="7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What</a:t>
                      </a:r>
                      <a:r>
                        <a:rPr lang="en-GB" sz="800" baseline="0" dirty="0" smtClean="0">
                          <a:solidFill>
                            <a:sysClr val="windowText" lastClr="000000"/>
                          </a:solidFill>
                        </a:rPr>
                        <a:t> needs to be done?</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How will club ensure officers are</a:t>
                      </a:r>
                      <a:r>
                        <a:rPr lang="en-GB" sz="800" baseline="0" dirty="0" smtClean="0">
                          <a:solidFill>
                            <a:sysClr val="windowText" lastClr="000000"/>
                          </a:solidFill>
                        </a:rPr>
                        <a:t> trained?</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Has the goal been met?</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r>
            </a:tbl>
          </a:graphicData>
        </a:graphic>
      </p:graphicFrame>
      <p:graphicFrame>
        <p:nvGraphicFramePr>
          <p:cNvPr id="9" name="Table 8"/>
          <p:cNvGraphicFramePr>
            <a:graphicFrameLocks noGrp="1"/>
          </p:cNvGraphicFramePr>
          <p:nvPr>
            <p:extLst/>
          </p:nvPr>
        </p:nvGraphicFramePr>
        <p:xfrm>
          <a:off x="1542549" y="5148000"/>
          <a:ext cx="6096000" cy="370840"/>
        </p:xfrm>
        <a:graphic>
          <a:graphicData uri="http://schemas.openxmlformats.org/drawingml/2006/table">
            <a:tbl>
              <a:tblPr firstRow="1" bandRow="1">
                <a:tableStyleId>{5C22544A-7EE6-4342-B048-85BDC9FD1C3A}</a:tableStyleId>
              </a:tblPr>
              <a:tblGrid>
                <a:gridCol w="1676400"/>
                <a:gridCol w="1429251"/>
                <a:gridCol w="1466349"/>
                <a:gridCol w="591051"/>
                <a:gridCol w="932949"/>
              </a:tblGrid>
              <a:tr h="370840">
                <a:tc>
                  <a:txBody>
                    <a:bodyPr/>
                    <a:lstStyle/>
                    <a:p>
                      <a:r>
                        <a:rPr lang="en-GB" sz="800" dirty="0" smtClean="0">
                          <a:solidFill>
                            <a:sysClr val="windowText" lastClr="000000"/>
                          </a:solidFill>
                        </a:rPr>
                        <a:t>DISTINGUISHED</a:t>
                      </a:r>
                      <a:r>
                        <a:rPr lang="en-GB" sz="800" baseline="0" dirty="0" smtClean="0">
                          <a:solidFill>
                            <a:sysClr val="windowText" lastClr="000000"/>
                          </a:solidFill>
                        </a:rPr>
                        <a:t> CLUB GOAL</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PROGRESS?</a:t>
                      </a:r>
                      <a:endParaRPr lang="en-GB" sz="7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What</a:t>
                      </a:r>
                      <a:r>
                        <a:rPr lang="en-GB" sz="800" baseline="0" dirty="0" smtClean="0">
                          <a:solidFill>
                            <a:sysClr val="windowText" lastClr="000000"/>
                          </a:solidFill>
                        </a:rPr>
                        <a:t> needs to be done?</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Target Date</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800" dirty="0" smtClean="0">
                          <a:solidFill>
                            <a:sysClr val="windowText" lastClr="000000"/>
                          </a:solidFill>
                        </a:rPr>
                        <a:t>Has the goal been met?</a:t>
                      </a:r>
                      <a:endParaRPr lang="en-GB" sz="8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10" name="Rectangle 9"/>
          <p:cNvSpPr/>
          <p:nvPr/>
        </p:nvSpPr>
        <p:spPr>
          <a:xfrm>
            <a:off x="1676400" y="2124000"/>
            <a:ext cx="2484000"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en-GB" sz="1100" dirty="0" smtClean="0">
                <a:solidFill>
                  <a:schemeClr val="tx1"/>
                </a:solidFill>
                <a:latin typeface="+mj-lt"/>
              </a:rPr>
              <a:t>Two CC awards</a:t>
            </a:r>
          </a:p>
          <a:p>
            <a:pPr marL="228600" indent="-228600">
              <a:buAutoNum type="arabicPeriod"/>
            </a:pPr>
            <a:r>
              <a:rPr lang="en-GB" sz="1100" dirty="0" smtClean="0">
                <a:solidFill>
                  <a:schemeClr val="tx1"/>
                </a:solidFill>
                <a:latin typeface="+mj-lt"/>
              </a:rPr>
              <a:t>Two more CC awards</a:t>
            </a:r>
          </a:p>
          <a:p>
            <a:pPr marL="228600" indent="-228600">
              <a:buAutoNum type="arabicPeriod"/>
            </a:pPr>
            <a:r>
              <a:rPr lang="en-GB" sz="1100" dirty="0" smtClean="0">
                <a:solidFill>
                  <a:schemeClr val="tx1"/>
                </a:solidFill>
                <a:latin typeface="+mj-lt"/>
              </a:rPr>
              <a:t>One ACB, ACS or ACG award</a:t>
            </a:r>
          </a:p>
          <a:p>
            <a:pPr marL="228600" indent="-228600">
              <a:buAutoNum type="arabicPeriod"/>
            </a:pPr>
            <a:r>
              <a:rPr lang="en-GB" sz="1100" dirty="0" smtClean="0">
                <a:solidFill>
                  <a:schemeClr val="tx1"/>
                </a:solidFill>
                <a:latin typeface="+mj-lt"/>
              </a:rPr>
              <a:t>One more ACB, ACS or ACG award</a:t>
            </a:r>
          </a:p>
          <a:p>
            <a:pPr marL="228600" indent="-228600">
              <a:buAutoNum type="arabicPeriod"/>
            </a:pPr>
            <a:r>
              <a:rPr lang="en-GB" sz="1100" dirty="0" smtClean="0">
                <a:solidFill>
                  <a:schemeClr val="tx1"/>
                </a:solidFill>
                <a:latin typeface="+mj-lt"/>
              </a:rPr>
              <a:t>One CL, ALB, ALS or DTM award</a:t>
            </a:r>
          </a:p>
          <a:p>
            <a:pPr marL="228600" indent="-228600">
              <a:buAutoNum type="arabicPeriod"/>
            </a:pPr>
            <a:r>
              <a:rPr lang="en-GB" sz="1100" dirty="0" smtClean="0">
                <a:solidFill>
                  <a:schemeClr val="tx1"/>
                </a:solidFill>
                <a:latin typeface="+mj-lt"/>
              </a:rPr>
              <a:t>One more CL, ALB, ALS or DTM award</a:t>
            </a:r>
          </a:p>
        </p:txBody>
      </p:sp>
      <p:sp>
        <p:nvSpPr>
          <p:cNvPr id="12" name="Rectangle 11"/>
          <p:cNvSpPr/>
          <p:nvPr/>
        </p:nvSpPr>
        <p:spPr>
          <a:xfrm>
            <a:off x="1677600" y="4176000"/>
            <a:ext cx="2052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latin typeface="+mj-lt"/>
              </a:rPr>
              <a:t>7. </a:t>
            </a:r>
            <a:r>
              <a:rPr lang="en-GB" sz="1200" dirty="0" smtClean="0">
                <a:solidFill>
                  <a:schemeClr val="tx1"/>
                </a:solidFill>
                <a:latin typeface="+mj-lt"/>
              </a:rPr>
              <a:t>Four new members</a:t>
            </a:r>
          </a:p>
          <a:p>
            <a:r>
              <a:rPr lang="en-GB" sz="1200" dirty="0" smtClean="0">
                <a:solidFill>
                  <a:schemeClr val="tx1"/>
                </a:solidFill>
                <a:latin typeface="+mj-lt"/>
              </a:rPr>
              <a:t>8. Four more new members</a:t>
            </a:r>
          </a:p>
        </p:txBody>
      </p:sp>
      <p:sp>
        <p:nvSpPr>
          <p:cNvPr id="13" name="Rectangle 12"/>
          <p:cNvSpPr/>
          <p:nvPr/>
        </p:nvSpPr>
        <p:spPr>
          <a:xfrm>
            <a:off x="1677600" y="4932000"/>
            <a:ext cx="442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latin typeface="+mj-lt"/>
              </a:rPr>
              <a:t>9. Four club officers trained in June-August and December-February</a:t>
            </a:r>
            <a:endParaRPr lang="en-GB" sz="1200" dirty="0" smtClean="0">
              <a:solidFill>
                <a:schemeClr val="tx1"/>
              </a:solidFill>
              <a:latin typeface="+mj-lt"/>
            </a:endParaRPr>
          </a:p>
        </p:txBody>
      </p:sp>
      <p:sp>
        <p:nvSpPr>
          <p:cNvPr id="14" name="Rectangle 13"/>
          <p:cNvSpPr/>
          <p:nvPr/>
        </p:nvSpPr>
        <p:spPr>
          <a:xfrm>
            <a:off x="1677600" y="5508000"/>
            <a:ext cx="2916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latin typeface="+mj-lt"/>
              </a:rPr>
              <a:t>10. Dues renewals and officer list submitted</a:t>
            </a:r>
            <a:endParaRPr lang="en-GB" sz="1200" dirty="0" smtClean="0">
              <a:solidFill>
                <a:schemeClr val="tx1"/>
              </a:solidFill>
              <a:latin typeface="+mj-lt"/>
            </a:endParaRPr>
          </a:p>
        </p:txBody>
      </p:sp>
    </p:spTree>
    <p:extLst>
      <p:ext uri="{BB962C8B-B14F-4D97-AF65-F5344CB8AC3E}">
        <p14:creationId xmlns:p14="http://schemas.microsoft.com/office/powerpoint/2010/main" val="203737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609600"/>
          </a:xfrm>
        </p:spPr>
        <p:txBody>
          <a:bodyPr/>
          <a:lstStyle/>
          <a:p>
            <a:r>
              <a:rPr lang="en-US" dirty="0" smtClean="0"/>
              <a:t>MOT, Area Governor Visits &amp; DCP</a:t>
            </a:r>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1600" y="1752600"/>
            <a:ext cx="287079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openclipart.org/image/2400px/svg_to_png/166859/red-cros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2719754"/>
            <a:ext cx="3267330" cy="36136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2.bp.blogspot.com/-BgknCvwXE4g/Tv9B2i5fTrI/AAAAAAAAAsY/odzlmzwTRII/s1600/escher-hand-with-reflecting-sphere-medium.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8200" y="1351964"/>
            <a:ext cx="3322810" cy="491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7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1"/>
                                        </p:tgtEl>
                                        <p:attrNameLst>
                                          <p:attrName>style.visibility</p:attrName>
                                        </p:attrNameLst>
                                      </p:cBhvr>
                                      <p:to>
                                        <p:strVal val="visible"/>
                                      </p:to>
                                    </p:set>
                                    <p:animEffect transition="in" filter="fade">
                                      <p:cBhvr>
                                        <p:cTn id="14" dur="500"/>
                                        <p:tgtEl>
                                          <p:spTgt spid="1031"/>
                                        </p:tgtEl>
                                      </p:cBhvr>
                                    </p:animEffect>
                                  </p:childTnLst>
                                </p:cTn>
                              </p:par>
                              <p:par>
                                <p:cTn id="15" presetID="10" presetClass="exit" presetSubtype="0" fill="hold" nodeType="withEffect">
                                  <p:stCondLst>
                                    <p:cond delay="0"/>
                                  </p:stCondLst>
                                  <p:childTnLst>
                                    <p:animEffect transition="out" filter="fade">
                                      <p:cBhvr>
                                        <p:cTn id="16" dur="500"/>
                                        <p:tgtEl>
                                          <p:spTgt spid="1027"/>
                                        </p:tgtEl>
                                      </p:cBhvr>
                                    </p:animEffect>
                                    <p:set>
                                      <p:cBhvr>
                                        <p:cTn id="17" dur="1" fill="hold">
                                          <p:stCondLst>
                                            <p:cond delay="499"/>
                                          </p:stCondLst>
                                        </p:cTn>
                                        <p:tgtEl>
                                          <p:spTgt spid="102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029"/>
                                        </p:tgtEl>
                                      </p:cBhvr>
                                    </p:animEffect>
                                    <p:set>
                                      <p:cBhvr>
                                        <p:cTn id="20"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28658" y="2002676"/>
            <a:ext cx="2647749" cy="4005353"/>
          </a:xfrm>
          <a:prstGeom prst="rect">
            <a:avLst/>
          </a:prstGeom>
        </p:spPr>
      </p:pic>
      <p:sp>
        <p:nvSpPr>
          <p:cNvPr id="2" name="Title 1"/>
          <p:cNvSpPr>
            <a:spLocks noGrp="1"/>
          </p:cNvSpPr>
          <p:nvPr>
            <p:ph type="title"/>
          </p:nvPr>
        </p:nvSpPr>
        <p:spPr>
          <a:xfrm>
            <a:off x="457200" y="457200"/>
            <a:ext cx="7848600" cy="609600"/>
          </a:xfrm>
        </p:spPr>
        <p:txBody>
          <a:bodyPr/>
          <a:lstStyle/>
          <a:p>
            <a:r>
              <a:rPr lang="en-US" dirty="0" smtClean="0"/>
              <a:t>MOT, Area Governor Visits &amp; DCP</a:t>
            </a:r>
            <a:endParaRPr lang="en-US" dirty="0"/>
          </a:p>
        </p:txBody>
      </p:sp>
      <p:pic>
        <p:nvPicPr>
          <p:cNvPr id="2050" name="Picture 2" descr="http://www.danhegelund.com/wp-content/uploads/2012/09/happy-people-multicultural-5.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6862" y="1692728"/>
            <a:ext cx="4953000" cy="32978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18000" y="2412000"/>
            <a:ext cx="1718003" cy="1719352"/>
          </a:xfrm>
          <a:prstGeom prst="rect">
            <a:avLst/>
          </a:prstGeom>
        </p:spPr>
      </p:pic>
      <p:sp>
        <p:nvSpPr>
          <p:cNvPr id="6" name="TextBox 5"/>
          <p:cNvSpPr txBox="1"/>
          <p:nvPr/>
        </p:nvSpPr>
        <p:spPr>
          <a:xfrm>
            <a:off x="6300000" y="2880000"/>
            <a:ext cx="1768997" cy="923330"/>
          </a:xfrm>
          <a:prstGeom prst="rect">
            <a:avLst/>
          </a:prstGeom>
          <a:noFill/>
        </p:spPr>
        <p:txBody>
          <a:bodyPr wrap="square" rtlCol="0">
            <a:spAutoFit/>
          </a:bodyPr>
          <a:lstStyle/>
          <a:p>
            <a:pPr algn="ctr"/>
            <a:r>
              <a:rPr lang="en-GB" b="1" dirty="0" smtClean="0">
                <a:solidFill>
                  <a:srgbClr val="C00000"/>
                </a:solidFill>
              </a:rPr>
              <a:t>Distinguished</a:t>
            </a:r>
          </a:p>
          <a:p>
            <a:pPr algn="ctr"/>
            <a:endParaRPr lang="en-GB" b="1" dirty="0" smtClean="0">
              <a:solidFill>
                <a:srgbClr val="C00000"/>
              </a:solidFill>
            </a:endParaRPr>
          </a:p>
          <a:p>
            <a:pPr algn="ctr"/>
            <a:r>
              <a:rPr lang="en-GB" b="1" dirty="0" smtClean="0">
                <a:solidFill>
                  <a:srgbClr val="C00000"/>
                </a:solidFill>
              </a:rPr>
              <a:t>Club</a:t>
            </a:r>
            <a:endParaRPr lang="en-GB" b="1" dirty="0">
              <a:solidFill>
                <a:srgbClr val="C00000"/>
              </a:solidFill>
            </a:endParaRPr>
          </a:p>
        </p:txBody>
      </p:sp>
    </p:spTree>
    <p:extLst>
      <p:ext uri="{BB962C8B-B14F-4D97-AF65-F5344CB8AC3E}">
        <p14:creationId xmlns:p14="http://schemas.microsoft.com/office/powerpoint/2010/main" val="14782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GB" sz="2400" dirty="0" smtClean="0"/>
              <a:t>Employee </a:t>
            </a:r>
            <a:r>
              <a:rPr lang="en-GB" sz="2400" dirty="0" smtClean="0">
                <a:solidFill>
                  <a:srgbClr val="CD202C"/>
                </a:solidFill>
              </a:rPr>
              <a:t>goal</a:t>
            </a:r>
            <a:r>
              <a:rPr lang="en-GB" sz="2400" dirty="0" smtClean="0"/>
              <a:t> achievement</a:t>
            </a:r>
          </a:p>
          <a:p>
            <a:pPr marL="457200" indent="-457200">
              <a:buFont typeface="Arial" panose="020B0604020202020204" pitchFamily="34" charset="0"/>
              <a:buChar char="•"/>
            </a:pPr>
            <a:r>
              <a:rPr lang="en-GB" sz="2400" dirty="0" smtClean="0"/>
              <a:t>Improved </a:t>
            </a:r>
            <a:r>
              <a:rPr lang="en-GB" sz="2400" dirty="0" smtClean="0">
                <a:solidFill>
                  <a:srgbClr val="CD202C"/>
                </a:solidFill>
              </a:rPr>
              <a:t>performance</a:t>
            </a:r>
          </a:p>
          <a:p>
            <a:pPr marL="457200" indent="-457200">
              <a:buFont typeface="Arial" panose="020B0604020202020204" pitchFamily="34" charset="0"/>
              <a:buChar char="•"/>
            </a:pPr>
            <a:r>
              <a:rPr lang="en-GB" sz="2400" dirty="0" smtClean="0"/>
              <a:t>Increased </a:t>
            </a:r>
            <a:r>
              <a:rPr lang="en-GB" sz="2400" dirty="0" smtClean="0">
                <a:solidFill>
                  <a:srgbClr val="CD202C"/>
                </a:solidFill>
              </a:rPr>
              <a:t>productivity</a:t>
            </a:r>
          </a:p>
          <a:p>
            <a:pPr marL="457200" indent="-457200">
              <a:buFont typeface="Arial" panose="020B0604020202020204" pitchFamily="34" charset="0"/>
              <a:buChar char="•"/>
            </a:pPr>
            <a:r>
              <a:rPr lang="en-GB" sz="2400" dirty="0" smtClean="0"/>
              <a:t>More productive </a:t>
            </a:r>
            <a:r>
              <a:rPr lang="en-GB" sz="2400" dirty="0" smtClean="0">
                <a:solidFill>
                  <a:srgbClr val="CD202C"/>
                </a:solidFill>
              </a:rPr>
              <a:t>teams</a:t>
            </a:r>
          </a:p>
          <a:p>
            <a:pPr marL="457200" indent="-457200">
              <a:buFont typeface="Arial" panose="020B0604020202020204" pitchFamily="34" charset="0"/>
              <a:buChar char="•"/>
            </a:pPr>
            <a:r>
              <a:rPr lang="en-GB" sz="2400" dirty="0" smtClean="0"/>
              <a:t>Effective </a:t>
            </a:r>
            <a:r>
              <a:rPr lang="en-GB" sz="2400" dirty="0" smtClean="0">
                <a:solidFill>
                  <a:srgbClr val="CD202C"/>
                </a:solidFill>
              </a:rPr>
              <a:t>meetings</a:t>
            </a:r>
          </a:p>
          <a:p>
            <a:pPr marL="457200" indent="-457200">
              <a:buFont typeface="Arial" panose="020B0604020202020204" pitchFamily="34" charset="0"/>
              <a:buChar char="•"/>
            </a:pPr>
            <a:r>
              <a:rPr lang="en-GB" sz="2400" dirty="0" smtClean="0"/>
              <a:t>Better </a:t>
            </a:r>
            <a:r>
              <a:rPr lang="en-GB" sz="2400" dirty="0" smtClean="0">
                <a:solidFill>
                  <a:srgbClr val="CD202C"/>
                </a:solidFill>
              </a:rPr>
              <a:t>leaders</a:t>
            </a:r>
          </a:p>
          <a:p>
            <a:pPr marL="457200" indent="-457200">
              <a:buFont typeface="Arial" panose="020B0604020202020204" pitchFamily="34" charset="0"/>
              <a:buChar char="•"/>
            </a:pPr>
            <a:r>
              <a:rPr lang="en-GB" sz="2400" dirty="0" smtClean="0"/>
              <a:t>Better </a:t>
            </a:r>
            <a:r>
              <a:rPr lang="en-GB" sz="2400" dirty="0" smtClean="0">
                <a:solidFill>
                  <a:srgbClr val="CD202C"/>
                </a:solidFill>
              </a:rPr>
              <a:t>employee</a:t>
            </a:r>
            <a:r>
              <a:rPr lang="en-GB" sz="2400" dirty="0" smtClean="0"/>
              <a:t> communication</a:t>
            </a:r>
          </a:p>
          <a:p>
            <a:pPr marL="457200" indent="-457200">
              <a:buFont typeface="Arial" panose="020B0604020202020204" pitchFamily="34" charset="0"/>
              <a:buChar char="•"/>
            </a:pPr>
            <a:r>
              <a:rPr lang="en-GB" sz="2400" dirty="0" smtClean="0"/>
              <a:t>Better </a:t>
            </a:r>
            <a:r>
              <a:rPr lang="en-GB" sz="2400" dirty="0" smtClean="0">
                <a:solidFill>
                  <a:srgbClr val="CD202C"/>
                </a:solidFill>
              </a:rPr>
              <a:t>customer</a:t>
            </a:r>
            <a:r>
              <a:rPr lang="en-GB" sz="2400" dirty="0" smtClean="0"/>
              <a:t> communication</a:t>
            </a:r>
            <a:endParaRPr lang="en-GB" sz="2400" dirty="0"/>
          </a:p>
          <a:p>
            <a:pPr marL="457200" indent="-457200">
              <a:buFont typeface="Arial" panose="020B0604020202020204" pitchFamily="34" charset="0"/>
              <a:buChar char="•"/>
            </a:pPr>
            <a:r>
              <a:rPr lang="en-GB" sz="2400" dirty="0" smtClean="0"/>
              <a:t>Improved </a:t>
            </a:r>
            <a:r>
              <a:rPr lang="en-GB" sz="2400" dirty="0" smtClean="0">
                <a:solidFill>
                  <a:srgbClr val="CD202C"/>
                </a:solidFill>
              </a:rPr>
              <a:t>morale &amp; retention</a:t>
            </a:r>
          </a:p>
          <a:p>
            <a:pPr marL="457200" indent="-457200">
              <a:buFont typeface="Arial" panose="020B0604020202020204" pitchFamily="34" charset="0"/>
              <a:buChar char="•"/>
            </a:pPr>
            <a:r>
              <a:rPr lang="en-GB" sz="2400" dirty="0" smtClean="0"/>
              <a:t>Strong </a:t>
            </a:r>
            <a:r>
              <a:rPr lang="en-GB" sz="2400" dirty="0" smtClean="0">
                <a:solidFill>
                  <a:srgbClr val="CD202C"/>
                </a:solidFill>
              </a:rPr>
              <a:t>return on </a:t>
            </a:r>
            <a:r>
              <a:rPr lang="en-GB" sz="2400" dirty="0" smtClean="0"/>
              <a:t>people development </a:t>
            </a:r>
            <a:r>
              <a:rPr lang="en-GB" sz="2400" dirty="0" smtClean="0">
                <a:solidFill>
                  <a:srgbClr val="CD202C"/>
                </a:solidFill>
              </a:rPr>
              <a:t>investment</a:t>
            </a:r>
            <a:endParaRPr lang="en-GB" sz="2400" dirty="0">
              <a:solidFill>
                <a:srgbClr val="CD202C"/>
              </a:solidFill>
            </a:endParaRPr>
          </a:p>
        </p:txBody>
      </p:sp>
      <p:sp>
        <p:nvSpPr>
          <p:cNvPr id="3" name="Title 2"/>
          <p:cNvSpPr>
            <a:spLocks noGrp="1"/>
          </p:cNvSpPr>
          <p:nvPr>
            <p:ph type="title"/>
          </p:nvPr>
        </p:nvSpPr>
        <p:spPr>
          <a:xfrm>
            <a:off x="838200" y="431799"/>
            <a:ext cx="7924800" cy="609600"/>
          </a:xfrm>
        </p:spPr>
        <p:txBody>
          <a:bodyPr/>
          <a:lstStyle/>
          <a:p>
            <a:r>
              <a:rPr lang="en-GB" dirty="0" smtClean="0"/>
              <a:t>Business Benefits of Corporate Clubs</a:t>
            </a:r>
            <a:endParaRPr lang="en-GB" dirty="0"/>
          </a:p>
        </p:txBody>
      </p:sp>
      <p:pic>
        <p:nvPicPr>
          <p:cNvPr id="7170" name="Picture 2" descr="Corporate Spon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1676400"/>
            <a:ext cx="27241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65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of Truth - </a:t>
            </a:r>
            <a:r>
              <a:rPr lang="en-US" dirty="0" smtClean="0"/>
              <a:t>Member</a:t>
            </a:r>
            <a:endParaRPr lang="en-US" dirty="0"/>
          </a:p>
        </p:txBody>
      </p:sp>
      <p:sp>
        <p:nvSpPr>
          <p:cNvPr id="10" name="Flowchart: Punched Tape 9"/>
          <p:cNvSpPr/>
          <p:nvPr/>
        </p:nvSpPr>
        <p:spPr>
          <a:xfrm>
            <a:off x="5581650" y="1181100"/>
            <a:ext cx="1371600" cy="990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Established Member</a:t>
            </a:r>
            <a:endParaRPr lang="en-GB" dirty="0"/>
          </a:p>
        </p:txBody>
      </p:sp>
      <p:sp>
        <p:nvSpPr>
          <p:cNvPr id="18" name="Rectangle 17"/>
          <p:cNvSpPr/>
          <p:nvPr/>
        </p:nvSpPr>
        <p:spPr>
          <a:xfrm>
            <a:off x="235789" y="2171700"/>
            <a:ext cx="8534400" cy="35052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GB" b="1" i="1" dirty="0" smtClean="0"/>
              <a:t>HOW THINGS WORK</a:t>
            </a:r>
          </a:p>
        </p:txBody>
      </p:sp>
      <p:sp>
        <p:nvSpPr>
          <p:cNvPr id="3" name="Rectangle 2"/>
          <p:cNvSpPr/>
          <p:nvPr/>
        </p:nvSpPr>
        <p:spPr>
          <a:xfrm>
            <a:off x="346496" y="2628900"/>
            <a:ext cx="3851694" cy="1515374"/>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GB" sz="1600" i="1" dirty="0"/>
              <a:t>Fellowship / Variety / </a:t>
            </a:r>
            <a:r>
              <a:rPr lang="en-GB" sz="1600" i="1" dirty="0" smtClean="0"/>
              <a:t>Communication</a:t>
            </a:r>
          </a:p>
          <a:p>
            <a:endParaRPr lang="en-GB" i="1" dirty="0"/>
          </a:p>
          <a:p>
            <a:pPr algn="ctr"/>
            <a:r>
              <a:rPr lang="en-GB" b="1" i="1" dirty="0" smtClean="0"/>
              <a:t>“I like it here”</a:t>
            </a:r>
          </a:p>
          <a:p>
            <a:pPr algn="ctr"/>
            <a:endParaRPr lang="en-GB" b="1" i="1" dirty="0"/>
          </a:p>
          <a:p>
            <a:pPr algn="ctr"/>
            <a:r>
              <a:rPr lang="en-GB" b="1" i="1" dirty="0" smtClean="0"/>
              <a:t>“I belong here”</a:t>
            </a:r>
            <a:endParaRPr lang="en-GB" b="1" i="1" dirty="0"/>
          </a:p>
        </p:txBody>
      </p:sp>
      <p:sp>
        <p:nvSpPr>
          <p:cNvPr id="19" name="Rectangle 18"/>
          <p:cNvSpPr/>
          <p:nvPr/>
        </p:nvSpPr>
        <p:spPr>
          <a:xfrm>
            <a:off x="4274389" y="2637526"/>
            <a:ext cx="4423913" cy="1515374"/>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GB" sz="1600" i="1" dirty="0"/>
              <a:t>Programme Planning &amp; Meeting </a:t>
            </a:r>
            <a:r>
              <a:rPr lang="en-GB" sz="1600" i="1" dirty="0" smtClean="0"/>
              <a:t>Organisation</a:t>
            </a:r>
          </a:p>
          <a:p>
            <a:pPr algn="ctr"/>
            <a:endParaRPr lang="en-GB" i="1" dirty="0"/>
          </a:p>
          <a:p>
            <a:pPr algn="ctr"/>
            <a:r>
              <a:rPr lang="en-GB" b="1" i="1" dirty="0" smtClean="0"/>
              <a:t>“We know what we are doing”</a:t>
            </a:r>
          </a:p>
          <a:p>
            <a:pPr algn="ctr"/>
            <a:endParaRPr lang="en-GB" b="1" i="1" dirty="0" smtClean="0"/>
          </a:p>
          <a:p>
            <a:pPr algn="ctr"/>
            <a:r>
              <a:rPr lang="en-GB" b="1" i="1" dirty="0" smtClean="0"/>
              <a:t>“It is worth my while being here”</a:t>
            </a:r>
            <a:endParaRPr lang="en-GB" b="1" dirty="0"/>
          </a:p>
        </p:txBody>
      </p:sp>
      <p:sp>
        <p:nvSpPr>
          <p:cNvPr id="20" name="Rectangle 19"/>
          <p:cNvSpPr/>
          <p:nvPr/>
        </p:nvSpPr>
        <p:spPr>
          <a:xfrm>
            <a:off x="346495" y="4313926"/>
            <a:ext cx="3851696" cy="1210574"/>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GB" sz="1600" i="1" dirty="0"/>
              <a:t>Membership </a:t>
            </a:r>
            <a:r>
              <a:rPr lang="en-GB" sz="1600" i="1" dirty="0" smtClean="0"/>
              <a:t>Strength</a:t>
            </a:r>
          </a:p>
          <a:p>
            <a:pPr algn="ctr"/>
            <a:endParaRPr lang="en-GB" i="1" dirty="0"/>
          </a:p>
          <a:p>
            <a:pPr algn="ctr"/>
            <a:r>
              <a:rPr lang="en-GB" b="1" i="1" dirty="0" smtClean="0"/>
              <a:t>“There are enough of us”</a:t>
            </a:r>
            <a:endParaRPr lang="en-GB" b="1" dirty="0"/>
          </a:p>
        </p:txBody>
      </p:sp>
      <p:sp>
        <p:nvSpPr>
          <p:cNvPr id="21" name="Rectangle 20"/>
          <p:cNvSpPr/>
          <p:nvPr/>
        </p:nvSpPr>
        <p:spPr>
          <a:xfrm>
            <a:off x="4274389" y="4313926"/>
            <a:ext cx="4423913" cy="1210574"/>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GB" sz="1600" i="1" dirty="0"/>
              <a:t>Achievement and </a:t>
            </a:r>
            <a:r>
              <a:rPr lang="en-GB" sz="1600" i="1" dirty="0" smtClean="0"/>
              <a:t>Recognition</a:t>
            </a:r>
          </a:p>
          <a:p>
            <a:pPr algn="ctr"/>
            <a:endParaRPr lang="en-GB" i="1" dirty="0"/>
          </a:p>
          <a:p>
            <a:pPr algn="ctr"/>
            <a:r>
              <a:rPr lang="en-GB" b="1" i="1" dirty="0" smtClean="0"/>
              <a:t>“People notice and celebrate</a:t>
            </a:r>
          </a:p>
          <a:p>
            <a:pPr algn="ctr"/>
            <a:r>
              <a:rPr lang="en-GB" b="1" i="1" dirty="0"/>
              <a:t>w</a:t>
            </a:r>
            <a:r>
              <a:rPr lang="en-GB" b="1" i="1" dirty="0" smtClean="0"/>
              <a:t>hen I do well”</a:t>
            </a:r>
          </a:p>
          <a:p>
            <a:pPr algn="ctr"/>
            <a:endParaRPr lang="en-GB" b="1" i="1" dirty="0" smtClean="0"/>
          </a:p>
          <a:p>
            <a:pPr algn="ctr"/>
            <a:endParaRPr lang="en-GB" b="1" i="1" dirty="0"/>
          </a:p>
        </p:txBody>
      </p:sp>
      <p:pic>
        <p:nvPicPr>
          <p:cNvPr id="4098" name="Picture 2" descr="http://www.growyourselves.com/images/happy.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295400"/>
            <a:ext cx="1202668" cy="11184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us.cdn1.123rf.com/168nwm/benchart/benchart1111/benchart111100091/11248595-illustration-of-a-cartoon-road-poster-background-with-travel-road-going-to-the-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556" y="381000"/>
            <a:ext cx="11334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52400" y="5688402"/>
            <a:ext cx="868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FIRST IMPRESSIONS - MEMBER ORIENTATION - HOW THINGS WORK</a:t>
            </a:r>
            <a:endParaRPr lang="en-GB" dirty="0"/>
          </a:p>
        </p:txBody>
      </p:sp>
    </p:spTree>
    <p:extLst>
      <p:ext uri="{BB962C8B-B14F-4D97-AF65-F5344CB8AC3E}">
        <p14:creationId xmlns:p14="http://schemas.microsoft.com/office/powerpoint/2010/main" val="85133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4001" y="431799"/>
            <a:ext cx="7911799" cy="609600"/>
          </a:xfrm>
        </p:spPr>
        <p:txBody>
          <a:bodyPr/>
          <a:lstStyle/>
          <a:p>
            <a:r>
              <a:rPr lang="en-US" dirty="0"/>
              <a:t>Moments of Truth </a:t>
            </a:r>
            <a:r>
              <a:rPr lang="en-US" dirty="0" smtClean="0"/>
              <a:t>– Ex Member</a:t>
            </a:r>
            <a:endParaRPr lang="en-US" dirty="0"/>
          </a:p>
        </p:txBody>
      </p:sp>
      <p:sp>
        <p:nvSpPr>
          <p:cNvPr id="11" name="Flowchart: Punched Tape 10"/>
          <p:cNvSpPr/>
          <p:nvPr/>
        </p:nvSpPr>
        <p:spPr>
          <a:xfrm>
            <a:off x="7398589" y="2001670"/>
            <a:ext cx="1371600" cy="99060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Ex Member</a:t>
            </a:r>
            <a:endParaRPr lang="en-GB" dirty="0"/>
          </a:p>
        </p:txBody>
      </p:sp>
      <p:sp>
        <p:nvSpPr>
          <p:cNvPr id="3" name="TextBox 2"/>
          <p:cNvSpPr txBox="1"/>
          <p:nvPr/>
        </p:nvSpPr>
        <p:spPr>
          <a:xfrm>
            <a:off x="385172" y="2001670"/>
            <a:ext cx="2839239" cy="369332"/>
          </a:xfrm>
          <a:prstGeom prst="rect">
            <a:avLst/>
          </a:prstGeom>
          <a:noFill/>
        </p:spPr>
        <p:txBody>
          <a:bodyPr wrap="none" rtlCol="0">
            <a:spAutoFit/>
          </a:bodyPr>
          <a:lstStyle/>
          <a:p>
            <a:r>
              <a:rPr lang="en-GB" b="1" dirty="0" smtClean="0"/>
              <a:t>“I left for good reasons”</a:t>
            </a:r>
            <a:endParaRPr lang="en-GB" b="1" dirty="0"/>
          </a:p>
        </p:txBody>
      </p:sp>
      <p:sp>
        <p:nvSpPr>
          <p:cNvPr id="19" name="TextBox 18"/>
          <p:cNvSpPr txBox="1"/>
          <p:nvPr/>
        </p:nvSpPr>
        <p:spPr>
          <a:xfrm>
            <a:off x="3648771" y="2620382"/>
            <a:ext cx="3513514" cy="923330"/>
          </a:xfrm>
          <a:prstGeom prst="rect">
            <a:avLst/>
          </a:prstGeom>
          <a:noFill/>
        </p:spPr>
        <p:txBody>
          <a:bodyPr wrap="square" rtlCol="0">
            <a:spAutoFit/>
          </a:bodyPr>
          <a:lstStyle/>
          <a:p>
            <a:r>
              <a:rPr lang="en-GB" dirty="0" smtClean="0">
                <a:solidFill>
                  <a:srgbClr val="FF0000"/>
                </a:solidFill>
              </a:rPr>
              <a:t>“I left for not so good reasons” </a:t>
            </a:r>
            <a:r>
              <a:rPr lang="en-GB" i="1" dirty="0" smtClean="0"/>
              <a:t>and someone takes action to improve things!</a:t>
            </a:r>
            <a:endParaRPr lang="en-GB" i="1" dirty="0"/>
          </a:p>
        </p:txBody>
      </p:sp>
      <p:sp>
        <p:nvSpPr>
          <p:cNvPr id="20" name="TextBox 19"/>
          <p:cNvSpPr txBox="1"/>
          <p:nvPr/>
        </p:nvSpPr>
        <p:spPr>
          <a:xfrm>
            <a:off x="219771" y="3637414"/>
            <a:ext cx="3273155" cy="1200329"/>
          </a:xfrm>
          <a:prstGeom prst="rect">
            <a:avLst/>
          </a:prstGeom>
          <a:noFill/>
        </p:spPr>
        <p:txBody>
          <a:bodyPr wrap="square" rtlCol="0">
            <a:spAutoFit/>
          </a:bodyPr>
          <a:lstStyle/>
          <a:p>
            <a:r>
              <a:rPr lang="en-GB" b="1" dirty="0" smtClean="0"/>
              <a:t>“I tell other people about what a great experience it was, and recommend they join”</a:t>
            </a:r>
            <a:endParaRPr lang="en-GB" b="1" dirty="0"/>
          </a:p>
        </p:txBody>
      </p:sp>
      <p:sp>
        <p:nvSpPr>
          <p:cNvPr id="21" name="TextBox 20"/>
          <p:cNvSpPr txBox="1"/>
          <p:nvPr/>
        </p:nvSpPr>
        <p:spPr>
          <a:xfrm>
            <a:off x="3909265" y="4650550"/>
            <a:ext cx="2992525" cy="646331"/>
          </a:xfrm>
          <a:prstGeom prst="rect">
            <a:avLst/>
          </a:prstGeom>
          <a:noFill/>
        </p:spPr>
        <p:txBody>
          <a:bodyPr wrap="square" rtlCol="0">
            <a:spAutoFit/>
          </a:bodyPr>
          <a:lstStyle/>
          <a:p>
            <a:r>
              <a:rPr lang="en-GB" b="1" dirty="0" smtClean="0"/>
              <a:t>“I benefitted from being a club member”</a:t>
            </a:r>
            <a:endParaRPr lang="en-GB" b="1" dirty="0"/>
          </a:p>
        </p:txBody>
      </p:sp>
      <p:sp>
        <p:nvSpPr>
          <p:cNvPr id="22" name="TextBox 21"/>
          <p:cNvSpPr txBox="1"/>
          <p:nvPr/>
        </p:nvSpPr>
        <p:spPr>
          <a:xfrm>
            <a:off x="4791771" y="3996560"/>
            <a:ext cx="4202380" cy="646331"/>
          </a:xfrm>
          <a:prstGeom prst="rect">
            <a:avLst/>
          </a:prstGeom>
          <a:noFill/>
        </p:spPr>
        <p:txBody>
          <a:bodyPr wrap="square" rtlCol="0">
            <a:spAutoFit/>
          </a:bodyPr>
          <a:lstStyle/>
          <a:p>
            <a:r>
              <a:rPr lang="en-GB" b="1" dirty="0" smtClean="0"/>
              <a:t>“I have great memories of a great club”</a:t>
            </a:r>
            <a:endParaRPr lang="en-GB" b="1" dirty="0"/>
          </a:p>
        </p:txBody>
      </p:sp>
      <p:pic>
        <p:nvPicPr>
          <p:cNvPr id="5122" name="Picture 2" descr="http://3.bp.blogspot.com/-ZD7oEKnm5JU/TWP3j5iesaI/AAAAAAAAABg/O8P_5iiTD3M/s1600/paddington-bear_0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7162" y="381000"/>
            <a:ext cx="1062038" cy="134778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21931" y="5562600"/>
            <a:ext cx="868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FIRST IMPRESSIONS - MEMBER ORIENTATION - HOW THINGS WORK</a:t>
            </a:r>
            <a:endParaRPr lang="en-GB" dirty="0"/>
          </a:p>
        </p:txBody>
      </p:sp>
    </p:spTree>
    <p:extLst>
      <p:ext uri="{BB962C8B-B14F-4D97-AF65-F5344CB8AC3E}">
        <p14:creationId xmlns:p14="http://schemas.microsoft.com/office/powerpoint/2010/main" val="179591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of Truth</a:t>
            </a:r>
            <a:endParaRPr lang="en-US" dirty="0"/>
          </a:p>
        </p:txBody>
      </p:sp>
      <p:sp>
        <p:nvSpPr>
          <p:cNvPr id="7" name="Flowchart: Punched Tape 6"/>
          <p:cNvSpPr/>
          <p:nvPr/>
        </p:nvSpPr>
        <p:spPr>
          <a:xfrm>
            <a:off x="152400" y="1651958"/>
            <a:ext cx="1371600" cy="99060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Curious?</a:t>
            </a:r>
            <a:endParaRPr lang="en-GB" dirty="0"/>
          </a:p>
        </p:txBody>
      </p:sp>
      <p:sp>
        <p:nvSpPr>
          <p:cNvPr id="8" name="Flowchart: Punched Tape 7"/>
          <p:cNvSpPr/>
          <p:nvPr/>
        </p:nvSpPr>
        <p:spPr>
          <a:xfrm>
            <a:off x="1962150" y="1905000"/>
            <a:ext cx="1371600" cy="990600"/>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Guest</a:t>
            </a:r>
            <a:endParaRPr lang="en-GB" dirty="0"/>
          </a:p>
        </p:txBody>
      </p:sp>
      <p:sp>
        <p:nvSpPr>
          <p:cNvPr id="9" name="Flowchart: Punched Tape 8"/>
          <p:cNvSpPr/>
          <p:nvPr/>
        </p:nvSpPr>
        <p:spPr>
          <a:xfrm>
            <a:off x="3771900" y="2209800"/>
            <a:ext cx="1371600" cy="990600"/>
          </a:xfrm>
          <a:prstGeom prst="flowChartPunchedTap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t>New Member</a:t>
            </a:r>
            <a:endParaRPr lang="en-GB" dirty="0"/>
          </a:p>
        </p:txBody>
      </p:sp>
      <p:sp>
        <p:nvSpPr>
          <p:cNvPr id="10" name="Flowchart: Punched Tape 9"/>
          <p:cNvSpPr/>
          <p:nvPr/>
        </p:nvSpPr>
        <p:spPr>
          <a:xfrm>
            <a:off x="5581650" y="2514600"/>
            <a:ext cx="1371600" cy="990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Established Member</a:t>
            </a:r>
            <a:endParaRPr lang="en-GB" dirty="0"/>
          </a:p>
        </p:txBody>
      </p:sp>
      <p:sp>
        <p:nvSpPr>
          <p:cNvPr id="11" name="Flowchart: Punched Tape 10"/>
          <p:cNvSpPr/>
          <p:nvPr/>
        </p:nvSpPr>
        <p:spPr>
          <a:xfrm>
            <a:off x="7391400" y="2819400"/>
            <a:ext cx="1371600" cy="99060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Ex Member</a:t>
            </a:r>
            <a:endParaRPr lang="en-GB" dirty="0"/>
          </a:p>
        </p:txBody>
      </p:sp>
      <p:sp>
        <p:nvSpPr>
          <p:cNvPr id="12" name="Right Arrow 11"/>
          <p:cNvSpPr/>
          <p:nvPr/>
        </p:nvSpPr>
        <p:spPr>
          <a:xfrm>
            <a:off x="1590675" y="2071058"/>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3400425" y="23241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5210175" y="26289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7019925" y="29718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2" descr="http://us.cdn1.123rf.com/168nwm/benchart/benchart1111/benchart111100091/11248595-illustration-of-a-cartoon-road-poster-background-with-travel-road-going-to-the-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
            <a:ext cx="11334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04800" y="4876800"/>
            <a:ext cx="868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FIRST IMPRESSIONS - MEMBER ORIENTATION - HOW THINGS WORK</a:t>
            </a:r>
            <a:endParaRPr lang="en-GB" dirty="0"/>
          </a:p>
        </p:txBody>
      </p:sp>
    </p:spTree>
    <p:extLst>
      <p:ext uri="{BB962C8B-B14F-4D97-AF65-F5344CB8AC3E}">
        <p14:creationId xmlns:p14="http://schemas.microsoft.com/office/powerpoint/2010/main" val="86381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Top 10 Tips for Corporate Clubs</a:t>
            </a:r>
            <a:endParaRPr lang="en-GB" dirty="0"/>
          </a:p>
        </p:txBody>
      </p:sp>
      <p:sp>
        <p:nvSpPr>
          <p:cNvPr id="5" name="Subtitle 4"/>
          <p:cNvSpPr>
            <a:spLocks noGrp="1"/>
          </p:cNvSpPr>
          <p:nvPr>
            <p:ph type="subTitle" idx="1"/>
          </p:nvPr>
        </p:nvSpPr>
        <p:spPr/>
        <p:txBody>
          <a:bodyPr/>
          <a:lstStyle/>
          <a:p>
            <a:r>
              <a:rPr lang="en-GB" dirty="0" smtClean="0"/>
              <a:t>Jean Gamester, DTM</a:t>
            </a:r>
            <a:endParaRPr lang="en-GB" dirty="0"/>
          </a:p>
        </p:txBody>
      </p:sp>
    </p:spTree>
    <p:extLst>
      <p:ext uri="{BB962C8B-B14F-4D97-AF65-F5344CB8AC3E}">
        <p14:creationId xmlns:p14="http://schemas.microsoft.com/office/powerpoint/2010/main" val="26188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2" y="1524000"/>
            <a:ext cx="7467600" cy="4572000"/>
          </a:xfrm>
        </p:spPr>
        <p:txBody>
          <a:bodyPr/>
          <a:lstStyle/>
          <a:p>
            <a:pPr marL="514350" indent="-514350">
              <a:buFont typeface="+mj-lt"/>
              <a:buAutoNum type="arabicPeriod"/>
            </a:pPr>
            <a:r>
              <a:rPr lang="en-GB" sz="2000" dirty="0" smtClean="0"/>
              <a:t>Toastmasters is a </a:t>
            </a:r>
            <a:r>
              <a:rPr lang="en-GB" sz="2000" dirty="0" smtClean="0">
                <a:solidFill>
                  <a:srgbClr val="CD202C"/>
                </a:solidFill>
              </a:rPr>
              <a:t>leadership development programme</a:t>
            </a:r>
            <a:r>
              <a:rPr lang="en-GB" sz="2000" dirty="0" smtClean="0"/>
              <a:t>, not a social club.  Prioritise it that way.</a:t>
            </a:r>
          </a:p>
          <a:p>
            <a:pPr marL="514350" indent="-514350">
              <a:buFont typeface="+mj-lt"/>
              <a:buAutoNum type="arabicPeriod"/>
            </a:pPr>
            <a:endParaRPr lang="en-GB" sz="2000" dirty="0" smtClean="0"/>
          </a:p>
          <a:p>
            <a:pPr marL="514350" indent="-514350">
              <a:buFont typeface="+mj-lt"/>
              <a:buAutoNum type="arabicPeriod"/>
            </a:pPr>
            <a:r>
              <a:rPr lang="en-GB" sz="2000" dirty="0" smtClean="0"/>
              <a:t>Link Toastmasters goals to </a:t>
            </a:r>
            <a:r>
              <a:rPr lang="en-GB" sz="2000" dirty="0" smtClean="0">
                <a:solidFill>
                  <a:srgbClr val="CD202C"/>
                </a:solidFill>
              </a:rPr>
              <a:t>personal </a:t>
            </a:r>
            <a:br>
              <a:rPr lang="en-GB" sz="2000" dirty="0" smtClean="0">
                <a:solidFill>
                  <a:srgbClr val="CD202C"/>
                </a:solidFill>
              </a:rPr>
            </a:br>
            <a:r>
              <a:rPr lang="en-GB" sz="2000" dirty="0" smtClean="0">
                <a:solidFill>
                  <a:srgbClr val="CD202C"/>
                </a:solidFill>
              </a:rPr>
              <a:t>development plans </a:t>
            </a:r>
            <a:r>
              <a:rPr lang="en-GB" sz="2000" dirty="0" smtClean="0"/>
              <a:t>at work.</a:t>
            </a:r>
          </a:p>
          <a:p>
            <a:pPr marL="514350" indent="-514350">
              <a:buFont typeface="+mj-lt"/>
              <a:buAutoNum type="arabicPeriod"/>
            </a:pPr>
            <a:endParaRPr lang="en-GB" sz="2000" dirty="0" smtClean="0"/>
          </a:p>
          <a:p>
            <a:pPr marL="514350" indent="-514350">
              <a:buFont typeface="+mj-lt"/>
              <a:buAutoNum type="arabicPeriod"/>
            </a:pPr>
            <a:r>
              <a:rPr lang="en-GB" sz="2000" dirty="0" smtClean="0"/>
              <a:t>Get </a:t>
            </a:r>
            <a:r>
              <a:rPr lang="en-GB" sz="2000" dirty="0" smtClean="0">
                <a:solidFill>
                  <a:srgbClr val="CD202C"/>
                </a:solidFill>
              </a:rPr>
              <a:t>senior sponsorship </a:t>
            </a:r>
            <a:r>
              <a:rPr lang="en-GB" sz="2000" dirty="0" smtClean="0"/>
              <a:t>and </a:t>
            </a:r>
            <a:r>
              <a:rPr lang="en-GB" sz="2000" dirty="0" smtClean="0">
                <a:solidFill>
                  <a:srgbClr val="CD202C"/>
                </a:solidFill>
              </a:rPr>
              <a:t>corporate recognition.</a:t>
            </a:r>
          </a:p>
          <a:p>
            <a:pPr marL="514350" indent="-514350">
              <a:buFont typeface="+mj-lt"/>
              <a:buAutoNum type="arabicPeriod"/>
            </a:pPr>
            <a:endParaRPr lang="en-GB" sz="2000" dirty="0" smtClean="0"/>
          </a:p>
          <a:p>
            <a:pPr marL="514350" indent="-514350">
              <a:buFont typeface="+mj-lt"/>
              <a:buAutoNum type="arabicPeriod"/>
            </a:pPr>
            <a:r>
              <a:rPr lang="en-GB" sz="2000" dirty="0" smtClean="0"/>
              <a:t>Toastmasters is a safe place to experiment </a:t>
            </a:r>
            <a:br>
              <a:rPr lang="en-GB" sz="2000" dirty="0" smtClean="0"/>
            </a:br>
            <a:r>
              <a:rPr lang="en-GB" sz="2000" dirty="0" smtClean="0"/>
              <a:t>with </a:t>
            </a:r>
            <a:r>
              <a:rPr lang="en-GB" sz="2000" dirty="0" smtClean="0">
                <a:solidFill>
                  <a:srgbClr val="CD202C"/>
                </a:solidFill>
              </a:rPr>
              <a:t>goal</a:t>
            </a:r>
            <a:r>
              <a:rPr lang="en-GB" sz="2000" dirty="0" smtClean="0"/>
              <a:t> setting, tracking and issue resolution</a:t>
            </a:r>
          </a:p>
          <a:p>
            <a:pPr marL="514350" indent="-514350">
              <a:buFont typeface="+mj-lt"/>
              <a:buAutoNum type="arabicPeriod"/>
            </a:pPr>
            <a:endParaRPr lang="en-GB" sz="2000" dirty="0" smtClean="0">
              <a:solidFill>
                <a:srgbClr val="CD202C"/>
              </a:solidFill>
            </a:endParaRPr>
          </a:p>
          <a:p>
            <a:pPr marL="514350" indent="-514350">
              <a:buFont typeface="+mj-lt"/>
              <a:buAutoNum type="arabicPeriod"/>
            </a:pPr>
            <a:r>
              <a:rPr lang="en-GB" sz="2000" dirty="0" smtClean="0">
                <a:solidFill>
                  <a:srgbClr val="CD202C"/>
                </a:solidFill>
              </a:rPr>
              <a:t>Connect</a:t>
            </a:r>
            <a:r>
              <a:rPr lang="en-GB" sz="2000" dirty="0" smtClean="0"/>
              <a:t> with Toastmasters </a:t>
            </a:r>
            <a:r>
              <a:rPr lang="en-GB" sz="2000" dirty="0" smtClean="0">
                <a:solidFill>
                  <a:srgbClr val="CD202C"/>
                </a:solidFill>
              </a:rPr>
              <a:t>beyond your club </a:t>
            </a:r>
            <a:r>
              <a:rPr lang="en-GB" sz="2000" dirty="0" smtClean="0"/>
              <a:t>for further development opportunities and building your network.</a:t>
            </a:r>
          </a:p>
          <a:p>
            <a:pPr marL="514350" indent="-514350">
              <a:buFont typeface="+mj-lt"/>
              <a:buAutoNum type="arabicPeriod"/>
            </a:pPr>
            <a:endParaRPr lang="en-GB" sz="2000" dirty="0"/>
          </a:p>
        </p:txBody>
      </p:sp>
      <p:sp>
        <p:nvSpPr>
          <p:cNvPr id="3" name="Title 2"/>
          <p:cNvSpPr>
            <a:spLocks noGrp="1"/>
          </p:cNvSpPr>
          <p:nvPr>
            <p:ph type="title"/>
          </p:nvPr>
        </p:nvSpPr>
        <p:spPr/>
        <p:txBody>
          <a:bodyPr/>
          <a:lstStyle/>
          <a:p>
            <a:r>
              <a:rPr lang="en-GB" dirty="0" smtClean="0"/>
              <a:t>Top 10 Tips for Corporate Clubs</a:t>
            </a:r>
            <a:endParaRPr lang="en-GB" dirty="0"/>
          </a:p>
        </p:txBody>
      </p:sp>
      <p:pic>
        <p:nvPicPr>
          <p:cNvPr id="5124" name="Picture 4" descr="http://www.toastmasters.org/OtherImages/CreateCorpClub-Headline.asp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4600" y="2362200"/>
            <a:ext cx="270225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4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5" y="1371600"/>
            <a:ext cx="7467600" cy="4572000"/>
          </a:xfrm>
        </p:spPr>
        <p:txBody>
          <a:bodyPr/>
          <a:lstStyle/>
          <a:p>
            <a:pPr marL="514350" indent="-514350">
              <a:buFont typeface="+mj-lt"/>
              <a:buAutoNum type="arabicPeriod" startAt="6"/>
            </a:pPr>
            <a:r>
              <a:rPr lang="en-GB" sz="2000" dirty="0"/>
              <a:t>Exploit your </a:t>
            </a:r>
            <a:r>
              <a:rPr lang="en-GB" sz="2000" dirty="0">
                <a:solidFill>
                  <a:srgbClr val="CD202C"/>
                </a:solidFill>
              </a:rPr>
              <a:t>captive audience </a:t>
            </a:r>
            <a:r>
              <a:rPr lang="en-GB" sz="2000" dirty="0"/>
              <a:t>for PR – intranets, newsletters, noticeboards, handing out flyers at the door, demo meetings.</a:t>
            </a:r>
          </a:p>
          <a:p>
            <a:pPr marL="514350" indent="-514350">
              <a:buFont typeface="+mj-lt"/>
              <a:buAutoNum type="arabicPeriod" startAt="6"/>
            </a:pPr>
            <a:endParaRPr lang="en-GB" sz="2000" dirty="0" smtClean="0"/>
          </a:p>
          <a:p>
            <a:pPr marL="514350" indent="-514350">
              <a:buFont typeface="+mj-lt"/>
              <a:buAutoNum type="arabicPeriod" startAt="6"/>
            </a:pPr>
            <a:r>
              <a:rPr lang="en-GB" sz="2000" dirty="0" smtClean="0"/>
              <a:t>Aim for </a:t>
            </a:r>
            <a:r>
              <a:rPr lang="en-GB" sz="2000" dirty="0" smtClean="0">
                <a:solidFill>
                  <a:srgbClr val="CD202C"/>
                </a:solidFill>
              </a:rPr>
              <a:t>25 to 30 members</a:t>
            </a:r>
            <a:r>
              <a:rPr lang="en-GB" sz="2000" dirty="0" smtClean="0"/>
              <a:t>, with natural </a:t>
            </a:r>
            <a:br>
              <a:rPr lang="en-GB" sz="2000" dirty="0" smtClean="0"/>
            </a:br>
            <a:r>
              <a:rPr lang="en-GB" sz="2000" dirty="0" smtClean="0"/>
              <a:t>turnover of around 5 per year.</a:t>
            </a:r>
          </a:p>
          <a:p>
            <a:pPr marL="514350" indent="-514350">
              <a:buFont typeface="+mj-lt"/>
              <a:buAutoNum type="arabicPeriod" startAt="6"/>
            </a:pPr>
            <a:endParaRPr lang="en-GB" sz="2000" dirty="0" smtClean="0"/>
          </a:p>
          <a:p>
            <a:pPr marL="514350" indent="-514350">
              <a:buFont typeface="+mj-lt"/>
              <a:buAutoNum type="arabicPeriod" startAt="6"/>
            </a:pPr>
            <a:r>
              <a:rPr lang="en-GB" sz="2000" dirty="0" smtClean="0"/>
              <a:t>Link with </a:t>
            </a:r>
            <a:r>
              <a:rPr lang="en-GB" sz="2000" dirty="0" smtClean="0">
                <a:solidFill>
                  <a:srgbClr val="CD202C"/>
                </a:solidFill>
              </a:rPr>
              <a:t>induction and training process </a:t>
            </a:r>
            <a:r>
              <a:rPr lang="en-GB" sz="2000" dirty="0" smtClean="0"/>
              <a:t>for newbies, </a:t>
            </a:r>
            <a:br>
              <a:rPr lang="en-GB" sz="2000" dirty="0" smtClean="0"/>
            </a:br>
            <a:r>
              <a:rPr lang="en-GB" sz="2000" dirty="0" smtClean="0"/>
              <a:t>trainees, interns, new managers, promoted people.</a:t>
            </a:r>
          </a:p>
          <a:p>
            <a:pPr marL="514350" indent="-514350">
              <a:buFont typeface="+mj-lt"/>
              <a:buAutoNum type="arabicPeriod" startAt="6"/>
            </a:pPr>
            <a:endParaRPr lang="en-GB" sz="2000" dirty="0" smtClean="0"/>
          </a:p>
          <a:p>
            <a:pPr marL="514350" indent="-514350">
              <a:buFont typeface="+mj-lt"/>
              <a:buAutoNum type="arabicPeriod" startAt="6"/>
            </a:pPr>
            <a:r>
              <a:rPr lang="en-GB" sz="2000" dirty="0" smtClean="0"/>
              <a:t>Run a </a:t>
            </a:r>
            <a:r>
              <a:rPr lang="en-GB" sz="2000" dirty="0" smtClean="0">
                <a:solidFill>
                  <a:srgbClr val="CD202C"/>
                </a:solidFill>
              </a:rPr>
              <a:t>Speechcraft</a:t>
            </a:r>
            <a:r>
              <a:rPr lang="en-GB" sz="2000" dirty="0" smtClean="0"/>
              <a:t> course to raise awareness, </a:t>
            </a:r>
            <a:br>
              <a:rPr lang="en-GB" sz="2000" dirty="0" smtClean="0"/>
            </a:br>
            <a:r>
              <a:rPr lang="en-GB" sz="2000" dirty="0" smtClean="0"/>
              <a:t>share your skills. Some will become members.</a:t>
            </a:r>
          </a:p>
          <a:p>
            <a:pPr marL="514350" indent="-514350">
              <a:buFont typeface="+mj-lt"/>
              <a:buAutoNum type="arabicPeriod" startAt="6"/>
            </a:pPr>
            <a:endParaRPr lang="en-GB" sz="2000" dirty="0" smtClean="0"/>
          </a:p>
          <a:p>
            <a:pPr marL="514350" indent="-514350">
              <a:buFont typeface="+mj-lt"/>
              <a:buAutoNum type="arabicPeriod" startAt="6"/>
            </a:pPr>
            <a:r>
              <a:rPr lang="en-GB" sz="2000" dirty="0" smtClean="0"/>
              <a:t>Run a </a:t>
            </a:r>
            <a:r>
              <a:rPr lang="en-GB" sz="2000" dirty="0" smtClean="0">
                <a:solidFill>
                  <a:srgbClr val="CD202C"/>
                </a:solidFill>
              </a:rPr>
              <a:t>Youth Leadership Programme </a:t>
            </a:r>
            <a:br>
              <a:rPr lang="en-GB" sz="2000" dirty="0" smtClean="0">
                <a:solidFill>
                  <a:srgbClr val="CD202C"/>
                </a:solidFill>
              </a:rPr>
            </a:br>
            <a:r>
              <a:rPr lang="en-GB" sz="2000" dirty="0" smtClean="0"/>
              <a:t>to give something back and link in with CSR.</a:t>
            </a:r>
          </a:p>
          <a:p>
            <a:pPr marL="514350" indent="-514350">
              <a:buFont typeface="+mj-lt"/>
              <a:buAutoNum type="arabicPeriod" startAt="6"/>
            </a:pPr>
            <a:endParaRPr lang="en-GB" sz="2000" dirty="0" smtClean="0"/>
          </a:p>
          <a:p>
            <a:pPr marL="514350" indent="-514350">
              <a:buFont typeface="+mj-lt"/>
              <a:buAutoNum type="arabicPeriod" startAt="6"/>
            </a:pPr>
            <a:endParaRPr lang="en-GB" sz="2000" dirty="0" smtClean="0"/>
          </a:p>
          <a:p>
            <a:pPr marL="514350" indent="-514350">
              <a:buFont typeface="+mj-lt"/>
              <a:buAutoNum type="arabicPeriod" startAt="6"/>
            </a:pPr>
            <a:endParaRPr lang="en-GB" sz="2000" dirty="0"/>
          </a:p>
        </p:txBody>
      </p:sp>
      <p:sp>
        <p:nvSpPr>
          <p:cNvPr id="3" name="Title 2"/>
          <p:cNvSpPr>
            <a:spLocks noGrp="1"/>
          </p:cNvSpPr>
          <p:nvPr>
            <p:ph type="title"/>
          </p:nvPr>
        </p:nvSpPr>
        <p:spPr/>
        <p:txBody>
          <a:bodyPr/>
          <a:lstStyle/>
          <a:p>
            <a:r>
              <a:rPr lang="en-GB" dirty="0" smtClean="0"/>
              <a:t>Top 10 Tips for Corporate Clubs</a:t>
            </a:r>
            <a:endParaRPr lang="en-GB" dirty="0"/>
          </a:p>
        </p:txBody>
      </p:sp>
      <p:pic>
        <p:nvPicPr>
          <p:cNvPr id="6146" name="Picture 2" descr="http://www.toastmasters.org/ImageLibrary/MagazineSection/207MagazineImages/207AdvancedSpeaker.asp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07862" y="2590800"/>
            <a:ext cx="299072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0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Role Breakouts</a:t>
            </a:r>
            <a:endParaRPr lang="en-GB" dirty="0"/>
          </a:p>
        </p:txBody>
      </p:sp>
      <p:sp>
        <p:nvSpPr>
          <p:cNvPr id="3" name="Subtitle 2"/>
          <p:cNvSpPr>
            <a:spLocks noGrp="1"/>
          </p:cNvSpPr>
          <p:nvPr>
            <p:ph type="subTitle" idx="1"/>
          </p:nvPr>
        </p:nvSpPr>
        <p:spPr/>
        <p:txBody>
          <a:bodyPr/>
          <a:lstStyle/>
          <a:p>
            <a:r>
              <a:rPr lang="en-GB" dirty="0" smtClean="0"/>
              <a:t>Everyone!</a:t>
            </a:r>
            <a:endParaRPr lang="en-GB" dirty="0"/>
          </a:p>
        </p:txBody>
      </p:sp>
    </p:spTree>
    <p:extLst>
      <p:ext uri="{BB962C8B-B14F-4D97-AF65-F5344CB8AC3E}">
        <p14:creationId xmlns:p14="http://schemas.microsoft.com/office/powerpoint/2010/main" val="67171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Club Officer Roles</a:t>
            </a:r>
            <a:endParaRPr lang="en-GB" dirty="0"/>
          </a:p>
        </p:txBody>
      </p:sp>
      <p:pic>
        <p:nvPicPr>
          <p:cNvPr id="6" name="Content Placeholder 5" descr="Screen Clippi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8600" y="1754912"/>
            <a:ext cx="8839200" cy="4040512"/>
          </a:xfrm>
        </p:spPr>
      </p:pic>
    </p:spTree>
    <p:extLst>
      <p:ext uri="{BB962C8B-B14F-4D97-AF65-F5344CB8AC3E}">
        <p14:creationId xmlns:p14="http://schemas.microsoft.com/office/powerpoint/2010/main" val="354527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457200" y="457200"/>
            <a:ext cx="3501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GB" sz="3200" b="1" dirty="0" smtClean="0">
                <a:solidFill>
                  <a:schemeClr val="bg1"/>
                </a:solidFill>
              </a:rPr>
              <a:t>TM year Timeline</a:t>
            </a:r>
            <a:endParaRPr lang="en-GB" sz="3200" b="1" dirty="0">
              <a:solidFill>
                <a:schemeClr val="bg1"/>
              </a:solidFill>
            </a:endParaRPr>
          </a:p>
        </p:txBody>
      </p:sp>
      <p:graphicFrame>
        <p:nvGraphicFramePr>
          <p:cNvPr id="9" name="Table 8"/>
          <p:cNvGraphicFramePr>
            <a:graphicFrameLocks noGrp="1"/>
          </p:cNvGraphicFramePr>
          <p:nvPr/>
        </p:nvGraphicFramePr>
        <p:xfrm>
          <a:off x="76200" y="1300480"/>
          <a:ext cx="8915403" cy="4673600"/>
        </p:xfrm>
        <a:graphic>
          <a:graphicData uri="http://schemas.openxmlformats.org/drawingml/2006/table">
            <a:tbl>
              <a:tblPr firstRow="1" bandRow="1">
                <a:tableStyleId>{5C22544A-7EE6-4342-B048-85BDC9FD1C3A}</a:tableStyleId>
              </a:tblPr>
              <a:tblGrid>
                <a:gridCol w="838200"/>
                <a:gridCol w="597874"/>
                <a:gridCol w="679939"/>
                <a:gridCol w="679939"/>
                <a:gridCol w="679939"/>
                <a:gridCol w="679939"/>
                <a:gridCol w="679939"/>
                <a:gridCol w="679939"/>
                <a:gridCol w="679939"/>
                <a:gridCol w="679939"/>
                <a:gridCol w="679939"/>
                <a:gridCol w="679939"/>
                <a:gridCol w="679939"/>
              </a:tblGrid>
              <a:tr h="370840">
                <a:tc>
                  <a:txBody>
                    <a:bodyPr/>
                    <a:lstStyle/>
                    <a:p>
                      <a:endParaRPr lang="en-GB" dirty="0"/>
                    </a:p>
                  </a:txBody>
                  <a:tcPr/>
                </a:tc>
                <a:tc>
                  <a:txBody>
                    <a:bodyPr/>
                    <a:lstStyle/>
                    <a:p>
                      <a:r>
                        <a:rPr lang="en-GB" dirty="0" smtClean="0"/>
                        <a:t>Jul</a:t>
                      </a:r>
                      <a:endParaRPr lang="en-GB" dirty="0"/>
                    </a:p>
                  </a:txBody>
                  <a:tcPr/>
                </a:tc>
                <a:tc>
                  <a:txBody>
                    <a:bodyPr/>
                    <a:lstStyle/>
                    <a:p>
                      <a:r>
                        <a:rPr lang="en-GB" dirty="0" smtClean="0"/>
                        <a:t>Aug</a:t>
                      </a:r>
                      <a:endParaRPr lang="en-GB" dirty="0"/>
                    </a:p>
                  </a:txBody>
                  <a:tcPr/>
                </a:tc>
                <a:tc>
                  <a:txBody>
                    <a:bodyPr/>
                    <a:lstStyle/>
                    <a:p>
                      <a:r>
                        <a:rPr lang="en-GB" dirty="0" smtClean="0"/>
                        <a:t>Sep</a:t>
                      </a:r>
                      <a:endParaRPr lang="en-GB" dirty="0"/>
                    </a:p>
                  </a:txBody>
                  <a:tcPr/>
                </a:tc>
                <a:tc>
                  <a:txBody>
                    <a:bodyPr/>
                    <a:lstStyle/>
                    <a:p>
                      <a:r>
                        <a:rPr lang="en-GB" dirty="0" smtClean="0"/>
                        <a:t>Oct</a:t>
                      </a:r>
                      <a:endParaRPr lang="en-GB" dirty="0"/>
                    </a:p>
                  </a:txBody>
                  <a:tcPr/>
                </a:tc>
                <a:tc>
                  <a:txBody>
                    <a:bodyPr/>
                    <a:lstStyle/>
                    <a:p>
                      <a:r>
                        <a:rPr lang="en-GB" dirty="0" smtClean="0"/>
                        <a:t>Nov</a:t>
                      </a:r>
                      <a:endParaRPr lang="en-GB" dirty="0"/>
                    </a:p>
                  </a:txBody>
                  <a:tcPr/>
                </a:tc>
                <a:tc>
                  <a:txBody>
                    <a:bodyPr/>
                    <a:lstStyle/>
                    <a:p>
                      <a:r>
                        <a:rPr lang="en-GB" dirty="0" smtClean="0"/>
                        <a:t>Dec</a:t>
                      </a:r>
                      <a:endParaRPr lang="en-GB" dirty="0"/>
                    </a:p>
                  </a:txBody>
                  <a:tcPr/>
                </a:tc>
                <a:tc>
                  <a:txBody>
                    <a:bodyPr/>
                    <a:lstStyle/>
                    <a:p>
                      <a:r>
                        <a:rPr lang="en-GB" dirty="0" smtClean="0"/>
                        <a:t>Jan</a:t>
                      </a:r>
                      <a:endParaRPr lang="en-GB" dirty="0"/>
                    </a:p>
                  </a:txBody>
                  <a:tcPr/>
                </a:tc>
                <a:tc>
                  <a:txBody>
                    <a:bodyPr/>
                    <a:lstStyle/>
                    <a:p>
                      <a:r>
                        <a:rPr lang="en-GB" dirty="0" smtClean="0"/>
                        <a:t>Feb</a:t>
                      </a:r>
                      <a:endParaRPr lang="en-GB" dirty="0"/>
                    </a:p>
                  </a:txBody>
                  <a:tcPr/>
                </a:tc>
                <a:tc>
                  <a:txBody>
                    <a:bodyPr/>
                    <a:lstStyle/>
                    <a:p>
                      <a:r>
                        <a:rPr lang="en-GB" dirty="0" smtClean="0"/>
                        <a:t>Mar</a:t>
                      </a:r>
                      <a:endParaRPr lang="en-GB" dirty="0"/>
                    </a:p>
                  </a:txBody>
                  <a:tcPr/>
                </a:tc>
                <a:tc>
                  <a:txBody>
                    <a:bodyPr/>
                    <a:lstStyle/>
                    <a:p>
                      <a:r>
                        <a:rPr lang="en-GB" dirty="0" smtClean="0"/>
                        <a:t>Apr</a:t>
                      </a:r>
                      <a:endParaRPr lang="en-GB" dirty="0"/>
                    </a:p>
                  </a:txBody>
                  <a:tcPr/>
                </a:tc>
                <a:tc>
                  <a:txBody>
                    <a:bodyPr/>
                    <a:lstStyle/>
                    <a:p>
                      <a:r>
                        <a:rPr lang="en-GB" dirty="0" smtClean="0"/>
                        <a:t>May</a:t>
                      </a:r>
                      <a:endParaRPr lang="en-GB" dirty="0"/>
                    </a:p>
                  </a:txBody>
                  <a:tcPr/>
                </a:tc>
                <a:tc>
                  <a:txBody>
                    <a:bodyPr/>
                    <a:lstStyle/>
                    <a:p>
                      <a:r>
                        <a:rPr lang="en-GB" dirty="0" smtClean="0"/>
                        <a:t>Jun</a:t>
                      </a:r>
                      <a:endParaRPr lang="en-GB" dirty="0"/>
                    </a:p>
                  </a:txBody>
                  <a:tcPr/>
                </a:tc>
              </a:tr>
              <a:tr h="370840">
                <a:tc>
                  <a:txBody>
                    <a:bodyPr/>
                    <a:lstStyle/>
                    <a:p>
                      <a:r>
                        <a:rPr lang="en-GB" sz="1600" b="1" dirty="0" smtClean="0">
                          <a:solidFill>
                            <a:srgbClr val="000066"/>
                          </a:solidFill>
                        </a:rPr>
                        <a:t>Club</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r>
              <a:tr h="370840">
                <a:tc>
                  <a:txBody>
                    <a:bodyPr/>
                    <a:lstStyle/>
                    <a:p>
                      <a:r>
                        <a:rPr lang="en-GB" sz="1600" b="1" dirty="0" smtClean="0">
                          <a:solidFill>
                            <a:srgbClr val="000066"/>
                          </a:solidFill>
                        </a:rPr>
                        <a:t>Area</a:t>
                      </a:r>
                      <a:endParaRPr lang="en-GB" sz="1400" b="1" dirty="0">
                        <a:solidFill>
                          <a:srgbClr val="000066"/>
                        </a:solidFill>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sz="1600" b="1" dirty="0" smtClean="0">
                          <a:solidFill>
                            <a:srgbClr val="000066"/>
                          </a:solidFill>
                        </a:rPr>
                        <a:t>Div. L</a:t>
                      </a:r>
                      <a:endParaRPr lang="en-GB" sz="1600" b="1" dirty="0">
                        <a:solidFill>
                          <a:srgbClr val="000066"/>
                        </a:solidFill>
                      </a:endParaRPr>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smtClean="0"/>
                    </a:p>
                    <a:p>
                      <a:endParaRPr lang="en-GB" dirty="0"/>
                    </a:p>
                  </a:txBody>
                  <a:tcPr/>
                </a:tc>
              </a:tr>
              <a:tr h="381000">
                <a:tc>
                  <a:txBody>
                    <a:bodyPr/>
                    <a:lstStyle/>
                    <a:p>
                      <a:r>
                        <a:rPr lang="en-GB" sz="1400" b="1" dirty="0" smtClean="0">
                          <a:solidFill>
                            <a:srgbClr val="000066"/>
                          </a:solidFill>
                        </a:rPr>
                        <a:t>Dist. 91</a:t>
                      </a:r>
                      <a:endParaRPr lang="en-GB" sz="1400" b="1" dirty="0">
                        <a:solidFill>
                          <a:srgbClr val="000066"/>
                        </a:solidFill>
                      </a:endParaRPr>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smtClean="0"/>
                    </a:p>
                    <a:p>
                      <a:endParaRPr lang="en-GB" dirty="0" smtClean="0"/>
                    </a:p>
                    <a:p>
                      <a:endParaRPr lang="en-GB" dirty="0"/>
                    </a:p>
                  </a:txBody>
                  <a:tcPr/>
                </a:tc>
                <a:tc>
                  <a:txBody>
                    <a:bodyPr/>
                    <a:lstStyle/>
                    <a:p>
                      <a:endParaRPr lang="en-GB" dirty="0"/>
                    </a:p>
                  </a:txBody>
                  <a:tcPr/>
                </a:tc>
              </a:tr>
              <a:tr h="370840">
                <a:tc>
                  <a:txBody>
                    <a:bodyPr/>
                    <a:lstStyle/>
                    <a:p>
                      <a:pPr marL="0" algn="l" defTabSz="914400" rtl="0" eaLnBrk="1" latinLnBrk="0" hangingPunct="1"/>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Jul</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Aug</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Sep</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Oct</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Nov</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Dec</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Jan</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Feb</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Mar</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Apr</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May</a:t>
                      </a:r>
                      <a:endParaRPr lang="en-GB" sz="1800" b="1" kern="1200" dirty="0">
                        <a:solidFill>
                          <a:schemeClr val="lt1"/>
                        </a:solidFill>
                        <a:latin typeface="+mn-lt"/>
                        <a:ea typeface="+mn-ea"/>
                        <a:cs typeface="+mn-cs"/>
                      </a:endParaRPr>
                    </a:p>
                  </a:txBody>
                  <a:tcPr>
                    <a:solidFill>
                      <a:srgbClr val="000066"/>
                    </a:solidFill>
                  </a:tcPr>
                </a:tc>
                <a:tc>
                  <a:txBody>
                    <a:bodyPr/>
                    <a:lstStyle/>
                    <a:p>
                      <a:pPr marL="0" algn="l" defTabSz="914400" rtl="0" eaLnBrk="1" latinLnBrk="0" hangingPunct="1"/>
                      <a:r>
                        <a:rPr lang="en-GB" sz="1800" b="1" kern="1200" dirty="0" smtClean="0">
                          <a:solidFill>
                            <a:schemeClr val="lt1"/>
                          </a:solidFill>
                          <a:latin typeface="+mn-lt"/>
                          <a:ea typeface="+mn-ea"/>
                          <a:cs typeface="+mn-cs"/>
                        </a:rPr>
                        <a:t>Jun</a:t>
                      </a:r>
                      <a:endParaRPr lang="en-GB" sz="1800" b="1" kern="1200" dirty="0">
                        <a:solidFill>
                          <a:schemeClr val="lt1"/>
                        </a:solidFill>
                        <a:latin typeface="+mn-lt"/>
                        <a:ea typeface="+mn-ea"/>
                        <a:cs typeface="+mn-cs"/>
                      </a:endParaRPr>
                    </a:p>
                  </a:txBody>
                  <a:tcPr>
                    <a:solidFill>
                      <a:srgbClr val="000066"/>
                    </a:solidFill>
                  </a:tcPr>
                </a:tc>
              </a:tr>
            </a:tbl>
          </a:graphicData>
        </a:graphic>
      </p:graphicFrame>
      <p:sp>
        <p:nvSpPr>
          <p:cNvPr id="10" name="Isosceles Triangle 9"/>
          <p:cNvSpPr/>
          <p:nvPr/>
        </p:nvSpPr>
        <p:spPr>
          <a:xfrm>
            <a:off x="1409700" y="1710154"/>
            <a:ext cx="152400" cy="152400"/>
          </a:xfrm>
          <a:prstGeom prst="triangl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 name="TextBox 10"/>
          <p:cNvSpPr txBox="1"/>
          <p:nvPr/>
        </p:nvSpPr>
        <p:spPr>
          <a:xfrm>
            <a:off x="990600" y="1905000"/>
            <a:ext cx="990600" cy="338554"/>
          </a:xfrm>
          <a:prstGeom prst="rect">
            <a:avLst/>
          </a:prstGeom>
          <a:solidFill>
            <a:schemeClr val="bg1"/>
          </a:solidFill>
          <a:ln>
            <a:solidFill>
              <a:schemeClr val="tx1"/>
            </a:solidFill>
          </a:ln>
        </p:spPr>
        <p:txBody>
          <a:bodyPr wrap="square" rtlCol="0">
            <a:spAutoFit/>
          </a:bodyPr>
          <a:lstStyle/>
          <a:p>
            <a:pPr algn="ctr"/>
            <a:r>
              <a:rPr lang="en-GB" sz="800" b="1" dirty="0" smtClean="0"/>
              <a:t>COT Training (Jul/ Aug)</a:t>
            </a:r>
            <a:endParaRPr lang="en-GB" sz="800" b="1" dirty="0"/>
          </a:p>
        </p:txBody>
      </p:sp>
      <p:sp>
        <p:nvSpPr>
          <p:cNvPr id="12" name="Isosceles Triangle 11"/>
          <p:cNvSpPr/>
          <p:nvPr/>
        </p:nvSpPr>
        <p:spPr>
          <a:xfrm>
            <a:off x="5181600" y="1710154"/>
            <a:ext cx="152400" cy="152400"/>
          </a:xfrm>
          <a:prstGeom prst="triangl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TextBox 12"/>
          <p:cNvSpPr txBox="1"/>
          <p:nvPr/>
        </p:nvSpPr>
        <p:spPr>
          <a:xfrm>
            <a:off x="4800600" y="1905000"/>
            <a:ext cx="914400" cy="338554"/>
          </a:xfrm>
          <a:prstGeom prst="rect">
            <a:avLst/>
          </a:prstGeom>
          <a:solidFill>
            <a:schemeClr val="bg1"/>
          </a:solidFill>
          <a:ln>
            <a:solidFill>
              <a:schemeClr val="tx1"/>
            </a:solidFill>
          </a:ln>
        </p:spPr>
        <p:txBody>
          <a:bodyPr wrap="square" rtlCol="0">
            <a:spAutoFit/>
          </a:bodyPr>
          <a:lstStyle/>
          <a:p>
            <a:pPr algn="ctr"/>
            <a:r>
              <a:rPr lang="en-GB" sz="800" b="1" dirty="0" smtClean="0"/>
              <a:t>COT Training (Dec / Feb)</a:t>
            </a:r>
            <a:endParaRPr lang="en-GB" sz="800" b="1" dirty="0"/>
          </a:p>
        </p:txBody>
      </p:sp>
      <p:sp>
        <p:nvSpPr>
          <p:cNvPr id="14" name="Isosceles Triangle 13"/>
          <p:cNvSpPr/>
          <p:nvPr/>
        </p:nvSpPr>
        <p:spPr>
          <a:xfrm>
            <a:off x="2743200" y="1710154"/>
            <a:ext cx="152400" cy="15240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5" name="TextBox 14"/>
          <p:cNvSpPr txBox="1"/>
          <p:nvPr/>
        </p:nvSpPr>
        <p:spPr>
          <a:xfrm>
            <a:off x="2438400" y="1905000"/>
            <a:ext cx="762000" cy="338554"/>
          </a:xfrm>
          <a:prstGeom prst="rect">
            <a:avLst/>
          </a:prstGeom>
          <a:solidFill>
            <a:schemeClr val="bg1"/>
          </a:solidFill>
          <a:ln>
            <a:solidFill>
              <a:schemeClr val="tx1"/>
            </a:solidFill>
          </a:ln>
        </p:spPr>
        <p:txBody>
          <a:bodyPr wrap="square" rtlCol="0">
            <a:spAutoFit/>
          </a:bodyPr>
          <a:lstStyle/>
          <a:p>
            <a:pPr algn="ctr"/>
            <a:r>
              <a:rPr lang="en-GB" sz="800" b="1" dirty="0" smtClean="0"/>
              <a:t>Pay Dues  30/09</a:t>
            </a:r>
            <a:endParaRPr lang="en-GB" sz="800" b="1" dirty="0"/>
          </a:p>
        </p:txBody>
      </p:sp>
      <p:sp>
        <p:nvSpPr>
          <p:cNvPr id="16" name="Isosceles Triangle 15"/>
          <p:cNvSpPr/>
          <p:nvPr/>
        </p:nvSpPr>
        <p:spPr>
          <a:xfrm>
            <a:off x="6858000" y="1710154"/>
            <a:ext cx="152400" cy="15240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7" name="TextBox 16"/>
          <p:cNvSpPr txBox="1"/>
          <p:nvPr/>
        </p:nvSpPr>
        <p:spPr>
          <a:xfrm>
            <a:off x="6553200" y="1905000"/>
            <a:ext cx="762000" cy="338554"/>
          </a:xfrm>
          <a:prstGeom prst="rect">
            <a:avLst/>
          </a:prstGeom>
          <a:solidFill>
            <a:schemeClr val="bg1"/>
          </a:solidFill>
          <a:ln>
            <a:solidFill>
              <a:schemeClr val="tx1"/>
            </a:solidFill>
          </a:ln>
        </p:spPr>
        <p:txBody>
          <a:bodyPr wrap="square" rtlCol="0">
            <a:spAutoFit/>
          </a:bodyPr>
          <a:lstStyle/>
          <a:p>
            <a:pPr algn="ctr"/>
            <a:r>
              <a:rPr lang="en-GB" sz="800" b="1" dirty="0" smtClean="0"/>
              <a:t>Pay Dues  31/03</a:t>
            </a:r>
            <a:endParaRPr lang="en-GB" sz="800" b="1" dirty="0"/>
          </a:p>
        </p:txBody>
      </p:sp>
      <p:sp>
        <p:nvSpPr>
          <p:cNvPr id="18" name="Rectangle 17"/>
          <p:cNvSpPr/>
          <p:nvPr/>
        </p:nvSpPr>
        <p:spPr>
          <a:xfrm>
            <a:off x="3467100" y="4766846"/>
            <a:ext cx="228600" cy="1524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895600" y="4995446"/>
            <a:ext cx="1371600" cy="338554"/>
          </a:xfrm>
          <a:prstGeom prst="rect">
            <a:avLst/>
          </a:prstGeom>
          <a:solidFill>
            <a:schemeClr val="bg1"/>
          </a:solidFill>
          <a:ln>
            <a:solidFill>
              <a:schemeClr val="tx1"/>
            </a:solidFill>
          </a:ln>
        </p:spPr>
        <p:txBody>
          <a:bodyPr wrap="square" rtlCol="0">
            <a:spAutoFit/>
          </a:bodyPr>
          <a:lstStyle/>
          <a:p>
            <a:pPr algn="ctr"/>
            <a:r>
              <a:rPr lang="en-GB" sz="800" b="1" dirty="0" smtClean="0"/>
              <a:t>Autumn Conference </a:t>
            </a:r>
            <a:r>
              <a:rPr lang="en-GB" sz="800" b="1" dirty="0" smtClean="0">
                <a:solidFill>
                  <a:srgbClr val="FF0000"/>
                </a:solidFill>
              </a:rPr>
              <a:t>Brighton</a:t>
            </a:r>
            <a:r>
              <a:rPr lang="en-GB" sz="800" b="1" dirty="0" smtClean="0"/>
              <a:t> 31/10 – 02/11</a:t>
            </a:r>
            <a:endParaRPr lang="en-GB" sz="800" b="1" dirty="0"/>
          </a:p>
        </p:txBody>
      </p:sp>
      <p:sp>
        <p:nvSpPr>
          <p:cNvPr id="20" name="Rectangle 19"/>
          <p:cNvSpPr/>
          <p:nvPr/>
        </p:nvSpPr>
        <p:spPr>
          <a:xfrm>
            <a:off x="7581900" y="4766846"/>
            <a:ext cx="228600" cy="1524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010400" y="4995446"/>
            <a:ext cx="1371600" cy="338554"/>
          </a:xfrm>
          <a:prstGeom prst="rect">
            <a:avLst/>
          </a:prstGeom>
          <a:solidFill>
            <a:schemeClr val="bg1"/>
          </a:solidFill>
          <a:ln>
            <a:solidFill>
              <a:schemeClr val="tx1"/>
            </a:solidFill>
          </a:ln>
        </p:spPr>
        <p:txBody>
          <a:bodyPr wrap="square" rtlCol="0">
            <a:spAutoFit/>
          </a:bodyPr>
          <a:lstStyle/>
          <a:p>
            <a:pPr algn="ctr"/>
            <a:r>
              <a:rPr lang="en-GB" sz="800" b="1" dirty="0" smtClean="0"/>
              <a:t>Spring Conference </a:t>
            </a:r>
            <a:r>
              <a:rPr lang="en-GB" sz="800" b="1" dirty="0" smtClean="0">
                <a:solidFill>
                  <a:srgbClr val="FF0000"/>
                </a:solidFill>
              </a:rPr>
              <a:t>London</a:t>
            </a:r>
            <a:r>
              <a:rPr lang="en-GB" sz="800" b="1" dirty="0" smtClean="0"/>
              <a:t> 8-10/05</a:t>
            </a:r>
            <a:endParaRPr lang="en-GB" sz="800" b="1" dirty="0"/>
          </a:p>
        </p:txBody>
      </p:sp>
      <p:sp>
        <p:nvSpPr>
          <p:cNvPr id="22" name="Isosceles Triangle 21"/>
          <p:cNvSpPr/>
          <p:nvPr/>
        </p:nvSpPr>
        <p:spPr>
          <a:xfrm>
            <a:off x="2895600" y="4114800"/>
            <a:ext cx="152400" cy="152400"/>
          </a:xfrm>
          <a:prstGeom prst="triangle">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3" name="TextBox 22"/>
          <p:cNvSpPr txBox="1"/>
          <p:nvPr/>
        </p:nvSpPr>
        <p:spPr>
          <a:xfrm>
            <a:off x="2514600" y="4309646"/>
            <a:ext cx="914400" cy="338554"/>
          </a:xfrm>
          <a:prstGeom prst="rect">
            <a:avLst/>
          </a:prstGeom>
          <a:solidFill>
            <a:schemeClr val="bg1"/>
          </a:solidFill>
          <a:ln>
            <a:solidFill>
              <a:schemeClr val="tx1"/>
            </a:solidFill>
          </a:ln>
        </p:spPr>
        <p:txBody>
          <a:bodyPr wrap="square" rtlCol="0">
            <a:spAutoFit/>
          </a:bodyPr>
          <a:lstStyle/>
          <a:p>
            <a:pPr algn="ctr"/>
            <a:r>
              <a:rPr lang="en-GB" sz="800" b="1" dirty="0" smtClean="0"/>
              <a:t>Division L Contest 02/10</a:t>
            </a:r>
            <a:endParaRPr lang="en-GB" sz="800" b="1" dirty="0"/>
          </a:p>
        </p:txBody>
      </p:sp>
      <p:sp>
        <p:nvSpPr>
          <p:cNvPr id="29" name="Isosceles Triangle 28"/>
          <p:cNvSpPr/>
          <p:nvPr/>
        </p:nvSpPr>
        <p:spPr>
          <a:xfrm>
            <a:off x="6705600" y="4114800"/>
            <a:ext cx="152400" cy="152400"/>
          </a:xfrm>
          <a:prstGeom prst="triangle">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30" name="TextBox 29"/>
          <p:cNvSpPr txBox="1"/>
          <p:nvPr/>
        </p:nvSpPr>
        <p:spPr>
          <a:xfrm>
            <a:off x="6324600" y="4309646"/>
            <a:ext cx="914400" cy="338554"/>
          </a:xfrm>
          <a:prstGeom prst="rect">
            <a:avLst/>
          </a:prstGeom>
          <a:solidFill>
            <a:schemeClr val="bg1"/>
          </a:solidFill>
          <a:ln>
            <a:solidFill>
              <a:schemeClr val="tx1"/>
            </a:solidFill>
          </a:ln>
        </p:spPr>
        <p:txBody>
          <a:bodyPr wrap="square" rtlCol="0">
            <a:spAutoFit/>
          </a:bodyPr>
          <a:lstStyle/>
          <a:p>
            <a:pPr algn="ctr"/>
            <a:r>
              <a:rPr lang="en-GB" sz="800" b="1" dirty="0" smtClean="0"/>
              <a:t>Division L Contest 21/03</a:t>
            </a:r>
            <a:endParaRPr lang="en-GB" sz="800" b="1" dirty="0"/>
          </a:p>
        </p:txBody>
      </p:sp>
      <p:sp>
        <p:nvSpPr>
          <p:cNvPr id="31" name="Isosceles Triangle 30"/>
          <p:cNvSpPr/>
          <p:nvPr/>
        </p:nvSpPr>
        <p:spPr>
          <a:xfrm>
            <a:off x="2209800" y="2209800"/>
            <a:ext cx="152400" cy="152400"/>
          </a:xfrm>
          <a:prstGeom prst="triangle">
            <a:avLst/>
          </a:prstGeom>
          <a:solidFill>
            <a:srgbClr val="00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32" name="TextBox 31"/>
          <p:cNvSpPr txBox="1"/>
          <p:nvPr/>
        </p:nvSpPr>
        <p:spPr>
          <a:xfrm>
            <a:off x="1752600" y="2404646"/>
            <a:ext cx="1066800" cy="338554"/>
          </a:xfrm>
          <a:prstGeom prst="rect">
            <a:avLst/>
          </a:prstGeom>
          <a:solidFill>
            <a:schemeClr val="bg1"/>
          </a:solidFill>
          <a:ln>
            <a:solidFill>
              <a:schemeClr val="tx1"/>
            </a:solidFill>
          </a:ln>
        </p:spPr>
        <p:txBody>
          <a:bodyPr wrap="square" rtlCol="0">
            <a:spAutoFit/>
          </a:bodyPr>
          <a:lstStyle/>
          <a:p>
            <a:pPr algn="ctr"/>
            <a:r>
              <a:rPr lang="en-GB" sz="800" b="1" dirty="0" smtClean="0"/>
              <a:t>Club Contest (before Area one)</a:t>
            </a:r>
            <a:endParaRPr lang="en-GB" sz="800" b="1" dirty="0"/>
          </a:p>
        </p:txBody>
      </p:sp>
      <p:sp>
        <p:nvSpPr>
          <p:cNvPr id="33" name="Isosceles Triangle 32"/>
          <p:cNvSpPr/>
          <p:nvPr/>
        </p:nvSpPr>
        <p:spPr>
          <a:xfrm>
            <a:off x="6248400" y="2209800"/>
            <a:ext cx="152400" cy="152400"/>
          </a:xfrm>
          <a:prstGeom prst="triangle">
            <a:avLst/>
          </a:prstGeom>
          <a:solidFill>
            <a:srgbClr val="00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34" name="TextBox 33"/>
          <p:cNvSpPr txBox="1"/>
          <p:nvPr/>
        </p:nvSpPr>
        <p:spPr>
          <a:xfrm>
            <a:off x="5791200" y="2404646"/>
            <a:ext cx="1066800" cy="338554"/>
          </a:xfrm>
          <a:prstGeom prst="rect">
            <a:avLst/>
          </a:prstGeom>
          <a:solidFill>
            <a:schemeClr val="bg1"/>
          </a:solidFill>
          <a:ln>
            <a:solidFill>
              <a:schemeClr val="tx1"/>
            </a:solidFill>
          </a:ln>
        </p:spPr>
        <p:txBody>
          <a:bodyPr wrap="square" rtlCol="0">
            <a:spAutoFit/>
          </a:bodyPr>
          <a:lstStyle/>
          <a:p>
            <a:pPr algn="ctr"/>
            <a:r>
              <a:rPr lang="en-GB" sz="800" b="1" dirty="0" smtClean="0"/>
              <a:t>Club Contest (before Area one)</a:t>
            </a:r>
            <a:endParaRPr lang="en-GB" sz="800" b="1" dirty="0"/>
          </a:p>
        </p:txBody>
      </p:sp>
      <p:sp>
        <p:nvSpPr>
          <p:cNvPr id="35" name="Rectangle 34"/>
          <p:cNvSpPr/>
          <p:nvPr/>
        </p:nvSpPr>
        <p:spPr>
          <a:xfrm>
            <a:off x="2247900" y="3200400"/>
            <a:ext cx="762000" cy="271046"/>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rgbClr val="000066"/>
                </a:solidFill>
              </a:rPr>
              <a:t>Area Contests</a:t>
            </a:r>
            <a:endParaRPr lang="en-GB" sz="800" b="1" dirty="0">
              <a:solidFill>
                <a:srgbClr val="000066"/>
              </a:solidFill>
            </a:endParaRPr>
          </a:p>
        </p:txBody>
      </p:sp>
      <p:sp>
        <p:nvSpPr>
          <p:cNvPr id="40" name="Isosceles Triangle 39"/>
          <p:cNvSpPr/>
          <p:nvPr/>
        </p:nvSpPr>
        <p:spPr>
          <a:xfrm>
            <a:off x="8686800" y="2590800"/>
            <a:ext cx="152400" cy="15240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41" name="TextBox 40"/>
          <p:cNvSpPr txBox="1"/>
          <p:nvPr/>
        </p:nvSpPr>
        <p:spPr>
          <a:xfrm>
            <a:off x="7924800" y="2785646"/>
            <a:ext cx="990600" cy="338554"/>
          </a:xfrm>
          <a:prstGeom prst="rect">
            <a:avLst/>
          </a:prstGeom>
          <a:solidFill>
            <a:schemeClr val="bg1"/>
          </a:solidFill>
          <a:ln>
            <a:solidFill>
              <a:schemeClr val="tx1"/>
            </a:solidFill>
          </a:ln>
        </p:spPr>
        <p:txBody>
          <a:bodyPr wrap="square" rtlCol="0">
            <a:spAutoFit/>
          </a:bodyPr>
          <a:lstStyle/>
          <a:p>
            <a:pPr algn="r"/>
            <a:r>
              <a:rPr lang="en-GB" sz="800" b="1" dirty="0" smtClean="0"/>
              <a:t>Renew Officers List - 30/06</a:t>
            </a:r>
            <a:endParaRPr lang="en-GB" sz="800" b="1" dirty="0"/>
          </a:p>
        </p:txBody>
      </p:sp>
      <p:sp>
        <p:nvSpPr>
          <p:cNvPr id="42" name="Rectangle 41"/>
          <p:cNvSpPr/>
          <p:nvPr/>
        </p:nvSpPr>
        <p:spPr>
          <a:xfrm>
            <a:off x="6019800" y="3200400"/>
            <a:ext cx="762000" cy="271046"/>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rgbClr val="000066"/>
                </a:solidFill>
              </a:rPr>
              <a:t>Area Contests</a:t>
            </a:r>
            <a:endParaRPr lang="en-GB" sz="800" b="1" dirty="0">
              <a:solidFill>
                <a:srgbClr val="000066"/>
              </a:solidFill>
            </a:endParaRPr>
          </a:p>
        </p:txBody>
      </p:sp>
      <p:sp>
        <p:nvSpPr>
          <p:cNvPr id="43" name="Rectangle 42"/>
          <p:cNvSpPr/>
          <p:nvPr/>
        </p:nvSpPr>
        <p:spPr>
          <a:xfrm>
            <a:off x="1524000" y="3581400"/>
            <a:ext cx="2667000" cy="271046"/>
          </a:xfrm>
          <a:prstGeom prst="rect">
            <a:avLst/>
          </a:prstGeom>
          <a:solidFill>
            <a:srgbClr val="FF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rgbClr val="000066"/>
                </a:solidFill>
              </a:rPr>
              <a:t> AG Club Visits (Aug – Nov)</a:t>
            </a:r>
            <a:endParaRPr lang="en-GB" sz="800" b="1" dirty="0">
              <a:solidFill>
                <a:srgbClr val="000066"/>
              </a:solidFill>
            </a:endParaRPr>
          </a:p>
        </p:txBody>
      </p:sp>
      <p:sp>
        <p:nvSpPr>
          <p:cNvPr id="44" name="Rectangle 43"/>
          <p:cNvSpPr/>
          <p:nvPr/>
        </p:nvSpPr>
        <p:spPr>
          <a:xfrm>
            <a:off x="5638800" y="3581400"/>
            <a:ext cx="2667000" cy="271046"/>
          </a:xfrm>
          <a:prstGeom prst="rect">
            <a:avLst/>
          </a:prstGeom>
          <a:solidFill>
            <a:srgbClr val="FF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rgbClr val="000066"/>
                </a:solidFill>
              </a:rPr>
              <a:t>AG Club Visits (Feb– May)</a:t>
            </a:r>
            <a:endParaRPr lang="en-GB" sz="800" b="1" dirty="0">
              <a:solidFill>
                <a:srgbClr val="000066"/>
              </a:solidFill>
            </a:endParaRPr>
          </a:p>
        </p:txBody>
      </p:sp>
    </p:spTree>
    <p:extLst>
      <p:ext uri="{BB962C8B-B14F-4D97-AF65-F5344CB8AC3E}">
        <p14:creationId xmlns:p14="http://schemas.microsoft.com/office/powerpoint/2010/main" val="306062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GB" dirty="0" smtClean="0"/>
              <a:t>What are the priorities for your role in your club this year?</a:t>
            </a:r>
          </a:p>
          <a:p>
            <a:pPr marL="514350" indent="-514350">
              <a:buFont typeface="+mj-lt"/>
              <a:buAutoNum type="arabicPeriod"/>
            </a:pPr>
            <a:endParaRPr lang="en-GB" dirty="0"/>
          </a:p>
          <a:p>
            <a:pPr marL="514350" indent="-514350">
              <a:buFont typeface="+mj-lt"/>
              <a:buAutoNum type="arabicPeriod"/>
            </a:pPr>
            <a:r>
              <a:rPr lang="en-GB" dirty="0" smtClean="0"/>
              <a:t>What are the opportunities for you in this role in your club?</a:t>
            </a:r>
          </a:p>
          <a:p>
            <a:pPr marL="514350" indent="-514350">
              <a:buFont typeface="+mj-lt"/>
              <a:buAutoNum type="arabicPeriod"/>
            </a:pPr>
            <a:endParaRPr lang="en-GB" dirty="0" smtClean="0"/>
          </a:p>
          <a:p>
            <a:pPr marL="514350" indent="-514350">
              <a:buFont typeface="+mj-lt"/>
              <a:buAutoNum type="arabicPeriod"/>
            </a:pPr>
            <a:r>
              <a:rPr lang="en-GB" dirty="0" smtClean="0"/>
              <a:t>How can you help your club to be distinguished?</a:t>
            </a:r>
            <a:endParaRPr lang="en-GB" dirty="0"/>
          </a:p>
        </p:txBody>
      </p:sp>
      <p:sp>
        <p:nvSpPr>
          <p:cNvPr id="3" name="Title 2"/>
          <p:cNvSpPr>
            <a:spLocks noGrp="1"/>
          </p:cNvSpPr>
          <p:nvPr>
            <p:ph type="title"/>
          </p:nvPr>
        </p:nvSpPr>
        <p:spPr/>
        <p:txBody>
          <a:bodyPr/>
          <a:lstStyle/>
          <a:p>
            <a:r>
              <a:rPr lang="en-GB" dirty="0" smtClean="0"/>
              <a:t>Role Breakouts</a:t>
            </a:r>
            <a:endParaRPr lang="en-GB" dirty="0"/>
          </a:p>
        </p:txBody>
      </p:sp>
    </p:spTree>
    <p:extLst>
      <p:ext uri="{BB962C8B-B14F-4D97-AF65-F5344CB8AC3E}">
        <p14:creationId xmlns:p14="http://schemas.microsoft.com/office/powerpoint/2010/main" val="427385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1799"/>
            <a:ext cx="8153400" cy="609600"/>
          </a:xfrm>
        </p:spPr>
        <p:txBody>
          <a:bodyPr/>
          <a:lstStyle/>
          <a:p>
            <a:r>
              <a:rPr lang="en-GB" dirty="0" smtClean="0"/>
              <a:t>Distinguished Club History in UK South</a:t>
            </a:r>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3193646038"/>
              </p:ext>
            </p:extLst>
          </p:nvPr>
        </p:nvGraphicFramePr>
        <p:xfrm>
          <a:off x="2209800" y="2333625"/>
          <a:ext cx="4376742" cy="3352800"/>
        </p:xfrm>
        <a:graphic>
          <a:graphicData uri="http://schemas.openxmlformats.org/drawingml/2006/chart">
            <c:chart xmlns:c="http://schemas.openxmlformats.org/drawingml/2006/chart" xmlns:r="http://schemas.openxmlformats.org/officeDocument/2006/relationships" r:id="rId2"/>
          </a:graphicData>
        </a:graphic>
      </p:graphicFrame>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752600"/>
            <a:ext cx="7934321"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GB" dirty="0" smtClean="0"/>
              <a:t>What are your goals for 2014/15?</a:t>
            </a:r>
          </a:p>
          <a:p>
            <a:pPr marL="514350" indent="-514350">
              <a:buFont typeface="+mj-lt"/>
              <a:buAutoNum type="arabicPeriod"/>
            </a:pPr>
            <a:endParaRPr lang="en-GB" dirty="0" smtClean="0"/>
          </a:p>
          <a:p>
            <a:pPr marL="514350" indent="-514350">
              <a:buFont typeface="+mj-lt"/>
              <a:buAutoNum type="arabicPeriod"/>
            </a:pPr>
            <a:r>
              <a:rPr lang="en-GB" dirty="0" smtClean="0"/>
              <a:t>What is the one thing you can do to ensure that that goal is met?</a:t>
            </a:r>
            <a:endParaRPr lang="en-GB" dirty="0"/>
          </a:p>
        </p:txBody>
      </p:sp>
      <p:sp>
        <p:nvSpPr>
          <p:cNvPr id="3" name="Title 2"/>
          <p:cNvSpPr>
            <a:spLocks noGrp="1"/>
          </p:cNvSpPr>
          <p:nvPr>
            <p:ph type="title"/>
          </p:nvPr>
        </p:nvSpPr>
        <p:spPr/>
        <p:txBody>
          <a:bodyPr/>
          <a:lstStyle/>
          <a:p>
            <a:r>
              <a:rPr lang="en-GB" dirty="0" smtClean="0"/>
              <a:t>Goals</a:t>
            </a:r>
            <a:endParaRPr lang="en-GB" dirty="0"/>
          </a:p>
        </p:txBody>
      </p:sp>
    </p:spTree>
    <p:extLst>
      <p:ext uri="{BB962C8B-B14F-4D97-AF65-F5344CB8AC3E}">
        <p14:creationId xmlns:p14="http://schemas.microsoft.com/office/powerpoint/2010/main" val="183910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algn="l"/>
            <a:r>
              <a:rPr lang="en-GB" dirty="0" smtClean="0"/>
              <a:t>Corporate Club </a:t>
            </a:r>
            <a:br>
              <a:rPr lang="en-GB" dirty="0" smtClean="0"/>
            </a:br>
            <a:r>
              <a:rPr lang="en-GB" dirty="0" smtClean="0"/>
              <a:t>Officer Training</a:t>
            </a:r>
            <a:endParaRPr lang="en-GB" i="1" dirty="0" smtClean="0"/>
          </a:p>
        </p:txBody>
      </p:sp>
      <p:sp>
        <p:nvSpPr>
          <p:cNvPr id="5123" name="Subtitle 2"/>
          <p:cNvSpPr>
            <a:spLocks noGrp="1"/>
          </p:cNvSpPr>
          <p:nvPr>
            <p:ph type="subTitle" idx="1"/>
          </p:nvPr>
        </p:nvSpPr>
        <p:spPr/>
        <p:txBody>
          <a:bodyPr/>
          <a:lstStyle/>
          <a:p>
            <a:pPr algn="l"/>
            <a:r>
              <a:rPr lang="en-GB" dirty="0" smtClean="0"/>
              <a:t>District 91 – UK South</a:t>
            </a:r>
          </a:p>
          <a:p>
            <a:pPr algn="l"/>
            <a:endParaRPr lang="en-GB" sz="1800" i="1" dirty="0" smtClean="0">
              <a:solidFill>
                <a:srgbClr val="800000"/>
              </a:solidFill>
            </a:endParaRPr>
          </a:p>
          <a:p>
            <a:pPr algn="l"/>
            <a:r>
              <a:rPr lang="en-GB" sz="1800" i="1" dirty="0" smtClean="0">
                <a:solidFill>
                  <a:srgbClr val="800000"/>
                </a:solidFill>
              </a:rPr>
              <a:t>July 2014</a:t>
            </a:r>
          </a:p>
        </p:txBody>
      </p:sp>
      <p:pic>
        <p:nvPicPr>
          <p:cNvPr id="4" name="Picture 3"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91089" y="381000"/>
            <a:ext cx="2552912" cy="6477000"/>
          </a:xfrm>
          <a:prstGeom prst="rect">
            <a:avLst/>
          </a:prstGeom>
        </p:spPr>
      </p:pic>
    </p:spTree>
    <p:extLst>
      <p:ext uri="{BB962C8B-B14F-4D97-AF65-F5344CB8AC3E}">
        <p14:creationId xmlns:p14="http://schemas.microsoft.com/office/powerpoint/2010/main" val="23848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100% Distinguished</a:t>
            </a:r>
            <a:endParaRPr lang="en-GB" dirty="0"/>
          </a:p>
        </p:txBody>
      </p:sp>
      <p:sp>
        <p:nvSpPr>
          <p:cNvPr id="7" name="TextBox 6"/>
          <p:cNvSpPr txBox="1"/>
          <p:nvPr/>
        </p:nvSpPr>
        <p:spPr>
          <a:xfrm>
            <a:off x="482932" y="5314890"/>
            <a:ext cx="8178136" cy="400110"/>
          </a:xfrm>
          <a:prstGeom prst="rect">
            <a:avLst/>
          </a:prstGeom>
          <a:noFill/>
        </p:spPr>
        <p:txBody>
          <a:bodyPr wrap="none" rtlCol="0">
            <a:spAutoFit/>
          </a:bodyPr>
          <a:lstStyle/>
          <a:p>
            <a:r>
              <a:rPr lang="en-GB" sz="2000" b="1" dirty="0" smtClean="0">
                <a:solidFill>
                  <a:srgbClr val="CD202C"/>
                </a:solidFill>
              </a:rPr>
              <a:t>Distinguished Every Year for the Last 4 Years, or since Chartering</a:t>
            </a:r>
            <a:endParaRPr lang="en-GB" sz="2000" b="1" dirty="0">
              <a:solidFill>
                <a:srgbClr val="CD202C"/>
              </a:solidFill>
            </a:endParaRPr>
          </a:p>
        </p:txBody>
      </p:sp>
      <p:sp>
        <p:nvSpPr>
          <p:cNvPr id="8" name="TextBox 7"/>
          <p:cNvSpPr txBox="1"/>
          <p:nvPr/>
        </p:nvSpPr>
        <p:spPr>
          <a:xfrm>
            <a:off x="2286000" y="5867400"/>
            <a:ext cx="4275529" cy="369332"/>
          </a:xfrm>
          <a:prstGeom prst="rect">
            <a:avLst/>
          </a:prstGeom>
          <a:noFill/>
        </p:spPr>
        <p:txBody>
          <a:bodyPr wrap="none" rtlCol="0">
            <a:spAutoFit/>
          </a:bodyPr>
          <a:lstStyle/>
          <a:p>
            <a:r>
              <a:rPr lang="en-GB" b="1" dirty="0" smtClean="0"/>
              <a:t>* Presidents Distinguished in 2014/15</a:t>
            </a:r>
            <a:endParaRPr lang="en-GB" b="1" dirty="0"/>
          </a:p>
        </p:txBody>
      </p:sp>
      <p:graphicFrame>
        <p:nvGraphicFramePr>
          <p:cNvPr id="12" name="Table 11"/>
          <p:cNvGraphicFramePr>
            <a:graphicFrameLocks noGrp="1"/>
          </p:cNvGraphicFramePr>
          <p:nvPr>
            <p:extLst>
              <p:ext uri="{D42A27DB-BD31-4B8C-83A1-F6EECF244321}">
                <p14:modId xmlns:p14="http://schemas.microsoft.com/office/powerpoint/2010/main" val="4175212465"/>
              </p:ext>
            </p:extLst>
          </p:nvPr>
        </p:nvGraphicFramePr>
        <p:xfrm>
          <a:off x="2771775" y="1524000"/>
          <a:ext cx="3600450" cy="3552668"/>
        </p:xfrm>
        <a:graphic>
          <a:graphicData uri="http://schemas.openxmlformats.org/drawingml/2006/table">
            <a:tbl>
              <a:tblPr/>
              <a:tblGrid>
                <a:gridCol w="3600450"/>
              </a:tblGrid>
              <a:tr h="327979">
                <a:tc>
                  <a:txBody>
                    <a:bodyPr/>
                    <a:lstStyle/>
                    <a:p>
                      <a:pPr algn="ctr" fontAlgn="ctr"/>
                      <a:r>
                        <a:rPr lang="en-GB" sz="1400" b="1" i="0" u="none" strike="noStrike">
                          <a:solidFill>
                            <a:srgbClr val="000000"/>
                          </a:solidFill>
                          <a:effectLst/>
                          <a:latin typeface="Calibri"/>
                        </a:rPr>
                        <a:t>Connected Speakers London</a:t>
                      </a:r>
                    </a:p>
                  </a:txBody>
                  <a:tcPr marL="9525" marR="9525" marT="9525" marB="0" anchor="ctr">
                    <a:lnL>
                      <a:noFill/>
                    </a:lnL>
                    <a:lnR>
                      <a:noFill/>
                    </a:lnR>
                    <a:lnT>
                      <a:noFill/>
                    </a:lnT>
                    <a:lnB>
                      <a:noFill/>
                    </a:lnB>
                    <a:solidFill>
                      <a:srgbClr val="D9D9D9"/>
                    </a:solidFill>
                  </a:tcPr>
                </a:tc>
              </a:tr>
              <a:tr h="327979">
                <a:tc>
                  <a:txBody>
                    <a:bodyPr/>
                    <a:lstStyle/>
                    <a:p>
                      <a:pPr algn="ctr" fontAlgn="ctr"/>
                      <a:r>
                        <a:rPr lang="en-GB" sz="1400" b="1" i="0" u="none" strike="noStrike">
                          <a:solidFill>
                            <a:srgbClr val="000000"/>
                          </a:solidFill>
                          <a:effectLst/>
                          <a:latin typeface="Calibri"/>
                        </a:rPr>
                        <a:t>FM Global Communicators</a:t>
                      </a:r>
                    </a:p>
                  </a:txBody>
                  <a:tcPr marL="9525" marR="9525" marT="9525" marB="0" anchor="ctr">
                    <a:lnL>
                      <a:noFill/>
                    </a:lnL>
                    <a:lnR>
                      <a:noFill/>
                    </a:lnR>
                    <a:lnT>
                      <a:noFill/>
                    </a:lnT>
                    <a:lnB>
                      <a:noFill/>
                    </a:lnB>
                    <a:solidFill>
                      <a:srgbClr val="F2F2F2"/>
                    </a:solidFill>
                  </a:tcPr>
                </a:tc>
              </a:tr>
              <a:tr h="327979">
                <a:tc>
                  <a:txBody>
                    <a:bodyPr/>
                    <a:lstStyle/>
                    <a:p>
                      <a:pPr algn="ctr" fontAlgn="ctr"/>
                      <a:r>
                        <a:rPr lang="en-GB" sz="1400" b="1" i="0" u="none" strike="noStrike">
                          <a:solidFill>
                            <a:srgbClr val="000000"/>
                          </a:solidFill>
                          <a:effectLst/>
                          <a:latin typeface="Calibri"/>
                        </a:rPr>
                        <a:t>ACCA Members Breakfast Club</a:t>
                      </a:r>
                    </a:p>
                  </a:txBody>
                  <a:tcPr marL="9525" marR="9525" marT="9525" marB="0" anchor="ctr">
                    <a:lnL>
                      <a:noFill/>
                    </a:lnL>
                    <a:lnR>
                      <a:noFill/>
                    </a:lnR>
                    <a:lnT>
                      <a:noFill/>
                    </a:lnT>
                    <a:lnB>
                      <a:noFill/>
                    </a:lnB>
                    <a:solidFill>
                      <a:srgbClr val="D9D9D9"/>
                    </a:solidFill>
                  </a:tcPr>
                </a:tc>
              </a:tr>
              <a:tr h="327979">
                <a:tc>
                  <a:txBody>
                    <a:bodyPr/>
                    <a:lstStyle/>
                    <a:p>
                      <a:pPr algn="ctr" fontAlgn="ctr"/>
                      <a:r>
                        <a:rPr lang="en-GB" sz="1400" b="1" i="0" u="none" strike="noStrike">
                          <a:solidFill>
                            <a:srgbClr val="000000"/>
                          </a:solidFill>
                          <a:effectLst/>
                          <a:latin typeface="Calibri"/>
                        </a:rPr>
                        <a:t>County Communicators *</a:t>
                      </a:r>
                    </a:p>
                  </a:txBody>
                  <a:tcPr marL="9525" marR="9525" marT="9525" marB="0" anchor="ctr">
                    <a:lnL>
                      <a:noFill/>
                    </a:lnL>
                    <a:lnR>
                      <a:noFill/>
                    </a:lnR>
                    <a:lnT>
                      <a:noFill/>
                    </a:lnT>
                    <a:lnB>
                      <a:noFill/>
                    </a:lnB>
                    <a:solidFill>
                      <a:srgbClr val="F2F2F2"/>
                    </a:solidFill>
                  </a:tcPr>
                </a:tc>
              </a:tr>
              <a:tr h="327979">
                <a:tc>
                  <a:txBody>
                    <a:bodyPr/>
                    <a:lstStyle/>
                    <a:p>
                      <a:pPr algn="ctr" fontAlgn="ctr"/>
                      <a:r>
                        <a:rPr lang="en-GB" sz="1400" b="1" i="0" u="none" strike="noStrike">
                          <a:solidFill>
                            <a:srgbClr val="000000"/>
                          </a:solidFill>
                          <a:effectLst/>
                          <a:latin typeface="Calibri"/>
                        </a:rPr>
                        <a:t>Cass Toastmasters *</a:t>
                      </a:r>
                    </a:p>
                  </a:txBody>
                  <a:tcPr marL="9525" marR="9525" marT="9525" marB="0" anchor="ctr">
                    <a:lnL>
                      <a:noFill/>
                    </a:lnL>
                    <a:lnR>
                      <a:noFill/>
                    </a:lnR>
                    <a:lnT>
                      <a:noFill/>
                    </a:lnT>
                    <a:lnB>
                      <a:noFill/>
                    </a:lnB>
                    <a:solidFill>
                      <a:srgbClr val="D9D9D9"/>
                    </a:solidFill>
                  </a:tcPr>
                </a:tc>
              </a:tr>
              <a:tr h="327979">
                <a:tc>
                  <a:txBody>
                    <a:bodyPr/>
                    <a:lstStyle/>
                    <a:p>
                      <a:pPr algn="ctr" fontAlgn="ctr"/>
                      <a:r>
                        <a:rPr lang="en-GB" sz="1400" b="1" i="0" u="none" strike="noStrike">
                          <a:solidFill>
                            <a:srgbClr val="000000"/>
                          </a:solidFill>
                          <a:effectLst/>
                          <a:latin typeface="Calibri"/>
                        </a:rPr>
                        <a:t>NZICA Bank Speakers</a:t>
                      </a:r>
                    </a:p>
                  </a:txBody>
                  <a:tcPr marL="9525" marR="9525" marT="9525" marB="0" anchor="ctr">
                    <a:lnL>
                      <a:noFill/>
                    </a:lnL>
                    <a:lnR>
                      <a:noFill/>
                    </a:lnR>
                    <a:lnT>
                      <a:noFill/>
                    </a:lnT>
                    <a:lnB>
                      <a:noFill/>
                    </a:lnB>
                    <a:solidFill>
                      <a:srgbClr val="F2F2F2"/>
                    </a:solidFill>
                  </a:tcPr>
                </a:tc>
              </a:tr>
              <a:tr h="327979">
                <a:tc>
                  <a:txBody>
                    <a:bodyPr/>
                    <a:lstStyle/>
                    <a:p>
                      <a:pPr algn="ctr" fontAlgn="ctr"/>
                      <a:r>
                        <a:rPr lang="en-GB" sz="1400" b="1" i="0" u="none" strike="noStrike">
                          <a:solidFill>
                            <a:srgbClr val="000000"/>
                          </a:solidFill>
                          <a:effectLst/>
                          <a:latin typeface="Calibri"/>
                        </a:rPr>
                        <a:t>WIBF Speakers-City Club *</a:t>
                      </a:r>
                    </a:p>
                  </a:txBody>
                  <a:tcPr marL="9525" marR="9525" marT="9525" marB="0" anchor="ctr">
                    <a:lnL>
                      <a:noFill/>
                    </a:lnL>
                    <a:lnR>
                      <a:noFill/>
                    </a:lnR>
                    <a:lnT>
                      <a:noFill/>
                    </a:lnT>
                    <a:lnB>
                      <a:noFill/>
                    </a:lnB>
                    <a:solidFill>
                      <a:srgbClr val="D9D9D9"/>
                    </a:solidFill>
                  </a:tcPr>
                </a:tc>
              </a:tr>
              <a:tr h="327979">
                <a:tc>
                  <a:txBody>
                    <a:bodyPr/>
                    <a:lstStyle/>
                    <a:p>
                      <a:pPr algn="ctr" fontAlgn="ctr"/>
                      <a:r>
                        <a:rPr lang="en-GB" sz="1400" b="1" i="0" u="none" strike="noStrike">
                          <a:solidFill>
                            <a:srgbClr val="000000"/>
                          </a:solidFill>
                          <a:effectLst/>
                          <a:latin typeface="Calibri"/>
                        </a:rPr>
                        <a:t>MLP London Bridge Speakers *</a:t>
                      </a:r>
                    </a:p>
                  </a:txBody>
                  <a:tcPr marL="9525" marR="9525" marT="9525" marB="0" anchor="ctr">
                    <a:lnL>
                      <a:noFill/>
                    </a:lnL>
                    <a:lnR>
                      <a:noFill/>
                    </a:lnR>
                    <a:lnT>
                      <a:noFill/>
                    </a:lnT>
                    <a:lnB>
                      <a:noFill/>
                    </a:lnB>
                    <a:solidFill>
                      <a:srgbClr val="F2F2F2"/>
                    </a:solidFill>
                  </a:tcPr>
                </a:tc>
              </a:tr>
              <a:tr h="327979">
                <a:tc>
                  <a:txBody>
                    <a:bodyPr/>
                    <a:lstStyle/>
                    <a:p>
                      <a:pPr algn="ctr" fontAlgn="ctr"/>
                      <a:r>
                        <a:rPr lang="en-GB" sz="1400" b="1" i="0" u="none" strike="noStrike">
                          <a:solidFill>
                            <a:srgbClr val="000000"/>
                          </a:solidFill>
                          <a:effectLst/>
                          <a:latin typeface="Calibri"/>
                        </a:rPr>
                        <a:t>Citi Criers Club</a:t>
                      </a:r>
                    </a:p>
                  </a:txBody>
                  <a:tcPr marL="9525" marR="9525" marT="9525" marB="0" anchor="ctr">
                    <a:lnL>
                      <a:noFill/>
                    </a:lnL>
                    <a:lnR>
                      <a:noFill/>
                    </a:lnR>
                    <a:lnT>
                      <a:noFill/>
                    </a:lnT>
                    <a:lnB>
                      <a:noFill/>
                    </a:lnB>
                    <a:solidFill>
                      <a:srgbClr val="D9D9D9"/>
                    </a:solidFill>
                  </a:tcPr>
                </a:tc>
              </a:tr>
              <a:tr h="600857">
                <a:tc>
                  <a:txBody>
                    <a:bodyPr/>
                    <a:lstStyle/>
                    <a:p>
                      <a:pPr algn="ctr" fontAlgn="ctr"/>
                      <a:r>
                        <a:rPr lang="en-GB" sz="1400" b="1" i="0" u="none" strike="noStrike" dirty="0">
                          <a:solidFill>
                            <a:srgbClr val="000000"/>
                          </a:solidFill>
                          <a:effectLst/>
                          <a:latin typeface="Calibri"/>
                        </a:rPr>
                        <a:t>London Business School Public Speaking Club</a:t>
                      </a:r>
                    </a:p>
                  </a:txBody>
                  <a:tcPr marL="9525" marR="9525" marT="9525" marB="0" anchor="ctr">
                    <a:lnL>
                      <a:noFill/>
                    </a:lnL>
                    <a:lnR>
                      <a:noFill/>
                    </a:lnR>
                    <a:lnT>
                      <a:noFill/>
                    </a:lnT>
                    <a:lnB>
                      <a:noFill/>
                    </a:lnB>
                    <a:solidFill>
                      <a:srgbClr val="F2F2F2"/>
                    </a:solidFill>
                  </a:tcPr>
                </a:tc>
              </a:tr>
            </a:tbl>
          </a:graphicData>
        </a:graphic>
      </p:graphicFrame>
    </p:spTree>
    <p:extLst>
      <p:ext uri="{BB962C8B-B14F-4D97-AF65-F5344CB8AC3E}">
        <p14:creationId xmlns:p14="http://schemas.microsoft.com/office/powerpoint/2010/main" val="14418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the Most of Moments of Truth</a:t>
            </a:r>
            <a:endParaRPr lang="en-US" dirty="0"/>
          </a:p>
        </p:txBody>
      </p:sp>
      <p:sp>
        <p:nvSpPr>
          <p:cNvPr id="3" name="Subtitle 2"/>
          <p:cNvSpPr>
            <a:spLocks noGrp="1"/>
          </p:cNvSpPr>
          <p:nvPr>
            <p:ph type="subTitle" idx="1"/>
          </p:nvPr>
        </p:nvSpPr>
        <p:spPr/>
        <p:txBody>
          <a:bodyPr/>
          <a:lstStyle/>
          <a:p>
            <a:r>
              <a:rPr lang="en-US" dirty="0" smtClean="0"/>
              <a:t>Corporate Club Officer Training</a:t>
            </a:r>
          </a:p>
          <a:p>
            <a:r>
              <a:rPr lang="en-US" sz="1800" dirty="0" smtClean="0"/>
              <a:t>Samir Malak</a:t>
            </a:r>
            <a:br>
              <a:rPr lang="en-US" sz="1800" dirty="0" smtClean="0"/>
            </a:br>
            <a:r>
              <a:rPr lang="en-US" sz="1400" dirty="0" smtClean="0"/>
              <a:t>samir.malak@gmail.com</a:t>
            </a:r>
            <a:endParaRPr lang="en-US" sz="1800" dirty="0"/>
          </a:p>
        </p:txBody>
      </p:sp>
    </p:spTree>
    <p:extLst>
      <p:ext uri="{BB962C8B-B14F-4D97-AF65-F5344CB8AC3E}">
        <p14:creationId xmlns:p14="http://schemas.microsoft.com/office/powerpoint/2010/main" val="20698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buFont typeface="Webdings" charset="2"/>
              <a:buChar char=""/>
            </a:pPr>
            <a:r>
              <a:rPr lang="en-US" b="1" i="1" dirty="0" smtClean="0"/>
              <a:t>What</a:t>
            </a:r>
            <a:r>
              <a:rPr lang="en-US" dirty="0" smtClean="0"/>
              <a:t> is Moments of Truth?</a:t>
            </a:r>
          </a:p>
          <a:p>
            <a:pPr marL="457200" indent="-457200">
              <a:buFont typeface="Webdings" charset="2"/>
              <a:buChar char=""/>
            </a:pPr>
            <a:r>
              <a:rPr lang="en-US" b="1" i="1" dirty="0" smtClean="0"/>
              <a:t>Why</a:t>
            </a:r>
            <a:r>
              <a:rPr lang="en-US" dirty="0" smtClean="0"/>
              <a:t> Moments of Truth?</a:t>
            </a:r>
          </a:p>
          <a:p>
            <a:pPr marL="457200" indent="-457200">
              <a:buFont typeface="Webdings" charset="2"/>
              <a:buChar char=""/>
            </a:pPr>
            <a:r>
              <a:rPr lang="en-US" b="1" i="1" dirty="0" smtClean="0"/>
              <a:t>How?  </a:t>
            </a:r>
            <a:r>
              <a:rPr lang="en-US" dirty="0" smtClean="0"/>
              <a:t>Moments of Truth in Action </a:t>
            </a:r>
            <a:r>
              <a:rPr lang="en-US" sz="2000" baseline="30000" dirty="0" smtClean="0"/>
              <a:t>(activity)</a:t>
            </a:r>
            <a:endParaRPr lang="en-US" baseline="30000" dirty="0" smtClean="0"/>
          </a:p>
          <a:p>
            <a:pPr marL="457200" lvl="0" indent="-457200">
              <a:buFont typeface="Webdings" charset="2"/>
              <a:buChar char=""/>
            </a:pPr>
            <a:r>
              <a:rPr lang="en-GB" b="1" i="1" dirty="0" smtClean="0"/>
              <a:t>When?  </a:t>
            </a:r>
            <a:r>
              <a:rPr lang="en-GB" dirty="0" smtClean="0"/>
              <a:t>Moments of Truth in Practice</a:t>
            </a:r>
            <a:endParaRPr lang="en-US" dirty="0" smtClean="0"/>
          </a:p>
          <a:p>
            <a:pPr marL="457200" lvl="0" indent="-457200">
              <a:buFont typeface="Webdings" charset="2"/>
              <a:buChar char=""/>
            </a:pPr>
            <a:r>
              <a:rPr lang="en-US" dirty="0" smtClean="0"/>
              <a:t>Conclusion &amp; Commitment</a:t>
            </a:r>
          </a:p>
          <a:p>
            <a:pPr marL="457200" lvl="0" indent="-457200">
              <a:buFont typeface="Webdings" charset="2"/>
              <a:buChar char=""/>
            </a:pPr>
            <a:endParaRPr lang="en-GB" dirty="0" smtClean="0"/>
          </a:p>
          <a:p>
            <a:pPr marL="457200" lvl="0" indent="-457200">
              <a:buFont typeface="Webdings" charset="2"/>
              <a:buChar char=""/>
            </a:pPr>
            <a:r>
              <a:rPr lang="en-GB" b="1" i="1" dirty="0" smtClean="0">
                <a:solidFill>
                  <a:srgbClr val="800000"/>
                </a:solidFill>
              </a:rPr>
              <a:t>Warm up!  </a:t>
            </a:r>
            <a:r>
              <a:rPr lang="en-GB" b="1" dirty="0" smtClean="0">
                <a:solidFill>
                  <a:srgbClr val="800000"/>
                </a:solidFill>
                <a:sym typeface="Wingdings" pitchFamily="2" charset="2"/>
              </a:rPr>
              <a:t></a:t>
            </a:r>
            <a:endParaRPr lang="en-US" b="1" dirty="0">
              <a:solidFill>
                <a:srgbClr val="800000"/>
              </a:solidFill>
            </a:endParaRPr>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18181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40768"/>
            <a:ext cx="7467600" cy="3888432"/>
          </a:xfrm>
        </p:spPr>
        <p:txBody>
          <a:bodyPr/>
          <a:lstStyle/>
          <a:p>
            <a:r>
              <a:rPr lang="en-GB" b="1" dirty="0" smtClean="0">
                <a:solidFill>
                  <a:srgbClr val="063052"/>
                </a:solidFill>
              </a:rPr>
              <a:t>Start with the “Why?”</a:t>
            </a:r>
          </a:p>
          <a:p>
            <a:r>
              <a:rPr lang="en-GB" dirty="0" smtClean="0"/>
              <a:t>Why are you here?  Why are you at COT?</a:t>
            </a:r>
            <a:br>
              <a:rPr lang="en-GB" dirty="0" smtClean="0"/>
            </a:br>
            <a:r>
              <a:rPr lang="en-GB" b="1" dirty="0" smtClean="0">
                <a:solidFill>
                  <a:srgbClr val="063052"/>
                </a:solidFill>
              </a:rPr>
              <a:t/>
            </a:r>
            <a:br>
              <a:rPr lang="en-GB" b="1" dirty="0" smtClean="0">
                <a:solidFill>
                  <a:srgbClr val="063052"/>
                </a:solidFill>
              </a:rPr>
            </a:br>
            <a:r>
              <a:rPr lang="en-GB" b="1" dirty="0" smtClean="0">
                <a:solidFill>
                  <a:srgbClr val="063052"/>
                </a:solidFill>
              </a:rPr>
              <a:t>Club Mission:</a:t>
            </a:r>
          </a:p>
          <a:p>
            <a:r>
              <a:rPr lang="en-GB" sz="2400" dirty="0" smtClean="0"/>
              <a:t>We provide a supportive and positive learning experience in which members are empowered to develop communication and leadership skills, resulting in greater self-confidence and personal growth.</a:t>
            </a:r>
          </a:p>
          <a:p>
            <a:endParaRPr lang="en-GB" sz="2400" dirty="0" smtClean="0"/>
          </a:p>
          <a:p>
            <a:r>
              <a:rPr lang="en-GB" sz="3600" b="1" i="1" dirty="0" smtClean="0">
                <a:solidFill>
                  <a:srgbClr val="800000"/>
                </a:solidFill>
              </a:rPr>
              <a:t>WARM UP:  </a:t>
            </a:r>
            <a:r>
              <a:rPr lang="en-GB" sz="3600" dirty="0" smtClean="0"/>
              <a:t>What is </a:t>
            </a:r>
            <a:r>
              <a:rPr lang="en-GB" sz="3600" b="1" i="1" dirty="0" smtClean="0">
                <a:solidFill>
                  <a:srgbClr val="063052"/>
                </a:solidFill>
              </a:rPr>
              <a:t>your</a:t>
            </a:r>
            <a:r>
              <a:rPr lang="en-GB" sz="3600" dirty="0" smtClean="0"/>
              <a:t> moment?</a:t>
            </a:r>
          </a:p>
          <a:p>
            <a:endParaRPr lang="en-GB" sz="2400" dirty="0" smtClean="0"/>
          </a:p>
          <a:p>
            <a:endParaRPr lang="en-US" dirty="0"/>
          </a:p>
        </p:txBody>
      </p:sp>
      <p:sp>
        <p:nvSpPr>
          <p:cNvPr id="3" name="Title 2"/>
          <p:cNvSpPr>
            <a:spLocks noGrp="1"/>
          </p:cNvSpPr>
          <p:nvPr>
            <p:ph type="title"/>
          </p:nvPr>
        </p:nvSpPr>
        <p:spPr/>
        <p:txBody>
          <a:bodyPr/>
          <a:lstStyle/>
          <a:p>
            <a:r>
              <a:rPr lang="en-GB" dirty="0" smtClean="0"/>
              <a:t>Warm Up!  </a:t>
            </a:r>
            <a:r>
              <a:rPr lang="en-GB" b="0" i="1" dirty="0" smtClean="0"/>
              <a:t>Your Moment!</a:t>
            </a:r>
            <a:endParaRPr lang="en-US" dirty="0"/>
          </a:p>
        </p:txBody>
      </p:sp>
    </p:spTree>
    <p:extLst>
      <p:ext uri="{BB962C8B-B14F-4D97-AF65-F5344CB8AC3E}">
        <p14:creationId xmlns:p14="http://schemas.microsoft.com/office/powerpoint/2010/main" val="211346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buFont typeface="Webdings" charset="2"/>
              <a:buChar char=""/>
            </a:pPr>
            <a:r>
              <a:rPr lang="en-GB" dirty="0" smtClean="0"/>
              <a:t>A Moment of Truth is . . . </a:t>
            </a:r>
          </a:p>
          <a:p>
            <a:pPr marL="1200150" lvl="1" indent="-457200">
              <a:buFont typeface="Webdings" charset="2"/>
              <a:buChar char=""/>
            </a:pPr>
            <a:r>
              <a:rPr lang="en-GB" dirty="0" smtClean="0"/>
              <a:t>Contact point with prospects / members</a:t>
            </a:r>
            <a:br>
              <a:rPr lang="en-GB" dirty="0" smtClean="0"/>
            </a:br>
            <a:endParaRPr lang="en-US" dirty="0" smtClean="0"/>
          </a:p>
          <a:p>
            <a:pPr marL="457200" lvl="0" indent="-457200">
              <a:buFont typeface="Webdings" charset="2"/>
              <a:buChar char=""/>
            </a:pPr>
            <a:r>
              <a:rPr lang="en-US" dirty="0" smtClean="0"/>
              <a:t>The Successful Club Series</a:t>
            </a:r>
            <a:endParaRPr lang="en-US" dirty="0"/>
          </a:p>
          <a:p>
            <a:pPr lvl="1"/>
            <a:r>
              <a:rPr lang="en-GB" dirty="0" smtClean="0"/>
              <a:t>Projects that Focus on Club Quality</a:t>
            </a:r>
          </a:p>
          <a:p>
            <a:pPr lvl="1"/>
            <a:r>
              <a:rPr lang="en-GB" dirty="0" smtClean="0"/>
              <a:t>1</a:t>
            </a:r>
            <a:r>
              <a:rPr lang="en-GB" baseline="30000" dirty="0" smtClean="0"/>
              <a:t>st</a:t>
            </a:r>
            <a:r>
              <a:rPr lang="en-GB" dirty="0" smtClean="0"/>
              <a:t> Project in the Series is MOT</a:t>
            </a:r>
          </a:p>
          <a:p>
            <a:pPr lvl="1"/>
            <a:r>
              <a:rPr lang="en-GB" dirty="0" smtClean="0"/>
              <a:t>Counts towards Advanced Leader Bronze</a:t>
            </a:r>
          </a:p>
          <a:p>
            <a:pPr lvl="1"/>
            <a:r>
              <a:rPr lang="en-GB" dirty="0" smtClean="0"/>
              <a:t>Club Evaluation by Members </a:t>
            </a:r>
          </a:p>
          <a:p>
            <a:pPr lvl="2"/>
            <a:r>
              <a:rPr lang="en-GB" dirty="0" smtClean="0"/>
              <a:t>6 critical moments</a:t>
            </a:r>
          </a:p>
          <a:p>
            <a:pPr lvl="1"/>
            <a:endParaRPr lang="en-GB" dirty="0" smtClean="0"/>
          </a:p>
          <a:p>
            <a:endParaRPr lang="en-US" dirty="0"/>
          </a:p>
        </p:txBody>
      </p:sp>
      <p:sp>
        <p:nvSpPr>
          <p:cNvPr id="2" name="Title 1"/>
          <p:cNvSpPr>
            <a:spLocks noGrp="1"/>
          </p:cNvSpPr>
          <p:nvPr>
            <p:ph type="title"/>
          </p:nvPr>
        </p:nvSpPr>
        <p:spPr/>
        <p:txBody>
          <a:bodyPr/>
          <a:lstStyle/>
          <a:p>
            <a:r>
              <a:rPr lang="en-US" dirty="0" smtClean="0"/>
              <a:t>What is Moments of Truth?</a:t>
            </a:r>
            <a:endParaRPr lang="en-US" dirty="0"/>
          </a:p>
        </p:txBody>
      </p:sp>
    </p:spTree>
    <p:extLst>
      <p:ext uri="{BB962C8B-B14F-4D97-AF65-F5344CB8AC3E}">
        <p14:creationId xmlns:p14="http://schemas.microsoft.com/office/powerpoint/2010/main" val="124352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011 Convention PowerPoint Template">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8824</TotalTime>
  <Words>1736</Words>
  <Application>Microsoft Office PowerPoint</Application>
  <PresentationFormat>On-screen Show (4:3)</PresentationFormat>
  <Paragraphs>431</Paragraphs>
  <Slides>41</Slides>
  <Notes>3</Notes>
  <HiddenSlides>14</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2011 Convention PowerPoint Template</vt:lpstr>
      <vt:lpstr>Corporate Club  Officer Training</vt:lpstr>
      <vt:lpstr>Agenda</vt:lpstr>
      <vt:lpstr>Business Benefits of Corporate Clubs</vt:lpstr>
      <vt:lpstr>Distinguished Club History in UK South</vt:lpstr>
      <vt:lpstr>100% Distinguished</vt:lpstr>
      <vt:lpstr>Making the Most of Moments of Truth</vt:lpstr>
      <vt:lpstr>Agenda</vt:lpstr>
      <vt:lpstr>Warm Up!  Your Moment!</vt:lpstr>
      <vt:lpstr>What is Moments of Truth?</vt:lpstr>
      <vt:lpstr>What is Moments of Truth?</vt:lpstr>
      <vt:lpstr>Why Moments of Truth?</vt:lpstr>
      <vt:lpstr>Why? Membership Lifecycle  </vt:lpstr>
      <vt:lpstr>Why? Club Success Plan / Area Director Visits</vt:lpstr>
      <vt:lpstr>Why?  To better serve members! </vt:lpstr>
      <vt:lpstr>How?  Moments of Truth in Action</vt:lpstr>
      <vt:lpstr>How?  Moments of Truth in Action</vt:lpstr>
      <vt:lpstr>How?  Moments of Truth in Action</vt:lpstr>
      <vt:lpstr>When?  Moments of Truth in Practice</vt:lpstr>
      <vt:lpstr>Conclusion &amp; Commitment!</vt:lpstr>
      <vt:lpstr>Moments of Truth</vt:lpstr>
      <vt:lpstr>The Journey of Truth</vt:lpstr>
      <vt:lpstr>Moments of Truth – Curious?</vt:lpstr>
      <vt:lpstr>Moments of Truth - Guest</vt:lpstr>
      <vt:lpstr>Moments of Truth - Newbie</vt:lpstr>
      <vt:lpstr>Moments of Truth - Member</vt:lpstr>
      <vt:lpstr>MOT &amp; Area Governor Visits</vt:lpstr>
      <vt:lpstr>Area Governor Visits &amp; DCP</vt:lpstr>
      <vt:lpstr>MOT, Area Governor Visits &amp; DCP</vt:lpstr>
      <vt:lpstr>MOT, Area Governor Visits &amp; DCP</vt:lpstr>
      <vt:lpstr>Moments of Truth - Member</vt:lpstr>
      <vt:lpstr>Moments of Truth – Ex Member</vt:lpstr>
      <vt:lpstr>The Journey of Truth</vt:lpstr>
      <vt:lpstr>Top 10 Tips for Corporate Clubs</vt:lpstr>
      <vt:lpstr>Top 10 Tips for Corporate Clubs</vt:lpstr>
      <vt:lpstr>Top 10 Tips for Corporate Clubs</vt:lpstr>
      <vt:lpstr>Role Breakouts</vt:lpstr>
      <vt:lpstr>Club Officer Roles</vt:lpstr>
      <vt:lpstr>PowerPoint Presentation</vt:lpstr>
      <vt:lpstr>Role Breakouts</vt:lpstr>
      <vt:lpstr>Goals</vt:lpstr>
      <vt:lpstr>Corporate Club  Officer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drex</dc:creator>
  <cp:lastModifiedBy>Vanessa</cp:lastModifiedBy>
  <cp:revision>121</cp:revision>
  <cp:lastPrinted>2014-07-21T10:35:42Z</cp:lastPrinted>
  <dcterms:created xsi:type="dcterms:W3CDTF">2011-07-13T15:20:37Z</dcterms:created>
  <dcterms:modified xsi:type="dcterms:W3CDTF">2015-07-23T08:22:36Z</dcterms:modified>
</cp:coreProperties>
</file>