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30"/>
  </p:notesMasterIdLst>
  <p:sldIdLst>
    <p:sldId id="823" r:id="rId3"/>
    <p:sldId id="824" r:id="rId4"/>
    <p:sldId id="25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83" r:id="rId20"/>
    <p:sldId id="285" r:id="rId21"/>
    <p:sldId id="286" r:id="rId22"/>
    <p:sldId id="288" r:id="rId23"/>
    <p:sldId id="287" r:id="rId24"/>
    <p:sldId id="827" r:id="rId25"/>
    <p:sldId id="825" r:id="rId26"/>
    <p:sldId id="290" r:id="rId27"/>
    <p:sldId id="291" r:id="rId28"/>
    <p:sldId id="82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1D2"/>
    <a:srgbClr val="E3E7F1"/>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89" autoAdjust="0"/>
    <p:restoredTop sz="61206" autoAdjust="0"/>
  </p:normalViewPr>
  <p:slideViewPr>
    <p:cSldViewPr snapToGrid="0" showGuides="1">
      <p:cViewPr varScale="1">
        <p:scale>
          <a:sx n="68" d="100"/>
          <a:sy n="68" d="100"/>
        </p:scale>
        <p:origin x="2052" y="60"/>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117" d="100"/>
          <a:sy n="117" d="100"/>
        </p:scale>
        <p:origin x="7720"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516835" y="3631096"/>
            <a:ext cx="5817704" cy="4792904"/>
          </a:xfrm>
          <a:prstGeom prst="rect">
            <a:avLst/>
          </a:prstGeom>
        </p:spPr>
        <p:txBody>
          <a:bodyPr vert="horz" lIns="251999" tIns="216000" rIns="251999" bIns="216000" rtlCol="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DC9DD302-1F34-F94E-BE63-3678BC305FEB}" type="slidenum">
              <a:rPr lang="en-US" smtClean="0"/>
              <a:pPr/>
              <a:t>‹#›</a:t>
            </a:fld>
            <a:endParaRPr lang="en-US" dirty="0">
              <a:latin typeface="Arial" panose="020B0604020202020204" pitchFamily="34" charset="0"/>
              <a:cs typeface="Arial" panose="020B0604020202020204" pitchFamily="34" charset="0"/>
            </a:endParaRPr>
          </a:p>
        </p:txBody>
      </p:sp>
      <p:sp>
        <p:nvSpPr>
          <p:cNvPr id="9" name="Slide Image Placeholder 8">
            <a:extLst>
              <a:ext uri="{FF2B5EF4-FFF2-40B4-BE49-F238E27FC236}">
                <a16:creationId xmlns:a16="http://schemas.microsoft.com/office/drawing/2014/main" id="{02BCB559-4777-7244-884D-E7FF152C6C97}"/>
              </a:ext>
            </a:extLst>
          </p:cNvPr>
          <p:cNvSpPr>
            <a:spLocks noGrp="1" noRot="1" noChangeAspect="1"/>
          </p:cNvSpPr>
          <p:nvPr>
            <p:ph type="sldImg" idx="2"/>
          </p:nvPr>
        </p:nvSpPr>
        <p:spPr>
          <a:xfrm>
            <a:off x="846861" y="679180"/>
            <a:ext cx="5059375" cy="2845898"/>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3188841462"/>
      </p:ext>
    </p:extLst>
  </p:cSld>
  <p:clrMap bg1="lt1" tx1="dk1" bg2="lt2" tx2="dk2" accent1="accent1" accent2="accent2" accent3="accent3" accent4="accent4" accent5="accent5" accent6="accent6" hlink="hlink" folHlink="folHlink"/>
  <p:notesStyle>
    <a:lvl1pPr marL="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1pPr>
    <a:lvl2pPr marL="432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2pPr>
    <a:lvl3pPr marL="648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General Session Part 1 is planned for 60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with breaks. This schedule leaves a flexible 30-minute slot that can be used for a special presentation on advanced recruitment techniques, a panel discussion addressing the specific membership challenges faced by clubs in your District, Pathways engagement and recognition, or another presentation focused on the needs of the clubs in your District.</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2351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A9A4-DD25-BF42-94E1-2E9AC25CD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7DC7A-731A-0FF3-97D9-1EEC93241654}"/>
              </a:ext>
            </a:extLst>
          </p:cNvPr>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a:extLst>
              <a:ext uri="{FF2B5EF4-FFF2-40B4-BE49-F238E27FC236}">
                <a16:creationId xmlns:a16="http://schemas.microsoft.com/office/drawing/2014/main" id="{ABB4C252-3C93-F3FC-E274-7DD8A59A7DCD}"/>
              </a:ext>
            </a:extLst>
          </p:cNvPr>
          <p:cNvSpPr>
            <a:spLocks noGrp="1"/>
          </p:cNvSpPr>
          <p:nvPr>
            <p:ph type="body" idx="1"/>
          </p:nvPr>
        </p:nvSpPr>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General Session Part 1 is planned for 60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with breaks. This schedule leaves a flexible 30-minute slot that can be used for a special presentation on advanced recruitment techniques, a panel discussion addressing the specific membership challenges faced by clubs in your District, Pathways engagement and recognition, or another presentation focused on the needs of the clubs in your District.</a:t>
            </a:r>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2D7D8822-563C-5817-C1F2-13790F2DF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7162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0.5 minute</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Welcome to General Session Part 1 of Round 2 Mid-Year Club Officer Training (COT)!</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781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6138" y="679450"/>
            <a:ext cx="5059362" cy="2846388"/>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1.5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Round 2 Mid-Year Club Officer Training will focus heavily on discussion and sharing ideas.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During General Session Part 1, we will explore the topics highlighted in yellow – achieving Continuous Club Success through an interactive Stop/Start/Continue exercise followed by an introduction to Root Cause Analysis, using the 5 Whys and Fishbone diagram problem-solving techniques.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We then move into the individual Club Officer breakout sessions for each role with refresher quizzes and case studies.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In the final session of this training, General Session Part 2, we will discuss:</a:t>
            </a:r>
          </a:p>
          <a:p>
            <a:pPr marL="603450" lvl="1"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Membership Engagement &amp; Retention</a:t>
            </a:r>
          </a:p>
          <a:p>
            <a:pPr marL="603450" lvl="1"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Succession Planning</a:t>
            </a:r>
          </a:p>
          <a:p>
            <a:pPr marL="603450" lvl="1"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Wrap-up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6256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6138" y="679450"/>
            <a:ext cx="5059362" cy="2846388"/>
          </a:xfrm>
        </p:spPr>
      </p:sp>
      <p:sp>
        <p:nvSpPr>
          <p:cNvPr id="3" name="Notes Placeholder 2"/>
          <p:cNvSpPr>
            <a:spLocks noGrp="1"/>
          </p:cNvSpPr>
          <p:nvPr>
            <p:ph type="body" idx="1"/>
          </p:nvPr>
        </p:nvSpPr>
        <p:spPr>
          <a:xfrm>
            <a:off x="516835" y="3631095"/>
            <a:ext cx="5817704" cy="5054117"/>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3.5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b="0" kern="1200" dirty="0">
                <a:solidFill>
                  <a:schemeClr val="tx1"/>
                </a:solidFill>
                <a:effectLst/>
                <a:latin typeface="Arial" panose="020B0604020202020204" pitchFamily="34" charset="0"/>
                <a:ea typeface="+mn-ea"/>
                <a:cs typeface="Arial" panose="020B0604020202020204" pitchFamily="34" charset="0"/>
              </a:rPr>
              <a:t>You have just seen our training agenda. What do you think? Why are we conducting a second round of Club Officer Training? </a:t>
            </a:r>
            <a:r>
              <a:rPr lang="en-GB" sz="1200" kern="1200" dirty="0">
                <a:solidFill>
                  <a:schemeClr val="tx1"/>
                </a:solidFill>
                <a:effectLst/>
                <a:latin typeface="Arial" panose="020B0604020202020204" pitchFamily="34" charset="0"/>
                <a:ea typeface="+mn-ea"/>
                <a:cs typeface="Arial" panose="020B0604020202020204" pitchFamily="34" charset="0"/>
              </a:rPr>
              <a:t>What is the value of a second round of Club Officer Training?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dirty="0"/>
              <a:t>(</a:t>
            </a:r>
            <a:r>
              <a:rPr lang="en-GB" b="1" dirty="0"/>
              <a:t>For online or hybrid training</a:t>
            </a:r>
            <a:r>
              <a:rPr lang="en-GB" dirty="0"/>
              <a:t>, ask online participants to type concise answers into the Zoom Chat and share a few answers. For onsite audiences, ask those who want to answer to raise their hands and then have a few of them give single phrase or one sentence answers.</a:t>
            </a:r>
            <a:r>
              <a:rPr lang="en-US" dirty="0"/>
              <a:t> </a:t>
            </a:r>
            <a:r>
              <a:rPr lang="en-US" b="1" dirty="0"/>
              <a:t>Limit the discussion to 1.5 minutes</a:t>
            </a:r>
            <a:r>
              <a:rPr lang="en-US" dirty="0"/>
              <a:t>.)</a:t>
            </a:r>
          </a:p>
          <a:p>
            <a:pPr marL="0" indent="0">
              <a:buNone/>
            </a:pPr>
            <a:endParaRPr lang="en-US" dirty="0"/>
          </a:p>
          <a:p>
            <a:pPr marL="0" indent="0">
              <a:buNone/>
            </a:pPr>
            <a:r>
              <a:rPr lang="en-US" dirty="0"/>
              <a:t>(</a:t>
            </a:r>
            <a:r>
              <a:rPr lang="en-US" b="1" dirty="0"/>
              <a:t>After receiving their responses</a:t>
            </a:r>
            <a:r>
              <a:rPr lang="en-US" dirty="0"/>
              <a:t>, you can augment their answers with your experiences and the information below, but limit the time spent on this slide to 2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(After listening to responses, say…) </a:t>
            </a:r>
            <a:r>
              <a:rPr lang="en-GB" sz="1200" b="0" kern="1200" dirty="0">
                <a:solidFill>
                  <a:schemeClr val="tx1"/>
                </a:solidFill>
                <a:effectLst/>
                <a:latin typeface="Arial" panose="020B0604020202020204" pitchFamily="34" charset="0"/>
                <a:ea typeface="+mn-ea"/>
                <a:cs typeface="Arial" panose="020B0604020202020204" pitchFamily="34" charset="0"/>
              </a:rPr>
              <a:t>The s</a:t>
            </a:r>
            <a:r>
              <a:rPr lang="en-GB" sz="1200" kern="1200" dirty="0">
                <a:solidFill>
                  <a:schemeClr val="tx1"/>
                </a:solidFill>
                <a:effectLst/>
                <a:latin typeface="Arial" panose="020B0604020202020204" pitchFamily="34" charset="0"/>
                <a:ea typeface="+mn-ea"/>
                <a:cs typeface="Arial" panose="020B0604020202020204" pitchFamily="34" charset="0"/>
              </a:rPr>
              <a:t>econd round of club officer training is focused on club progress since the beginning of the Toastmasters year, club successes and club challenges, member and club achievements, and how to move forward toward a strong year-end finish filled with Distinguished Club goal achievements by June 30. You, as club leaders, will also have the opportunity to share best practices for the benefit of all club leaders in attendance.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253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4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This section focuses on supporting our clubs in achieving continuous, consistent success.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9995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6138" y="679450"/>
            <a:ext cx="5059362" cy="2846388"/>
          </a:xfrm>
        </p:spPr>
      </p:sp>
      <p:sp>
        <p:nvSpPr>
          <p:cNvPr id="3" name="Notes Placeholder 2"/>
          <p:cNvSpPr>
            <a:spLocks noGrp="1"/>
          </p:cNvSpPr>
          <p:nvPr>
            <p:ph type="body" idx="1"/>
          </p:nvPr>
        </p:nvSpPr>
        <p:spPr>
          <a:xfrm>
            <a:off x="516835" y="3631095"/>
            <a:ext cx="5817704" cy="5054117"/>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3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7 minutes</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(Ask) </a:t>
            </a:r>
            <a:r>
              <a:rPr lang="en-GB" sz="1100" b="0" kern="1200" dirty="0">
                <a:solidFill>
                  <a:schemeClr val="tx1"/>
                </a:solidFill>
                <a:effectLst/>
                <a:latin typeface="Arial" panose="020B0604020202020204" pitchFamily="34" charset="0"/>
                <a:ea typeface="+mn-ea"/>
                <a:cs typeface="Arial" panose="020B0604020202020204" pitchFamily="34" charset="0"/>
              </a:rPr>
              <a:t>What does club success mean? </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(Responses like club quality, members achieving their goals in Pathways, membership fulfilling their reason for joining Toastmasters, goal achievement in the Distinguished Club Program, membership growth and good membership retention during the Sep/Oct renewals are valid responses. </a:t>
            </a:r>
            <a:r>
              <a:rPr lang="en-GB" sz="1100" b="1" kern="1200" dirty="0">
                <a:solidFill>
                  <a:schemeClr val="tx1"/>
                </a:solidFill>
                <a:effectLst/>
                <a:latin typeface="Arial" panose="020B0604020202020204" pitchFamily="34" charset="0"/>
                <a:ea typeface="+mn-ea"/>
                <a:cs typeface="Arial" panose="020B0604020202020204" pitchFamily="34" charset="0"/>
              </a:rPr>
              <a:t>After receiving their responses, show the five items listed on the slide</a:t>
            </a:r>
            <a:r>
              <a:rPr lang="en-GB" sz="1100" kern="1200" dirty="0">
                <a:solidFill>
                  <a:schemeClr val="tx1"/>
                </a:solidFill>
                <a:effectLst/>
                <a:latin typeface="Arial" panose="020B0604020202020204" pitchFamily="34" charset="0"/>
                <a:ea typeface="+mn-ea"/>
                <a:cs typeface="Arial" panose="020B0604020202020204" pitchFamily="34" charset="0"/>
              </a:rPr>
              <a:t>.)</a:t>
            </a:r>
            <a:endParaRPr lang="en-GB" sz="11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a:t>
            </a:r>
            <a:r>
              <a:rPr lang="en-GB" sz="1100" kern="1200" dirty="0">
                <a:solidFill>
                  <a:schemeClr val="tx1"/>
                </a:solidFill>
                <a:effectLst/>
                <a:latin typeface="Arial" panose="020B0604020202020204" pitchFamily="34" charset="0"/>
                <a:ea typeface="+mn-ea"/>
                <a:cs typeface="Arial" panose="020B0604020202020204" pitchFamily="34" charset="0"/>
              </a:rPr>
              <a:t>Club success includes:</a:t>
            </a:r>
          </a:p>
          <a:p>
            <a:r>
              <a:rPr lang="en-GB" sz="1100" kern="1200" dirty="0">
                <a:solidFill>
                  <a:schemeClr val="tx1"/>
                </a:solidFill>
                <a:effectLst/>
                <a:latin typeface="Arial" panose="020B0604020202020204" pitchFamily="34" charset="0"/>
                <a:ea typeface="+mn-ea"/>
                <a:cs typeface="Arial" panose="020B0604020202020204" pitchFamily="34" charset="0"/>
              </a:rPr>
              <a:t>Knowledge of members’ needs and their aspirations to schedule them timely for Pathways projects to achieve their goals</a:t>
            </a:r>
          </a:p>
          <a:p>
            <a:r>
              <a:rPr lang="en-GB" sz="1100" kern="1200" dirty="0">
                <a:solidFill>
                  <a:schemeClr val="tx1"/>
                </a:solidFill>
                <a:effectLst/>
                <a:latin typeface="Arial" panose="020B0604020202020204" pitchFamily="34" charset="0"/>
                <a:ea typeface="+mn-ea"/>
                <a:cs typeface="Arial" panose="020B0604020202020204" pitchFamily="34" charset="0"/>
              </a:rPr>
              <a:t>Quality club meetings with active member participation to support members’ needs and goals</a:t>
            </a:r>
          </a:p>
          <a:p>
            <a:r>
              <a:rPr lang="en-GB" sz="1100" kern="1200" dirty="0">
                <a:solidFill>
                  <a:schemeClr val="tx1"/>
                </a:solidFill>
                <a:effectLst/>
                <a:latin typeface="Arial" panose="020B0604020202020204" pitchFamily="34" charset="0"/>
                <a:ea typeface="+mn-ea"/>
                <a:cs typeface="Arial" panose="020B0604020202020204" pitchFamily="34" charset="0"/>
              </a:rPr>
              <a:t>Actively using the Club Success Plan to guide the efforts of the club officer team</a:t>
            </a:r>
          </a:p>
          <a:p>
            <a:r>
              <a:rPr lang="en-GB" sz="1100" kern="1200" dirty="0">
                <a:solidFill>
                  <a:schemeClr val="tx1"/>
                </a:solidFill>
                <a:effectLst/>
                <a:latin typeface="Arial" panose="020B0604020202020204" pitchFamily="34" charset="0"/>
                <a:ea typeface="+mn-ea"/>
                <a:cs typeface="Arial" panose="020B0604020202020204" pitchFamily="34" charset="0"/>
              </a:rPr>
              <a:t>Achieving the Distinguished Club Program goals as a result of member participation</a:t>
            </a:r>
          </a:p>
          <a:p>
            <a:r>
              <a:rPr lang="en-GB" sz="1100" kern="1200" dirty="0">
                <a:solidFill>
                  <a:schemeClr val="tx1"/>
                </a:solidFill>
                <a:effectLst/>
                <a:latin typeface="Arial" panose="020B0604020202020204" pitchFamily="34" charset="0"/>
                <a:ea typeface="+mn-ea"/>
                <a:cs typeface="Arial" panose="020B0604020202020204" pitchFamily="34" charset="0"/>
              </a:rPr>
              <a:t>Good cohesion among the club officer team, with every officer performing effectively in their roles and collaborating to fulfill their responsibilities</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(Then state today’s date </a:t>
            </a:r>
            <a:r>
              <a:rPr lang="en-GB" sz="1100" b="0" kern="1200" dirty="0">
                <a:solidFill>
                  <a:schemeClr val="tx1"/>
                </a:solidFill>
                <a:effectLst/>
                <a:latin typeface="Arial" panose="020B0604020202020204" pitchFamily="34" charset="0"/>
                <a:ea typeface="+mn-ea"/>
                <a:cs typeface="Arial" panose="020B0604020202020204" pitchFamily="34" charset="0"/>
              </a:rPr>
              <a:t>and</a:t>
            </a:r>
            <a:r>
              <a:rPr lang="en-GB" sz="1100" b="1" kern="1200" dirty="0">
                <a:solidFill>
                  <a:schemeClr val="tx1"/>
                </a:solidFill>
                <a:effectLst/>
                <a:latin typeface="Arial" panose="020B0604020202020204" pitchFamily="34" charset="0"/>
                <a:ea typeface="+mn-ea"/>
                <a:cs typeface="Arial" panose="020B0604020202020204" pitchFamily="34" charset="0"/>
              </a:rPr>
              <a:t> </a:t>
            </a:r>
            <a:r>
              <a:rPr lang="en-GB" sz="1100" kern="1200" dirty="0">
                <a:solidFill>
                  <a:schemeClr val="tx1"/>
                </a:solidFill>
                <a:effectLst/>
                <a:latin typeface="Arial" panose="020B0604020202020204" pitchFamily="34" charset="0"/>
                <a:ea typeface="+mn-ea"/>
                <a:cs typeface="Arial" panose="020B0604020202020204" pitchFamily="34" charset="0"/>
              </a:rPr>
              <a:t>where we are in the Toastmasters year that ends on June 30.) </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a:t>
            </a:r>
            <a:r>
              <a:rPr lang="en-GB" sz="1100" kern="1200" dirty="0">
                <a:solidFill>
                  <a:schemeClr val="tx1"/>
                </a:solidFill>
                <a:effectLst/>
                <a:latin typeface="Arial" panose="020B0604020202020204" pitchFamily="34" charset="0"/>
                <a:ea typeface="+mn-ea"/>
                <a:cs typeface="Arial" panose="020B0604020202020204" pitchFamily="34" charset="0"/>
              </a:rPr>
              <a:t>At this stage of the year, we need to assess our current club status and decide how our members and clubs can progress to achieve our goals by June 30. </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5596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6138" y="679450"/>
            <a:ext cx="5059362" cy="2846388"/>
          </a:xfrm>
        </p:spPr>
      </p:sp>
      <p:sp>
        <p:nvSpPr>
          <p:cNvPr id="3" name="Notes Placeholder 2"/>
          <p:cNvSpPr>
            <a:spLocks noGrp="1"/>
          </p:cNvSpPr>
          <p:nvPr>
            <p:ph type="body" idx="1"/>
          </p:nvPr>
        </p:nvSpPr>
        <p:spPr>
          <a:xfrm>
            <a:off x="516835" y="3631096"/>
            <a:ext cx="5817704" cy="5512904"/>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on slide: 3 minutes </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10 Minutes</a:t>
            </a:r>
            <a:br>
              <a:rPr lang="en-GB" sz="1050" b="1" kern="1200" dirty="0">
                <a:solidFill>
                  <a:schemeClr val="tx1"/>
                </a:solidFill>
                <a:effectLst/>
                <a:latin typeface="Arial" panose="020B0604020202020204" pitchFamily="34" charset="0"/>
                <a:ea typeface="+mn-ea"/>
                <a:cs typeface="Arial" panose="020B0604020202020204" pitchFamily="34" charset="0"/>
              </a:rPr>
            </a:b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(Ask)</a:t>
            </a:r>
            <a:r>
              <a:rPr lang="en-GB" sz="1050" kern="1200" dirty="0">
                <a:solidFill>
                  <a:schemeClr val="tx1"/>
                </a:solidFill>
                <a:effectLst/>
                <a:latin typeface="Arial" panose="020B0604020202020204" pitchFamily="34" charset="0"/>
                <a:ea typeface="+mn-ea"/>
                <a:cs typeface="Arial" panose="020B0604020202020204" pitchFamily="34" charset="0"/>
              </a:rPr>
              <a:t> What is the Distinguished Club Program (DCP)? </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(After receiving their responses, </a:t>
            </a:r>
            <a:r>
              <a:rPr lang="en-GB" sz="1050" b="1" kern="1200" dirty="0">
                <a:solidFill>
                  <a:schemeClr val="tx1"/>
                </a:solidFill>
                <a:effectLst/>
                <a:latin typeface="Arial" panose="020B0604020202020204" pitchFamily="34" charset="0"/>
                <a:ea typeface="+mn-ea"/>
                <a:cs typeface="Arial" panose="020B0604020202020204" pitchFamily="34" charset="0"/>
              </a:rPr>
              <a:t>ask:</a:t>
            </a:r>
            <a:r>
              <a:rPr lang="en-GB" sz="1050" kern="1200" dirty="0">
                <a:solidFill>
                  <a:schemeClr val="tx1"/>
                </a:solidFill>
                <a:effectLst/>
                <a:latin typeface="Arial" panose="020B0604020202020204" pitchFamily="34" charset="0"/>
                <a:ea typeface="+mn-ea"/>
                <a:cs typeface="Arial" panose="020B0604020202020204" pitchFamily="34" charset="0"/>
              </a:rPr>
              <a:t>) How many goals has your club currently achieved in the DCP? </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(Remind club officers that the program consists of 10 Goals but also has qualifying/eligibility requirements.)</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Quiz attendees on the 10 goals:</a:t>
            </a:r>
          </a:p>
          <a:p>
            <a:pPr marL="12600" indent="-228600">
              <a:buFont typeface="+mj-lt"/>
              <a:buAutoNum type="arabicPeriod"/>
            </a:pPr>
            <a:r>
              <a:rPr lang="en-GB" sz="1050" kern="1200" dirty="0">
                <a:solidFill>
                  <a:schemeClr val="tx1"/>
                </a:solidFill>
                <a:effectLst/>
                <a:latin typeface="Arial" panose="020B0604020202020204" pitchFamily="34" charset="0"/>
                <a:ea typeface="+mn-ea"/>
                <a:cs typeface="Arial" panose="020B0604020202020204" pitchFamily="34" charset="0"/>
              </a:rPr>
              <a:t>At least four Level 1 awards</a:t>
            </a:r>
          </a:p>
          <a:p>
            <a:pPr marL="12600" lvl="0" indent="-228600">
              <a:buFont typeface="+mj-lt"/>
              <a:buAutoNum type="arabicPeriod"/>
            </a:pPr>
            <a:r>
              <a:rPr lang="en-GB" sz="1050" kern="1200" dirty="0">
                <a:solidFill>
                  <a:schemeClr val="tx1"/>
                </a:solidFill>
                <a:effectLst/>
                <a:latin typeface="Arial" panose="020B0604020202020204" pitchFamily="34" charset="0"/>
                <a:ea typeface="+mn-ea"/>
                <a:cs typeface="Arial" panose="020B0604020202020204" pitchFamily="34" charset="0"/>
              </a:rPr>
              <a:t>Two Level 2 awards or Online Meeting Mastery completions</a:t>
            </a:r>
          </a:p>
          <a:p>
            <a:pPr marL="12600" lvl="0" indent="-228600">
              <a:buFont typeface="+mj-lt"/>
              <a:buAutoNum type="arabicPeriod"/>
            </a:pPr>
            <a:r>
              <a:rPr lang="en-GB" sz="1050" kern="1200" dirty="0">
                <a:solidFill>
                  <a:schemeClr val="tx1"/>
                </a:solidFill>
                <a:effectLst/>
                <a:latin typeface="Arial" panose="020B0604020202020204" pitchFamily="34" charset="0"/>
                <a:ea typeface="+mn-ea"/>
                <a:cs typeface="Arial" panose="020B0604020202020204" pitchFamily="34" charset="0"/>
              </a:rPr>
              <a:t>At least two more Level 2 awards or Online Meeting Mastery completions</a:t>
            </a:r>
          </a:p>
          <a:p>
            <a:pPr marL="12600" indent="-228600">
              <a:buFont typeface="+mj-lt"/>
              <a:buAutoNum type="arabicPeriod"/>
            </a:pPr>
            <a:r>
              <a:rPr lang="en-GB" sz="1050" kern="1200" dirty="0">
                <a:solidFill>
                  <a:schemeClr val="tx1"/>
                </a:solidFill>
                <a:effectLst/>
                <a:latin typeface="Arial" panose="020B0604020202020204" pitchFamily="34" charset="0"/>
                <a:ea typeface="+mn-ea"/>
                <a:cs typeface="Arial" panose="020B0604020202020204" pitchFamily="34" charset="0"/>
              </a:rPr>
              <a:t>At least two Level 3 awards</a:t>
            </a:r>
          </a:p>
          <a:p>
            <a:pPr marL="12600" indent="-228600">
              <a:buFont typeface="+mj-lt"/>
              <a:buAutoNum type="arabicPeriod"/>
            </a:pPr>
            <a:r>
              <a:rPr lang="en-GB" sz="1050" kern="1200" dirty="0">
                <a:solidFill>
                  <a:schemeClr val="tx1"/>
                </a:solidFill>
                <a:effectLst/>
                <a:latin typeface="Arial" panose="020B0604020202020204" pitchFamily="34" charset="0"/>
                <a:ea typeface="+mn-ea"/>
                <a:cs typeface="Arial" panose="020B0604020202020204" pitchFamily="34" charset="0"/>
              </a:rPr>
              <a:t>One Level 4, Path completion, or DTM award</a:t>
            </a:r>
          </a:p>
          <a:p>
            <a:pPr marL="12600" indent="-228600">
              <a:buFont typeface="+mj-lt"/>
              <a:buAutoNum type="arabicPeriod"/>
            </a:pPr>
            <a:r>
              <a:rPr lang="en-GB" sz="1050" kern="1200" dirty="0">
                <a:solidFill>
                  <a:schemeClr val="tx1"/>
                </a:solidFill>
                <a:effectLst/>
                <a:latin typeface="Arial" panose="020B0604020202020204" pitchFamily="34" charset="0"/>
                <a:ea typeface="+mn-ea"/>
                <a:cs typeface="Arial" panose="020B0604020202020204" pitchFamily="34" charset="0"/>
              </a:rPr>
              <a:t>At least one more Level 4, Path completion, or DTM award</a:t>
            </a:r>
          </a:p>
          <a:p>
            <a:pPr marL="12600" indent="-228600">
              <a:buFont typeface="+mj-lt"/>
              <a:buAutoNum type="arabicPeriod"/>
            </a:pPr>
            <a:r>
              <a:rPr lang="en-GB" sz="1050" kern="1200" dirty="0">
                <a:solidFill>
                  <a:schemeClr val="tx1"/>
                </a:solidFill>
                <a:effectLst/>
                <a:latin typeface="Arial" panose="020B0604020202020204" pitchFamily="34" charset="0"/>
                <a:ea typeface="+mn-ea"/>
                <a:cs typeface="Arial" panose="020B0604020202020204" pitchFamily="34" charset="0"/>
              </a:rPr>
              <a:t>Add 4 new, dual or reinstated members</a:t>
            </a:r>
          </a:p>
          <a:p>
            <a:pPr marL="12600" indent="-228600">
              <a:buFont typeface="+mj-lt"/>
              <a:buAutoNum type="arabicPeriod"/>
            </a:pPr>
            <a:r>
              <a:rPr lang="en-GB" sz="1050" kern="1200" dirty="0">
                <a:solidFill>
                  <a:schemeClr val="tx1"/>
                </a:solidFill>
                <a:effectLst/>
                <a:latin typeface="Arial" panose="020B0604020202020204" pitchFamily="34" charset="0"/>
                <a:ea typeface="+mn-ea"/>
                <a:cs typeface="Arial" panose="020B0604020202020204" pitchFamily="34" charset="0"/>
              </a:rPr>
              <a:t>Add at least 4 more new, dual or reinstated members</a:t>
            </a:r>
          </a:p>
          <a:p>
            <a:pPr marL="12600" indent="-228600">
              <a:buFont typeface="+mj-lt"/>
              <a:buAutoNum type="arabicPeriod"/>
            </a:pPr>
            <a:r>
              <a:rPr lang="en-US" sz="1050" dirty="0"/>
              <a:t>A minimum of four club officer roles trained during each of the two training periods </a:t>
            </a:r>
            <a:r>
              <a:rPr lang="en-GB" sz="1050" kern="1200" dirty="0">
                <a:solidFill>
                  <a:schemeClr val="tx1"/>
                </a:solidFill>
                <a:effectLst/>
                <a:latin typeface="Arial" panose="020B0604020202020204" pitchFamily="34" charset="0"/>
                <a:ea typeface="+mn-ea"/>
                <a:cs typeface="Arial" panose="020B0604020202020204" pitchFamily="34" charset="0"/>
              </a:rPr>
              <a:t>between June –August </a:t>
            </a:r>
            <a:r>
              <a:rPr lang="en-GB" sz="1050" b="1" kern="1200" dirty="0">
                <a:solidFill>
                  <a:schemeClr val="tx1"/>
                </a:solidFill>
                <a:effectLst/>
                <a:latin typeface="Arial" panose="020B0604020202020204" pitchFamily="34" charset="0"/>
                <a:ea typeface="+mn-ea"/>
                <a:cs typeface="Arial" panose="020B0604020202020204" pitchFamily="34" charset="0"/>
              </a:rPr>
              <a:t>and</a:t>
            </a:r>
            <a:r>
              <a:rPr lang="en-GB" sz="1050" kern="1200" dirty="0">
                <a:solidFill>
                  <a:schemeClr val="tx1"/>
                </a:solidFill>
                <a:effectLst/>
                <a:latin typeface="Arial" panose="020B0604020202020204" pitchFamily="34" charset="0"/>
                <a:ea typeface="+mn-ea"/>
                <a:cs typeface="Arial" panose="020B0604020202020204" pitchFamily="34" charset="0"/>
              </a:rPr>
              <a:t> between Nov – Feb</a:t>
            </a:r>
          </a:p>
          <a:p>
            <a:pPr marL="12600" indent="-228600">
              <a:buFont typeface="+mj-lt"/>
              <a:buAutoNum type="arabicPeriod"/>
            </a:pPr>
            <a:r>
              <a:rPr lang="en-US" sz="1050" dirty="0"/>
              <a:t>On-time payment of membership dues accompanied by the names of eight members (at least three of whom must be renewing members) </a:t>
            </a:r>
            <a:r>
              <a:rPr lang="en-US" sz="1050" b="1" dirty="0"/>
              <a:t>for one period </a:t>
            </a:r>
            <a:r>
              <a:rPr lang="en-US" sz="1050" dirty="0"/>
              <a:t>(</a:t>
            </a:r>
            <a:r>
              <a:rPr lang="en-GB" sz="1050" kern="1200" dirty="0">
                <a:solidFill>
                  <a:schemeClr val="tx1"/>
                </a:solidFill>
                <a:effectLst/>
                <a:latin typeface="Arial" panose="020B0604020202020204" pitchFamily="34" charset="0"/>
                <a:ea typeface="+mn-ea"/>
                <a:cs typeface="Arial" panose="020B0604020202020204" pitchFamily="34" charset="0"/>
              </a:rPr>
              <a:t>on time is before October 1 and/or April 1) </a:t>
            </a:r>
            <a:r>
              <a:rPr lang="en-US" sz="1050" dirty="0"/>
              <a:t>and on-time submission </a:t>
            </a:r>
            <a:r>
              <a:rPr lang="en-US" sz="1050" b="1" dirty="0"/>
              <a:t>of one club officer list </a:t>
            </a:r>
            <a:r>
              <a:rPr lang="en-US" sz="1050" dirty="0"/>
              <a:t>by June 30 for all club officer elections and by December 31 for </a:t>
            </a:r>
            <a:r>
              <a:rPr lang="en-US" sz="1050" b="1" dirty="0"/>
              <a:t>semiannual</a:t>
            </a:r>
            <a:r>
              <a:rPr lang="en-US" sz="1050" dirty="0"/>
              <a:t> club officer elections. (The June 30 club officer list submission counts toward DCP goals for the year beginning July 1. This is very important to understand. It is the responsibility of the outgoing club officers to submit the club officer list for the incoming club officers by June 30.)</a:t>
            </a:r>
          </a:p>
          <a:p>
            <a:pPr marL="0" indent="0">
              <a:buNone/>
            </a:pPr>
            <a:br>
              <a:rPr lang="en-GB" sz="1050" kern="1200" dirty="0">
                <a:solidFill>
                  <a:schemeClr val="tx1"/>
                </a:solidFill>
                <a:effectLst/>
                <a:latin typeface="Arial" panose="020B0604020202020204" pitchFamily="34" charset="0"/>
                <a:ea typeface="+mn-ea"/>
                <a:cs typeface="Arial" panose="020B0604020202020204" pitchFamily="34" charset="0"/>
              </a:rPr>
            </a:br>
            <a:r>
              <a:rPr lang="en-GB" sz="1050" b="1" kern="1200" dirty="0">
                <a:solidFill>
                  <a:schemeClr val="tx1"/>
                </a:solidFill>
                <a:effectLst/>
                <a:latin typeface="Arial" panose="020B0604020202020204" pitchFamily="34" charset="0"/>
                <a:ea typeface="+mn-ea"/>
                <a:cs typeface="Arial" panose="020B0604020202020204" pitchFamily="34" charset="0"/>
              </a:rPr>
              <a:t>(Ask) </a:t>
            </a:r>
            <a:r>
              <a:rPr lang="en-GB" sz="1050" kern="1200" dirty="0">
                <a:solidFill>
                  <a:schemeClr val="tx1"/>
                </a:solidFill>
                <a:effectLst/>
                <a:latin typeface="Arial" panose="020B0604020202020204" pitchFamily="34" charset="0"/>
                <a:ea typeface="+mn-ea"/>
                <a:cs typeface="Arial" panose="020B0604020202020204" pitchFamily="34" charset="0"/>
              </a:rPr>
              <a:t>What are the DCP eligibility qualifying requirements?</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(Then click to show the THREE eligibility criteria. Emphasize the requirement to submit the Club Success Plan by September 30.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5111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 </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12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Review</a:t>
            </a:r>
            <a:r>
              <a:rPr lang="en-GB" sz="1200" kern="1200" dirty="0">
                <a:solidFill>
                  <a:schemeClr val="tx1"/>
                </a:solidFill>
                <a:effectLst/>
                <a:latin typeface="Arial" panose="020B0604020202020204" pitchFamily="34" charset="0"/>
                <a:ea typeface="+mn-ea"/>
                <a:cs typeface="Arial" panose="020B0604020202020204" pitchFamily="34" charset="0"/>
              </a:rPr>
              <a:t> each level of recognition, the membership requirements to attain them, and how many goals are required. This same slide was shown in Round 1 COT. This is simply shown as a quick review.)</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Can a club with 9 of 10 goals met and a net growth of 5 since July 1 be a President’s Distinguished Club? (Answer is </a:t>
            </a:r>
            <a:r>
              <a:rPr lang="en-GB" sz="1200" b="1" kern="1200" dirty="0">
                <a:solidFill>
                  <a:schemeClr val="tx1"/>
                </a:solidFill>
                <a:effectLst/>
                <a:latin typeface="Arial" panose="020B0604020202020204" pitchFamily="34" charset="0"/>
                <a:ea typeface="+mn-ea"/>
                <a:cs typeface="Arial" panose="020B0604020202020204" pitchFamily="34" charset="0"/>
              </a:rPr>
              <a:t>NO</a:t>
            </a:r>
            <a:r>
              <a:rPr lang="en-GB" sz="1200" kern="1200" dirty="0">
                <a:solidFill>
                  <a:schemeClr val="tx1"/>
                </a:solidFill>
                <a:effectLst/>
                <a:latin typeface="Arial" panose="020B0604020202020204" pitchFamily="34" charset="0"/>
                <a:ea typeface="+mn-ea"/>
                <a:cs typeface="Arial" panose="020B0604020202020204" pitchFamily="34" charset="0"/>
              </a:rPr>
              <a:t>. A minimum of 20 members is required to reach this level.)</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6394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15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Do you regularly monitor your club’s dashboard to view the progress of your members and your club? The performance of every club, area, division and District worldwide is available real-time on the Toastmasters International dashboards. You can access the dashboards directly at the link, https://dashboards.toastmasters.org/. You will also find the dashboards through Club Central.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If possible, demonstrate how to use the dashboard to find a specific club through the search bar and what the various terms mean. For online training, share the link in the chat.)</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https://dashboards.toastmasters.org/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989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18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b="0" kern="1200" dirty="0">
                <a:solidFill>
                  <a:schemeClr val="tx1"/>
                </a:solidFill>
                <a:effectLst/>
                <a:latin typeface="Arial" panose="020B0604020202020204" pitchFamily="34" charset="0"/>
                <a:ea typeface="+mn-ea"/>
                <a:cs typeface="Arial" panose="020B0604020202020204" pitchFamily="34" charset="0"/>
              </a:rPr>
              <a:t>We have just discussed what club success means to your club and how to monitor your club’s success in the Distinguished Club Program through the club dashboard. What is the current status of your club today? What are your current successes?</a:t>
            </a:r>
          </a:p>
          <a:p>
            <a:pPr marL="0" indent="0">
              <a:buNone/>
            </a:pP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dirty="0"/>
              <a:t>(</a:t>
            </a:r>
            <a:r>
              <a:rPr lang="en-GB" b="1" dirty="0"/>
              <a:t>For online or hybrid training</a:t>
            </a:r>
            <a:r>
              <a:rPr lang="en-GB" dirty="0"/>
              <a:t>, ask online participants to type concise answers into the Zoom Chat and share a few answers. For onsite audiences, ask those who want to answer to raise their hands and then have a few of them give single phrase or one sentence answers.</a:t>
            </a:r>
            <a:r>
              <a:rPr lang="en-US" dirty="0"/>
              <a:t> </a:t>
            </a:r>
            <a:r>
              <a:rPr lang="en-US" b="1" dirty="0"/>
              <a:t>Watch your time. Limit the time on each question to 1 minute to complete this slide in 3 minutes</a:t>
            </a:r>
            <a:r>
              <a:rPr lang="en-US" dirty="0"/>
              <a:t>.)</a:t>
            </a: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2422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20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Explain</a:t>
            </a:r>
            <a:r>
              <a:rPr lang="en-GB" sz="1200" kern="1200" dirty="0">
                <a:solidFill>
                  <a:schemeClr val="tx1"/>
                </a:solidFill>
                <a:effectLst/>
                <a:latin typeface="Arial" panose="020B0604020202020204" pitchFamily="34" charset="0"/>
                <a:ea typeface="+mn-ea"/>
                <a:cs typeface="Arial" panose="020B0604020202020204" pitchFamily="34" charset="0"/>
              </a:rPr>
              <a:t> how the exercise will work. Emphasize that attendees should contribute as many answers as possible for each question. The facilitator should summarize answers and contributions towards the end of the session, especially looking for solutions to problems highlighted in the STOP section. Allocate 15 minutes for the entire activity.</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Onsite event </a:t>
            </a:r>
            <a:r>
              <a:rPr lang="en-GB" sz="1200" kern="1200" dirty="0">
                <a:solidFill>
                  <a:schemeClr val="tx1"/>
                </a:solidFill>
                <a:effectLst/>
                <a:latin typeface="Arial" panose="020B0604020202020204" pitchFamily="34" charset="0"/>
                <a:ea typeface="+mn-ea"/>
                <a:cs typeface="Arial" panose="020B0604020202020204" pitchFamily="34" charset="0"/>
              </a:rPr>
              <a:t>– Prepare three pieces of flipchart paper or wall sections for STOP, START and CONTINUE. Have stacks of Post-it notes available for attendees to write and add contributions, as needed, to the relevant section. You can either choose to dedicate 3 to 4 minutes for people to add contributions to each board, and in turn 3 minutes at the end for summarizing.</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Online event </a:t>
            </a:r>
            <a:r>
              <a:rPr lang="en-GB" sz="1200" kern="1200" dirty="0">
                <a:solidFill>
                  <a:schemeClr val="tx1"/>
                </a:solidFill>
                <a:effectLst/>
                <a:latin typeface="Arial" panose="020B0604020202020204" pitchFamily="34" charset="0"/>
                <a:ea typeface="+mn-ea"/>
                <a:cs typeface="Arial" panose="020B0604020202020204" pitchFamily="34" charset="0"/>
              </a:rPr>
              <a:t>– You can either use the Zoom whiteboarding function and prepare it in advance by creating the three boards and stacks of virtual Post-it notes for attendees. Alternatively, the exercise can be run via the chat as well, or through other interaction platform tools such as Slido or Mentimeter to gather answers.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0809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25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Re-emphasize</a:t>
            </a:r>
            <a:r>
              <a:rPr lang="en-GB" sz="1200" kern="1200" dirty="0">
                <a:solidFill>
                  <a:schemeClr val="tx1"/>
                </a:solidFill>
                <a:effectLst/>
                <a:latin typeface="Arial" panose="020B0604020202020204" pitchFamily="34" charset="0"/>
                <a:ea typeface="+mn-ea"/>
                <a:cs typeface="Arial" panose="020B0604020202020204" pitchFamily="34" charset="0"/>
              </a:rPr>
              <a:t> that the answers can be anything you think your club should STOP doing, small or large. There are no right or wrong contributions here. Club officers should consequently aim to contribute whatever is on their mind to the STOP board.)</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0123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30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Re-emphasize</a:t>
            </a:r>
            <a:r>
              <a:rPr lang="en-GB" sz="1200" kern="1200" dirty="0">
                <a:solidFill>
                  <a:schemeClr val="tx1"/>
                </a:solidFill>
                <a:effectLst/>
                <a:latin typeface="Arial" panose="020B0604020202020204" pitchFamily="34" charset="0"/>
                <a:ea typeface="+mn-ea"/>
                <a:cs typeface="Arial" panose="020B0604020202020204" pitchFamily="34" charset="0"/>
              </a:rPr>
              <a:t> that the answers can be anything you think your club should START doing, small or large. There are no right or wrong contributions here. Club officers should consequently aim to contribute whatever is on their mind to the START board. Many answers are likely to be solutions to challenges identified in the STOP board.)</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139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35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Re-emphasize</a:t>
            </a:r>
            <a:r>
              <a:rPr lang="en-GB" sz="1200" kern="1200" dirty="0">
                <a:solidFill>
                  <a:schemeClr val="tx1"/>
                </a:solidFill>
                <a:effectLst/>
                <a:latin typeface="Arial" panose="020B0604020202020204" pitchFamily="34" charset="0"/>
                <a:ea typeface="+mn-ea"/>
                <a:cs typeface="Arial" panose="020B0604020202020204" pitchFamily="34" charset="0"/>
              </a:rPr>
              <a:t> that the answer can be anything you think your club should CONTINUE, small or large. There are no right or wrong contributions here. Club officers should consequently aim to contribute whatever is on their mind to the CONTINUE board. We are looking for processes and practices that are working well, processes and practices that should be continued and shared with others.  If training online, it will be useful to “save the chat” for this segment to send to participants after the meeting.)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4882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36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(Pose the question to the audience to pivot to root cause analysis. Do NOT ask for answers to this question. Just use this as an introductory slide to Root Cause Analysis.)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9645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38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and wait for responses:) </a:t>
            </a:r>
            <a:r>
              <a:rPr lang="en-GB" sz="1200" kern="1200" dirty="0">
                <a:solidFill>
                  <a:schemeClr val="tx1"/>
                </a:solidFill>
                <a:effectLst/>
                <a:latin typeface="Arial" panose="020B0604020202020204" pitchFamily="34" charset="0"/>
                <a:ea typeface="+mn-ea"/>
                <a:cs typeface="Arial" panose="020B0604020202020204" pitchFamily="34" charset="0"/>
              </a:rPr>
              <a:t>“What’s one problem your club keeps solving again and again?”</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(Let participants name examples, such as guests who do not return, new members who do not engage after joining, fewer membership renewals, etc.)</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Cause Analysis (RCA) is the process of discovering the root causes of problems in order to identify appropriate solutions.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first goal of Root Cause Analysis is to discover the root cause of a problem or event.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second goal is to fully understand how to fix, compensate, or learn from any underlying issues within the root cause.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third goal is to apply what we learn from the analysis to systematically prevent future issues by creating Root Solutions.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(Show </a:t>
            </a:r>
            <a:r>
              <a:rPr lang="en-GB" sz="1200" b="0" kern="1200" dirty="0">
                <a:solidFill>
                  <a:schemeClr val="tx1"/>
                </a:solidFill>
                <a:effectLst/>
                <a:latin typeface="Arial" panose="020B0604020202020204" pitchFamily="34" charset="0"/>
                <a:ea typeface="+mn-ea"/>
                <a:cs typeface="Arial" panose="020B0604020202020204" pitchFamily="34" charset="0"/>
              </a:rPr>
              <a:t>the answers and </a:t>
            </a: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b="1" kern="1200" dirty="0">
                <a:solidFill>
                  <a:schemeClr val="tx1"/>
                </a:solidFill>
                <a:effectLst/>
                <a:latin typeface="Arial" panose="020B0604020202020204" pitchFamily="34" charset="0"/>
                <a:ea typeface="+mn-ea"/>
                <a:cs typeface="Arial" panose="020B0604020202020204" pitchFamily="34" charset="0"/>
                <a:sym typeface="Wingdings" panose="05000000000000000000" pitchFamily="2" charset="2"/>
              </a:rPr>
              <a:t>) </a:t>
            </a:r>
            <a:r>
              <a:rPr lang="en-GB" sz="1200" b="1" kern="1200" dirty="0">
                <a:solidFill>
                  <a:schemeClr val="tx1"/>
                </a:solidFill>
                <a:effectLst/>
                <a:latin typeface="Arial" panose="020B0604020202020204" pitchFamily="34" charset="0"/>
                <a:ea typeface="+mn-ea"/>
                <a:cs typeface="Arial" panose="020B0604020202020204" pitchFamily="34" charset="0"/>
              </a:rPr>
              <a:t>In our Toastmasters clubs, we therefore need to:</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Ask questions before proposing fixes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Break out of recurring patterns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Stop treating symptoms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Listen to what members actually need</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4339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6138" y="679450"/>
            <a:ext cx="5059362" cy="2846388"/>
          </a:xfrm>
        </p:spPr>
      </p:sp>
      <p:sp>
        <p:nvSpPr>
          <p:cNvPr id="3" name="Notes Placeholder 2"/>
          <p:cNvSpPr>
            <a:spLocks noGrp="1"/>
          </p:cNvSpPr>
          <p:nvPr>
            <p:ph type="body" idx="1"/>
          </p:nvPr>
        </p:nvSpPr>
        <p:spPr>
          <a:xfrm>
            <a:off x="516835" y="3631095"/>
            <a:ext cx="5817704" cy="9409043"/>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on slide: 4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42 minutes</a:t>
            </a:r>
            <a:br>
              <a:rPr lang="en-GB" sz="1050" b="1" kern="1200" dirty="0">
                <a:solidFill>
                  <a:schemeClr val="tx1"/>
                </a:solidFill>
                <a:effectLst/>
                <a:latin typeface="Arial" panose="020B0604020202020204" pitchFamily="34" charset="0"/>
                <a:ea typeface="+mn-ea"/>
                <a:cs typeface="Arial" panose="020B0604020202020204" pitchFamily="34" charset="0"/>
              </a:rPr>
            </a:b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spcBef>
                <a:spcPts val="0"/>
              </a:spcBef>
              <a:buClrTx/>
              <a:buSzTx/>
              <a:buFont typeface="Wingdings" pitchFamily="2" charset="2"/>
              <a:buNone/>
              <a:tabLst>
                <a:tab pos="216000" algn="l"/>
                <a:tab pos="432000" algn="l"/>
                <a:tab pos="648000" algn="l"/>
                <a:tab pos="864000" algn="l"/>
              </a:tabLst>
              <a:defRPr/>
            </a:pPr>
            <a:r>
              <a:rPr lang="en-GB" sz="1050" kern="1200" dirty="0">
                <a:solidFill>
                  <a:schemeClr val="tx1"/>
                </a:solidFill>
                <a:effectLst/>
                <a:latin typeface="Arial" panose="020B0604020202020204" pitchFamily="34" charset="0"/>
                <a:ea typeface="+mn-ea"/>
                <a:cs typeface="Arial" panose="020B0604020202020204" pitchFamily="34" charset="0"/>
              </a:rPr>
              <a:t>(</a:t>
            </a:r>
            <a:r>
              <a:rPr lang="en-GB" sz="1050" b="1" kern="1200" dirty="0">
                <a:solidFill>
                  <a:schemeClr val="tx1"/>
                </a:solidFill>
                <a:effectLst/>
                <a:latin typeface="Arial" panose="020B0604020202020204" pitchFamily="34" charset="0"/>
                <a:ea typeface="+mn-ea"/>
                <a:cs typeface="Arial" panose="020B0604020202020204" pitchFamily="34" charset="0"/>
              </a:rPr>
              <a:t>Share</a:t>
            </a:r>
            <a:r>
              <a:rPr lang="en-GB" sz="1050" kern="1200" dirty="0">
                <a:solidFill>
                  <a:schemeClr val="tx1"/>
                </a:solidFill>
                <a:effectLst/>
                <a:latin typeface="Arial" panose="020B0604020202020204" pitchFamily="34" charset="0"/>
                <a:ea typeface="+mn-ea"/>
                <a:cs typeface="Arial" panose="020B0604020202020204" pitchFamily="34" charset="0"/>
              </a:rPr>
              <a:t> a copy of this Fishbone diagram slide online in the Zoom chat. Distribute paper copies to onsite attendees</a:t>
            </a:r>
            <a:r>
              <a:rPr lang="en-GB" sz="1050" dirty="0"/>
              <a:t>. </a:t>
            </a:r>
            <a:r>
              <a:rPr lang="en-GB" sz="1050" b="1" kern="1200" dirty="0">
                <a:solidFill>
                  <a:schemeClr val="tx1"/>
                </a:solidFill>
                <a:effectLst/>
                <a:latin typeface="Arial" panose="020B0604020202020204" pitchFamily="34" charset="0"/>
                <a:ea typeface="+mn-ea"/>
                <a:cs typeface="Arial" panose="020B0604020202020204" pitchFamily="34" charset="0"/>
              </a:rPr>
              <a:t>Use</a:t>
            </a:r>
            <a:r>
              <a:rPr lang="en-GB" sz="1050" kern="1200" dirty="0">
                <a:solidFill>
                  <a:schemeClr val="tx1"/>
                </a:solidFill>
                <a:effectLst/>
                <a:latin typeface="Arial" panose="020B0604020202020204" pitchFamily="34" charset="0"/>
                <a:ea typeface="+mn-ea"/>
                <a:cs typeface="Arial" panose="020B0604020202020204" pitchFamily="34" charset="0"/>
              </a:rPr>
              <a:t> the example problem to introduce the Fishbone diagram problem-solving technique.)</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(Say) </a:t>
            </a:r>
            <a:r>
              <a:rPr lang="en-GB" sz="1050" kern="1200" dirty="0">
                <a:solidFill>
                  <a:schemeClr val="tx1"/>
                </a:solidFill>
                <a:effectLst/>
                <a:latin typeface="Arial" panose="020B0604020202020204" pitchFamily="34" charset="0"/>
                <a:ea typeface="+mn-ea"/>
                <a:cs typeface="Arial" panose="020B0604020202020204" pitchFamily="34" charset="0"/>
              </a:rPr>
              <a:t>During the club officer breakout sessions today, we will use two different Root Cause Analysis tools – Fishbone diagrams and the 5 Whys problem-solving technique.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Fishbone Diagram: Purpose and Use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Fishbone diagram, also known as the Ishikawa diagram, is a visual tool for identifying root causes of problems in processes. It helps organizations pinpoint root causes within quality control initiatives, supporting effective issue resolution.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Fishbone diagram maps potential causes of an identified problem, with the main issue at the "head" and categories branching off like a fish skeleton. Developed by Kaoru Ishikawa in the 1960s, it is widely used for structured root cause analysis.</a:t>
            </a:r>
            <a:br>
              <a:rPr lang="en-GB" sz="1050" kern="1200" dirty="0">
                <a:solidFill>
                  <a:schemeClr val="tx1"/>
                </a:solidFill>
                <a:effectLst/>
                <a:latin typeface="Arial" panose="020B0604020202020204" pitchFamily="34" charset="0"/>
                <a:ea typeface="+mn-ea"/>
                <a:cs typeface="Arial" panose="020B0604020202020204" pitchFamily="34" charset="0"/>
              </a:rPr>
            </a:br>
            <a:r>
              <a:rPr lang="en-GB" sz="800" kern="1200" dirty="0">
                <a:solidFill>
                  <a:schemeClr val="tx1"/>
                </a:solidFill>
                <a:effectLst/>
                <a:latin typeface="Arial" panose="020B0604020202020204" pitchFamily="34" charset="0"/>
                <a:ea typeface="+mn-ea"/>
                <a:cs typeface="Arial" panose="020B0604020202020204" pitchFamily="34" charset="0"/>
              </a:rPr>
              <a:t> </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Benefits of Fishbone Diagrams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Detailed Analysis: The Fishbone diagram analysis tool visually captures complex factors on large projects, encouraging team collaboration.</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Stronger Problem-Solving: Teams use it to brainstorm and thoroughly explore potential causes together.</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Informed Actions: By clarifying root causes, organizations can implement targeted solutions that improve workflows and operations.</a:t>
            </a:r>
          </a:p>
          <a:p>
            <a:pPr marL="0" indent="0">
              <a:buNone/>
            </a:pPr>
            <a:br>
              <a:rPr lang="en-GB" sz="1050" kern="1200" dirty="0">
                <a:solidFill>
                  <a:schemeClr val="tx1"/>
                </a:solidFill>
                <a:effectLst/>
                <a:latin typeface="Arial" panose="020B0604020202020204" pitchFamily="34" charset="0"/>
                <a:ea typeface="+mn-ea"/>
                <a:cs typeface="Arial" panose="020B0604020202020204" pitchFamily="34" charset="0"/>
              </a:rPr>
            </a:br>
            <a:r>
              <a:rPr lang="en-GB" sz="1050" b="1" kern="1200" dirty="0">
                <a:solidFill>
                  <a:schemeClr val="tx1"/>
                </a:solidFill>
                <a:effectLst/>
                <a:latin typeface="Arial" panose="020B0604020202020204" pitchFamily="34" charset="0"/>
                <a:ea typeface="+mn-ea"/>
                <a:cs typeface="Arial" panose="020B0604020202020204" pitchFamily="34" charset="0"/>
              </a:rPr>
              <a:t>How to Create &amp; Use a Fishbone Diagram</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Define the Problem: Clearly state the central issue (e.g., “Lack of Member Retention and DCP Goals”) and draw the main line.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List Causes: Note specific contributing factors under each category.</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Include Sub-causes: Add sub-branches for more detail where needed.</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Analyze Causes: Use methods like the 5 Whys to identify root causes within each category.</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Develop Solutions: Target solutions at confirmed root causes to maximize efficiency.</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Review Results: Assess if the root cause was addressed and look for ongoing improvement opportunities using the diagram within project management.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Explanation of Categories</a:t>
            </a:r>
          </a:p>
          <a:p>
            <a:pPr marL="228600" marR="0" lvl="0" indent="-228600" algn="l" defTabSz="216000" rtl="0" eaLnBrk="1" fontAlgn="auto" latinLnBrk="0" hangingPunct="1">
              <a:spcBef>
                <a:spcPts val="0"/>
              </a:spcBef>
              <a:buClrTx/>
              <a:buSzTx/>
              <a:buFont typeface="+mj-lt"/>
              <a:buAutoNum type="arabicPeriod"/>
              <a:tabLst>
                <a:tab pos="216000" algn="l"/>
                <a:tab pos="432000" algn="l"/>
                <a:tab pos="648000" algn="l"/>
                <a:tab pos="864000" algn="l"/>
              </a:tabLst>
              <a:defRPr/>
            </a:pPr>
            <a:r>
              <a:rPr lang="en-GB" sz="1050" b="1" kern="1200" dirty="0">
                <a:solidFill>
                  <a:schemeClr val="tx1"/>
                </a:solidFill>
                <a:effectLst/>
                <a:latin typeface="Arial" panose="020B0604020202020204" pitchFamily="34" charset="0"/>
                <a:ea typeface="+mn-ea"/>
                <a:cs typeface="Arial" panose="020B0604020202020204" pitchFamily="34" charset="0"/>
              </a:rPr>
              <a:t>Resources – </a:t>
            </a:r>
            <a:r>
              <a:rPr lang="en-GB" sz="1050" kern="1200" dirty="0">
                <a:solidFill>
                  <a:schemeClr val="tx1"/>
                </a:solidFill>
                <a:effectLst/>
                <a:latin typeface="Arial" panose="020B0604020202020204" pitchFamily="34" charset="0"/>
                <a:ea typeface="+mn-ea"/>
                <a:cs typeface="Arial" panose="020B0604020202020204" pitchFamily="34" charset="0"/>
              </a:rPr>
              <a:t>“What assets do we have as a club?”</a:t>
            </a: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These are tangible assets of the club, such as its venue, available funds, any technological tools, as well as its website and social media accounts.</a:t>
            </a:r>
            <a:endParaRPr lang="en-GB" sz="80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Processes –  </a:t>
            </a:r>
            <a:r>
              <a:rPr lang="en-GB" sz="1050" kern="1200" dirty="0">
                <a:solidFill>
                  <a:schemeClr val="tx1"/>
                </a:solidFill>
                <a:effectLst/>
                <a:latin typeface="Arial" panose="020B0604020202020204" pitchFamily="34" charset="0"/>
                <a:ea typeface="+mn-ea"/>
                <a:cs typeface="Arial" panose="020B0604020202020204" pitchFamily="34" charset="0"/>
              </a:rPr>
              <a:t>“How do we operate the club?”</a:t>
            </a: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The systems and repeatable tasks which keep the club going, such as guest follow-up, meeting role and speech assignments, collection of dues from members, mentoring programs and onboarding.</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Leadership – </a:t>
            </a:r>
            <a:r>
              <a:rPr lang="en-GB" sz="1050" kern="1200" dirty="0">
                <a:solidFill>
                  <a:schemeClr val="tx1"/>
                </a:solidFill>
                <a:effectLst/>
                <a:latin typeface="Arial" panose="020B0604020202020204" pitchFamily="34" charset="0"/>
                <a:ea typeface="+mn-ea"/>
                <a:cs typeface="Arial" panose="020B0604020202020204" pitchFamily="34" charset="0"/>
              </a:rPr>
              <a:t>“How do we lead the club?”</a:t>
            </a: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Actions, behaviors and attitudes of Executive Committee members</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Membership – </a:t>
            </a:r>
            <a:r>
              <a:rPr lang="en-GB" sz="1050" kern="1200" dirty="0">
                <a:solidFill>
                  <a:schemeClr val="tx1"/>
                </a:solidFill>
                <a:effectLst/>
                <a:latin typeface="Arial" panose="020B0604020202020204" pitchFamily="34" charset="0"/>
                <a:ea typeface="+mn-ea"/>
                <a:cs typeface="Arial" panose="020B0604020202020204" pitchFamily="34" charset="0"/>
              </a:rPr>
              <a:t>“Who are members of the club? How often do they participate?”</a:t>
            </a: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Composition of the club’s members, their participation in club activities and in Toastmasters Intl overall.</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Meetings – </a:t>
            </a:r>
            <a:r>
              <a:rPr lang="en-GB" sz="1050" kern="1200" dirty="0">
                <a:solidFill>
                  <a:schemeClr val="tx1"/>
                </a:solidFill>
                <a:effectLst/>
                <a:latin typeface="Arial" panose="020B0604020202020204" pitchFamily="34" charset="0"/>
                <a:ea typeface="+mn-ea"/>
                <a:cs typeface="Arial" panose="020B0604020202020204" pitchFamily="34" charset="0"/>
              </a:rPr>
              <a:t>“What happens during our club meetings?”</a:t>
            </a: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Overall quality of club meetings, how roles are filled, and what does future meeting programming look like.</a:t>
            </a:r>
          </a:p>
          <a:p>
            <a:pPr marL="228600" marR="0" lvl="0" indent="-228600" algn="l" defTabSz="216000" rtl="0" eaLnBrk="1" fontAlgn="auto" latinLnBrk="0" hangingPunct="1">
              <a:buClrTx/>
              <a:buSzTx/>
              <a:buFont typeface="+mj-lt"/>
              <a:buAutoNum type="arabicPeriod"/>
              <a:tabLst>
                <a:tab pos="216000" algn="l"/>
                <a:tab pos="432000" algn="l"/>
                <a:tab pos="648000" algn="l"/>
                <a:tab pos="864000" algn="l"/>
              </a:tabLst>
              <a:defRPr/>
            </a:pPr>
            <a:r>
              <a:rPr lang="en-GB" sz="1050" b="1" kern="1200" dirty="0">
                <a:solidFill>
                  <a:schemeClr val="tx1"/>
                </a:solidFill>
                <a:effectLst/>
                <a:latin typeface="Arial" panose="020B0604020202020204" pitchFamily="34" charset="0"/>
                <a:ea typeface="+mn-ea"/>
                <a:cs typeface="Arial" panose="020B0604020202020204" pitchFamily="34" charset="0"/>
              </a:rPr>
              <a:t>Culture – </a:t>
            </a:r>
            <a:r>
              <a:rPr lang="en-GB" sz="1050" kern="1200" dirty="0">
                <a:solidFill>
                  <a:schemeClr val="tx1"/>
                </a:solidFill>
                <a:effectLst/>
                <a:latin typeface="Arial" panose="020B0604020202020204" pitchFamily="34" charset="0"/>
                <a:ea typeface="+mn-ea"/>
                <a:cs typeface="Arial" panose="020B0604020202020204" pitchFamily="34" charset="0"/>
              </a:rPr>
              <a:t>“How does it feel to be a member?”</a:t>
            </a: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660600" lvl="1" indent="-228600"/>
            <a:r>
              <a:rPr lang="en-GB" sz="1050" kern="1200" dirty="0">
                <a:solidFill>
                  <a:schemeClr val="tx1"/>
                </a:solidFill>
                <a:effectLst/>
                <a:latin typeface="Arial" panose="020B0604020202020204" pitchFamily="34" charset="0"/>
                <a:ea typeface="+mn-ea"/>
                <a:cs typeface="Arial" panose="020B0604020202020204" pitchFamily="34" charset="0"/>
              </a:rPr>
              <a:t>The shared atmosphere of the club, together with its values and the dynamics within the club. Recognition would fall into this category, along with the general vibe of the club and its members</a:t>
            </a:r>
          </a:p>
          <a:p>
            <a:pPr marL="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9DD302-1F34-F94E-BE63-3678BC305F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37952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6138" y="679450"/>
            <a:ext cx="5059362" cy="2846388"/>
          </a:xfrm>
        </p:spPr>
      </p:sp>
      <p:sp>
        <p:nvSpPr>
          <p:cNvPr id="3" name="Notes Placeholder 2"/>
          <p:cNvSpPr>
            <a:spLocks noGrp="1"/>
          </p:cNvSpPr>
          <p:nvPr>
            <p:ph type="body" idx="1"/>
          </p:nvPr>
        </p:nvSpPr>
        <p:spPr>
          <a:xfrm>
            <a:off x="516835" y="3631096"/>
            <a:ext cx="5817704" cy="18592800"/>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on slide: 6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48 minutes</a:t>
            </a:r>
          </a:p>
          <a:p>
            <a:pPr marL="0" indent="0">
              <a:buNone/>
            </a:pP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(Say) </a:t>
            </a:r>
            <a:r>
              <a:rPr lang="en-GB" sz="1050" kern="1200" dirty="0">
                <a:solidFill>
                  <a:schemeClr val="tx1"/>
                </a:solidFill>
                <a:effectLst/>
                <a:latin typeface="Arial" panose="020B0604020202020204" pitchFamily="34" charset="0"/>
                <a:ea typeface="+mn-ea"/>
                <a:cs typeface="Arial" panose="020B0604020202020204" pitchFamily="34" charset="0"/>
              </a:rPr>
              <a:t>Let’s discuss how to use the “Fishbone Diagram” to analyze root causes and identify possible solutions for a club problem. </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Example (shown):  </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After looking at the club data and speaking with members, the Club President identified that the club has problems, which can be summarized as “Members Not Engaging with Pathways”. To discuss the root causes of the problems at the next club officers meeting, the President decided to use the “Fishbone Diagram” to keep the officers focused on the causes of the problems, rather than the symptoms. </a:t>
            </a:r>
          </a:p>
          <a:p>
            <a:pPr marL="0" indent="0">
              <a:buNone/>
            </a:pPr>
            <a:br>
              <a:rPr lang="en-GB" sz="1050" kern="1200" dirty="0">
                <a:solidFill>
                  <a:schemeClr val="tx1"/>
                </a:solidFill>
                <a:effectLst/>
                <a:latin typeface="Arial" panose="020B0604020202020204" pitchFamily="34" charset="0"/>
                <a:ea typeface="+mn-ea"/>
                <a:cs typeface="Arial" panose="020B0604020202020204" pitchFamily="34" charset="0"/>
              </a:rPr>
            </a:br>
            <a:r>
              <a:rPr lang="en-GB" sz="1050" kern="1200" dirty="0">
                <a:solidFill>
                  <a:schemeClr val="tx1"/>
                </a:solidFill>
                <a:effectLst/>
                <a:latin typeface="Arial" panose="020B0604020202020204" pitchFamily="34" charset="0"/>
                <a:ea typeface="+mn-ea"/>
                <a:cs typeface="Arial" panose="020B0604020202020204" pitchFamily="34" charset="0"/>
              </a:rPr>
              <a:t>At a brainstorming session at the Club Executive Committee Meeting, the club officers focused on problems the club was facing. They explored possible causes after identifying the main problem as being “Members Not Engaging with Pathways” Their brainstorming identified six main categories of issues – Resources, Processes, Leadership, Culture, Meetings, and Membership. Further brainstorming identified additional sub-items related to the six main categories. </a:t>
            </a:r>
          </a:p>
          <a:p>
            <a:pPr marL="0" indent="0">
              <a:buNone/>
            </a:pPr>
            <a:br>
              <a:rPr lang="en-GB" sz="1050" kern="1200" dirty="0">
                <a:solidFill>
                  <a:schemeClr val="tx1"/>
                </a:solidFill>
                <a:effectLst/>
                <a:latin typeface="Arial" panose="020B0604020202020204" pitchFamily="34" charset="0"/>
                <a:ea typeface="+mn-ea"/>
                <a:cs typeface="Arial" panose="020B0604020202020204" pitchFamily="34" charset="0"/>
              </a:rPr>
            </a:br>
            <a:r>
              <a:rPr lang="en-GB" sz="1050" b="1" kern="1200" dirty="0">
                <a:solidFill>
                  <a:schemeClr val="tx1"/>
                </a:solidFill>
                <a:effectLst/>
                <a:latin typeface="Arial" panose="020B0604020202020204" pitchFamily="34" charset="0"/>
                <a:ea typeface="+mn-ea"/>
                <a:cs typeface="Arial" panose="020B0604020202020204" pitchFamily="34" charset="0"/>
              </a:rPr>
              <a:t>Problem Statement: </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Your club members are not highly engaged in using Pathways, which leads to the club underperforming on the Distinguished Club Program, unprepared speeches, and declining quality of meetings over time. Let’s use the Fishbone diagram to diagnose the root cause. </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050" kern="1200" dirty="0">
                <a:solidFill>
                  <a:schemeClr val="tx1"/>
                </a:solidFill>
                <a:effectLst/>
                <a:latin typeface="Arial" panose="020B0604020202020204" pitchFamily="34" charset="0"/>
                <a:ea typeface="+mn-ea"/>
                <a:cs typeface="Arial" panose="020B0604020202020204" pitchFamily="34" charset="0"/>
              </a:rPr>
              <a:t>(</a:t>
            </a:r>
            <a:r>
              <a:rPr lang="en-GB" sz="1050" b="1" kern="1200" dirty="0">
                <a:solidFill>
                  <a:schemeClr val="tx1"/>
                </a:solidFill>
                <a:effectLst/>
                <a:latin typeface="Arial" panose="020B0604020202020204" pitchFamily="34" charset="0"/>
                <a:ea typeface="+mn-ea"/>
                <a:cs typeface="Arial" panose="020B0604020202020204" pitchFamily="34" charset="0"/>
              </a:rPr>
              <a:t>Present</a:t>
            </a:r>
            <a:r>
              <a:rPr lang="en-GB" sz="1050" kern="1200" dirty="0">
                <a:solidFill>
                  <a:schemeClr val="tx1"/>
                </a:solidFill>
                <a:effectLst/>
                <a:latin typeface="Arial" panose="020B0604020202020204" pitchFamily="34" charset="0"/>
                <a:ea typeface="+mn-ea"/>
                <a:cs typeface="Arial" panose="020B0604020202020204" pitchFamily="34" charset="0"/>
              </a:rPr>
              <a:t> the Problem Statement and then explain each Fishbone category followed by showing the Fishbone diagram sub-category answers.)</a:t>
            </a:r>
          </a:p>
          <a:p>
            <a:pPr marL="228600" indent="-228600">
              <a:buFont typeface="+mj-lt"/>
              <a:buAutoNum type="arabicPeriod"/>
            </a:pPr>
            <a:r>
              <a:rPr lang="en-GB" sz="1050" b="1" kern="1200" dirty="0">
                <a:solidFill>
                  <a:schemeClr val="tx1"/>
                </a:solidFill>
                <a:effectLst/>
                <a:latin typeface="Arial" panose="020B0604020202020204" pitchFamily="34" charset="0"/>
                <a:ea typeface="+mn-ea"/>
                <a:cs typeface="Arial" panose="020B0604020202020204" pitchFamily="34" charset="0"/>
              </a:rPr>
              <a:t>Resources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These are tangible assets which the club relies on, such as, its venue, available funds, any technological tools, its website and social media accounts.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“What kind of assets do we own as a club?” In this example, there is only one possible resource issue</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An outdated website</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For each of these Resource problems, the 5 Whys Methodology identifies the Root Causes of each of these sub-level problems. </a:t>
            </a:r>
          </a:p>
          <a:p>
            <a:pPr marL="171450" indent="-171450"/>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For example: Outdated Website:</a:t>
            </a:r>
          </a:p>
          <a:p>
            <a:pPr marL="285750" indent="-285750">
              <a:buFont typeface="+mj-lt"/>
              <a:buAutoNum type="romanUcPeriod"/>
            </a:pPr>
            <a:r>
              <a:rPr lang="en-GB" sz="1050" kern="1200" dirty="0">
                <a:solidFill>
                  <a:schemeClr val="tx1"/>
                </a:solidFill>
                <a:effectLst/>
                <a:latin typeface="Arial" panose="020B0604020202020204" pitchFamily="34" charset="0"/>
                <a:ea typeface="+mn-ea"/>
                <a:cs typeface="Arial" panose="020B0604020202020204" pitchFamily="34" charset="0"/>
              </a:rPr>
              <a:t>Why is there an outdated website? Because it hasn’t been updated for three years. </a:t>
            </a:r>
          </a:p>
          <a:p>
            <a:pPr marL="285750" indent="-285750">
              <a:buFont typeface="+mj-lt"/>
              <a:buAutoNum type="romanUcPeriod"/>
            </a:pPr>
            <a:r>
              <a:rPr lang="en-GB" sz="1050" kern="1200" dirty="0">
                <a:solidFill>
                  <a:schemeClr val="tx1"/>
                </a:solidFill>
                <a:effectLst/>
                <a:latin typeface="Arial" panose="020B0604020202020204" pitchFamily="34" charset="0"/>
                <a:ea typeface="+mn-ea"/>
                <a:cs typeface="Arial" panose="020B0604020202020204" pitchFamily="34" charset="0"/>
              </a:rPr>
              <a:t>Why hasn’t it been updated? Because the last VPPR didn’t have the password to load new content to the website.</a:t>
            </a:r>
          </a:p>
          <a:p>
            <a:pPr marL="285750" indent="-285750">
              <a:buFont typeface="+mj-lt"/>
              <a:buAutoNum type="romanUcPeriod"/>
            </a:pPr>
            <a:r>
              <a:rPr lang="en-GB" sz="1050" kern="1200" dirty="0">
                <a:solidFill>
                  <a:schemeClr val="tx1"/>
                </a:solidFill>
                <a:effectLst/>
                <a:latin typeface="Arial" panose="020B0604020202020204" pitchFamily="34" charset="0"/>
                <a:ea typeface="+mn-ea"/>
                <a:cs typeface="Arial" panose="020B0604020202020204" pitchFamily="34" charset="0"/>
              </a:rPr>
              <a:t>Why didn’t the last VPPR have the password? Because her predecessor left the club on short notice without giving a proper handover. </a:t>
            </a:r>
          </a:p>
          <a:p>
            <a:pPr marL="285750" indent="-285750">
              <a:buFont typeface="+mj-lt"/>
              <a:buAutoNum type="romanUcPeriod"/>
            </a:pPr>
            <a:r>
              <a:rPr lang="en-GB" sz="1050" kern="1200" dirty="0">
                <a:solidFill>
                  <a:schemeClr val="tx1"/>
                </a:solidFill>
                <a:effectLst/>
                <a:latin typeface="Arial" panose="020B0604020202020204" pitchFamily="34" charset="0"/>
                <a:ea typeface="+mn-ea"/>
                <a:cs typeface="Arial" panose="020B0604020202020204" pitchFamily="34" charset="0"/>
              </a:rPr>
              <a:t>Why did this happen? Because the club does not have a proper handover process.</a:t>
            </a:r>
          </a:p>
          <a:p>
            <a:pPr marL="285750" indent="-285750">
              <a:buFont typeface="+mj-lt"/>
              <a:buAutoNum type="romanUcPeriod"/>
            </a:pPr>
            <a:r>
              <a:rPr lang="en-GB" sz="1050" kern="1200" dirty="0">
                <a:solidFill>
                  <a:schemeClr val="tx1"/>
                </a:solidFill>
                <a:effectLst/>
                <a:latin typeface="Arial" panose="020B0604020202020204" pitchFamily="34" charset="0"/>
                <a:ea typeface="+mn-ea"/>
                <a:cs typeface="Arial" panose="020B0604020202020204" pitchFamily="34" charset="0"/>
              </a:rPr>
              <a:t>Why doesn’t the club have a proper handover process? Because there is no system in place to record passwords from year to year.</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The root cause of the problem is no central data source to properly keep and handover passwords, a central data source that all club officers can access. </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The root solutions for the outdated website are </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Contact the web hosting company to recover the password and then store the new password on a spreadsheet, which all club officers can access, and </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Find a club member to volunteer to help the VPPR update the website as quickly as possible. </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This 5 Whys methodology can be repeated for all sub-points. </a:t>
            </a:r>
            <a:r>
              <a:rPr lang="en-GB" sz="1050" kern="1200" dirty="0">
                <a:solidFill>
                  <a:schemeClr val="tx1"/>
                </a:solidFill>
                <a:effectLst/>
                <a:latin typeface="Arial" panose="020B0604020202020204" pitchFamily="34" charset="0"/>
                <a:ea typeface="+mn-ea"/>
                <a:cs typeface="Arial" panose="020B0604020202020204" pitchFamily="34" charset="0"/>
              </a:rPr>
              <a:t>At the end of the process the committee will have a full action list with a set of tasks to complete to address the problem of “Members Not Engaging with Pathways”.</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startAt="2"/>
            </a:pPr>
            <a:r>
              <a:rPr lang="en-GB" sz="1050" b="1" kern="1200" dirty="0">
                <a:solidFill>
                  <a:schemeClr val="tx1"/>
                </a:solidFill>
                <a:effectLst/>
                <a:latin typeface="Arial" panose="020B0604020202020204" pitchFamily="34" charset="0"/>
                <a:ea typeface="+mn-ea"/>
                <a:cs typeface="Arial" panose="020B0604020202020204" pitchFamily="34" charset="0"/>
              </a:rPr>
              <a:t>Processes – </a:t>
            </a:r>
            <a:r>
              <a:rPr lang="en-GB" sz="1050" kern="1200" dirty="0">
                <a:solidFill>
                  <a:schemeClr val="tx1"/>
                </a:solidFill>
                <a:effectLst/>
                <a:latin typeface="Arial" panose="020B0604020202020204" pitchFamily="34" charset="0"/>
                <a:ea typeface="+mn-ea"/>
                <a:cs typeface="Arial" panose="020B0604020202020204" pitchFamily="34" charset="0"/>
              </a:rPr>
              <a:t>The systems and repeatable tasks which keep the club progressing, such as guest follow-up, meeting roles and speech assignments, collection of dues from members, mentoring programs and onboarding procedures.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“How do we operate the club?”</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Club Success Plan (CSP) incomplete</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No proper onboarding system, which allows new members to access and understand Base Camp</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Limited guidance available for members on how to do roles, prepare a speech, etc.</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No mentoring of new and existing members</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startAt="3"/>
            </a:pPr>
            <a:r>
              <a:rPr lang="en-GB" sz="1050" b="1" kern="1200" dirty="0">
                <a:solidFill>
                  <a:schemeClr val="tx1"/>
                </a:solidFill>
                <a:effectLst/>
                <a:latin typeface="Arial" panose="020B0604020202020204" pitchFamily="34" charset="0"/>
                <a:ea typeface="+mn-ea"/>
                <a:cs typeface="Arial" panose="020B0604020202020204" pitchFamily="34" charset="0"/>
              </a:rPr>
              <a:t>Leadership – </a:t>
            </a:r>
            <a:r>
              <a:rPr lang="en-GB" sz="1050" kern="1200" dirty="0">
                <a:solidFill>
                  <a:schemeClr val="tx1"/>
                </a:solidFill>
                <a:effectLst/>
                <a:latin typeface="Arial" panose="020B0604020202020204" pitchFamily="34" charset="0"/>
                <a:ea typeface="+mn-ea"/>
                <a:cs typeface="Arial" panose="020B0604020202020204" pitchFamily="34" charset="0"/>
              </a:rPr>
              <a:t>Actions, behaviors and attitudes of Executive Committee members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“How do club officers lead the club?”</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The team is too busy with other interests to run the club properly.</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There is a general lack of knowledge about Pathways, which also applies to the President.</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startAt="4"/>
            </a:pPr>
            <a:r>
              <a:rPr lang="en-GB" sz="1050" b="1" kern="1200" dirty="0">
                <a:solidFill>
                  <a:schemeClr val="tx1"/>
                </a:solidFill>
                <a:effectLst/>
                <a:latin typeface="Arial" panose="020B0604020202020204" pitchFamily="34" charset="0"/>
                <a:ea typeface="+mn-ea"/>
                <a:cs typeface="Arial" panose="020B0604020202020204" pitchFamily="34" charset="0"/>
              </a:rPr>
              <a:t>Culture – </a:t>
            </a:r>
            <a:r>
              <a:rPr lang="en-GB" sz="1050" kern="1200" dirty="0">
                <a:solidFill>
                  <a:schemeClr val="tx1"/>
                </a:solidFill>
                <a:effectLst/>
                <a:latin typeface="Arial" panose="020B0604020202020204" pitchFamily="34" charset="0"/>
                <a:ea typeface="+mn-ea"/>
                <a:cs typeface="Arial" panose="020B0604020202020204" pitchFamily="34" charset="0"/>
              </a:rPr>
              <a:t>The shared atmosphere of the club, alongside its values and dynamics within the club. Recognition would fall into this category, along with the general vibe of the club and its members.</a:t>
            </a:r>
          </a:p>
          <a:p>
            <a:pPr marL="171450" indent="-171450"/>
            <a:r>
              <a:rPr lang="en-GB" sz="1050" b="0" kern="1200" dirty="0">
                <a:solidFill>
                  <a:schemeClr val="tx1"/>
                </a:solidFill>
                <a:effectLst/>
                <a:latin typeface="Arial" panose="020B0604020202020204" pitchFamily="34" charset="0"/>
                <a:ea typeface="+mn-ea"/>
                <a:cs typeface="Arial" panose="020B0604020202020204" pitchFamily="34" charset="0"/>
              </a:rPr>
              <a:t>“How does it feel to be a member?”</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This is currently a very fun and friendly club with a casual approach to meetings and activities.</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Best Speaker and other awards are not acknowledged, and the few Pathways Level completions are not recognized either.</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Cohesion is limited; people attend meetings but don’t connect afterwards, so knowledge of members’ goals and personal lives is minimal.</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startAt="5"/>
            </a:pPr>
            <a:r>
              <a:rPr lang="en-GB" sz="1050" b="1" kern="1200" dirty="0">
                <a:solidFill>
                  <a:schemeClr val="tx1"/>
                </a:solidFill>
                <a:effectLst/>
                <a:latin typeface="Arial" panose="020B0604020202020204" pitchFamily="34" charset="0"/>
                <a:ea typeface="+mn-ea"/>
                <a:cs typeface="Arial" panose="020B0604020202020204" pitchFamily="34" charset="0"/>
              </a:rPr>
              <a:t>Meetings – </a:t>
            </a:r>
            <a:r>
              <a:rPr lang="en-GB" sz="1050" kern="1200" dirty="0">
                <a:solidFill>
                  <a:schemeClr val="tx1"/>
                </a:solidFill>
                <a:effectLst/>
                <a:latin typeface="Arial" panose="020B0604020202020204" pitchFamily="34" charset="0"/>
                <a:ea typeface="+mn-ea"/>
                <a:cs typeface="Arial" panose="020B0604020202020204" pitchFamily="34" charset="0"/>
              </a:rPr>
              <a:t>Overall quality of meetings, how roles are filled, and what do future club meeting schedules look like?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“What happens during our club meetings?”</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Not all speeches follow Pathways projects</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Consequently, evaluators don’t know what to evaluate. Evaluations are often superficial and lack enough depth to strengthen members’ skills and expertise. </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Educational speeches and presentations don’t take place in the club, and roles are sometimes poorly performed.</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startAt="6"/>
            </a:pPr>
            <a:r>
              <a:rPr lang="en-GB" sz="1050" b="1" kern="1200" dirty="0">
                <a:solidFill>
                  <a:schemeClr val="tx1"/>
                </a:solidFill>
                <a:effectLst/>
                <a:latin typeface="Arial" panose="020B0604020202020204" pitchFamily="34" charset="0"/>
                <a:ea typeface="+mn-ea"/>
                <a:cs typeface="Arial" panose="020B0604020202020204" pitchFamily="34" charset="0"/>
              </a:rPr>
              <a:t>Membership – </a:t>
            </a:r>
            <a:r>
              <a:rPr lang="en-GB" sz="1050" kern="1200" dirty="0">
                <a:solidFill>
                  <a:schemeClr val="tx1"/>
                </a:solidFill>
                <a:effectLst/>
                <a:latin typeface="Arial" panose="020B0604020202020204" pitchFamily="34" charset="0"/>
                <a:ea typeface="+mn-ea"/>
                <a:cs typeface="Arial" panose="020B0604020202020204" pitchFamily="34" charset="0"/>
              </a:rPr>
              <a:t>Composition of the club’s membership, their participation in club activities and in Toastmasters International overall.</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“Who are members of the club? How often do they participate?”</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The majority of members joined less than a year ago and are very new to Toastmasters.</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Initially people are motivated after joining, but this fades away after a few months as other distractions take over and goals are not discussed.</a:t>
            </a:r>
          </a:p>
          <a:p>
            <a:pPr marL="660600" lvl="1" indent="-228600">
              <a:buFont typeface="+mj-lt"/>
              <a:buAutoNum type="alphaUcPeriod"/>
            </a:pPr>
            <a:r>
              <a:rPr lang="en-GB" sz="1050" kern="1200" dirty="0">
                <a:solidFill>
                  <a:schemeClr val="tx1"/>
                </a:solidFill>
                <a:effectLst/>
                <a:latin typeface="Arial" panose="020B0604020202020204" pitchFamily="34" charset="0"/>
                <a:ea typeface="+mn-ea"/>
                <a:cs typeface="Arial" panose="020B0604020202020204" pitchFamily="34" charset="0"/>
              </a:rPr>
              <a:t>The club has a small core of experienced members, but they are increasingly disengaged.</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The Fishbone Diagram has identified multiple root causes. We could use the 5 Whys  problem-solving methodology on each of these root causes to create detailed root solutions. </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12469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6138" y="679450"/>
            <a:ext cx="5059362" cy="2846388"/>
          </a:xfrm>
        </p:spPr>
      </p:sp>
      <p:sp>
        <p:nvSpPr>
          <p:cNvPr id="3" name="Notes Placeholder 2"/>
          <p:cNvSpPr>
            <a:spLocks noGrp="1"/>
          </p:cNvSpPr>
          <p:nvPr>
            <p:ph type="body" idx="1"/>
          </p:nvPr>
        </p:nvSpPr>
        <p:spPr>
          <a:xfrm>
            <a:off x="516835" y="3631095"/>
            <a:ext cx="5817704" cy="5287617"/>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50 minutes</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(Present the “5 Whys” problem-solving technique. </a:t>
            </a:r>
            <a:r>
              <a:rPr lang="en-GB" sz="1100" b="0" kern="1200" dirty="0">
                <a:solidFill>
                  <a:schemeClr val="tx1"/>
                </a:solidFill>
                <a:effectLst/>
                <a:latin typeface="Arial" panose="020B0604020202020204" pitchFamily="34" charset="0"/>
                <a:ea typeface="+mn-ea"/>
                <a:cs typeface="Arial" panose="020B0604020202020204" pitchFamily="34" charset="0"/>
              </a:rPr>
              <a:t>Emphasize that users should keep asking “Why?” until one or more root causes are identified. Circularity can be a problem when using this method, so explain that rephrasing the cause can help here.</a:t>
            </a:r>
            <a:r>
              <a:rPr lang="en-GB" sz="1100" b="1" kern="1200" dirty="0">
                <a:solidFill>
                  <a:schemeClr val="tx1"/>
                </a:solidFill>
                <a:effectLst/>
                <a:latin typeface="Arial" panose="020B0604020202020204" pitchFamily="34" charset="0"/>
                <a:ea typeface="+mn-ea"/>
                <a:cs typeface="Arial" panose="020B0604020202020204" pitchFamily="34" charset="0"/>
              </a:rPr>
              <a:t>)</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WHY use the “5 Whys” Root Cause Analysis?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The “5 Whys” Root Cause Analysis is another problem-solving technique that can help identify why a project is falling short of expectations. By asking “Why?” 5 times repeatedly, a team can pinpoint the specific problem and narrow down the issue until a satisfactory solution is found.</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WHEN should you use the “5 Whys” Root Cause Analysis?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The 5 Whys analysis can be applied to almost any problem, team, or industry. </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5 benefits of a “5 Whys” analysis:</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Identifies root causes, not symptoms: By repeatedly asking "why," the analysis facilitates a deeper understanding of problems to reveal root causes rather than merely addressing symptoms.</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Improves problem-solving skills: The process trains individuals to think critically and question assumptions.</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Prevents future issues: By addressing root causes instead of temporary fixes, the “5 Whys” analysis helps reduce the recurrence of similar problems.</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Promotes continuous improvement: The “5 Whys” analysis fosters a culture of seeking better ways to address problems.</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Fosters team collaboration: Involving multiple team members in the “5 Whys” analysis promotes diverse perspectives, yields richer insights, and strengthens team alignment.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0891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51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Share</a:t>
            </a:r>
            <a:r>
              <a:rPr lang="en-GB" sz="1200" kern="1200" dirty="0">
                <a:solidFill>
                  <a:schemeClr val="tx1"/>
                </a:solidFill>
                <a:effectLst/>
                <a:latin typeface="Arial" panose="020B0604020202020204" pitchFamily="34" charset="0"/>
                <a:ea typeface="+mn-ea"/>
                <a:cs typeface="Arial" panose="020B0604020202020204" pitchFamily="34" charset="0"/>
              </a:rPr>
              <a:t> a copy online in the Zoom chat. Distribute paper copies to onsite attendees.)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This is a form to use when analyzing the root cause of a problem with the 5 Whys problem-solving technique.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9DD302-1F34-F94E-BE63-3678BC305F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42255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53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can use the 5 Whys  problem-solving methodology on each of these root causes to create root solutions. Find the root cause of the “Members are not engaged with Pathways” problem.</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club officers first to express a “Why” for the problem. Then share the “possible” 5 Whys answers on the slide:)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Why haven’t members started Pathways?</a:t>
            </a:r>
          </a:p>
          <a:p>
            <a:pPr marL="660600" lvl="1" indent="-228600"/>
            <a:r>
              <a:rPr lang="en-GB" sz="1200" kern="1200" dirty="0">
                <a:solidFill>
                  <a:schemeClr val="tx1"/>
                </a:solidFill>
                <a:effectLst/>
                <a:latin typeface="Arial" panose="020B0604020202020204" pitchFamily="34" charset="0"/>
                <a:ea typeface="+mn-ea"/>
                <a:cs typeface="Arial" panose="020B0604020202020204" pitchFamily="34" charset="0"/>
              </a:rPr>
              <a:t>  Because most members are new and they feel confused and unsure how to begin Pathways.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Why do they feel confused?</a:t>
            </a:r>
          </a:p>
          <a:p>
            <a:pPr marL="660600" lvl="1" indent="-228600"/>
            <a:r>
              <a:rPr lang="en-GB" sz="1200" kern="1200" dirty="0">
                <a:solidFill>
                  <a:schemeClr val="tx1"/>
                </a:solidFill>
                <a:effectLst/>
                <a:latin typeface="Arial" panose="020B0604020202020204" pitchFamily="34" charset="0"/>
                <a:ea typeface="+mn-ea"/>
                <a:cs typeface="Arial" panose="020B0604020202020204" pitchFamily="34" charset="0"/>
              </a:rPr>
              <a:t>  Because Base Camp is unfamiliar and they have had technical issues.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Why haven’t they received help?</a:t>
            </a:r>
          </a:p>
          <a:p>
            <a:pPr marL="660600" lvl="1" indent="-228600"/>
            <a:r>
              <a:rPr lang="en-GB" sz="1200" kern="1200" dirty="0">
                <a:solidFill>
                  <a:schemeClr val="tx1"/>
                </a:solidFill>
                <a:effectLst/>
                <a:latin typeface="Arial" panose="020B0604020202020204" pitchFamily="34" charset="0"/>
                <a:ea typeface="+mn-ea"/>
                <a:cs typeface="Arial" panose="020B0604020202020204" pitchFamily="34" charset="0"/>
              </a:rPr>
              <a:t>  Because there’s no structured onboarding or guidance.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Why is onboarding missing?</a:t>
            </a:r>
          </a:p>
          <a:p>
            <a:pPr marL="660600" lvl="1" indent="-228600"/>
            <a:r>
              <a:rPr lang="en-GB" sz="1200" kern="1200" dirty="0">
                <a:solidFill>
                  <a:schemeClr val="tx1"/>
                </a:solidFill>
                <a:effectLst/>
                <a:latin typeface="Arial" panose="020B0604020202020204" pitchFamily="34" charset="0"/>
                <a:ea typeface="+mn-ea"/>
                <a:cs typeface="Arial" panose="020B0604020202020204" pitchFamily="34" charset="0"/>
              </a:rPr>
              <a:t>  Because officers haven’t established a consistent process.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Why hasn’t a process been established?</a:t>
            </a:r>
          </a:p>
          <a:p>
            <a:pPr marL="660600" lvl="1" indent="-228600"/>
            <a:r>
              <a:rPr lang="en-GB" sz="1200" kern="1200" dirty="0">
                <a:solidFill>
                  <a:schemeClr val="tx1"/>
                </a:solidFill>
                <a:effectLst/>
                <a:latin typeface="Arial" panose="020B0604020202020204" pitchFamily="34" charset="0"/>
                <a:ea typeface="+mn-ea"/>
                <a:cs typeface="Arial" panose="020B0604020202020204" pitchFamily="34" charset="0"/>
              </a:rPr>
              <a:t>  Because member support systems, including mentoring, are not clearly defined or prioritized.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012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ED600-ACB2-DC29-9F78-D8DAA7D19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FA1BAE-0CE5-13F1-797C-760594D310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A6D28-0ECF-37D1-B28C-B8EC65B92EC0}"/>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4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55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(Complete the example.)</a:t>
            </a:r>
          </a:p>
        </p:txBody>
      </p:sp>
      <p:sp>
        <p:nvSpPr>
          <p:cNvPr id="4" name="Slide Number Placeholder 3">
            <a:extLst>
              <a:ext uri="{FF2B5EF4-FFF2-40B4-BE49-F238E27FC236}">
                <a16:creationId xmlns:a16="http://schemas.microsoft.com/office/drawing/2014/main" id="{023BD167-1215-8450-2E40-9A759D0CB98F}"/>
              </a:ext>
            </a:extLst>
          </p:cNvPr>
          <p:cNvSpPr>
            <a:spLocks noGrp="1"/>
          </p:cNvSpPr>
          <p:nvPr>
            <p:ph type="sldNum" sz="quarter" idx="5"/>
          </p:nvPr>
        </p:nvSpPr>
        <p:spPr/>
        <p:txBody>
          <a:bodyPr/>
          <a:lstStyle/>
          <a:p>
            <a:fld id="{DC9DD302-1F34-F94E-BE63-3678BC305FEB}" type="slidenum">
              <a:rPr lang="en-US" smtClean="0"/>
              <a:pPr/>
              <a:t>23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5675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6504F-7194-59AB-D2C7-B4CEE03752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CB582-BBCD-26A1-6F33-80CE6DC6F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3AF43D-6E45-28A6-8C02-82CD42037572}"/>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57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Then, what is the root cause(s) of “members not engaged in Pathways”?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Cause(s) are: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Low confidence and hesitation from new members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Confusion about Base Camp &amp; Pathways navigation</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Technical issues with login and access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No structured onboarding experience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Unclear support roles among club officers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Lack of mentor connections and guidance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28A9D890-7950-ACFA-E35D-6D3610929BB6}"/>
              </a:ext>
            </a:extLst>
          </p:cNvPr>
          <p:cNvSpPr>
            <a:spLocks noGrp="1"/>
          </p:cNvSpPr>
          <p:nvPr>
            <p:ph type="sldNum" sz="quarter" idx="5"/>
          </p:nvPr>
        </p:nvSpPr>
        <p:spPr/>
        <p:txBody>
          <a:bodyPr/>
          <a:lstStyle/>
          <a:p>
            <a:fld id="{DC9DD302-1F34-F94E-BE63-3678BC305FEB}" type="slidenum">
              <a:rPr lang="en-US" smtClean="0"/>
              <a:pPr/>
              <a:t>24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3527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59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US" dirty="0"/>
              <a:t>After identifying the root causes, what are the </a:t>
            </a:r>
            <a:r>
              <a:rPr lang="en-US" b="1" dirty="0"/>
              <a:t>Root Solution(s)</a:t>
            </a:r>
            <a:r>
              <a:rPr lang="en-US" dirty="0"/>
              <a:t>—a practical, sustainable action that fixes the root cause, not just the symptoms.</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Solutions: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Club management software systems are available free for clubs to use. Club officers can attend Club Officer Training like this, especially the VPE. Club VPEs can attend additional training or webinars on Pathways engagement, or they can ask another local club that has successfully entered club education awards, if they can train their existing VPE and others, so they learn more about onboarding new members and Base Camp.</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83541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59.5 minutes</a:t>
            </a:r>
            <a:br>
              <a:rPr lang="en-GB" sz="1200" b="0"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This completes General Session Part 1. The individual club officer breakout sessions will use the “5 Whys” or “Fishbone” problem-solving techniques to identify root causes and root solutions during the case studies you will discuss.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1516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5521A-47D2-3F31-D809-07A0585D1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5C209-36B6-60F5-2778-8AD45E8E6F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FB63CA-FD6C-DEB9-9C15-E0CEEDA40482}"/>
              </a:ext>
            </a:extLst>
          </p:cNvPr>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60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Round 2 Mid-Year Club Officer Training continues next with the individual club officer breakout sessions. </a:t>
            </a:r>
          </a:p>
          <a:p>
            <a:endParaRPr lang="en-US" dirty="0"/>
          </a:p>
        </p:txBody>
      </p:sp>
      <p:sp>
        <p:nvSpPr>
          <p:cNvPr id="4" name="Slide Number Placeholder 3">
            <a:extLst>
              <a:ext uri="{FF2B5EF4-FFF2-40B4-BE49-F238E27FC236}">
                <a16:creationId xmlns:a16="http://schemas.microsoft.com/office/drawing/2014/main" id="{9E6B47C1-06F9-982B-2224-FE2F35BE34EE}"/>
              </a:ext>
            </a:extLst>
          </p:cNvPr>
          <p:cNvSpPr>
            <a:spLocks noGrp="1"/>
          </p:cNvSpPr>
          <p:nvPr>
            <p:ph type="sldNum" sz="quarter" idx="5"/>
          </p:nvPr>
        </p:nvSpPr>
        <p:spPr/>
        <p:txBody>
          <a:bodyPr/>
          <a:lstStyle/>
          <a:p>
            <a:fld id="{DC9DD302-1F34-F94E-BE63-3678BC305FEB}" type="slidenum">
              <a:rPr lang="en-US" smtClean="0"/>
              <a:pPr/>
              <a:t>27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3436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1605688" y="1484415"/>
            <a:ext cx="9000000" cy="2025547"/>
          </a:xfrm>
          <a:prstGeom prst="rect">
            <a:avLst/>
          </a:prstGeom>
        </p:spPr>
        <p:txBody>
          <a:bodyPr lIns="108000" tIns="108000" rIns="108000" bIns="72000" anchor="b"/>
          <a:lstStyle>
            <a:lvl1pPr algn="l">
              <a:defRPr sz="4000" b="0">
                <a:solidFill>
                  <a:schemeClr val="accent4"/>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1605689" y="3602038"/>
            <a:ext cx="9000000" cy="1655762"/>
          </a:xfrm>
          <a:prstGeom prst="rect">
            <a:avLst/>
          </a:prstGeom>
        </p:spPr>
        <p:txBody>
          <a:bodyPr lIns="144000" tIns="108000" rIns="108000" bIns="720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6000" y="1484415"/>
            <a:ext cx="2880000" cy="576000"/>
          </a:xfrm>
          <a:prstGeom prst="rect">
            <a:avLst/>
          </a:prstGeom>
        </p:spPr>
      </p:pic>
    </p:spTree>
    <p:extLst>
      <p:ext uri="{BB962C8B-B14F-4D97-AF65-F5344CB8AC3E}">
        <p14:creationId xmlns:p14="http://schemas.microsoft.com/office/powerpoint/2010/main" val="229065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7999"/>
            <a:ext cx="11376000" cy="4898964"/>
          </a:xfrm>
          <a:prstGeom prst="rect">
            <a:avLst/>
          </a:prstGeom>
        </p:spPr>
        <p:txBody>
          <a:bodyPr lIns="108000" tIns="72000" rIns="108000" bIns="72000"/>
          <a:lstStyle>
            <a:lvl1pPr marL="230400">
              <a:buClrTx/>
              <a:buFont typeface="Wingdings" pitchFamily="2" charset="2"/>
              <a:buChar char="§"/>
              <a:defRPr sz="2400">
                <a:solidFill>
                  <a:schemeClr val="bg1"/>
                </a:solidFill>
              </a:defRPr>
            </a:lvl1pPr>
            <a:lvl2pPr marL="457200">
              <a:buClrTx/>
              <a:buFont typeface="Wingdings" pitchFamily="2" charset="2"/>
              <a:buChar char="§"/>
              <a:defRPr sz="2000">
                <a:solidFill>
                  <a:schemeClr val="bg1"/>
                </a:solidFill>
              </a:defRPr>
            </a:lvl2pPr>
            <a:lvl3pPr marL="691200">
              <a:buClrTx/>
              <a:buFont typeface="Wingdings" pitchFamily="2" charset="2"/>
              <a:buChar char="§"/>
              <a:defRPr sz="1600">
                <a:solidFill>
                  <a:schemeClr val="bg1"/>
                </a:solidFill>
              </a:defRPr>
            </a:lvl3pPr>
            <a:lvl4pPr marL="921600">
              <a:lnSpc>
                <a:spcPct val="100000"/>
              </a:lnSpc>
              <a:spcBef>
                <a:spcPts val="600"/>
              </a:spcBef>
              <a:buClrTx/>
              <a:buFont typeface="Wingdings" pitchFamily="2" charset="2"/>
              <a:buChar char="§"/>
              <a:defRPr sz="1200">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85544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36000" anchor="b"/>
          <a:lstStyle>
            <a:lvl1pPr>
              <a:defRPr sz="4000">
                <a:solidFill>
                  <a:schemeClr val="bg1"/>
                </a:solidFill>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6355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Rectangle 17">
            <a:extLst>
              <a:ext uri="{FF2B5EF4-FFF2-40B4-BE49-F238E27FC236}">
                <a16:creationId xmlns:a16="http://schemas.microsoft.com/office/drawing/2014/main" id="{C67DA414-61AE-38D9-79DA-E4570C50B0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680AE934-F24D-BFB4-6FAB-98D6FA81B7C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29260525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2000" y="2041741"/>
            <a:ext cx="5472000" cy="413522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9" name="Rectangle 8">
            <a:extLst>
              <a:ext uri="{FF2B5EF4-FFF2-40B4-BE49-F238E27FC236}">
                <a16:creationId xmlns:a16="http://schemas.microsoft.com/office/drawing/2014/main" id="{4811D7F2-C995-024B-59EE-B7705327F7C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D378BCEF-D01C-F6DA-6D5C-EF811D35815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4244339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7503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4FF5F0-C1AC-26D3-6E7E-E734AF54C652}"/>
              </a:ext>
            </a:extLst>
          </p:cNvPr>
          <p:cNvSpPr>
            <a:spLocks noGrp="1"/>
          </p:cNvSpPr>
          <p:nvPr>
            <p:ph type="pic" sz="quarter" idx="10"/>
          </p:nvPr>
        </p:nvSpPr>
        <p:spPr>
          <a:xfrm>
            <a:off x="0" y="0"/>
            <a:ext cx="12192000" cy="6497638"/>
          </a:xfrm>
          <a:prstGeom prst="rect">
            <a:avLst/>
          </a:prstGeom>
        </p:spPr>
        <p:txBody>
          <a:bodyPr/>
          <a:lstStyle/>
          <a:p>
            <a:r>
              <a:rPr lang="en-GB" dirty="0"/>
              <a:t>Click icon to add picture</a:t>
            </a:r>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17180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90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184486C0-CE13-B371-7267-C83FF37ECBA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AED005A-BEB8-FD4B-D884-4B577C9CE436}"/>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996091798"/>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19D28A02-3761-7F50-144F-F2A34AF486C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2FD4747-DD79-A5B0-6FC6-F69C70A2A2A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41137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32000" y="1302707"/>
            <a:ext cx="11376000" cy="4874256"/>
          </a:xfrm>
          <a:prstGeom prst="rect">
            <a:avLst/>
          </a:prstGeom>
        </p:spPr>
        <p:txBody>
          <a:bodyPr vert="eaVert"/>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Rectangle 13">
            <a:extLst>
              <a:ext uri="{FF2B5EF4-FFF2-40B4-BE49-F238E27FC236}">
                <a16:creationId xmlns:a16="http://schemas.microsoft.com/office/drawing/2014/main" id="{99516DA5-7EDB-8F07-D544-0193C32DB2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6260728A-2DF0-381F-579C-595333C4B4B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1487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2000" y="432000"/>
            <a:ext cx="2417554" cy="5760000"/>
          </a:xfrm>
          <a:prstGeom prst="rect">
            <a:avLst/>
          </a:prstGeom>
        </p:spPr>
        <p:txBody>
          <a:bodyPr vert="eaVert" lIns="108000" tIns="108000" rIns="108000" bIns="108000"/>
          <a:lstStyle>
            <a:lvl1pPr>
              <a:defRPr sz="2800" b="1">
                <a:solidFill>
                  <a:schemeClr val="bg1"/>
                </a:solidFill>
              </a:defRPr>
            </a:lvl1pPr>
          </a:lstStyle>
          <a:p>
            <a:r>
              <a:rPr lang="en-GB"/>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676000" cy="5760000"/>
          </a:xfrm>
          <a:prstGeom prst="rect">
            <a:avLst/>
          </a:prstGeom>
        </p:spPr>
        <p:txBody>
          <a:bodyPr vert="eaVert" lIns="108000" tIns="72000" rIns="108000" bIns="108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Rectangle 13">
            <a:extLst>
              <a:ext uri="{FF2B5EF4-FFF2-40B4-BE49-F238E27FC236}">
                <a16:creationId xmlns:a16="http://schemas.microsoft.com/office/drawing/2014/main" id="{5DEF485C-68C8-179E-C4AD-99390E646248}"/>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C95D160A-4799-7141-A101-185533CB9C4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71489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802799" y="1484415"/>
            <a:ext cx="9000000" cy="2025547"/>
          </a:xfrm>
          <a:prstGeom prst="rect">
            <a:avLst/>
          </a:prstGeom>
        </p:spPr>
        <p:txBody>
          <a:bodyPr lIns="108000" tIns="108000" rIns="108000" bIns="0" anchor="b"/>
          <a:lstStyle>
            <a:lvl1pPr algn="l">
              <a:defRPr sz="4000" b="0">
                <a:solidFill>
                  <a:schemeClr val="tx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802800" y="3602038"/>
            <a:ext cx="9000000" cy="1655762"/>
          </a:xfrm>
          <a:prstGeom prst="rect">
            <a:avLst/>
          </a:prstGeom>
        </p:spPr>
        <p:txBody>
          <a:bodyPr lIns="108000" tIns="144000" rIns="108000" bIns="7200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323438" y="690876"/>
            <a:ext cx="2160000" cy="430973"/>
          </a:xfrm>
          <a:prstGeom prst="rect">
            <a:avLst/>
          </a:prstGeom>
        </p:spPr>
      </p:pic>
    </p:spTree>
    <p:extLst>
      <p:ext uri="{BB962C8B-B14F-4D97-AF65-F5344CB8AC3E}">
        <p14:creationId xmlns:p14="http://schemas.microsoft.com/office/powerpoint/2010/main" val="2785043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8000"/>
            <a:ext cx="11412000" cy="4899600"/>
          </a:xfrm>
          <a:prstGeom prst="rect">
            <a:avLst/>
          </a:prstGeom>
        </p:spPr>
        <p:txBody>
          <a:bodyPr lIns="108000" tIns="72000" rIns="72000" bIns="72000"/>
          <a:lstStyle>
            <a:lvl1pPr>
              <a:lnSpc>
                <a:spcPct val="100000"/>
              </a:lnSpc>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07997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0" anchor="b"/>
          <a:lstStyle>
            <a:lvl1pPr>
              <a:defRPr sz="4000">
                <a:solidFill>
                  <a:schemeClr val="tx1"/>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242935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94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7" name="Rectangle 16">
            <a:extLst>
              <a:ext uri="{FF2B5EF4-FFF2-40B4-BE49-F238E27FC236}">
                <a16:creationId xmlns:a16="http://schemas.microsoft.com/office/drawing/2014/main" id="{280E08C2-94EE-43E3-0988-2D452A0070CA}"/>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85E595C9-0ED4-F8B1-E0BE-3189EC6AF57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29223691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1999" y="2041741"/>
            <a:ext cx="5472001" cy="413522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17" name="Rectangle 16">
            <a:extLst>
              <a:ext uri="{FF2B5EF4-FFF2-40B4-BE49-F238E27FC236}">
                <a16:creationId xmlns:a16="http://schemas.microsoft.com/office/drawing/2014/main" id="{F3E84C53-713A-BE72-236C-775F2287F27C}"/>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5CB7F97D-10BF-22AB-45F3-536DFB13439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1241176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5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99078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B56E707-1D0D-1F13-2B41-2F53CD4793AF}"/>
              </a:ext>
            </a:extLst>
          </p:cNvPr>
          <p:cNvSpPr>
            <a:spLocks noGrp="1"/>
          </p:cNvSpPr>
          <p:nvPr>
            <p:ph type="pic" sz="quarter" idx="10"/>
          </p:nvPr>
        </p:nvSpPr>
        <p:spPr>
          <a:xfrm>
            <a:off x="0" y="0"/>
            <a:ext cx="12192000" cy="6497638"/>
          </a:xfrm>
          <a:prstGeom prst="rect">
            <a:avLst/>
          </a:prstGeom>
        </p:spPr>
        <p:txBody>
          <a:bodyPr/>
          <a:lstStyle/>
          <a:p>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502414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01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5" name="Rectangle 14">
            <a:extLst>
              <a:ext uri="{FF2B5EF4-FFF2-40B4-BE49-F238E27FC236}">
                <a16:creationId xmlns:a16="http://schemas.microsoft.com/office/drawing/2014/main" id="{F50D8318-46B8-E278-C8D6-1A87DA698655}"/>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2EBE5591-A402-DC37-017D-533D74E3EBD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934478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Rectangle 12">
            <a:extLst>
              <a:ext uri="{FF2B5EF4-FFF2-40B4-BE49-F238E27FC236}">
                <a16:creationId xmlns:a16="http://schemas.microsoft.com/office/drawing/2014/main" id="{2B0FCEAA-F033-4AFB-5178-4FE1741CFC2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C22C8D6F-52C2-460B-3A53-0E9F9475159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798172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21200" y="1302707"/>
            <a:ext cx="11412000" cy="4874256"/>
          </a:xfrm>
          <a:prstGeom prst="rect">
            <a:avLst/>
          </a:prstGeom>
        </p:spPr>
        <p:txBody>
          <a:bodyPr vert="eaVert"/>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985CFC6A-5183-02F6-8E78-5BFAEF406E3D}"/>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ECA14C0B-AC6A-32C4-9F6A-39222516148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94644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0948" y="432000"/>
            <a:ext cx="2419200" cy="5760000"/>
          </a:xfrm>
          <a:prstGeom prst="rect">
            <a:avLst/>
          </a:prstGeom>
        </p:spPr>
        <p:txBody>
          <a:bodyPr vert="eaVert" lIns="108000" tIns="108000" rIns="108000" bIns="108000"/>
          <a:lstStyle>
            <a:lvl1pPr>
              <a:defRPr sz="2800" b="1">
                <a:solidFill>
                  <a:schemeClr val="tx1"/>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712563" cy="5760000"/>
          </a:xfrm>
          <a:prstGeom prst="rect">
            <a:avLst/>
          </a:prstGeom>
        </p:spPr>
        <p:txBody>
          <a:bodyPr vert="eaVert" lIns="108000" tIns="72000" rIns="108000" bIns="108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2" name="Rectangle 11">
            <a:extLst>
              <a:ext uri="{FF2B5EF4-FFF2-40B4-BE49-F238E27FC236}">
                <a16:creationId xmlns:a16="http://schemas.microsoft.com/office/drawing/2014/main" id="{7BDA35CD-265E-FD99-B312-C944F0E7946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48BED17D-A071-62E5-FE71-518543CBB20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023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100000">
              <a:schemeClr val="accent1"/>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82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2"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94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6E0A8F2-1AEE-35F5-9838-2105722969E3}"/>
              </a:ext>
            </a:extLst>
          </p:cNvPr>
          <p:cNvSpPr>
            <a:spLocks noGrp="1"/>
          </p:cNvSpPr>
          <p:nvPr>
            <p:ph idx="1"/>
          </p:nvPr>
        </p:nvSpPr>
        <p:spPr>
          <a:xfrm>
            <a:off x="277933" y="1156997"/>
            <a:ext cx="11647367" cy="5269003"/>
          </a:xfrm>
        </p:spPr>
        <p:txBody>
          <a:bodyPr>
            <a:noAutofit/>
          </a:bodyPr>
          <a:lstStyle/>
          <a:p>
            <a:pPr marL="0" indent="0">
              <a:spcBef>
                <a:spcPts val="0"/>
              </a:spcBef>
              <a:buNone/>
            </a:pPr>
            <a:r>
              <a:rPr lang="en-US" sz="2000" b="1" dirty="0"/>
              <a:t>Session Overview: </a:t>
            </a:r>
            <a:r>
              <a:rPr lang="en-GB" sz="2000" dirty="0"/>
              <a:t>This presentation is General Session Part 1 (GS1) for Round 2 Mid-Year Club Officer Training (COT) for all club officers. The Mid-Year Hall of Fame slides should be shown before the training begins to recognize member and club achievements thus far. General Session Part 1 begins the COT event. The 7 individual club officer breakout sessions follow GS1. The training ends with General Session Part 2 (GS2) for all club officers.</a:t>
            </a:r>
          </a:p>
          <a:p>
            <a:pPr marL="0" indent="0">
              <a:lnSpc>
                <a:spcPct val="100000"/>
              </a:lnSpc>
              <a:spcBef>
                <a:spcPts val="0"/>
              </a:spcBef>
              <a:spcAft>
                <a:spcPts val="600"/>
              </a:spcAft>
              <a:buNone/>
            </a:pPr>
            <a:r>
              <a:rPr lang="en-US" sz="2000" b="1" dirty="0"/>
              <a:t>Facilitator Notes:  </a:t>
            </a:r>
            <a:r>
              <a:rPr lang="en-US" sz="2000" dirty="0"/>
              <a:t>Each slide in GS1 contains detailed facilitator notes to guide your presentation. Review the facilitator notes thoroughly to prepare to train the session. Use the notes as a guide rather than a script that must be stated “word-for-word”. Adapt the language to your personal style. </a:t>
            </a:r>
          </a:p>
          <a:p>
            <a:pPr marL="0" indent="0">
              <a:lnSpc>
                <a:spcPct val="100000"/>
              </a:lnSpc>
              <a:spcBef>
                <a:spcPts val="0"/>
              </a:spcBef>
              <a:spcAft>
                <a:spcPts val="600"/>
              </a:spcAft>
              <a:buNone/>
            </a:pPr>
            <a:r>
              <a:rPr lang="en-US" sz="2000" b="1" dirty="0"/>
              <a:t>Timing:</a:t>
            </a:r>
            <a:r>
              <a:rPr lang="en-US" sz="2000" dirty="0"/>
              <a:t> The facilitator notes begin with the estimated time to present the individual slide and then the overall elapsed session time. General Session Part 1 is timed for 60 minutes.</a:t>
            </a:r>
          </a:p>
          <a:p>
            <a:pPr marL="0" indent="0">
              <a:spcBef>
                <a:spcPts val="0"/>
              </a:spcBef>
              <a:spcAft>
                <a:spcPts val="600"/>
              </a:spcAft>
              <a:buNone/>
            </a:pPr>
            <a:r>
              <a:rPr lang="en-US" sz="2000" b="1" dirty="0"/>
              <a:t>Practice for Proficiency:</a:t>
            </a:r>
            <a:r>
              <a:rPr lang="en-US" sz="2000" dirty="0"/>
              <a:t> Please review the slides and facilitator notes. Practice delivering this session until you feel confident. Your familiarity with the content is key to an effective session. Two Root Cause Analysis (RCA) methodologies – the Fishbone diagram and 5 Whys – are introduced in this session to help club officers solve real world club problems. Case studies are an integral part of each individual club officer breakout session that follow this session. Club officers will use Fishbone and 5 Whys to analyze the root causes of club problems and develop root solutions. </a:t>
            </a:r>
          </a:p>
          <a:p>
            <a:pPr marL="0" indent="0">
              <a:lnSpc>
                <a:spcPct val="100000"/>
              </a:lnSpc>
              <a:spcBef>
                <a:spcPts val="0"/>
              </a:spcBef>
              <a:buNone/>
            </a:pPr>
            <a:endParaRPr lang="en-US" sz="1600" dirty="0"/>
          </a:p>
        </p:txBody>
      </p:sp>
      <p:sp>
        <p:nvSpPr>
          <p:cNvPr id="5" name="Title 1">
            <a:extLst>
              <a:ext uri="{FF2B5EF4-FFF2-40B4-BE49-F238E27FC236}">
                <a16:creationId xmlns:a16="http://schemas.microsoft.com/office/drawing/2014/main" id="{A6FBD161-A285-3CF9-FAB9-4505763DDC49}"/>
              </a:ext>
            </a:extLst>
          </p:cNvPr>
          <p:cNvSpPr>
            <a:spLocks noGrp="1"/>
          </p:cNvSpPr>
          <p:nvPr>
            <p:ph type="title"/>
          </p:nvPr>
        </p:nvSpPr>
        <p:spPr>
          <a:xfrm>
            <a:off x="277934" y="295773"/>
            <a:ext cx="11914066" cy="649224"/>
          </a:xfrm>
        </p:spPr>
        <p:txBody>
          <a:bodyPr>
            <a:normAutofit/>
          </a:bodyPr>
          <a:lstStyle/>
          <a:p>
            <a:r>
              <a:rPr lang="en-GB" dirty="0"/>
              <a:t>Facilitator Instructions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299464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738-DB49-3BF1-3AF4-0F19CD011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2B7A2-DF6E-B87D-A3C4-CDA40ED2BF03}"/>
              </a:ext>
            </a:extLst>
          </p:cNvPr>
          <p:cNvSpPr>
            <a:spLocks noGrp="1"/>
          </p:cNvSpPr>
          <p:nvPr>
            <p:ph type="title"/>
          </p:nvPr>
        </p:nvSpPr>
        <p:spPr>
          <a:xfrm>
            <a:off x="277934" y="295773"/>
            <a:ext cx="11914066" cy="649224"/>
          </a:xfrm>
        </p:spPr>
        <p:txBody>
          <a:bodyPr>
            <a:normAutofit/>
          </a:bodyPr>
          <a:lstStyle/>
          <a:p>
            <a:r>
              <a:rPr lang="en-GB" dirty="0"/>
              <a:t>Facilitator Instructions (cont’d) </a:t>
            </a:r>
            <a:r>
              <a:rPr lang="en-US" noProof="0" dirty="0">
                <a:solidFill>
                  <a:srgbClr val="FF0000"/>
                </a:solidFill>
              </a:rPr>
              <a:t>(not for presentation)</a:t>
            </a:r>
            <a:endParaRPr lang="en-GB" dirty="0">
              <a:solidFill>
                <a:srgbClr val="FF0000"/>
              </a:solidFill>
            </a:endParaRPr>
          </a:p>
        </p:txBody>
      </p:sp>
      <p:sp>
        <p:nvSpPr>
          <p:cNvPr id="6" name="Content Placeholder 2">
            <a:extLst>
              <a:ext uri="{FF2B5EF4-FFF2-40B4-BE49-F238E27FC236}">
                <a16:creationId xmlns:a16="http://schemas.microsoft.com/office/drawing/2014/main" id="{DC68C7A5-3030-7DDB-3B70-80BA91B86F09}"/>
              </a:ext>
            </a:extLst>
          </p:cNvPr>
          <p:cNvSpPr>
            <a:spLocks noGrp="1"/>
          </p:cNvSpPr>
          <p:nvPr>
            <p:ph idx="1"/>
          </p:nvPr>
        </p:nvSpPr>
        <p:spPr>
          <a:xfrm>
            <a:off x="277933" y="1156997"/>
            <a:ext cx="11647367" cy="5008307"/>
          </a:xfrm>
        </p:spPr>
        <p:txBody>
          <a:bodyPr>
            <a:noAutofit/>
          </a:bodyPr>
          <a:lstStyle/>
          <a:p>
            <a:pPr marL="0" indent="0">
              <a:spcBef>
                <a:spcPts val="0"/>
              </a:spcBef>
              <a:spcAft>
                <a:spcPts val="600"/>
              </a:spcAft>
              <a:buNone/>
            </a:pPr>
            <a:r>
              <a:rPr lang="en-US" sz="2000" b="1" dirty="0"/>
              <a:t>Action Cues:</a:t>
            </a:r>
            <a:r>
              <a:rPr lang="en-US" sz="2000" dirty="0"/>
              <a:t> In the facilitator notes, parentheses ( ) denote instructions for you, the facilitator, to </a:t>
            </a:r>
            <a:r>
              <a:rPr lang="en-US" sz="2000" i="1" dirty="0"/>
              <a:t>DO</a:t>
            </a:r>
            <a:r>
              <a:rPr lang="en-US" sz="2000" dirty="0"/>
              <a:t>—such as launching a poll, asking a question, or directing participants to a handout.</a:t>
            </a:r>
          </a:p>
          <a:p>
            <a:pPr marL="0" indent="0">
              <a:lnSpc>
                <a:spcPct val="100000"/>
              </a:lnSpc>
              <a:spcBef>
                <a:spcPts val="0"/>
              </a:spcBef>
              <a:spcAft>
                <a:spcPts val="600"/>
              </a:spcAft>
              <a:buNone/>
            </a:pPr>
            <a:r>
              <a:rPr lang="en-US" sz="2000" b="1" dirty="0"/>
              <a:t>Interaction: </a:t>
            </a:r>
            <a:r>
              <a:rPr lang="en-US" sz="2000" dirty="0"/>
              <a:t>Audience engagement is crucial for a successful training. Use the following methods based on meeting format.</a:t>
            </a:r>
          </a:p>
          <a:p>
            <a:pPr>
              <a:lnSpc>
                <a:spcPct val="100000"/>
              </a:lnSpc>
              <a:spcBef>
                <a:spcPts val="0"/>
              </a:spcBef>
              <a:spcAft>
                <a:spcPts val="600"/>
              </a:spcAft>
            </a:pPr>
            <a:r>
              <a:rPr lang="en-US" sz="2000" b="1" dirty="0"/>
              <a:t>Online:</a:t>
            </a:r>
            <a:r>
              <a:rPr lang="en-US" sz="2000" dirty="0"/>
              <a:t> Ask participants to enter their concise responses to questions in the chat. Coordinate with a Chat Master to share a small number of their responses verbally.</a:t>
            </a:r>
          </a:p>
          <a:p>
            <a:pPr>
              <a:lnSpc>
                <a:spcPct val="100000"/>
              </a:lnSpc>
              <a:spcBef>
                <a:spcPts val="0"/>
              </a:spcBef>
              <a:spcAft>
                <a:spcPts val="600"/>
              </a:spcAft>
            </a:pPr>
            <a:r>
              <a:rPr lang="en-US" sz="2000" b="1" dirty="0"/>
              <a:t>Onsite:</a:t>
            </a:r>
            <a:r>
              <a:rPr lang="en-US" sz="2000" dirty="0"/>
              <a:t> Ask a few participants to verbalize their responses succinctly in one sentence or less.</a:t>
            </a:r>
          </a:p>
          <a:p>
            <a:pPr>
              <a:lnSpc>
                <a:spcPct val="100000"/>
              </a:lnSpc>
              <a:spcBef>
                <a:spcPts val="0"/>
              </a:spcBef>
              <a:spcAft>
                <a:spcPts val="600"/>
              </a:spcAft>
            </a:pPr>
            <a:r>
              <a:rPr lang="en-US" sz="2000" b="1" dirty="0"/>
              <a:t>Hybrid:</a:t>
            </a:r>
            <a:r>
              <a:rPr lang="en-US" sz="2000" dirty="0"/>
              <a:t> Use both methods stated above to engage your online and onsite audiences.</a:t>
            </a:r>
          </a:p>
          <a:p>
            <a:pPr marL="0" indent="0">
              <a:lnSpc>
                <a:spcPct val="100000"/>
              </a:lnSpc>
              <a:spcBef>
                <a:spcPts val="0"/>
              </a:spcBef>
              <a:spcAft>
                <a:spcPts val="600"/>
              </a:spcAft>
              <a:buNone/>
            </a:pPr>
            <a:r>
              <a:rPr lang="en-US" sz="2000" b="1" dirty="0"/>
              <a:t>Technical Support (Zoom/Chat Masters): </a:t>
            </a:r>
            <a:r>
              <a:rPr lang="en-US" sz="2000" dirty="0"/>
              <a:t>For any online or hybrid training, sufficient District technical support is essential. To facilitate seamless interaction and manage the technical aspects of the session, please ensure at least one dedicated Zoom Master and one Chat Master are assigned to the main room, and as often as possible, assign technical support to each breakout room.</a:t>
            </a:r>
          </a:p>
          <a:p>
            <a:pPr marL="0" indent="0">
              <a:lnSpc>
                <a:spcPct val="100000"/>
              </a:lnSpc>
              <a:spcBef>
                <a:spcPts val="0"/>
              </a:spcBef>
              <a:buNone/>
            </a:pPr>
            <a:endParaRPr lang="en-US" sz="1600" dirty="0"/>
          </a:p>
        </p:txBody>
      </p:sp>
    </p:spTree>
    <p:extLst>
      <p:ext uri="{BB962C8B-B14F-4D97-AF65-F5344CB8AC3E}">
        <p14:creationId xmlns:p14="http://schemas.microsoft.com/office/powerpoint/2010/main" val="424038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F1BA-1414-9C4C-0B9D-9C80414CC36E}"/>
              </a:ext>
            </a:extLst>
          </p:cNvPr>
          <p:cNvSpPr>
            <a:spLocks noGrp="1"/>
          </p:cNvSpPr>
          <p:nvPr>
            <p:ph type="ctrTitle"/>
          </p:nvPr>
        </p:nvSpPr>
        <p:spPr/>
        <p:txBody>
          <a:bodyPr/>
          <a:lstStyle/>
          <a:p>
            <a:pPr algn="ctr"/>
            <a:r>
              <a:rPr lang="en-US" b="1" dirty="0"/>
              <a:t>General Session Part 1</a:t>
            </a:r>
          </a:p>
        </p:txBody>
      </p:sp>
      <p:sp>
        <p:nvSpPr>
          <p:cNvPr id="3" name="Subtitle 2">
            <a:extLst>
              <a:ext uri="{FF2B5EF4-FFF2-40B4-BE49-F238E27FC236}">
                <a16:creationId xmlns:a16="http://schemas.microsoft.com/office/drawing/2014/main" id="{5B6E00B0-1AB5-CAD0-5E20-E1E5ABF510D5}"/>
              </a:ext>
            </a:extLst>
          </p:cNvPr>
          <p:cNvSpPr>
            <a:spLocks noGrp="1"/>
          </p:cNvSpPr>
          <p:nvPr>
            <p:ph type="subTitle" idx="1"/>
          </p:nvPr>
        </p:nvSpPr>
        <p:spPr/>
        <p:txBody>
          <a:bodyPr/>
          <a:lstStyle/>
          <a:p>
            <a:pPr algn="ctr"/>
            <a:r>
              <a:rPr lang="en-US" b="1" dirty="0"/>
              <a:t>Round 2: Mid Year Training</a:t>
            </a:r>
          </a:p>
        </p:txBody>
      </p:sp>
    </p:spTree>
    <p:extLst>
      <p:ext uri="{BB962C8B-B14F-4D97-AF65-F5344CB8AC3E}">
        <p14:creationId xmlns:p14="http://schemas.microsoft.com/office/powerpoint/2010/main" val="3697729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330C9B5-C37A-9347-CC38-89A724D733A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CC2E5AC7-2ACD-4548-6B1B-9A19BD1F7745}"/>
              </a:ext>
            </a:extLst>
          </p:cNvPr>
          <p:cNvSpPr>
            <a:spLocks noGrp="1"/>
          </p:cNvSpPr>
          <p:nvPr>
            <p:ph type="title"/>
          </p:nvPr>
        </p:nvSpPr>
        <p:spPr>
          <a:xfrm>
            <a:off x="1643606" y="854030"/>
            <a:ext cx="3965886" cy="1709316"/>
          </a:xfrm>
        </p:spPr>
        <p:txBody>
          <a:bodyPr/>
          <a:lstStyle/>
          <a:p>
            <a:pPr algn="ctr"/>
            <a:r>
              <a:rPr lang="en-US" sz="3600" dirty="0">
                <a:solidFill>
                  <a:schemeClr val="accent1"/>
                </a:solidFill>
              </a:rPr>
              <a:t>COT Round 2 Mid-Year Agenda</a:t>
            </a:r>
          </a:p>
        </p:txBody>
      </p:sp>
      <p:sp>
        <p:nvSpPr>
          <p:cNvPr id="7" name="TextBox 6">
            <a:extLst>
              <a:ext uri="{FF2B5EF4-FFF2-40B4-BE49-F238E27FC236}">
                <a16:creationId xmlns:a16="http://schemas.microsoft.com/office/drawing/2014/main" id="{BB1FD2CE-239F-66B4-DA6E-3ED3A9F39463}"/>
              </a:ext>
            </a:extLst>
          </p:cNvPr>
          <p:cNvSpPr txBox="1"/>
          <p:nvPr/>
        </p:nvSpPr>
        <p:spPr>
          <a:xfrm>
            <a:off x="6435525" y="1148737"/>
            <a:ext cx="3599726" cy="4185761"/>
          </a:xfrm>
          <a:prstGeom prst="rect">
            <a:avLst/>
          </a:prstGeom>
          <a:noFill/>
        </p:spPr>
        <p:txBody>
          <a:bodyPr wrap="square">
            <a:spAutoFit/>
          </a:bodyPr>
          <a:lstStyle/>
          <a:p>
            <a:pPr marL="0" marR="0">
              <a:spcBef>
                <a:spcPts val="1200"/>
              </a:spcBef>
              <a:buNone/>
            </a:pPr>
            <a:r>
              <a:rPr lang="en-GB" sz="2400" dirty="0">
                <a:effectLst/>
                <a:highlight>
                  <a:srgbClr val="FFFF00"/>
                </a:highlight>
                <a:latin typeface="+mn-lt"/>
              </a:rPr>
              <a:t>Achieving Continuous Club Success</a:t>
            </a:r>
          </a:p>
          <a:p>
            <a:pPr marL="0" marR="0">
              <a:spcBef>
                <a:spcPts val="1200"/>
              </a:spcBef>
              <a:buNone/>
            </a:pPr>
            <a:r>
              <a:rPr lang="en-GB" sz="2400" dirty="0">
                <a:effectLst/>
                <a:highlight>
                  <a:srgbClr val="FFFF00"/>
                </a:highlight>
                <a:latin typeface="+mn-lt"/>
              </a:rPr>
              <a:t>Root Cause Analysis </a:t>
            </a:r>
          </a:p>
          <a:p>
            <a:pPr marL="0" marR="0">
              <a:spcBef>
                <a:spcPts val="1200"/>
              </a:spcBef>
              <a:buNone/>
            </a:pPr>
            <a:r>
              <a:rPr lang="en-GB" sz="2400" dirty="0">
                <a:effectLst/>
                <a:latin typeface="+mn-lt"/>
              </a:rPr>
              <a:t>Individual Club Officer Breakout Sessions</a:t>
            </a:r>
          </a:p>
          <a:p>
            <a:pPr marL="0" marR="0">
              <a:spcBef>
                <a:spcPts val="1200"/>
              </a:spcBef>
              <a:buNone/>
            </a:pPr>
            <a:r>
              <a:rPr lang="en-GB" sz="2400" dirty="0">
                <a:effectLst/>
                <a:latin typeface="+mn-lt"/>
              </a:rPr>
              <a:t>Member Engagement &amp; Retention</a:t>
            </a:r>
          </a:p>
          <a:p>
            <a:pPr marL="0" marR="0">
              <a:spcBef>
                <a:spcPts val="1200"/>
              </a:spcBef>
              <a:buNone/>
            </a:pPr>
            <a:r>
              <a:rPr lang="en-GB" sz="2400" dirty="0">
                <a:effectLst/>
                <a:latin typeface="+mn-lt"/>
              </a:rPr>
              <a:t>Succession Planning</a:t>
            </a:r>
          </a:p>
          <a:p>
            <a:pPr marL="0" marR="0">
              <a:spcBef>
                <a:spcPts val="1200"/>
              </a:spcBef>
              <a:buNone/>
            </a:pPr>
            <a:r>
              <a:rPr lang="en-GB" sz="2400" dirty="0">
                <a:effectLst/>
                <a:latin typeface="+mn-lt"/>
              </a:rPr>
              <a:t>Wrap-Up</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1559548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927EF71-A0BD-C057-0D7F-EF436BDD0CE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A144038-73F9-50D4-F5CA-799AE99733E6}"/>
              </a:ext>
            </a:extLst>
          </p:cNvPr>
          <p:cNvSpPr>
            <a:spLocks noGrp="1"/>
          </p:cNvSpPr>
          <p:nvPr>
            <p:ph type="title"/>
          </p:nvPr>
        </p:nvSpPr>
        <p:spPr/>
        <p:txBody>
          <a:bodyPr/>
          <a:lstStyle/>
          <a:p>
            <a:r>
              <a:rPr lang="en-US" sz="3600" dirty="0"/>
              <a:t>Why a Second Round of Training?</a:t>
            </a:r>
          </a:p>
        </p:txBody>
      </p:sp>
    </p:spTree>
    <p:extLst>
      <p:ext uri="{BB962C8B-B14F-4D97-AF65-F5344CB8AC3E}">
        <p14:creationId xmlns:p14="http://schemas.microsoft.com/office/powerpoint/2010/main" val="1670658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4234A1C-AACA-29DA-4C67-AF8A4E6EDF40}"/>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C1360FD4-A63B-5B9D-B5FE-D4A3D3CA976C}"/>
              </a:ext>
            </a:extLst>
          </p:cNvPr>
          <p:cNvSpPr>
            <a:spLocks noGrp="1"/>
          </p:cNvSpPr>
          <p:nvPr>
            <p:ph type="title"/>
          </p:nvPr>
        </p:nvSpPr>
        <p:spPr>
          <a:xfrm>
            <a:off x="1034673" y="431999"/>
            <a:ext cx="5957225" cy="980111"/>
          </a:xfrm>
        </p:spPr>
        <p:txBody>
          <a:bodyPr/>
          <a:lstStyle/>
          <a:p>
            <a:pPr>
              <a:lnSpc>
                <a:spcPct val="100000"/>
              </a:lnSpc>
            </a:pPr>
            <a:r>
              <a:rPr lang="en-US" sz="3600" dirty="0"/>
              <a:t>Achieving Continuous, Consistent Club Success</a:t>
            </a:r>
          </a:p>
        </p:txBody>
      </p:sp>
    </p:spTree>
    <p:extLst>
      <p:ext uri="{BB962C8B-B14F-4D97-AF65-F5344CB8AC3E}">
        <p14:creationId xmlns:p14="http://schemas.microsoft.com/office/powerpoint/2010/main" val="845268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CCDAC98-5C1D-3D6A-CC60-9AB5CCEAC18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4F90219-E96A-AAB6-4E31-A8FFDB6948F0}"/>
              </a:ext>
            </a:extLst>
          </p:cNvPr>
          <p:cNvSpPr>
            <a:spLocks noGrp="1"/>
          </p:cNvSpPr>
          <p:nvPr>
            <p:ph type="title"/>
          </p:nvPr>
        </p:nvSpPr>
        <p:spPr/>
        <p:txBody>
          <a:bodyPr/>
          <a:lstStyle/>
          <a:p>
            <a:r>
              <a:rPr lang="en-GB" sz="3600" dirty="0">
                <a:solidFill>
                  <a:schemeClr val="accent4"/>
                </a:solidFill>
              </a:rPr>
              <a:t>What Does YOUR Club Success Mean? </a:t>
            </a:r>
            <a:endParaRPr lang="en-US" sz="3600" dirty="0">
              <a:solidFill>
                <a:schemeClr val="accent4"/>
              </a:solidFill>
            </a:endParaRPr>
          </a:p>
        </p:txBody>
      </p:sp>
      <p:sp>
        <p:nvSpPr>
          <p:cNvPr id="7" name="TextBox 6">
            <a:extLst>
              <a:ext uri="{FF2B5EF4-FFF2-40B4-BE49-F238E27FC236}">
                <a16:creationId xmlns:a16="http://schemas.microsoft.com/office/drawing/2014/main" id="{82F57070-F9B3-F492-94B3-1F19E5805DDB}"/>
              </a:ext>
            </a:extLst>
          </p:cNvPr>
          <p:cNvSpPr txBox="1"/>
          <p:nvPr/>
        </p:nvSpPr>
        <p:spPr>
          <a:xfrm>
            <a:off x="432000" y="2425265"/>
            <a:ext cx="7215709" cy="2985433"/>
          </a:xfrm>
          <a:prstGeom prst="rect">
            <a:avLst/>
          </a:prstGeom>
          <a:noFill/>
        </p:spPr>
        <p:txBody>
          <a:bodyPr wrap="square">
            <a:spAutoFit/>
          </a:bodyPr>
          <a:lstStyle/>
          <a:p>
            <a:pPr marL="342900" marR="0" indent="-342900">
              <a:spcAft>
                <a:spcPts val="600"/>
              </a:spcAft>
              <a:buFont typeface="Wingdings" pitchFamily="2" charset="2"/>
              <a:buChar char="§"/>
            </a:pPr>
            <a:r>
              <a:rPr lang="en-GB" sz="2400" dirty="0">
                <a:solidFill>
                  <a:schemeClr val="bg1"/>
                </a:solidFill>
                <a:effectLst/>
                <a:latin typeface="+mn-lt"/>
              </a:rPr>
              <a:t>Knowledge of member needs and goals</a:t>
            </a:r>
          </a:p>
          <a:p>
            <a:pPr marL="342900" marR="0" indent="-342900">
              <a:spcAft>
                <a:spcPts val="600"/>
              </a:spcAft>
              <a:buFont typeface="Wingdings" pitchFamily="2" charset="2"/>
              <a:buChar char="§"/>
            </a:pPr>
            <a:r>
              <a:rPr lang="en-GB" sz="2400" dirty="0">
                <a:solidFill>
                  <a:schemeClr val="bg1"/>
                </a:solidFill>
                <a:effectLst/>
                <a:latin typeface="+mn-lt"/>
              </a:rPr>
              <a:t>Quality club meetings to support member needs</a:t>
            </a:r>
          </a:p>
          <a:p>
            <a:pPr marL="342900" marR="0" indent="-342900">
              <a:spcAft>
                <a:spcPts val="600"/>
              </a:spcAft>
              <a:buFont typeface="Wingdings" pitchFamily="2" charset="2"/>
              <a:buChar char="§"/>
            </a:pPr>
            <a:r>
              <a:rPr lang="en-GB" sz="2400" dirty="0">
                <a:solidFill>
                  <a:schemeClr val="bg1"/>
                </a:solidFill>
                <a:effectLst/>
                <a:latin typeface="+mn-lt"/>
              </a:rPr>
              <a:t>Club Success Plan used to guide efforts</a:t>
            </a:r>
          </a:p>
          <a:p>
            <a:pPr marL="342900" marR="0" indent="-342900">
              <a:spcAft>
                <a:spcPts val="600"/>
              </a:spcAft>
              <a:buFont typeface="Wingdings" pitchFamily="2" charset="2"/>
              <a:buChar char="§"/>
            </a:pPr>
            <a:r>
              <a:rPr lang="en-GB" sz="2400" dirty="0">
                <a:solidFill>
                  <a:schemeClr val="bg1"/>
                </a:solidFill>
                <a:effectLst/>
                <a:latin typeface="+mn-lt"/>
              </a:rPr>
              <a:t>Distinguished Club Program (DCP) goal achievement</a:t>
            </a:r>
          </a:p>
          <a:p>
            <a:pPr marL="342900" marR="0" indent="-342900">
              <a:spcAft>
                <a:spcPts val="600"/>
              </a:spcAft>
              <a:buFont typeface="Wingdings" pitchFamily="2" charset="2"/>
              <a:buChar char="§"/>
            </a:pPr>
            <a:r>
              <a:rPr lang="en-GB" sz="2400" dirty="0">
                <a:solidFill>
                  <a:schemeClr val="bg1"/>
                </a:solidFill>
                <a:effectLst/>
                <a:latin typeface="+mn-lt"/>
              </a:rPr>
              <a:t>Cohesion and collaboration among your club officer team</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14113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D0E4672-F68C-07F5-7706-862E04A8054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4BF17F5-3E02-63B0-06C0-0FFE086D37B3}"/>
              </a:ext>
            </a:extLst>
          </p:cNvPr>
          <p:cNvSpPr>
            <a:spLocks noGrp="1"/>
          </p:cNvSpPr>
          <p:nvPr>
            <p:ph type="title"/>
          </p:nvPr>
        </p:nvSpPr>
        <p:spPr>
          <a:xfrm>
            <a:off x="432000" y="161834"/>
            <a:ext cx="11412000" cy="1854000"/>
          </a:xfrm>
        </p:spPr>
        <p:txBody>
          <a:bodyPr/>
          <a:lstStyle/>
          <a:p>
            <a:r>
              <a:rPr lang="en-GB" sz="3600" dirty="0">
                <a:solidFill>
                  <a:schemeClr val="accent4"/>
                </a:solidFill>
              </a:rPr>
              <a:t>What is the DCP?</a:t>
            </a:r>
            <a:br>
              <a:rPr lang="en-GB" sz="3600" dirty="0">
                <a:solidFill>
                  <a:schemeClr val="accent4"/>
                </a:solidFill>
              </a:rPr>
            </a:br>
            <a:r>
              <a:rPr lang="en-GB" sz="3600" dirty="0">
                <a:solidFill>
                  <a:schemeClr val="accent4"/>
                </a:solidFill>
              </a:rPr>
              <a:t>What is Your Club Status in the DCP?</a:t>
            </a:r>
            <a:br>
              <a:rPr lang="en-GB" sz="3600" dirty="0">
                <a:solidFill>
                  <a:schemeClr val="accent4"/>
                </a:solidFill>
              </a:rPr>
            </a:br>
            <a:r>
              <a:rPr lang="en-GB" sz="3600" dirty="0">
                <a:solidFill>
                  <a:schemeClr val="accent4"/>
                </a:solidFill>
              </a:rPr>
              <a:t>Why? </a:t>
            </a:r>
            <a:endParaRPr lang="en-US" sz="3600" dirty="0">
              <a:solidFill>
                <a:schemeClr val="accent4"/>
              </a:solidFill>
            </a:endParaRPr>
          </a:p>
        </p:txBody>
      </p:sp>
      <p:sp>
        <p:nvSpPr>
          <p:cNvPr id="7" name="TextBox 6">
            <a:extLst>
              <a:ext uri="{FF2B5EF4-FFF2-40B4-BE49-F238E27FC236}">
                <a16:creationId xmlns:a16="http://schemas.microsoft.com/office/drawing/2014/main" id="{D9DBD85E-700D-197C-7E73-58E765DFD63B}"/>
              </a:ext>
            </a:extLst>
          </p:cNvPr>
          <p:cNvSpPr txBox="1"/>
          <p:nvPr/>
        </p:nvSpPr>
        <p:spPr>
          <a:xfrm>
            <a:off x="431999" y="2436986"/>
            <a:ext cx="6737728" cy="3277820"/>
          </a:xfrm>
          <a:prstGeom prst="rect">
            <a:avLst/>
          </a:prstGeom>
          <a:noFill/>
        </p:spPr>
        <p:txBody>
          <a:bodyPr wrap="square">
            <a:spAutoFit/>
          </a:bodyPr>
          <a:lstStyle/>
          <a:p>
            <a:pPr marL="342900" marR="0" indent="-342900">
              <a:spcBef>
                <a:spcPts val="600"/>
              </a:spcBef>
              <a:spcAft>
                <a:spcPts val="1200"/>
              </a:spcAft>
              <a:buFont typeface="Wingdings" pitchFamily="2" charset="2"/>
              <a:buChar char="§"/>
            </a:pPr>
            <a:r>
              <a:rPr lang="en-GB" sz="2400" dirty="0">
                <a:solidFill>
                  <a:schemeClr val="bg1"/>
                </a:solidFill>
                <a:effectLst/>
                <a:latin typeface="+mn-lt"/>
              </a:rPr>
              <a:t>The Distinguished Club Program (DCP) is an annual program that tangibly measures </a:t>
            </a:r>
            <a:r>
              <a:rPr lang="en-GB" sz="2400" dirty="0">
                <a:solidFill>
                  <a:schemeClr val="bg1"/>
                </a:solidFill>
              </a:rPr>
              <a:t>c</a:t>
            </a:r>
            <a:r>
              <a:rPr lang="en-GB" sz="2400" dirty="0">
                <a:solidFill>
                  <a:schemeClr val="bg1"/>
                </a:solidFill>
                <a:effectLst/>
                <a:latin typeface="+mn-lt"/>
              </a:rPr>
              <a:t>lub </a:t>
            </a:r>
            <a:r>
              <a:rPr lang="en-GB" sz="2400" dirty="0">
                <a:solidFill>
                  <a:schemeClr val="bg1"/>
                </a:solidFill>
              </a:rPr>
              <a:t>s</a:t>
            </a:r>
            <a:r>
              <a:rPr lang="en-GB" sz="2400" dirty="0">
                <a:solidFill>
                  <a:schemeClr val="bg1"/>
                </a:solidFill>
                <a:effectLst/>
                <a:latin typeface="+mn-lt"/>
              </a:rPr>
              <a:t>uccess. It consists of 10 Goals.</a:t>
            </a:r>
          </a:p>
          <a:p>
            <a:pPr marL="342900" marR="0" indent="-342900">
              <a:spcBef>
                <a:spcPts val="600"/>
              </a:spcBef>
              <a:spcAft>
                <a:spcPts val="1200"/>
              </a:spcAft>
              <a:buFont typeface="Wingdings" pitchFamily="2" charset="2"/>
              <a:buChar char="§"/>
            </a:pPr>
            <a:r>
              <a:rPr lang="en-GB" sz="2400" dirty="0">
                <a:solidFill>
                  <a:schemeClr val="bg1"/>
                </a:solidFill>
                <a:effectLst/>
                <a:latin typeface="+mn-lt"/>
              </a:rPr>
              <a:t>To be eligible, a club must submit its Club Success Plan by September 30,</a:t>
            </a:r>
            <a:r>
              <a:rPr lang="en-GB" sz="2400" dirty="0">
                <a:solidFill>
                  <a:schemeClr val="bg1"/>
                </a:solidFill>
              </a:rPr>
              <a:t> </a:t>
            </a:r>
            <a:r>
              <a:rPr lang="en-GB" sz="2400" dirty="0">
                <a:solidFill>
                  <a:schemeClr val="bg1"/>
                </a:solidFill>
                <a:effectLst/>
                <a:latin typeface="+mn-lt"/>
              </a:rPr>
              <a:t>be a </a:t>
            </a:r>
            <a:r>
              <a:rPr lang="en-GB" sz="2400" dirty="0">
                <a:solidFill>
                  <a:schemeClr val="bg1"/>
                </a:solidFill>
              </a:rPr>
              <a:t>club </a:t>
            </a:r>
            <a:r>
              <a:rPr lang="en-GB" sz="2400" dirty="0">
                <a:solidFill>
                  <a:schemeClr val="bg1"/>
                </a:solidFill>
                <a:effectLst/>
                <a:latin typeface="+mn-lt"/>
              </a:rPr>
              <a:t>in good standing with 20 members or at least a net growth of 3 members by June 30, and achieve 5 or more DCP goals by June 30.</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09727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7DCA2B8-CFB1-8BC7-1367-1CE00F316F1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233A9C9-993E-5717-2278-F4F2D21317A6}"/>
              </a:ext>
            </a:extLst>
          </p:cNvPr>
          <p:cNvSpPr>
            <a:spLocks noGrp="1"/>
          </p:cNvSpPr>
          <p:nvPr>
            <p:ph type="title"/>
          </p:nvPr>
        </p:nvSpPr>
        <p:spPr/>
        <p:txBody>
          <a:bodyPr/>
          <a:lstStyle/>
          <a:p>
            <a:r>
              <a:rPr lang="en-US" sz="3600" dirty="0">
                <a:solidFill>
                  <a:schemeClr val="bg1"/>
                </a:solidFill>
              </a:rPr>
              <a:t>DCP Levels of Recognition</a:t>
            </a:r>
          </a:p>
        </p:txBody>
      </p:sp>
      <p:graphicFrame>
        <p:nvGraphicFramePr>
          <p:cNvPr id="2" name="Table 1">
            <a:extLst>
              <a:ext uri="{FF2B5EF4-FFF2-40B4-BE49-F238E27FC236}">
                <a16:creationId xmlns:a16="http://schemas.microsoft.com/office/drawing/2014/main" id="{E73117C6-DAF5-4D41-1EA9-B9E92005470F}"/>
              </a:ext>
            </a:extLst>
          </p:cNvPr>
          <p:cNvGraphicFramePr>
            <a:graphicFrameLocks noGrp="1"/>
          </p:cNvGraphicFramePr>
          <p:nvPr>
            <p:extLst>
              <p:ext uri="{D42A27DB-BD31-4B8C-83A1-F6EECF244321}">
                <p14:modId xmlns:p14="http://schemas.microsoft.com/office/powerpoint/2010/main" val="3089639631"/>
              </p:ext>
            </p:extLst>
          </p:nvPr>
        </p:nvGraphicFramePr>
        <p:xfrm>
          <a:off x="432000" y="1376267"/>
          <a:ext cx="7560000" cy="4416093"/>
        </p:xfrm>
        <a:graphic>
          <a:graphicData uri="http://schemas.openxmlformats.org/drawingml/2006/table">
            <a:tbl>
              <a:tblPr firstRow="1" bandRow="1">
                <a:tableStyleId>{5C22544A-7EE6-4342-B048-85BDC9FD1C3A}</a:tableStyleId>
              </a:tblPr>
              <a:tblGrid>
                <a:gridCol w="2348522">
                  <a:extLst>
                    <a:ext uri="{9D8B030D-6E8A-4147-A177-3AD203B41FA5}">
                      <a16:colId xmlns:a16="http://schemas.microsoft.com/office/drawing/2014/main" val="4287431634"/>
                    </a:ext>
                  </a:extLst>
                </a:gridCol>
                <a:gridCol w="2537927">
                  <a:extLst>
                    <a:ext uri="{9D8B030D-6E8A-4147-A177-3AD203B41FA5}">
                      <a16:colId xmlns:a16="http://schemas.microsoft.com/office/drawing/2014/main" val="1995698559"/>
                    </a:ext>
                  </a:extLst>
                </a:gridCol>
                <a:gridCol w="2673551">
                  <a:extLst>
                    <a:ext uri="{9D8B030D-6E8A-4147-A177-3AD203B41FA5}">
                      <a16:colId xmlns:a16="http://schemas.microsoft.com/office/drawing/2014/main" val="1483289727"/>
                    </a:ext>
                  </a:extLst>
                </a:gridCol>
              </a:tblGrid>
              <a:tr h="596113">
                <a:tc>
                  <a:txBody>
                    <a:bodyPr/>
                    <a:lstStyle/>
                    <a:p>
                      <a:pPr algn="l"/>
                      <a:r>
                        <a:rPr lang="en-GB" sz="2400" dirty="0">
                          <a:solidFill>
                            <a:schemeClr val="bg1"/>
                          </a:solidFill>
                          <a:latin typeface="Arial" panose="020B0604020202020204" pitchFamily="34" charset="0"/>
                        </a:rPr>
                        <a:t>Level</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2400" dirty="0">
                          <a:solidFill>
                            <a:schemeClr val="bg1"/>
                          </a:solidFill>
                          <a:latin typeface="Arial" panose="020B0604020202020204" pitchFamily="34" charset="0"/>
                        </a:rPr>
                        <a:t>Requirement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2400" dirty="0">
                          <a:solidFill>
                            <a:schemeClr val="bg1"/>
                          </a:solidFill>
                          <a:latin typeface="Arial" panose="020B0604020202020204" pitchFamily="34" charset="0"/>
                        </a:rPr>
                        <a:t>Goals Required</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3336000"/>
                  </a:ext>
                </a:extLst>
              </a:tr>
              <a:tr h="1087030">
                <a:tc>
                  <a:txBody>
                    <a:bodyPr/>
                    <a:lstStyle/>
                    <a:p>
                      <a:pPr algn="l"/>
                      <a:r>
                        <a:rPr lang="en-GB" sz="2400" dirty="0">
                          <a:solidFill>
                            <a:schemeClr val="bg1"/>
                          </a:solidFill>
                          <a:latin typeface="Arial" panose="020B0604020202020204" pitchFamily="34" charset="0"/>
                        </a:rPr>
                        <a:t>Distinguished</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alpha val="70000"/>
                      </a:srgbClr>
                    </a:solidFill>
                  </a:tcPr>
                </a:tc>
                <a:tc>
                  <a:txBody>
                    <a:bodyPr/>
                    <a:lstStyle/>
                    <a:p>
                      <a:pPr algn="l"/>
                      <a:r>
                        <a:rPr lang="en-GB" sz="2400" dirty="0">
                          <a:solidFill>
                            <a:schemeClr val="bg1"/>
                          </a:solidFill>
                          <a:latin typeface="Arial" panose="020B0604020202020204" pitchFamily="34" charset="0"/>
                        </a:rPr>
                        <a:t>20 members </a:t>
                      </a:r>
                      <a:r>
                        <a:rPr lang="en-GB" sz="2400" i="1" dirty="0">
                          <a:solidFill>
                            <a:schemeClr val="bg1"/>
                          </a:solidFill>
                          <a:latin typeface="Arial" panose="020B0604020202020204" pitchFamily="34" charset="0"/>
                        </a:rPr>
                        <a:t>or</a:t>
                      </a:r>
                      <a:r>
                        <a:rPr lang="en-GB" sz="2400" dirty="0">
                          <a:solidFill>
                            <a:schemeClr val="bg1"/>
                          </a:solidFill>
                          <a:latin typeface="Arial" panose="020B0604020202020204" pitchFamily="34" charset="0"/>
                        </a:rPr>
                        <a:t> </a:t>
                      </a:r>
                    </a:p>
                    <a:p>
                      <a:pPr algn="l"/>
                      <a:r>
                        <a:rPr lang="en-GB" sz="2400" dirty="0">
                          <a:solidFill>
                            <a:schemeClr val="bg1"/>
                          </a:solidFill>
                          <a:latin typeface="Arial" panose="020B0604020202020204" pitchFamily="34" charset="0"/>
                        </a:rPr>
                        <a:t>net growth of 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alpha val="70000"/>
                      </a:srgbClr>
                    </a:solidFill>
                  </a:tcPr>
                </a:tc>
                <a:tc>
                  <a:txBody>
                    <a:bodyPr/>
                    <a:lstStyle/>
                    <a:p>
                      <a:pPr algn="l"/>
                      <a:r>
                        <a:rPr lang="en-GB" sz="2400" b="1" dirty="0">
                          <a:solidFill>
                            <a:schemeClr val="bg1"/>
                          </a:solidFill>
                          <a:latin typeface="Arial" panose="020B0604020202020204" pitchFamily="34" charset="0"/>
                        </a:rPr>
                        <a:t>5/10</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alpha val="70000"/>
                      </a:srgbClr>
                    </a:solidFill>
                  </a:tcPr>
                </a:tc>
                <a:extLst>
                  <a:ext uri="{0D108BD9-81ED-4DB2-BD59-A6C34878D82A}">
                    <a16:rowId xmlns:a16="http://schemas.microsoft.com/office/drawing/2014/main" val="2050649486"/>
                  </a:ext>
                </a:extLst>
              </a:tr>
              <a:tr h="1087030">
                <a:tc>
                  <a:txBody>
                    <a:bodyPr/>
                    <a:lstStyle/>
                    <a:p>
                      <a:pPr algn="l"/>
                      <a:r>
                        <a:rPr lang="en-GB" sz="2400" dirty="0">
                          <a:solidFill>
                            <a:schemeClr val="bg1"/>
                          </a:solidFill>
                          <a:latin typeface="Arial" panose="020B0604020202020204" pitchFamily="34" charset="0"/>
                        </a:rPr>
                        <a:t>Select Distinguished</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latin typeface="Arial" panose="020B0604020202020204" pitchFamily="34" charset="0"/>
                        </a:rPr>
                        <a:t>20 members </a:t>
                      </a:r>
                      <a:r>
                        <a:rPr lang="en-GB" sz="2400" i="1" dirty="0">
                          <a:solidFill>
                            <a:schemeClr val="bg1"/>
                          </a:solidFill>
                          <a:latin typeface="Arial" panose="020B0604020202020204" pitchFamily="34" charset="0"/>
                        </a:rPr>
                        <a:t>or</a:t>
                      </a:r>
                      <a:r>
                        <a:rPr lang="en-GB" sz="2400" dirty="0">
                          <a:solidFill>
                            <a:schemeClr val="bg1"/>
                          </a:solidFill>
                          <a:latin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bg1"/>
                          </a:solidFill>
                          <a:latin typeface="Arial" panose="020B0604020202020204" pitchFamily="34" charset="0"/>
                        </a:rPr>
                        <a:t>net growth of 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2400" b="1" dirty="0">
                          <a:solidFill>
                            <a:schemeClr val="bg1"/>
                          </a:solidFill>
                          <a:latin typeface="Arial" panose="020B0604020202020204" pitchFamily="34" charset="0"/>
                        </a:rPr>
                        <a:t>7/10</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0251773"/>
                  </a:ext>
                </a:extLst>
              </a:tr>
              <a:tr h="596113">
                <a:tc>
                  <a:txBody>
                    <a:bodyPr/>
                    <a:lstStyle/>
                    <a:p>
                      <a:pPr algn="l"/>
                      <a:r>
                        <a:rPr lang="en-GB" sz="2400" dirty="0">
                          <a:solidFill>
                            <a:schemeClr val="bg1"/>
                          </a:solidFill>
                          <a:latin typeface="Arial" panose="020B0604020202020204" pitchFamily="34" charset="0"/>
                        </a:rPr>
                        <a:t>President’s Distinguished</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alpha val="70000"/>
                      </a:schemeClr>
                    </a:solidFill>
                  </a:tcPr>
                </a:tc>
                <a:tc>
                  <a:txBody>
                    <a:bodyPr/>
                    <a:lstStyle/>
                    <a:p>
                      <a:pPr algn="l"/>
                      <a:r>
                        <a:rPr lang="en-GB" sz="2400" dirty="0">
                          <a:solidFill>
                            <a:schemeClr val="bg1"/>
                          </a:solidFill>
                          <a:latin typeface="Arial" panose="020B0604020202020204" pitchFamily="34" charset="0"/>
                        </a:rPr>
                        <a:t>20 members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alpha val="70000"/>
                      </a:schemeClr>
                    </a:solidFill>
                  </a:tcPr>
                </a:tc>
                <a:tc>
                  <a:txBody>
                    <a:bodyPr/>
                    <a:lstStyle/>
                    <a:p>
                      <a:pPr algn="l"/>
                      <a:r>
                        <a:rPr lang="en-GB" sz="2400" b="1" dirty="0">
                          <a:solidFill>
                            <a:schemeClr val="bg1"/>
                          </a:solidFill>
                          <a:latin typeface="Arial" panose="020B0604020202020204" pitchFamily="34" charset="0"/>
                        </a:rPr>
                        <a:t>9/10</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alpha val="70000"/>
                      </a:schemeClr>
                    </a:solidFill>
                  </a:tcPr>
                </a:tc>
                <a:extLst>
                  <a:ext uri="{0D108BD9-81ED-4DB2-BD59-A6C34878D82A}">
                    <a16:rowId xmlns:a16="http://schemas.microsoft.com/office/drawing/2014/main" val="845979864"/>
                  </a:ext>
                </a:extLst>
              </a:tr>
              <a:tr h="596113">
                <a:tc>
                  <a:txBody>
                    <a:bodyPr/>
                    <a:lstStyle/>
                    <a:p>
                      <a:pPr algn="l"/>
                      <a:r>
                        <a:rPr lang="en-GB" sz="2400" dirty="0">
                          <a:solidFill>
                            <a:schemeClr val="bg1"/>
                          </a:solidFill>
                          <a:latin typeface="Arial" panose="020B0604020202020204" pitchFamily="34" charset="0"/>
                        </a:rPr>
                        <a:t>Smedley Distinguished</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2400" dirty="0">
                          <a:solidFill>
                            <a:schemeClr val="bg1"/>
                          </a:solidFill>
                          <a:latin typeface="Arial" panose="020B0604020202020204" pitchFamily="34" charset="0"/>
                        </a:rPr>
                        <a:t>25 members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GB" sz="2400" b="1" dirty="0">
                          <a:solidFill>
                            <a:schemeClr val="bg1"/>
                          </a:solidFill>
                          <a:latin typeface="Arial" panose="020B0604020202020204" pitchFamily="34" charset="0"/>
                        </a:rPr>
                        <a:t>10/10</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2450919"/>
                  </a:ext>
                </a:extLst>
              </a:tr>
            </a:tbl>
          </a:graphicData>
        </a:graphic>
      </p:graphicFrame>
    </p:spTree>
    <p:extLst>
      <p:ext uri="{BB962C8B-B14F-4D97-AF65-F5344CB8AC3E}">
        <p14:creationId xmlns:p14="http://schemas.microsoft.com/office/powerpoint/2010/main" val="2759018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D1406-0B89-0DF2-E3FC-A1EF6B51ABC9}"/>
              </a:ext>
            </a:extLst>
          </p:cNvPr>
          <p:cNvSpPr>
            <a:spLocks noGrp="1"/>
          </p:cNvSpPr>
          <p:nvPr>
            <p:ph type="title"/>
          </p:nvPr>
        </p:nvSpPr>
        <p:spPr>
          <a:xfrm>
            <a:off x="432000" y="432000"/>
            <a:ext cx="4761792" cy="1238304"/>
          </a:xfrm>
        </p:spPr>
        <p:txBody>
          <a:bodyPr/>
          <a:lstStyle/>
          <a:p>
            <a:r>
              <a:rPr lang="en-US" sz="3600" dirty="0">
                <a:solidFill>
                  <a:schemeClr val="accent4"/>
                </a:solidFill>
              </a:rPr>
              <a:t>Toastmasters Dashboards</a:t>
            </a:r>
          </a:p>
        </p:txBody>
      </p:sp>
      <p:sp>
        <p:nvSpPr>
          <p:cNvPr id="3" name="Content Placeholder 2">
            <a:extLst>
              <a:ext uri="{FF2B5EF4-FFF2-40B4-BE49-F238E27FC236}">
                <a16:creationId xmlns:a16="http://schemas.microsoft.com/office/drawing/2014/main" id="{14131E09-2C31-7BE2-3E4B-F3A2339506D4}"/>
              </a:ext>
            </a:extLst>
          </p:cNvPr>
          <p:cNvSpPr>
            <a:spLocks noGrp="1"/>
          </p:cNvSpPr>
          <p:nvPr>
            <p:ph idx="1"/>
          </p:nvPr>
        </p:nvSpPr>
        <p:spPr>
          <a:xfrm>
            <a:off x="432000" y="2057597"/>
            <a:ext cx="4569208" cy="3746041"/>
          </a:xfrm>
        </p:spPr>
        <p:txBody>
          <a:bodyPr/>
          <a:lstStyle/>
          <a:p>
            <a:pPr marL="457200" indent="-457200">
              <a:lnSpc>
                <a:spcPct val="100000"/>
              </a:lnSpc>
              <a:spcBef>
                <a:spcPts val="600"/>
              </a:spcBef>
            </a:pPr>
            <a:r>
              <a:rPr lang="en-GB" sz="2800" dirty="0"/>
              <a:t>Single source for tracking club progress in real-time</a:t>
            </a:r>
          </a:p>
          <a:p>
            <a:pPr marL="457200" indent="-457200">
              <a:lnSpc>
                <a:spcPct val="100000"/>
              </a:lnSpc>
              <a:spcBef>
                <a:spcPts val="600"/>
              </a:spcBef>
            </a:pPr>
            <a:r>
              <a:rPr lang="en-GB" sz="2800" dirty="0"/>
              <a:t>Displays club information from Base Camp and Club Central</a:t>
            </a:r>
          </a:p>
          <a:p>
            <a:pPr marL="457200" indent="-457200">
              <a:lnSpc>
                <a:spcPct val="100000"/>
              </a:lnSpc>
              <a:spcBef>
                <a:spcPts val="600"/>
              </a:spcBef>
            </a:pPr>
            <a:r>
              <a:rPr lang="en-GB" sz="2800" dirty="0"/>
              <a:t>Assesses Club Quality</a:t>
            </a:r>
          </a:p>
          <a:p>
            <a:endParaRPr lang="en-US" dirty="0"/>
          </a:p>
        </p:txBody>
      </p:sp>
      <p:pic>
        <p:nvPicPr>
          <p:cNvPr id="4" name="Picture 3">
            <a:extLst>
              <a:ext uri="{FF2B5EF4-FFF2-40B4-BE49-F238E27FC236}">
                <a16:creationId xmlns:a16="http://schemas.microsoft.com/office/drawing/2014/main" id="{5687C372-4EA7-C0EA-2220-1A8C011E5F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392075">
            <a:off x="5454565" y="861465"/>
            <a:ext cx="7700400" cy="4900697"/>
          </a:xfrm>
          <a:prstGeom prst="rect">
            <a:avLst/>
          </a:prstGeom>
          <a:effectLst>
            <a:outerShdw blurRad="165100" dist="190500" dir="2700000" algn="tl" rotWithShape="0">
              <a:srgbClr val="F2F2F2">
                <a:alpha val="68000"/>
              </a:srgbClr>
            </a:outerShdw>
          </a:effectLst>
        </p:spPr>
      </p:pic>
      <p:sp>
        <p:nvSpPr>
          <p:cNvPr id="5" name="TextBox 4">
            <a:extLst>
              <a:ext uri="{FF2B5EF4-FFF2-40B4-BE49-F238E27FC236}">
                <a16:creationId xmlns:a16="http://schemas.microsoft.com/office/drawing/2014/main" id="{85E8FAF4-B251-C7E9-5E6F-E8D3A09EB58D}"/>
              </a:ext>
            </a:extLst>
          </p:cNvPr>
          <p:cNvSpPr txBox="1"/>
          <p:nvPr/>
        </p:nvSpPr>
        <p:spPr>
          <a:xfrm>
            <a:off x="432000" y="5561549"/>
            <a:ext cx="6537651" cy="738664"/>
          </a:xfrm>
          <a:prstGeom prst="rect">
            <a:avLst/>
          </a:prstGeom>
          <a:noFill/>
        </p:spPr>
        <p:txBody>
          <a:bodyPr wrap="square" rtlCol="0">
            <a:spAutoFit/>
          </a:bodyPr>
          <a:lstStyle/>
          <a:p>
            <a:r>
              <a:rPr lang="en-GB" sz="2400" dirty="0">
                <a:solidFill>
                  <a:schemeClr val="bg1"/>
                </a:solidFill>
                <a:latin typeface="Arial" panose="020B0604020202020204" pitchFamily="34" charset="0"/>
                <a:cs typeface="Arial" panose="020B0604020202020204" pitchFamily="34" charset="0"/>
              </a:rPr>
              <a:t>https://dashboards.toastmasters.org/</a:t>
            </a:r>
          </a:p>
          <a:p>
            <a:endParaRPr lang="en-US" dirty="0"/>
          </a:p>
        </p:txBody>
      </p:sp>
    </p:spTree>
    <p:extLst>
      <p:ext uri="{BB962C8B-B14F-4D97-AF65-F5344CB8AC3E}">
        <p14:creationId xmlns:p14="http://schemas.microsoft.com/office/powerpoint/2010/main" val="1953375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1A2DD41-906C-FA65-5939-59BBA81D84A6}"/>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BDA50E93-B14D-7D53-675C-0DDFAE30A4B7}"/>
              </a:ext>
            </a:extLst>
          </p:cNvPr>
          <p:cNvSpPr>
            <a:spLocks noGrp="1" noRot="1" noMove="1" noResize="1" noEditPoints="1" noAdjustHandles="1" noChangeArrowheads="1" noChangeShapeType="1"/>
          </p:cNvSpPr>
          <p:nvPr>
            <p:ph type="title"/>
          </p:nvPr>
        </p:nvSpPr>
        <p:spPr/>
        <p:txBody>
          <a:bodyPr/>
          <a:lstStyle/>
          <a:p>
            <a:r>
              <a:rPr lang="en-US" sz="3600" dirty="0">
                <a:solidFill>
                  <a:schemeClr val="tx1"/>
                </a:solidFill>
              </a:rPr>
              <a:t>What is the Current Status of Your Club?</a:t>
            </a:r>
          </a:p>
        </p:txBody>
      </p:sp>
      <p:sp>
        <p:nvSpPr>
          <p:cNvPr id="7" name="TextBox 6">
            <a:extLst>
              <a:ext uri="{FF2B5EF4-FFF2-40B4-BE49-F238E27FC236}">
                <a16:creationId xmlns:a16="http://schemas.microsoft.com/office/drawing/2014/main" id="{BED3E41D-03BD-B85F-67F3-3FAD13223569}"/>
              </a:ext>
            </a:extLst>
          </p:cNvPr>
          <p:cNvSpPr txBox="1"/>
          <p:nvPr/>
        </p:nvSpPr>
        <p:spPr>
          <a:xfrm>
            <a:off x="432000" y="2368340"/>
            <a:ext cx="7219102" cy="2303864"/>
          </a:xfrm>
          <a:prstGeom prst="rect">
            <a:avLst/>
          </a:prstGeom>
          <a:solidFill>
            <a:srgbClr val="E3E7F1"/>
          </a:solidFill>
        </p:spPr>
        <p:txBody>
          <a:bodyPr wrap="square" lIns="144000" tIns="144000" rIns="144000" bIns="144000">
            <a:spAutoFit/>
          </a:bodyPr>
          <a:lstStyle/>
          <a:p>
            <a:pPr marL="230400" marR="0" indent="-230400">
              <a:lnSpc>
                <a:spcPct val="150000"/>
              </a:lnSpc>
              <a:spcBef>
                <a:spcPts val="600"/>
              </a:spcBef>
              <a:buClr>
                <a:schemeClr val="accent2"/>
              </a:buClr>
              <a:buFont typeface="Wingdings" pitchFamily="2" charset="2"/>
              <a:buChar char="§"/>
            </a:pPr>
            <a:r>
              <a:rPr lang="en-GB" sz="2800" dirty="0"/>
              <a:t>What are your club’s successes?</a:t>
            </a:r>
          </a:p>
          <a:p>
            <a:pPr marL="230400" marR="0" indent="-230400">
              <a:lnSpc>
                <a:spcPct val="150000"/>
              </a:lnSpc>
              <a:spcBef>
                <a:spcPts val="600"/>
              </a:spcBef>
              <a:buClr>
                <a:schemeClr val="accent2"/>
              </a:buClr>
              <a:buFont typeface="Wingdings" pitchFamily="2" charset="2"/>
              <a:buChar char="§"/>
            </a:pPr>
            <a:r>
              <a:rPr lang="en-GB" sz="2800" dirty="0"/>
              <a:t>What are your club’s challenges?</a:t>
            </a:r>
            <a:endParaRPr lang="en-GB" sz="2800" dirty="0">
              <a:latin typeface="Helvetica Neue" panose="02000503000000020004" pitchFamily="2" charset="0"/>
            </a:endParaRPr>
          </a:p>
          <a:p>
            <a:pPr marL="230400" marR="0" indent="-230400">
              <a:lnSpc>
                <a:spcPct val="150000"/>
              </a:lnSpc>
              <a:spcBef>
                <a:spcPts val="600"/>
              </a:spcBef>
              <a:buClr>
                <a:schemeClr val="accent2"/>
              </a:buClr>
              <a:buFont typeface="Wingdings" pitchFamily="2" charset="2"/>
              <a:buChar char="§"/>
            </a:pPr>
            <a:r>
              <a:rPr lang="en-GB" sz="2800" dirty="0">
                <a:effectLst/>
                <a:latin typeface="+mn-lt"/>
              </a:rPr>
              <a:t>Is your club on track to achieve its goals?</a:t>
            </a:r>
          </a:p>
        </p:txBody>
      </p:sp>
    </p:spTree>
    <p:extLst>
      <p:ext uri="{BB962C8B-B14F-4D97-AF65-F5344CB8AC3E}">
        <p14:creationId xmlns:p14="http://schemas.microsoft.com/office/powerpoint/2010/main" val="427548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1A30F2B-8BF2-4901-2657-576DD81E3FE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43E64295-F2E8-9888-660F-04B5AF0E3BBD}"/>
              </a:ext>
            </a:extLst>
          </p:cNvPr>
          <p:cNvSpPr>
            <a:spLocks noGrp="1"/>
          </p:cNvSpPr>
          <p:nvPr>
            <p:ph type="title"/>
          </p:nvPr>
        </p:nvSpPr>
        <p:spPr>
          <a:xfrm>
            <a:off x="432000" y="2041344"/>
            <a:ext cx="11473200" cy="720000"/>
          </a:xfrm>
        </p:spPr>
        <p:txBody>
          <a:bodyPr/>
          <a:lstStyle/>
          <a:p>
            <a:pPr algn="ctr"/>
            <a:r>
              <a:rPr lang="en-US" sz="3600" dirty="0"/>
              <a:t>Stop / Start / Continue</a:t>
            </a:r>
          </a:p>
        </p:txBody>
      </p:sp>
      <p:sp>
        <p:nvSpPr>
          <p:cNvPr id="6" name="TextBox 5">
            <a:extLst>
              <a:ext uri="{FF2B5EF4-FFF2-40B4-BE49-F238E27FC236}">
                <a16:creationId xmlns:a16="http://schemas.microsoft.com/office/drawing/2014/main" id="{827CF783-FC52-7DEA-E069-8B048EE83B5C}"/>
              </a:ext>
            </a:extLst>
          </p:cNvPr>
          <p:cNvSpPr txBox="1">
            <a:spLocks noGrp="1" noRot="1" noMove="1" noResize="1" noEditPoints="1" noAdjustHandles="1" noChangeArrowheads="1" noChangeShapeType="1"/>
          </p:cNvSpPr>
          <p:nvPr/>
        </p:nvSpPr>
        <p:spPr>
          <a:xfrm rot="19246443">
            <a:off x="7624901" y="3212294"/>
            <a:ext cx="2310248" cy="646331"/>
          </a:xfrm>
          <a:prstGeom prst="rect">
            <a:avLst/>
          </a:prstGeom>
          <a:noFill/>
        </p:spPr>
        <p:txBody>
          <a:bodyPr wrap="none" rtlCol="0">
            <a:spAutoFit/>
          </a:bodyPr>
          <a:lstStyle/>
          <a:p>
            <a:r>
              <a:rPr lang="en-US" sz="3600" dirty="0">
                <a:solidFill>
                  <a:srgbClr val="C00000"/>
                </a:solidFill>
                <a:latin typeface="Stencil" pitchFamily="82" charset="77"/>
              </a:rPr>
              <a:t>Exercise</a:t>
            </a:r>
          </a:p>
        </p:txBody>
      </p:sp>
    </p:spTree>
    <p:extLst>
      <p:ext uri="{BB962C8B-B14F-4D97-AF65-F5344CB8AC3E}">
        <p14:creationId xmlns:p14="http://schemas.microsoft.com/office/powerpoint/2010/main" val="1055941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1305D51-30F3-7ADB-4F34-80FF4CB6A4F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2E3BE3D-27AF-BD48-B81E-E1BFA7C14D6F}"/>
              </a:ext>
            </a:extLst>
          </p:cNvPr>
          <p:cNvSpPr>
            <a:spLocks noGrp="1"/>
          </p:cNvSpPr>
          <p:nvPr>
            <p:ph type="title"/>
          </p:nvPr>
        </p:nvSpPr>
        <p:spPr>
          <a:xfrm>
            <a:off x="1899136" y="1148339"/>
            <a:ext cx="6028664" cy="4200960"/>
          </a:xfrm>
        </p:spPr>
        <p:txBody>
          <a:bodyPr/>
          <a:lstStyle/>
          <a:p>
            <a:pPr>
              <a:lnSpc>
                <a:spcPct val="100000"/>
              </a:lnSpc>
            </a:pPr>
            <a:r>
              <a:rPr lang="en-US" sz="3600" dirty="0"/>
              <a:t>What Should Your Club STOP Doing?</a:t>
            </a:r>
          </a:p>
        </p:txBody>
      </p:sp>
    </p:spTree>
    <p:extLst>
      <p:ext uri="{BB962C8B-B14F-4D97-AF65-F5344CB8AC3E}">
        <p14:creationId xmlns:p14="http://schemas.microsoft.com/office/powerpoint/2010/main" val="1720880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E491B28-8D57-5698-CD86-29B7BC6A310A}"/>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41B38AF-E79F-2954-1091-218F00924908}"/>
              </a:ext>
            </a:extLst>
          </p:cNvPr>
          <p:cNvSpPr>
            <a:spLocks noGrp="1"/>
          </p:cNvSpPr>
          <p:nvPr>
            <p:ph type="title"/>
          </p:nvPr>
        </p:nvSpPr>
        <p:spPr>
          <a:xfrm>
            <a:off x="432000" y="3796992"/>
            <a:ext cx="11412000" cy="720000"/>
          </a:xfrm>
        </p:spPr>
        <p:txBody>
          <a:bodyPr/>
          <a:lstStyle/>
          <a:p>
            <a:pPr algn="ctr"/>
            <a:r>
              <a:rPr lang="en-US" sz="3600" dirty="0"/>
              <a:t>What Should Your Club START Doing?</a:t>
            </a:r>
          </a:p>
        </p:txBody>
      </p:sp>
    </p:spTree>
    <p:extLst>
      <p:ext uri="{BB962C8B-B14F-4D97-AF65-F5344CB8AC3E}">
        <p14:creationId xmlns:p14="http://schemas.microsoft.com/office/powerpoint/2010/main" val="3454162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B94BDEB-1CE5-BD80-329F-FCD3C59C7030}"/>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4C797A02-491F-73D9-78D5-072708DBE4EC}"/>
              </a:ext>
            </a:extLst>
          </p:cNvPr>
          <p:cNvSpPr>
            <a:spLocks noGrp="1"/>
          </p:cNvSpPr>
          <p:nvPr>
            <p:ph type="title"/>
          </p:nvPr>
        </p:nvSpPr>
        <p:spPr>
          <a:xfrm>
            <a:off x="371040" y="956605"/>
            <a:ext cx="5371392" cy="2225856"/>
          </a:xfrm>
        </p:spPr>
        <p:txBody>
          <a:bodyPr/>
          <a:lstStyle/>
          <a:p>
            <a:pPr>
              <a:lnSpc>
                <a:spcPct val="100000"/>
              </a:lnSpc>
            </a:pPr>
            <a:r>
              <a:rPr lang="en-US" sz="3600" dirty="0"/>
              <a:t>What Should Your Club CONTINUE Doing?</a:t>
            </a:r>
          </a:p>
        </p:txBody>
      </p:sp>
    </p:spTree>
    <p:extLst>
      <p:ext uri="{BB962C8B-B14F-4D97-AF65-F5344CB8AC3E}">
        <p14:creationId xmlns:p14="http://schemas.microsoft.com/office/powerpoint/2010/main" val="4207657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3362929-4006-41E5-A329-271EAB50E6C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7438EA4-0D25-ACE3-C7EB-012FDC57BA82}"/>
              </a:ext>
            </a:extLst>
          </p:cNvPr>
          <p:cNvSpPr>
            <a:spLocks noGrp="1"/>
          </p:cNvSpPr>
          <p:nvPr>
            <p:ph type="title"/>
          </p:nvPr>
        </p:nvSpPr>
        <p:spPr>
          <a:xfrm>
            <a:off x="8179790" y="1779639"/>
            <a:ext cx="3672246" cy="2762509"/>
          </a:xfrm>
        </p:spPr>
        <p:txBody>
          <a:bodyPr/>
          <a:lstStyle/>
          <a:p>
            <a:pPr>
              <a:lnSpc>
                <a:spcPct val="100000"/>
              </a:lnSpc>
            </a:pPr>
            <a:r>
              <a:rPr lang="en-GB" sz="3600" dirty="0"/>
              <a:t>What are the obstacles in your way for Club Success?</a:t>
            </a:r>
            <a:endParaRPr lang="en-US" sz="3600" dirty="0"/>
          </a:p>
        </p:txBody>
      </p:sp>
    </p:spTree>
    <p:extLst>
      <p:ext uri="{BB962C8B-B14F-4D97-AF65-F5344CB8AC3E}">
        <p14:creationId xmlns:p14="http://schemas.microsoft.com/office/powerpoint/2010/main" val="4027646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BC8FEFF-C3FB-8653-74FF-EF7DAE78694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16866EE3-2E5B-EFFC-9776-4AD9B656A46B}"/>
              </a:ext>
            </a:extLst>
          </p:cNvPr>
          <p:cNvSpPr>
            <a:spLocks noGrp="1"/>
          </p:cNvSpPr>
          <p:nvPr>
            <p:ph type="title"/>
          </p:nvPr>
        </p:nvSpPr>
        <p:spPr>
          <a:xfrm>
            <a:off x="426720" y="3150816"/>
            <a:ext cx="3018336" cy="957888"/>
          </a:xfrm>
        </p:spPr>
        <p:txBody>
          <a:bodyPr/>
          <a:lstStyle/>
          <a:p>
            <a:r>
              <a:rPr lang="en-US" sz="3600" dirty="0">
                <a:solidFill>
                  <a:schemeClr val="accent4"/>
                </a:solidFill>
              </a:rPr>
              <a:t>Root Cause Analysis</a:t>
            </a:r>
          </a:p>
        </p:txBody>
      </p:sp>
      <p:sp>
        <p:nvSpPr>
          <p:cNvPr id="7" name="TextBox 6">
            <a:extLst>
              <a:ext uri="{FF2B5EF4-FFF2-40B4-BE49-F238E27FC236}">
                <a16:creationId xmlns:a16="http://schemas.microsoft.com/office/drawing/2014/main" id="{DA2679B0-6C80-E767-193C-9D9E85501951}"/>
              </a:ext>
            </a:extLst>
          </p:cNvPr>
          <p:cNvSpPr txBox="1"/>
          <p:nvPr/>
        </p:nvSpPr>
        <p:spPr>
          <a:xfrm>
            <a:off x="8187400" y="3119520"/>
            <a:ext cx="3840480" cy="3245468"/>
          </a:xfrm>
          <a:prstGeom prst="rect">
            <a:avLst/>
          </a:prstGeom>
          <a:solidFill>
            <a:schemeClr val="tx1">
              <a:alpha val="24897"/>
            </a:schemeClr>
          </a:solidFill>
        </p:spPr>
        <p:txBody>
          <a:bodyPr wrap="square" lIns="144000" tIns="144000" rIns="144000" bIns="144000">
            <a:spAutoFit/>
          </a:bodyPr>
          <a:lstStyle/>
          <a:p>
            <a:pPr marL="342900" marR="0" indent="-342900">
              <a:buFont typeface="Wingdings" pitchFamily="2" charset="2"/>
              <a:buChar char="§"/>
            </a:pPr>
            <a:r>
              <a:rPr lang="en-GB" sz="2400" dirty="0">
                <a:solidFill>
                  <a:schemeClr val="bg1"/>
                </a:solidFill>
                <a:effectLst/>
                <a:latin typeface="+mn-lt"/>
              </a:rPr>
              <a:t>Ask questions before proposing fixes</a:t>
            </a:r>
          </a:p>
          <a:p>
            <a:pPr marL="342900" marR="0" indent="-342900">
              <a:buFont typeface="Wingdings" pitchFamily="2" charset="2"/>
              <a:buChar char="§"/>
            </a:pPr>
            <a:r>
              <a:rPr lang="en-GB" sz="2400" dirty="0">
                <a:solidFill>
                  <a:schemeClr val="bg1"/>
                </a:solidFill>
                <a:effectLst/>
                <a:latin typeface="+mn-lt"/>
              </a:rPr>
              <a:t>Break out of recurring patterns</a:t>
            </a:r>
          </a:p>
          <a:p>
            <a:pPr marL="342900" marR="0" indent="-342900">
              <a:buFont typeface="Wingdings" pitchFamily="2" charset="2"/>
              <a:buChar char="§"/>
            </a:pPr>
            <a:r>
              <a:rPr lang="en-GB" sz="2400" dirty="0">
                <a:solidFill>
                  <a:schemeClr val="bg1"/>
                </a:solidFill>
                <a:effectLst/>
                <a:latin typeface="+mn-lt"/>
              </a:rPr>
              <a:t>Stop treating symptoms</a:t>
            </a:r>
          </a:p>
          <a:p>
            <a:pPr marL="342900" marR="0" indent="-342900">
              <a:buFont typeface="Wingdings" pitchFamily="2" charset="2"/>
              <a:buChar char="§"/>
            </a:pPr>
            <a:r>
              <a:rPr lang="en-GB" sz="2400" b="1" i="1" dirty="0">
                <a:solidFill>
                  <a:schemeClr val="bg1"/>
                </a:solidFill>
                <a:effectLst/>
              </a:rPr>
              <a:t>Listen to what</a:t>
            </a:r>
            <a:r>
              <a:rPr lang="en-GB" sz="2400" b="1" i="1" dirty="0">
                <a:solidFill>
                  <a:schemeClr val="bg1"/>
                </a:solidFill>
              </a:rPr>
              <a:t> our</a:t>
            </a:r>
            <a:r>
              <a:rPr lang="en-GB" sz="2400" b="1" i="1" dirty="0">
                <a:solidFill>
                  <a:schemeClr val="bg1"/>
                </a:solidFill>
                <a:effectLst/>
              </a:rPr>
              <a:t> members actually need</a:t>
            </a:r>
            <a:endParaRPr lang="en-GB" sz="2400" b="1"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2468490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alphaModFix amt="50228"/>
            <a:lum/>
            <a:extLst>
              <a:ext uri="{28A0092B-C50C-407E-A947-70E740481C1C}">
                <a14:useLocalDpi xmlns:a14="http://schemas.microsoft.com/office/drawing/2010/main"/>
              </a:ext>
            </a:extLst>
          </a:blip>
          <a:srcRect/>
          <a:stretch>
            <a:fillRect t="4000"/>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E393125-C839-5BAD-1AD7-9BFA7D61B0E7}"/>
              </a:ext>
            </a:extLst>
          </p:cNvPr>
          <p:cNvSpPr>
            <a:spLocks noGrp="1"/>
          </p:cNvSpPr>
          <p:nvPr>
            <p:ph type="title"/>
          </p:nvPr>
        </p:nvSpPr>
        <p:spPr/>
        <p:txBody>
          <a:bodyPr/>
          <a:lstStyle/>
          <a:p>
            <a:r>
              <a:rPr lang="en-GB" sz="3600" dirty="0"/>
              <a:t>Fishbone Diagram for Problem-Solving</a:t>
            </a:r>
            <a:endParaRPr lang="en-US" sz="3600" dirty="0"/>
          </a:p>
        </p:txBody>
      </p:sp>
      <p:grpSp>
        <p:nvGrpSpPr>
          <p:cNvPr id="9" name="Group 8">
            <a:extLst>
              <a:ext uri="{FF2B5EF4-FFF2-40B4-BE49-F238E27FC236}">
                <a16:creationId xmlns:a16="http://schemas.microsoft.com/office/drawing/2014/main" id="{A1BF8394-A149-6F73-0ECD-DD8B3C8F1B1A}"/>
              </a:ext>
            </a:extLst>
          </p:cNvPr>
          <p:cNvGrpSpPr/>
          <p:nvPr/>
        </p:nvGrpSpPr>
        <p:grpSpPr>
          <a:xfrm>
            <a:off x="927100" y="1905000"/>
            <a:ext cx="9385300" cy="3429000"/>
            <a:chOff x="927100" y="1905000"/>
            <a:chExt cx="9385300" cy="3429000"/>
          </a:xfrm>
        </p:grpSpPr>
        <p:cxnSp>
          <p:nvCxnSpPr>
            <p:cNvPr id="10" name="Straight Arrow Connector 9">
              <a:extLst>
                <a:ext uri="{FF2B5EF4-FFF2-40B4-BE49-F238E27FC236}">
                  <a16:creationId xmlns:a16="http://schemas.microsoft.com/office/drawing/2014/main" id="{C453B693-256A-EAAA-AD3B-78EA10ED3D1B}"/>
                </a:ext>
              </a:extLst>
            </p:cNvPr>
            <p:cNvCxnSpPr/>
            <p:nvPr/>
          </p:nvCxnSpPr>
          <p:spPr>
            <a:xfrm>
              <a:off x="927100" y="3619500"/>
              <a:ext cx="9385300" cy="0"/>
            </a:xfrm>
            <a:prstGeom prst="straightConnector1">
              <a:avLst/>
            </a:prstGeom>
            <a:ln w="76200">
              <a:tailEnd type="triangle" w="lg" len="lg"/>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EB95E47F-6F24-A660-0EEA-A7FE79331565}"/>
                </a:ext>
              </a:extLst>
            </p:cNvPr>
            <p:cNvCxnSpPr/>
            <p:nvPr/>
          </p:nvCxnSpPr>
          <p:spPr>
            <a:xfrm>
              <a:off x="1968500" y="1905000"/>
              <a:ext cx="749300" cy="1676400"/>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F4740130-350D-F1FD-237E-8E982E2C2C6A}"/>
                </a:ext>
              </a:extLst>
            </p:cNvPr>
            <p:cNvCxnSpPr/>
            <p:nvPr/>
          </p:nvCxnSpPr>
          <p:spPr>
            <a:xfrm>
              <a:off x="4854575" y="1905000"/>
              <a:ext cx="749300" cy="1676400"/>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30978B3B-A288-6B3D-C5BD-5376339A424B}"/>
                </a:ext>
              </a:extLst>
            </p:cNvPr>
            <p:cNvCxnSpPr/>
            <p:nvPr/>
          </p:nvCxnSpPr>
          <p:spPr>
            <a:xfrm>
              <a:off x="7740650" y="1905000"/>
              <a:ext cx="749300" cy="1676400"/>
            </a:xfrm>
            <a:prstGeom prst="straightConnector1">
              <a:avLst/>
            </a:prstGeom>
            <a:ln w="38100">
              <a:tailEnd type="triangle" w="lg" len="lg"/>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4927F6B5-F9AC-9D10-4608-7F8E240FD3B4}"/>
                </a:ext>
              </a:extLst>
            </p:cNvPr>
            <p:cNvCxnSpPr/>
            <p:nvPr/>
          </p:nvCxnSpPr>
          <p:spPr>
            <a:xfrm flipV="1">
              <a:off x="1936750" y="3657600"/>
              <a:ext cx="749300" cy="167640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67D06D6-8FE2-E533-E83E-55B1C1415930}"/>
                </a:ext>
              </a:extLst>
            </p:cNvPr>
            <p:cNvCxnSpPr/>
            <p:nvPr/>
          </p:nvCxnSpPr>
          <p:spPr>
            <a:xfrm flipV="1">
              <a:off x="4822825" y="3657600"/>
              <a:ext cx="749300" cy="167640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B0D0A322-4E52-7E39-42F5-43549CCFC1CD}"/>
                </a:ext>
              </a:extLst>
            </p:cNvPr>
            <p:cNvCxnSpPr/>
            <p:nvPr/>
          </p:nvCxnSpPr>
          <p:spPr>
            <a:xfrm flipV="1">
              <a:off x="7708900" y="3657600"/>
              <a:ext cx="749300" cy="1676400"/>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17" name="TextBox 16">
            <a:extLst>
              <a:ext uri="{FF2B5EF4-FFF2-40B4-BE49-F238E27FC236}">
                <a16:creationId xmlns:a16="http://schemas.microsoft.com/office/drawing/2014/main" id="{F345D15F-16EC-8251-0F55-51F57791388F}"/>
              </a:ext>
            </a:extLst>
          </p:cNvPr>
          <p:cNvSpPr txBox="1"/>
          <p:nvPr/>
        </p:nvSpPr>
        <p:spPr>
          <a:xfrm>
            <a:off x="704850" y="1293167"/>
            <a:ext cx="25273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Resources</a:t>
            </a:r>
          </a:p>
        </p:txBody>
      </p:sp>
      <p:sp>
        <p:nvSpPr>
          <p:cNvPr id="18" name="TextBox 17">
            <a:extLst>
              <a:ext uri="{FF2B5EF4-FFF2-40B4-BE49-F238E27FC236}">
                <a16:creationId xmlns:a16="http://schemas.microsoft.com/office/drawing/2014/main" id="{30B26A9A-5B0D-9E85-C161-A17AEDF2EB0E}"/>
              </a:ext>
            </a:extLst>
          </p:cNvPr>
          <p:cNvSpPr txBox="1"/>
          <p:nvPr/>
        </p:nvSpPr>
        <p:spPr>
          <a:xfrm>
            <a:off x="3562350" y="1293167"/>
            <a:ext cx="25273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Processes</a:t>
            </a:r>
          </a:p>
        </p:txBody>
      </p:sp>
      <p:sp>
        <p:nvSpPr>
          <p:cNvPr id="19" name="TextBox 18">
            <a:extLst>
              <a:ext uri="{FF2B5EF4-FFF2-40B4-BE49-F238E27FC236}">
                <a16:creationId xmlns:a16="http://schemas.microsoft.com/office/drawing/2014/main" id="{2AA66397-796A-3124-5E54-A777DB393221}"/>
              </a:ext>
            </a:extLst>
          </p:cNvPr>
          <p:cNvSpPr txBox="1"/>
          <p:nvPr/>
        </p:nvSpPr>
        <p:spPr>
          <a:xfrm>
            <a:off x="5962650" y="1293167"/>
            <a:ext cx="380365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Leadership</a:t>
            </a:r>
          </a:p>
        </p:txBody>
      </p:sp>
      <p:sp>
        <p:nvSpPr>
          <p:cNvPr id="20" name="TextBox 19">
            <a:extLst>
              <a:ext uri="{FF2B5EF4-FFF2-40B4-BE49-F238E27FC236}">
                <a16:creationId xmlns:a16="http://schemas.microsoft.com/office/drawing/2014/main" id="{1FC9F5B5-D1D3-41DA-76E1-89658296F4A0}"/>
              </a:ext>
            </a:extLst>
          </p:cNvPr>
          <p:cNvSpPr txBox="1"/>
          <p:nvPr/>
        </p:nvSpPr>
        <p:spPr>
          <a:xfrm>
            <a:off x="704850" y="5446067"/>
            <a:ext cx="25273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Culture</a:t>
            </a:r>
          </a:p>
        </p:txBody>
      </p:sp>
      <p:sp>
        <p:nvSpPr>
          <p:cNvPr id="21" name="TextBox 20">
            <a:extLst>
              <a:ext uri="{FF2B5EF4-FFF2-40B4-BE49-F238E27FC236}">
                <a16:creationId xmlns:a16="http://schemas.microsoft.com/office/drawing/2014/main" id="{2DDA48AE-EF6A-D353-210C-247869CA6E27}"/>
              </a:ext>
            </a:extLst>
          </p:cNvPr>
          <p:cNvSpPr txBox="1"/>
          <p:nvPr/>
        </p:nvSpPr>
        <p:spPr>
          <a:xfrm>
            <a:off x="3562350" y="5446067"/>
            <a:ext cx="25273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Meetings</a:t>
            </a:r>
          </a:p>
        </p:txBody>
      </p:sp>
      <p:sp>
        <p:nvSpPr>
          <p:cNvPr id="22" name="TextBox 21">
            <a:extLst>
              <a:ext uri="{FF2B5EF4-FFF2-40B4-BE49-F238E27FC236}">
                <a16:creationId xmlns:a16="http://schemas.microsoft.com/office/drawing/2014/main" id="{3D796F91-6B7C-350C-BB1F-49035BEC7589}"/>
              </a:ext>
            </a:extLst>
          </p:cNvPr>
          <p:cNvSpPr txBox="1"/>
          <p:nvPr/>
        </p:nvSpPr>
        <p:spPr>
          <a:xfrm>
            <a:off x="6419850" y="5446067"/>
            <a:ext cx="25273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Membership</a:t>
            </a:r>
          </a:p>
        </p:txBody>
      </p:sp>
      <p:sp>
        <p:nvSpPr>
          <p:cNvPr id="23" name="TextBox 22">
            <a:extLst>
              <a:ext uri="{FF2B5EF4-FFF2-40B4-BE49-F238E27FC236}">
                <a16:creationId xmlns:a16="http://schemas.microsoft.com/office/drawing/2014/main" id="{748BAD20-70D5-D724-C1CA-0140EB1CF00A}"/>
              </a:ext>
            </a:extLst>
          </p:cNvPr>
          <p:cNvSpPr txBox="1"/>
          <p:nvPr/>
        </p:nvSpPr>
        <p:spPr>
          <a:xfrm>
            <a:off x="9828930" y="3204001"/>
            <a:ext cx="25273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Problem Statement</a:t>
            </a:r>
          </a:p>
        </p:txBody>
      </p:sp>
      <p:sp>
        <p:nvSpPr>
          <p:cNvPr id="24" name="TextBox 23">
            <a:extLst>
              <a:ext uri="{FF2B5EF4-FFF2-40B4-BE49-F238E27FC236}">
                <a16:creationId xmlns:a16="http://schemas.microsoft.com/office/drawing/2014/main" id="{82C6A6B0-78CB-CBC7-A028-CE64D22D3B1F}"/>
              </a:ext>
            </a:extLst>
          </p:cNvPr>
          <p:cNvSpPr txBox="1"/>
          <p:nvPr/>
        </p:nvSpPr>
        <p:spPr>
          <a:xfrm>
            <a:off x="8775366" y="5538398"/>
            <a:ext cx="307406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000000"/>
                </a:solidFill>
                <a:effectLst/>
                <a:uLnTx/>
                <a:uFillTx/>
                <a:latin typeface="Arial" panose="020B0604020202020204"/>
                <a:ea typeface="+mn-ea"/>
                <a:cs typeface="+mn-cs"/>
              </a:rPr>
              <a:t>Note: </a:t>
            </a:r>
            <a:r>
              <a:rPr kumimoji="0" lang="en-GB" sz="1200" b="0" i="1" u="none" strike="noStrike" kern="1200" cap="none" spc="0" normalizeH="0" baseline="0" noProof="0" dirty="0">
                <a:ln>
                  <a:noFill/>
                </a:ln>
                <a:solidFill>
                  <a:srgbClr val="000000"/>
                </a:solidFill>
                <a:effectLst/>
                <a:uLnTx/>
                <a:uFillTx/>
                <a:latin typeface="Arial" panose="020B0604020202020204"/>
                <a:ea typeface="+mn-ea"/>
                <a:cs typeface="+mn-cs"/>
              </a:rPr>
              <a:t>Bone labels vary depending on the context. Choose categories that best fit the problem you are analyzing.</a:t>
            </a:r>
            <a:endParaRPr kumimoji="0" lang="en-GB" sz="1200" b="0" i="0" u="none" strike="noStrike" kern="1200" cap="none" spc="0" normalizeH="0" baseline="0" noProof="0" dirty="0">
              <a:ln>
                <a:noFill/>
              </a:ln>
              <a:solidFill>
                <a:srgbClr val="000000"/>
              </a:solidFill>
              <a:effectLst/>
              <a:uLnTx/>
              <a:uFillTx/>
              <a:latin typeface="Helvetica Neue" panose="02000503000000020004" pitchFamily="2" charset="0"/>
              <a:ea typeface="+mn-ea"/>
              <a:cs typeface="+mn-cs"/>
            </a:endParaRPr>
          </a:p>
        </p:txBody>
      </p:sp>
    </p:spTree>
    <p:extLst>
      <p:ext uri="{BB962C8B-B14F-4D97-AF65-F5344CB8AC3E}">
        <p14:creationId xmlns:p14="http://schemas.microsoft.com/office/powerpoint/2010/main" val="1227668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757E7-9339-C749-D331-F1471B4B8944}"/>
              </a:ext>
            </a:extLst>
          </p:cNvPr>
          <p:cNvSpPr>
            <a:spLocks noGrp="1" noRot="1" noMove="1" noResize="1" noEditPoints="1" noAdjustHandles="1" noChangeArrowheads="1" noChangeShapeType="1"/>
          </p:cNvSpPr>
          <p:nvPr>
            <p:ph type="title"/>
          </p:nvPr>
        </p:nvSpPr>
        <p:spPr/>
        <p:txBody>
          <a:bodyPr/>
          <a:lstStyle/>
          <a:p>
            <a:r>
              <a:rPr lang="en-GB" sz="3600" dirty="0"/>
              <a:t>Fishbone Diagram for Problem-Solving</a:t>
            </a:r>
            <a:endParaRPr lang="en-US" sz="3600" dirty="0"/>
          </a:p>
        </p:txBody>
      </p:sp>
      <p:cxnSp>
        <p:nvCxnSpPr>
          <p:cNvPr id="3" name="Straight Arrow Connector 2">
            <a:extLst>
              <a:ext uri="{FF2B5EF4-FFF2-40B4-BE49-F238E27FC236}">
                <a16:creationId xmlns:a16="http://schemas.microsoft.com/office/drawing/2014/main" id="{7DD8AC77-2F06-D85F-0481-53C4265A111B}"/>
              </a:ext>
            </a:extLst>
          </p:cNvPr>
          <p:cNvCxnSpPr>
            <a:cxnSpLocks noGrp="1" noRot="1" noMove="1" noResize="1" noEditPoints="1" noAdjustHandles="1" noChangeArrowheads="1" noChangeShapeType="1"/>
          </p:cNvCxnSpPr>
          <p:nvPr/>
        </p:nvCxnSpPr>
        <p:spPr>
          <a:xfrm>
            <a:off x="993913" y="3578087"/>
            <a:ext cx="8918713" cy="0"/>
          </a:xfrm>
          <a:prstGeom prst="straightConnector1">
            <a:avLst/>
          </a:prstGeom>
          <a:ln w="76200">
            <a:tailEnd type="triangle" w="lg" len="lg"/>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02DF961C-6C70-ADC6-D424-16F13D89C5CE}"/>
              </a:ext>
            </a:extLst>
          </p:cNvPr>
          <p:cNvCxnSpPr>
            <a:cxnSpLocks noGrp="1" noRot="1" noMove="1" noResize="1" noEditPoints="1" noAdjustHandles="1" noChangeArrowheads="1" noChangeShapeType="1"/>
          </p:cNvCxnSpPr>
          <p:nvPr/>
        </p:nvCxnSpPr>
        <p:spPr>
          <a:xfrm>
            <a:off x="2451652"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1799C7E9-2A2B-9C9B-648E-C4CEC4F1F4D5}"/>
              </a:ext>
            </a:extLst>
          </p:cNvPr>
          <p:cNvCxnSpPr>
            <a:cxnSpLocks noGrp="1" noRot="1" noMove="1" noResize="1" noEditPoints="1" noAdjustHandles="1" noChangeArrowheads="1" noChangeShapeType="1"/>
          </p:cNvCxnSpPr>
          <p:nvPr/>
        </p:nvCxnSpPr>
        <p:spPr>
          <a:xfrm>
            <a:off x="5062331"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E1C4C860-0293-18A6-03B2-A1AD8FFA72A1}"/>
              </a:ext>
            </a:extLst>
          </p:cNvPr>
          <p:cNvCxnSpPr>
            <a:cxnSpLocks noGrp="1" noRot="1" noMove="1" noResize="1" noEditPoints="1" noAdjustHandles="1" noChangeArrowheads="1" noChangeShapeType="1"/>
          </p:cNvCxnSpPr>
          <p:nvPr/>
        </p:nvCxnSpPr>
        <p:spPr>
          <a:xfrm>
            <a:off x="7673010" y="1683026"/>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69BF5B2E-490D-AD15-2767-ABF2D169CD93}"/>
              </a:ext>
            </a:extLst>
          </p:cNvPr>
          <p:cNvCxnSpPr>
            <a:cxnSpLocks noGrp="1" noRot="1" noMove="1" noResize="1" noEditPoints="1" noAdjustHandles="1" noChangeArrowheads="1" noChangeShapeType="1"/>
          </p:cNvCxnSpPr>
          <p:nvPr/>
        </p:nvCxnSpPr>
        <p:spPr>
          <a:xfrm flipV="1">
            <a:off x="2451652"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7333DB5B-F251-3236-EFDC-32208F53CC2A}"/>
              </a:ext>
            </a:extLst>
          </p:cNvPr>
          <p:cNvCxnSpPr>
            <a:cxnSpLocks noGrp="1" noRot="1" noMove="1" noResize="1" noEditPoints="1" noAdjustHandles="1" noChangeArrowheads="1" noChangeShapeType="1"/>
          </p:cNvCxnSpPr>
          <p:nvPr/>
        </p:nvCxnSpPr>
        <p:spPr>
          <a:xfrm flipV="1">
            <a:off x="5062331"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0F603735-205C-D146-20C7-F6D80CA79EE9}"/>
              </a:ext>
            </a:extLst>
          </p:cNvPr>
          <p:cNvCxnSpPr>
            <a:cxnSpLocks noGrp="1" noRot="1" noMove="1" noResize="1" noEditPoints="1" noAdjustHandles="1" noChangeArrowheads="1" noChangeShapeType="1"/>
          </p:cNvCxnSpPr>
          <p:nvPr/>
        </p:nvCxnSpPr>
        <p:spPr>
          <a:xfrm flipV="1">
            <a:off x="7673010" y="3604591"/>
            <a:ext cx="742122" cy="1895061"/>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13156294-6C4F-7382-2388-BE925FC716D2}"/>
              </a:ext>
            </a:extLst>
          </p:cNvPr>
          <p:cNvSpPr txBox="1">
            <a:spLocks noGrp="1" noRot="1" noMove="1" noResize="1" noEditPoints="1" noAdjustHandles="1" noChangeArrowheads="1" noChangeShapeType="1"/>
          </p:cNvSpPr>
          <p:nvPr/>
        </p:nvSpPr>
        <p:spPr>
          <a:xfrm>
            <a:off x="1622739" y="1251392"/>
            <a:ext cx="1657826" cy="461665"/>
          </a:xfrm>
          <a:prstGeom prst="rect">
            <a:avLst/>
          </a:prstGeom>
          <a:noFill/>
        </p:spPr>
        <p:txBody>
          <a:bodyPr wrap="none" rtlCol="0">
            <a:spAutoFit/>
          </a:bodyPr>
          <a:lstStyle/>
          <a:p>
            <a:r>
              <a:rPr lang="en-US" sz="2400" dirty="0"/>
              <a:t>Resources</a:t>
            </a:r>
          </a:p>
        </p:txBody>
      </p:sp>
      <p:sp>
        <p:nvSpPr>
          <p:cNvPr id="11" name="TextBox 10">
            <a:extLst>
              <a:ext uri="{FF2B5EF4-FFF2-40B4-BE49-F238E27FC236}">
                <a16:creationId xmlns:a16="http://schemas.microsoft.com/office/drawing/2014/main" id="{9197CE03-A038-30BC-010E-9FD2A5285B7C}"/>
              </a:ext>
            </a:extLst>
          </p:cNvPr>
          <p:cNvSpPr txBox="1">
            <a:spLocks noGrp="1" noRot="1" noMove="1" noResize="1" noEditPoints="1" noAdjustHandles="1" noChangeArrowheads="1" noChangeShapeType="1"/>
          </p:cNvSpPr>
          <p:nvPr/>
        </p:nvSpPr>
        <p:spPr>
          <a:xfrm>
            <a:off x="4233417" y="1251392"/>
            <a:ext cx="1622560" cy="461665"/>
          </a:xfrm>
          <a:prstGeom prst="rect">
            <a:avLst/>
          </a:prstGeom>
          <a:noFill/>
        </p:spPr>
        <p:txBody>
          <a:bodyPr wrap="none" rtlCol="0">
            <a:spAutoFit/>
          </a:bodyPr>
          <a:lstStyle/>
          <a:p>
            <a:r>
              <a:rPr lang="en-US" sz="2400" dirty="0"/>
              <a:t>Processes</a:t>
            </a:r>
          </a:p>
        </p:txBody>
      </p:sp>
      <p:sp>
        <p:nvSpPr>
          <p:cNvPr id="12" name="TextBox 11">
            <a:extLst>
              <a:ext uri="{FF2B5EF4-FFF2-40B4-BE49-F238E27FC236}">
                <a16:creationId xmlns:a16="http://schemas.microsoft.com/office/drawing/2014/main" id="{6C403413-8477-8158-08AB-A9D8C9F26095}"/>
              </a:ext>
            </a:extLst>
          </p:cNvPr>
          <p:cNvSpPr txBox="1">
            <a:spLocks noGrp="1" noRot="1" noMove="1" noResize="1" noEditPoints="1" noAdjustHandles="1" noChangeArrowheads="1" noChangeShapeType="1"/>
          </p:cNvSpPr>
          <p:nvPr/>
        </p:nvSpPr>
        <p:spPr>
          <a:xfrm>
            <a:off x="6844095" y="1251392"/>
            <a:ext cx="1710725" cy="461665"/>
          </a:xfrm>
          <a:prstGeom prst="rect">
            <a:avLst/>
          </a:prstGeom>
          <a:noFill/>
        </p:spPr>
        <p:txBody>
          <a:bodyPr wrap="none" rtlCol="0">
            <a:spAutoFit/>
          </a:bodyPr>
          <a:lstStyle/>
          <a:p>
            <a:r>
              <a:rPr lang="en-US" sz="2400" dirty="0"/>
              <a:t>Leadership</a:t>
            </a:r>
          </a:p>
        </p:txBody>
      </p:sp>
      <p:sp>
        <p:nvSpPr>
          <p:cNvPr id="13" name="TextBox 12">
            <a:extLst>
              <a:ext uri="{FF2B5EF4-FFF2-40B4-BE49-F238E27FC236}">
                <a16:creationId xmlns:a16="http://schemas.microsoft.com/office/drawing/2014/main" id="{37C91FE1-A4A9-DD1C-02D4-77077B94B8AC}"/>
              </a:ext>
            </a:extLst>
          </p:cNvPr>
          <p:cNvSpPr txBox="1">
            <a:spLocks noGrp="1" noRot="1" noMove="1" noResize="1" noEditPoints="1" noAdjustHandles="1" noChangeArrowheads="1" noChangeShapeType="1"/>
          </p:cNvSpPr>
          <p:nvPr/>
        </p:nvSpPr>
        <p:spPr>
          <a:xfrm>
            <a:off x="1622739" y="5584853"/>
            <a:ext cx="1178528" cy="461665"/>
          </a:xfrm>
          <a:prstGeom prst="rect">
            <a:avLst/>
          </a:prstGeom>
          <a:noFill/>
        </p:spPr>
        <p:txBody>
          <a:bodyPr wrap="none" rtlCol="0">
            <a:spAutoFit/>
          </a:bodyPr>
          <a:lstStyle/>
          <a:p>
            <a:r>
              <a:rPr lang="en-US" sz="2400" dirty="0"/>
              <a:t>Culture</a:t>
            </a:r>
          </a:p>
        </p:txBody>
      </p:sp>
      <p:sp>
        <p:nvSpPr>
          <p:cNvPr id="14" name="TextBox 13">
            <a:extLst>
              <a:ext uri="{FF2B5EF4-FFF2-40B4-BE49-F238E27FC236}">
                <a16:creationId xmlns:a16="http://schemas.microsoft.com/office/drawing/2014/main" id="{29FD9312-D88A-D890-A514-B5C368F3887A}"/>
              </a:ext>
            </a:extLst>
          </p:cNvPr>
          <p:cNvSpPr txBox="1">
            <a:spLocks noGrp="1" noRot="1" noMove="1" noResize="1" noEditPoints="1" noAdjustHandles="1" noChangeArrowheads="1" noChangeShapeType="1"/>
          </p:cNvSpPr>
          <p:nvPr/>
        </p:nvSpPr>
        <p:spPr>
          <a:xfrm>
            <a:off x="4233417" y="5584853"/>
            <a:ext cx="1435008" cy="461665"/>
          </a:xfrm>
          <a:prstGeom prst="rect">
            <a:avLst/>
          </a:prstGeom>
          <a:noFill/>
        </p:spPr>
        <p:txBody>
          <a:bodyPr wrap="none" rtlCol="0">
            <a:spAutoFit/>
          </a:bodyPr>
          <a:lstStyle/>
          <a:p>
            <a:r>
              <a:rPr lang="en-US" sz="2400" dirty="0"/>
              <a:t>Meetings</a:t>
            </a:r>
          </a:p>
        </p:txBody>
      </p:sp>
      <p:sp>
        <p:nvSpPr>
          <p:cNvPr id="15" name="TextBox 14">
            <a:extLst>
              <a:ext uri="{FF2B5EF4-FFF2-40B4-BE49-F238E27FC236}">
                <a16:creationId xmlns:a16="http://schemas.microsoft.com/office/drawing/2014/main" id="{FC463EC4-7559-3787-D37C-A26D350BF2D5}"/>
              </a:ext>
            </a:extLst>
          </p:cNvPr>
          <p:cNvSpPr txBox="1">
            <a:spLocks noGrp="1" noRot="1" noMove="1" noResize="1" noEditPoints="1" noAdjustHandles="1" noChangeArrowheads="1" noChangeShapeType="1"/>
          </p:cNvSpPr>
          <p:nvPr/>
        </p:nvSpPr>
        <p:spPr>
          <a:xfrm>
            <a:off x="6844095" y="5584853"/>
            <a:ext cx="1880643" cy="461665"/>
          </a:xfrm>
          <a:prstGeom prst="rect">
            <a:avLst/>
          </a:prstGeom>
          <a:noFill/>
        </p:spPr>
        <p:txBody>
          <a:bodyPr wrap="none" rtlCol="0">
            <a:spAutoFit/>
          </a:bodyPr>
          <a:lstStyle/>
          <a:p>
            <a:r>
              <a:rPr lang="en-US" sz="2400" dirty="0"/>
              <a:t>Membership</a:t>
            </a:r>
          </a:p>
        </p:txBody>
      </p:sp>
      <p:sp>
        <p:nvSpPr>
          <p:cNvPr id="16" name="TextBox 15">
            <a:extLst>
              <a:ext uri="{FF2B5EF4-FFF2-40B4-BE49-F238E27FC236}">
                <a16:creationId xmlns:a16="http://schemas.microsoft.com/office/drawing/2014/main" id="{4BBF2217-2ABE-7387-D13C-20058B4D4A5E}"/>
              </a:ext>
            </a:extLst>
          </p:cNvPr>
          <p:cNvSpPr txBox="1">
            <a:spLocks noGrp="1" noRot="1" noMove="1" noResize="1" noEditPoints="1" noAdjustHandles="1" noChangeArrowheads="1" noChangeShapeType="1"/>
          </p:cNvSpPr>
          <p:nvPr/>
        </p:nvSpPr>
        <p:spPr>
          <a:xfrm>
            <a:off x="9888796" y="3064825"/>
            <a:ext cx="2077245" cy="1015663"/>
          </a:xfrm>
          <a:prstGeom prst="rect">
            <a:avLst/>
          </a:prstGeom>
          <a:noFill/>
        </p:spPr>
        <p:txBody>
          <a:bodyPr wrap="square" rtlCol="0">
            <a:spAutoFit/>
          </a:bodyPr>
          <a:lstStyle/>
          <a:p>
            <a:pPr algn="ctr"/>
            <a:r>
              <a:rPr lang="en-US" sz="2000" b="1" dirty="0"/>
              <a:t>Members Not </a:t>
            </a:r>
          </a:p>
          <a:p>
            <a:pPr algn="ctr"/>
            <a:r>
              <a:rPr lang="en-US" sz="2000" b="1" dirty="0"/>
              <a:t>Engaging With </a:t>
            </a:r>
          </a:p>
          <a:p>
            <a:pPr algn="ctr"/>
            <a:r>
              <a:rPr lang="en-US" sz="2000" b="1" dirty="0"/>
              <a:t>Pathways</a:t>
            </a:r>
          </a:p>
        </p:txBody>
      </p:sp>
      <p:sp>
        <p:nvSpPr>
          <p:cNvPr id="17" name="TextBox 16">
            <a:extLst>
              <a:ext uri="{FF2B5EF4-FFF2-40B4-BE49-F238E27FC236}">
                <a16:creationId xmlns:a16="http://schemas.microsoft.com/office/drawing/2014/main" id="{54F1EF9F-AD90-124B-D3D0-E1CB64957DCD}"/>
              </a:ext>
            </a:extLst>
          </p:cNvPr>
          <p:cNvSpPr txBox="1">
            <a:spLocks noGrp="1" noRot="1" noMove="1" noResize="1" noEditPoints="1" noAdjustHandles="1" noChangeArrowheads="1" noChangeShapeType="1"/>
          </p:cNvSpPr>
          <p:nvPr/>
        </p:nvSpPr>
        <p:spPr>
          <a:xfrm>
            <a:off x="348105" y="1914886"/>
            <a:ext cx="2027158" cy="369332"/>
          </a:xfrm>
          <a:prstGeom prst="rect">
            <a:avLst/>
          </a:prstGeom>
          <a:noFill/>
        </p:spPr>
        <p:txBody>
          <a:bodyPr wrap="none" rtlCol="0">
            <a:spAutoFit/>
          </a:bodyPr>
          <a:lstStyle/>
          <a:p>
            <a:r>
              <a:rPr lang="en-US" dirty="0"/>
              <a:t>Outdated Website</a:t>
            </a:r>
          </a:p>
        </p:txBody>
      </p:sp>
      <p:sp>
        <p:nvSpPr>
          <p:cNvPr id="19" name="TextBox 18">
            <a:extLst>
              <a:ext uri="{FF2B5EF4-FFF2-40B4-BE49-F238E27FC236}">
                <a16:creationId xmlns:a16="http://schemas.microsoft.com/office/drawing/2014/main" id="{0A300416-2FB9-4D37-0717-6C107908272C}"/>
              </a:ext>
            </a:extLst>
          </p:cNvPr>
          <p:cNvSpPr txBox="1">
            <a:spLocks noGrp="1" noRot="1" noMove="1" noResize="1" noEditPoints="1" noAdjustHandles="1" noChangeArrowheads="1" noChangeShapeType="1"/>
          </p:cNvSpPr>
          <p:nvPr/>
        </p:nvSpPr>
        <p:spPr>
          <a:xfrm>
            <a:off x="3085434" y="1741328"/>
            <a:ext cx="1847622" cy="369332"/>
          </a:xfrm>
          <a:prstGeom prst="rect">
            <a:avLst/>
          </a:prstGeom>
          <a:noFill/>
        </p:spPr>
        <p:txBody>
          <a:bodyPr wrap="none" rtlCol="0">
            <a:spAutoFit/>
          </a:bodyPr>
          <a:lstStyle/>
          <a:p>
            <a:r>
              <a:rPr lang="en-US" dirty="0"/>
              <a:t>CSP Incomplete</a:t>
            </a:r>
          </a:p>
        </p:txBody>
      </p:sp>
      <p:sp>
        <p:nvSpPr>
          <p:cNvPr id="20" name="TextBox 19">
            <a:extLst>
              <a:ext uri="{FF2B5EF4-FFF2-40B4-BE49-F238E27FC236}">
                <a16:creationId xmlns:a16="http://schemas.microsoft.com/office/drawing/2014/main" id="{97DBE644-06C0-1D85-9266-95CEA0CB2393}"/>
              </a:ext>
            </a:extLst>
          </p:cNvPr>
          <p:cNvSpPr txBox="1">
            <a:spLocks noGrp="1" noRot="1" noMove="1" noResize="1" noEditPoints="1" noAdjustHandles="1" noChangeArrowheads="1" noChangeShapeType="1"/>
          </p:cNvSpPr>
          <p:nvPr/>
        </p:nvSpPr>
        <p:spPr>
          <a:xfrm>
            <a:off x="3386744" y="2158847"/>
            <a:ext cx="2044149" cy="646331"/>
          </a:xfrm>
          <a:prstGeom prst="rect">
            <a:avLst/>
          </a:prstGeom>
          <a:noFill/>
        </p:spPr>
        <p:txBody>
          <a:bodyPr wrap="none" rtlCol="0">
            <a:spAutoFit/>
          </a:bodyPr>
          <a:lstStyle/>
          <a:p>
            <a:r>
              <a:rPr lang="en-US" dirty="0"/>
              <a:t>Limited Guidance </a:t>
            </a:r>
          </a:p>
          <a:p>
            <a:r>
              <a:rPr lang="en-US" dirty="0"/>
              <a:t>Available</a:t>
            </a:r>
          </a:p>
        </p:txBody>
      </p:sp>
      <p:sp>
        <p:nvSpPr>
          <p:cNvPr id="21" name="TextBox 20">
            <a:extLst>
              <a:ext uri="{FF2B5EF4-FFF2-40B4-BE49-F238E27FC236}">
                <a16:creationId xmlns:a16="http://schemas.microsoft.com/office/drawing/2014/main" id="{28551101-89BB-B095-8FF4-AA4775E01C1F}"/>
              </a:ext>
            </a:extLst>
          </p:cNvPr>
          <p:cNvSpPr txBox="1">
            <a:spLocks noGrp="1" noRot="1" noMove="1" noResize="1" noEditPoints="1" noAdjustHandles="1" noChangeArrowheads="1" noChangeShapeType="1"/>
          </p:cNvSpPr>
          <p:nvPr/>
        </p:nvSpPr>
        <p:spPr>
          <a:xfrm>
            <a:off x="5930067" y="1739914"/>
            <a:ext cx="1715598" cy="369332"/>
          </a:xfrm>
          <a:prstGeom prst="rect">
            <a:avLst/>
          </a:prstGeom>
          <a:noFill/>
        </p:spPr>
        <p:txBody>
          <a:bodyPr wrap="none" rtlCol="0">
            <a:spAutoFit/>
          </a:bodyPr>
          <a:lstStyle/>
          <a:p>
            <a:r>
              <a:rPr lang="en-US" dirty="0"/>
              <a:t>Team is “Busy”</a:t>
            </a:r>
          </a:p>
        </p:txBody>
      </p:sp>
      <p:sp>
        <p:nvSpPr>
          <p:cNvPr id="22" name="TextBox 21">
            <a:extLst>
              <a:ext uri="{FF2B5EF4-FFF2-40B4-BE49-F238E27FC236}">
                <a16:creationId xmlns:a16="http://schemas.microsoft.com/office/drawing/2014/main" id="{B7EE5099-36A5-6FCD-98D9-788F34742A8F}"/>
              </a:ext>
            </a:extLst>
          </p:cNvPr>
          <p:cNvSpPr txBox="1">
            <a:spLocks noGrp="1" noRot="1" noMove="1" noResize="1" noEditPoints="1" noAdjustHandles="1" noChangeArrowheads="1" noChangeShapeType="1"/>
          </p:cNvSpPr>
          <p:nvPr/>
        </p:nvSpPr>
        <p:spPr>
          <a:xfrm>
            <a:off x="5668425" y="2351227"/>
            <a:ext cx="2069797" cy="646331"/>
          </a:xfrm>
          <a:prstGeom prst="rect">
            <a:avLst/>
          </a:prstGeom>
          <a:noFill/>
        </p:spPr>
        <p:txBody>
          <a:bodyPr wrap="none" rtlCol="0">
            <a:spAutoFit/>
          </a:bodyPr>
          <a:lstStyle/>
          <a:p>
            <a:r>
              <a:rPr lang="en-US" dirty="0"/>
              <a:t>No Onboarding of </a:t>
            </a:r>
          </a:p>
          <a:p>
            <a:r>
              <a:rPr lang="en-US" dirty="0"/>
              <a:t>New Members</a:t>
            </a:r>
          </a:p>
        </p:txBody>
      </p:sp>
      <p:sp>
        <p:nvSpPr>
          <p:cNvPr id="23" name="TextBox 22">
            <a:extLst>
              <a:ext uri="{FF2B5EF4-FFF2-40B4-BE49-F238E27FC236}">
                <a16:creationId xmlns:a16="http://schemas.microsoft.com/office/drawing/2014/main" id="{491989F5-C748-092E-2EA9-6224913609A2}"/>
              </a:ext>
            </a:extLst>
          </p:cNvPr>
          <p:cNvSpPr txBox="1">
            <a:spLocks noGrp="1" noRot="1" noMove="1" noResize="1" noEditPoints="1" noAdjustHandles="1" noChangeArrowheads="1" noChangeShapeType="1"/>
          </p:cNvSpPr>
          <p:nvPr/>
        </p:nvSpPr>
        <p:spPr>
          <a:xfrm>
            <a:off x="747260" y="3868555"/>
            <a:ext cx="1915909" cy="646331"/>
          </a:xfrm>
          <a:prstGeom prst="rect">
            <a:avLst/>
          </a:prstGeom>
          <a:noFill/>
        </p:spPr>
        <p:txBody>
          <a:bodyPr wrap="none" rtlCol="0">
            <a:spAutoFit/>
          </a:bodyPr>
          <a:lstStyle/>
          <a:p>
            <a:r>
              <a:rPr lang="en-US" dirty="0"/>
              <a:t>Focused on Fun </a:t>
            </a:r>
          </a:p>
          <a:p>
            <a:r>
              <a:rPr lang="en-US" dirty="0"/>
              <a:t>and Friendly</a:t>
            </a:r>
          </a:p>
        </p:txBody>
      </p:sp>
      <p:sp>
        <p:nvSpPr>
          <p:cNvPr id="24" name="TextBox 23">
            <a:extLst>
              <a:ext uri="{FF2B5EF4-FFF2-40B4-BE49-F238E27FC236}">
                <a16:creationId xmlns:a16="http://schemas.microsoft.com/office/drawing/2014/main" id="{F047C53E-5A41-DE2C-C21E-5BCEDF68BDBD}"/>
              </a:ext>
            </a:extLst>
          </p:cNvPr>
          <p:cNvSpPr txBox="1">
            <a:spLocks noGrp="1" noRot="1" noMove="1" noResize="1" noEditPoints="1" noAdjustHandles="1" noChangeArrowheads="1" noChangeShapeType="1"/>
          </p:cNvSpPr>
          <p:nvPr/>
        </p:nvSpPr>
        <p:spPr>
          <a:xfrm>
            <a:off x="540912" y="4572116"/>
            <a:ext cx="1646605" cy="369332"/>
          </a:xfrm>
          <a:prstGeom prst="rect">
            <a:avLst/>
          </a:prstGeom>
          <a:noFill/>
        </p:spPr>
        <p:txBody>
          <a:bodyPr wrap="none" rtlCol="0">
            <a:spAutoFit/>
          </a:bodyPr>
          <a:lstStyle/>
          <a:p>
            <a:r>
              <a:rPr lang="en-US" dirty="0"/>
              <a:t>Low Cohesion</a:t>
            </a:r>
          </a:p>
        </p:txBody>
      </p:sp>
      <p:sp>
        <p:nvSpPr>
          <p:cNvPr id="25" name="TextBox 24">
            <a:extLst>
              <a:ext uri="{FF2B5EF4-FFF2-40B4-BE49-F238E27FC236}">
                <a16:creationId xmlns:a16="http://schemas.microsoft.com/office/drawing/2014/main" id="{710E2374-182C-9B5F-5F57-FA3B378D2C81}"/>
              </a:ext>
            </a:extLst>
          </p:cNvPr>
          <p:cNvSpPr txBox="1">
            <a:spLocks noGrp="1" noRot="1" noMove="1" noResize="1" noEditPoints="1" noAdjustHandles="1" noChangeArrowheads="1" noChangeShapeType="1"/>
          </p:cNvSpPr>
          <p:nvPr/>
        </p:nvSpPr>
        <p:spPr>
          <a:xfrm>
            <a:off x="3037340" y="4656273"/>
            <a:ext cx="2005742" cy="646331"/>
          </a:xfrm>
          <a:prstGeom prst="rect">
            <a:avLst/>
          </a:prstGeom>
          <a:noFill/>
        </p:spPr>
        <p:txBody>
          <a:bodyPr wrap="none" rtlCol="0">
            <a:spAutoFit/>
          </a:bodyPr>
          <a:lstStyle/>
          <a:p>
            <a:r>
              <a:rPr lang="en-US" dirty="0"/>
              <a:t>Not All Speeches </a:t>
            </a:r>
          </a:p>
          <a:p>
            <a:r>
              <a:rPr lang="en-US" dirty="0"/>
              <a:t>Follow Pathways</a:t>
            </a:r>
          </a:p>
        </p:txBody>
      </p:sp>
      <p:sp>
        <p:nvSpPr>
          <p:cNvPr id="26" name="TextBox 25">
            <a:extLst>
              <a:ext uri="{FF2B5EF4-FFF2-40B4-BE49-F238E27FC236}">
                <a16:creationId xmlns:a16="http://schemas.microsoft.com/office/drawing/2014/main" id="{8F010C8E-C638-C08F-0728-D2B877A6A05D}"/>
              </a:ext>
            </a:extLst>
          </p:cNvPr>
          <p:cNvSpPr txBox="1">
            <a:spLocks noGrp="1" noRot="1" noMove="1" noResize="1" noEditPoints="1" noAdjustHandles="1" noChangeArrowheads="1" noChangeShapeType="1"/>
          </p:cNvSpPr>
          <p:nvPr/>
        </p:nvSpPr>
        <p:spPr>
          <a:xfrm>
            <a:off x="5973364" y="3918093"/>
            <a:ext cx="1774845" cy="646331"/>
          </a:xfrm>
          <a:prstGeom prst="rect">
            <a:avLst/>
          </a:prstGeom>
          <a:noFill/>
        </p:spPr>
        <p:txBody>
          <a:bodyPr wrap="none" rtlCol="0">
            <a:spAutoFit/>
          </a:bodyPr>
          <a:lstStyle/>
          <a:p>
            <a:r>
              <a:rPr lang="en-US" dirty="0"/>
              <a:t>Most Members </a:t>
            </a:r>
          </a:p>
          <a:p>
            <a:r>
              <a:rPr lang="en-US" dirty="0"/>
              <a:t>Are New</a:t>
            </a:r>
          </a:p>
        </p:txBody>
      </p:sp>
      <p:sp>
        <p:nvSpPr>
          <p:cNvPr id="27" name="TextBox 26">
            <a:extLst>
              <a:ext uri="{FF2B5EF4-FFF2-40B4-BE49-F238E27FC236}">
                <a16:creationId xmlns:a16="http://schemas.microsoft.com/office/drawing/2014/main" id="{22872CF4-7358-C24D-30CA-40543805B846}"/>
              </a:ext>
            </a:extLst>
          </p:cNvPr>
          <p:cNvSpPr txBox="1">
            <a:spLocks noGrp="1" noRot="1" noMove="1" noResize="1" noEditPoints="1" noAdjustHandles="1" noChangeArrowheads="1" noChangeShapeType="1"/>
          </p:cNvSpPr>
          <p:nvPr/>
        </p:nvSpPr>
        <p:spPr>
          <a:xfrm>
            <a:off x="8085213" y="5029153"/>
            <a:ext cx="3147015" cy="646331"/>
          </a:xfrm>
          <a:prstGeom prst="rect">
            <a:avLst/>
          </a:prstGeom>
          <a:noFill/>
        </p:spPr>
        <p:txBody>
          <a:bodyPr wrap="none" rtlCol="0">
            <a:spAutoFit/>
          </a:bodyPr>
          <a:lstStyle/>
          <a:p>
            <a:r>
              <a:rPr lang="en-GB" dirty="0"/>
              <a:t>Initially, members are </a:t>
            </a:r>
            <a:br>
              <a:rPr lang="en-GB" dirty="0"/>
            </a:br>
            <a:r>
              <a:rPr lang="en-GB" i="1" dirty="0"/>
              <a:t>motivated</a:t>
            </a:r>
            <a:r>
              <a:rPr lang="en-GB" dirty="0"/>
              <a:t> but this peters out.</a:t>
            </a:r>
          </a:p>
        </p:txBody>
      </p:sp>
      <p:sp>
        <p:nvSpPr>
          <p:cNvPr id="28" name="TextBox 27">
            <a:extLst>
              <a:ext uri="{FF2B5EF4-FFF2-40B4-BE49-F238E27FC236}">
                <a16:creationId xmlns:a16="http://schemas.microsoft.com/office/drawing/2014/main" id="{AAD85838-8BF8-469D-10F8-41CA69BA6178}"/>
              </a:ext>
            </a:extLst>
          </p:cNvPr>
          <p:cNvSpPr txBox="1">
            <a:spLocks noGrp="1" noRot="1" noMove="1" noResize="1" noEditPoints="1" noAdjustHandles="1" noChangeArrowheads="1" noChangeShapeType="1"/>
          </p:cNvSpPr>
          <p:nvPr/>
        </p:nvSpPr>
        <p:spPr>
          <a:xfrm>
            <a:off x="5373386" y="5001356"/>
            <a:ext cx="1928733" cy="369332"/>
          </a:xfrm>
          <a:prstGeom prst="rect">
            <a:avLst/>
          </a:prstGeom>
          <a:noFill/>
        </p:spPr>
        <p:txBody>
          <a:bodyPr wrap="none" rtlCol="0">
            <a:spAutoFit/>
          </a:bodyPr>
          <a:lstStyle/>
          <a:p>
            <a:r>
              <a:rPr lang="en-US" dirty="0"/>
              <a:t>Poor </a:t>
            </a:r>
            <a:r>
              <a:rPr lang="en-GB" dirty="0"/>
              <a:t>Evaluations</a:t>
            </a:r>
          </a:p>
        </p:txBody>
      </p:sp>
      <p:cxnSp>
        <p:nvCxnSpPr>
          <p:cNvPr id="29" name="Straight Arrow Connector 28">
            <a:extLst>
              <a:ext uri="{FF2B5EF4-FFF2-40B4-BE49-F238E27FC236}">
                <a16:creationId xmlns:a16="http://schemas.microsoft.com/office/drawing/2014/main" id="{7D64BCBA-65CE-820E-43C6-DA57BA6C8DC2}"/>
              </a:ext>
            </a:extLst>
          </p:cNvPr>
          <p:cNvCxnSpPr>
            <a:cxnSpLocks noGrp="1" noRot="1" noMove="1" noResize="1" noEditPoints="1" noAdjustHandles="1" noChangeArrowheads="1" noChangeShapeType="1"/>
          </p:cNvCxnSpPr>
          <p:nvPr/>
        </p:nvCxnSpPr>
        <p:spPr>
          <a:xfrm>
            <a:off x="1357422" y="226981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F7B5EEDF-2EAA-6E4D-45D2-582C33FAFA55}"/>
              </a:ext>
            </a:extLst>
          </p:cNvPr>
          <p:cNvCxnSpPr>
            <a:cxnSpLocks noGrp="1" noRot="1" noMove="1" noResize="1" noEditPoints="1" noAdjustHandles="1" noChangeArrowheads="1" noChangeShapeType="1"/>
          </p:cNvCxnSpPr>
          <p:nvPr/>
        </p:nvCxnSpPr>
        <p:spPr>
          <a:xfrm>
            <a:off x="3866018" y="209528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6ACEA192-972D-609F-00BF-FCC1A245C15A}"/>
              </a:ext>
            </a:extLst>
          </p:cNvPr>
          <p:cNvCxnSpPr>
            <a:cxnSpLocks noGrp="1" noRot="1" noMove="1" noResize="1" noEditPoints="1" noAdjustHandles="1" noChangeArrowheads="1" noChangeShapeType="1"/>
          </p:cNvCxnSpPr>
          <p:nvPr/>
        </p:nvCxnSpPr>
        <p:spPr>
          <a:xfrm>
            <a:off x="6525025" y="211066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352EC9DF-DFF3-2E69-B2F9-80B0A944ACBA}"/>
              </a:ext>
            </a:extLst>
          </p:cNvPr>
          <p:cNvCxnSpPr>
            <a:cxnSpLocks noGrp="1" noRot="1" noMove="1" noResize="1" noEditPoints="1" noAdjustHandles="1" noChangeArrowheads="1" noChangeShapeType="1"/>
          </p:cNvCxnSpPr>
          <p:nvPr/>
        </p:nvCxnSpPr>
        <p:spPr>
          <a:xfrm>
            <a:off x="4412962" y="328734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B997F968-3653-3780-FE31-202749342C8B}"/>
              </a:ext>
            </a:extLst>
          </p:cNvPr>
          <p:cNvSpPr txBox="1">
            <a:spLocks noGrp="1" noRot="1" noMove="1" noResize="1" noEditPoints="1" noAdjustHandles="1" noChangeArrowheads="1" noChangeShapeType="1"/>
          </p:cNvSpPr>
          <p:nvPr/>
        </p:nvSpPr>
        <p:spPr>
          <a:xfrm>
            <a:off x="3561882" y="3923152"/>
            <a:ext cx="1685077" cy="646331"/>
          </a:xfrm>
          <a:prstGeom prst="rect">
            <a:avLst/>
          </a:prstGeom>
          <a:noFill/>
        </p:spPr>
        <p:txBody>
          <a:bodyPr wrap="none" rtlCol="0">
            <a:spAutoFit/>
          </a:bodyPr>
          <a:lstStyle/>
          <a:p>
            <a:r>
              <a:rPr lang="en-US" dirty="0"/>
              <a:t>Limited Focus </a:t>
            </a:r>
          </a:p>
          <a:p>
            <a:r>
              <a:rPr lang="en-US" dirty="0"/>
              <a:t>on Education</a:t>
            </a:r>
          </a:p>
        </p:txBody>
      </p:sp>
      <p:cxnSp>
        <p:nvCxnSpPr>
          <p:cNvPr id="36" name="Straight Arrow Connector 35">
            <a:extLst>
              <a:ext uri="{FF2B5EF4-FFF2-40B4-BE49-F238E27FC236}">
                <a16:creationId xmlns:a16="http://schemas.microsoft.com/office/drawing/2014/main" id="{1EE97013-0821-E9E0-47E1-E2EEC8956EB3}"/>
              </a:ext>
            </a:extLst>
          </p:cNvPr>
          <p:cNvCxnSpPr>
            <a:cxnSpLocks noGrp="1" noRot="1" noMove="1" noResize="1" noEditPoints="1" noAdjustHandles="1" noChangeArrowheads="1" noChangeShapeType="1"/>
          </p:cNvCxnSpPr>
          <p:nvPr/>
        </p:nvCxnSpPr>
        <p:spPr>
          <a:xfrm>
            <a:off x="1767223" y="390496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2EB307A6-76C0-FE0E-3B8C-90B5B9CFBA1B}"/>
              </a:ext>
            </a:extLst>
          </p:cNvPr>
          <p:cNvCxnSpPr>
            <a:cxnSpLocks noGrp="1" noRot="1" noMove="1" noResize="1" noEditPoints="1" noAdjustHandles="1" noChangeArrowheads="1" noChangeShapeType="1"/>
          </p:cNvCxnSpPr>
          <p:nvPr/>
        </p:nvCxnSpPr>
        <p:spPr>
          <a:xfrm>
            <a:off x="1475675" y="460732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C073586F-4708-0E2B-F17E-65F482FBD311}"/>
              </a:ext>
            </a:extLst>
          </p:cNvPr>
          <p:cNvCxnSpPr>
            <a:cxnSpLocks noGrp="1" noRot="1" noMove="1" noResize="1" noEditPoints="1" noAdjustHandles="1" noChangeArrowheads="1" noChangeShapeType="1"/>
          </p:cNvCxnSpPr>
          <p:nvPr/>
        </p:nvCxnSpPr>
        <p:spPr>
          <a:xfrm>
            <a:off x="4341308" y="39387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21E18A61-D11D-96AB-5747-B5EDE9834F3D}"/>
              </a:ext>
            </a:extLst>
          </p:cNvPr>
          <p:cNvCxnSpPr>
            <a:cxnSpLocks noGrp="1" noRot="1" noMove="1" noResize="1" noEditPoints="1" noAdjustHandles="1" noChangeArrowheads="1" noChangeShapeType="1"/>
          </p:cNvCxnSpPr>
          <p:nvPr/>
        </p:nvCxnSpPr>
        <p:spPr>
          <a:xfrm>
            <a:off x="4076461" y="4665709"/>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AF9CF2D8-1920-D6F3-77CF-76E9CF0D8D0B}"/>
              </a:ext>
            </a:extLst>
          </p:cNvPr>
          <p:cNvCxnSpPr>
            <a:cxnSpLocks noGrp="1" noRot="1" noMove="1" noResize="1" noEditPoints="1" noAdjustHandles="1" noChangeArrowheads="1" noChangeShapeType="1"/>
          </p:cNvCxnSpPr>
          <p:nvPr/>
        </p:nvCxnSpPr>
        <p:spPr>
          <a:xfrm>
            <a:off x="6942020" y="3956891"/>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C4EDCFBA-7936-E80A-D61F-CF65D2C5F7C5}"/>
              </a:ext>
            </a:extLst>
          </p:cNvPr>
          <p:cNvCxnSpPr>
            <a:cxnSpLocks noGrp="1" noRot="1" noMove="1" noResize="1" noEditPoints="1" noAdjustHandles="1" noChangeArrowheads="1" noChangeShapeType="1"/>
          </p:cNvCxnSpPr>
          <p:nvPr/>
        </p:nvCxnSpPr>
        <p:spPr>
          <a:xfrm flipH="1">
            <a:off x="5284439" y="497943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1CD700F2-DB5E-6B3E-5DFB-452B54598B9B}"/>
              </a:ext>
            </a:extLst>
          </p:cNvPr>
          <p:cNvCxnSpPr>
            <a:cxnSpLocks noGrp="1" noRot="1" noMove="1" noResize="1" noEditPoints="1" noAdjustHandles="1" noChangeArrowheads="1" noChangeShapeType="1"/>
          </p:cNvCxnSpPr>
          <p:nvPr/>
        </p:nvCxnSpPr>
        <p:spPr>
          <a:xfrm flipH="1">
            <a:off x="8050442" y="2620095"/>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4FCCDDFA-39FE-5105-A35E-34941A9A6EA6}"/>
              </a:ext>
            </a:extLst>
          </p:cNvPr>
          <p:cNvSpPr txBox="1">
            <a:spLocks noGrp="1" noRot="1" noMove="1" noResize="1" noEditPoints="1" noAdjustHandles="1" noChangeArrowheads="1" noChangeShapeType="1"/>
          </p:cNvSpPr>
          <p:nvPr/>
        </p:nvSpPr>
        <p:spPr>
          <a:xfrm>
            <a:off x="8240623" y="1944161"/>
            <a:ext cx="2646878" cy="646331"/>
          </a:xfrm>
          <a:prstGeom prst="rect">
            <a:avLst/>
          </a:prstGeom>
          <a:noFill/>
        </p:spPr>
        <p:txBody>
          <a:bodyPr wrap="none" rtlCol="0">
            <a:spAutoFit/>
          </a:bodyPr>
          <a:lstStyle/>
          <a:p>
            <a:r>
              <a:rPr lang="en-US" dirty="0"/>
              <a:t>Lack of In-depth </a:t>
            </a:r>
          </a:p>
          <a:p>
            <a:r>
              <a:rPr lang="en-US" dirty="0"/>
              <a:t>Knowledge of Pathways</a:t>
            </a:r>
          </a:p>
        </p:txBody>
      </p:sp>
      <p:cxnSp>
        <p:nvCxnSpPr>
          <p:cNvPr id="45" name="Straight Arrow Connector 44">
            <a:extLst>
              <a:ext uri="{FF2B5EF4-FFF2-40B4-BE49-F238E27FC236}">
                <a16:creationId xmlns:a16="http://schemas.microsoft.com/office/drawing/2014/main" id="{F4594C1F-6B49-C129-6653-616ADB773AC6}"/>
              </a:ext>
            </a:extLst>
          </p:cNvPr>
          <p:cNvCxnSpPr>
            <a:cxnSpLocks noGrp="1" noRot="1" noMove="1" noResize="1" noEditPoints="1" noAdjustHandles="1" noChangeArrowheads="1" noChangeShapeType="1"/>
          </p:cNvCxnSpPr>
          <p:nvPr/>
        </p:nvCxnSpPr>
        <p:spPr>
          <a:xfrm flipH="1">
            <a:off x="5581105" y="3003482"/>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20342D56-606D-E2F0-2502-F72AEDE48276}"/>
              </a:ext>
            </a:extLst>
          </p:cNvPr>
          <p:cNvCxnSpPr>
            <a:cxnSpLocks noGrp="1" noRot="1" noMove="1" noResize="1" noEditPoints="1" noAdjustHandles="1" noChangeArrowheads="1" noChangeShapeType="1"/>
          </p:cNvCxnSpPr>
          <p:nvPr/>
        </p:nvCxnSpPr>
        <p:spPr>
          <a:xfrm>
            <a:off x="4185705" y="280517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F9BE48F6-A90B-520F-64EE-673F13A7DC5C}"/>
              </a:ext>
            </a:extLst>
          </p:cNvPr>
          <p:cNvSpPr txBox="1">
            <a:spLocks noGrp="1" noRot="1" noMove="1" noResize="1" noEditPoints="1" noAdjustHandles="1" noChangeArrowheads="1" noChangeShapeType="1"/>
          </p:cNvSpPr>
          <p:nvPr/>
        </p:nvSpPr>
        <p:spPr>
          <a:xfrm>
            <a:off x="3591576" y="2880159"/>
            <a:ext cx="1569660" cy="369332"/>
          </a:xfrm>
          <a:prstGeom prst="rect">
            <a:avLst/>
          </a:prstGeom>
          <a:noFill/>
        </p:spPr>
        <p:txBody>
          <a:bodyPr wrap="none" rtlCol="0">
            <a:spAutoFit/>
          </a:bodyPr>
          <a:lstStyle/>
          <a:p>
            <a:r>
              <a:rPr lang="en-US" dirty="0"/>
              <a:t>No Mentoring</a:t>
            </a:r>
          </a:p>
        </p:txBody>
      </p:sp>
      <p:sp>
        <p:nvSpPr>
          <p:cNvPr id="49" name="TextBox 48">
            <a:extLst>
              <a:ext uri="{FF2B5EF4-FFF2-40B4-BE49-F238E27FC236}">
                <a16:creationId xmlns:a16="http://schemas.microsoft.com/office/drawing/2014/main" id="{9FCA19F5-13D3-5BC6-BC91-1A582B86BC25}"/>
              </a:ext>
            </a:extLst>
          </p:cNvPr>
          <p:cNvSpPr txBox="1">
            <a:spLocks noGrp="1" noRot="1" noMove="1" noResize="1" noEditPoints="1" noAdjustHandles="1" noChangeArrowheads="1" noChangeShapeType="1"/>
          </p:cNvSpPr>
          <p:nvPr/>
        </p:nvSpPr>
        <p:spPr>
          <a:xfrm>
            <a:off x="337474" y="5061518"/>
            <a:ext cx="1762021" cy="369332"/>
          </a:xfrm>
          <a:prstGeom prst="rect">
            <a:avLst/>
          </a:prstGeom>
          <a:noFill/>
        </p:spPr>
        <p:txBody>
          <a:bodyPr wrap="none" rtlCol="0">
            <a:spAutoFit/>
          </a:bodyPr>
          <a:lstStyle/>
          <a:p>
            <a:r>
              <a:rPr lang="en-US" dirty="0"/>
              <a:t>No Recognition</a:t>
            </a:r>
          </a:p>
        </p:txBody>
      </p:sp>
      <p:cxnSp>
        <p:nvCxnSpPr>
          <p:cNvPr id="50" name="Straight Arrow Connector 49">
            <a:extLst>
              <a:ext uri="{FF2B5EF4-FFF2-40B4-BE49-F238E27FC236}">
                <a16:creationId xmlns:a16="http://schemas.microsoft.com/office/drawing/2014/main" id="{DE6953B9-DB3F-4CE5-1739-9E071BF0A88A}"/>
              </a:ext>
            </a:extLst>
          </p:cNvPr>
          <p:cNvCxnSpPr>
            <a:cxnSpLocks noGrp="1" noRot="1" noMove="1" noResize="1" noEditPoints="1" noAdjustHandles="1" noChangeArrowheads="1" noChangeShapeType="1"/>
          </p:cNvCxnSpPr>
          <p:nvPr/>
        </p:nvCxnSpPr>
        <p:spPr>
          <a:xfrm>
            <a:off x="1273675" y="5096090"/>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F8FB8970-1287-FB7D-FB22-D118A83B786E}"/>
              </a:ext>
            </a:extLst>
          </p:cNvPr>
          <p:cNvCxnSpPr>
            <a:cxnSpLocks noGrp="1" noRot="1" noMove="1" noResize="1" noEditPoints="1" noAdjustHandles="1" noChangeArrowheads="1" noChangeShapeType="1"/>
          </p:cNvCxnSpPr>
          <p:nvPr/>
        </p:nvCxnSpPr>
        <p:spPr>
          <a:xfrm flipH="1">
            <a:off x="8132081" y="4265206"/>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6F3B0081-EAB6-BDA3-87A3-70D71FAEE312}"/>
              </a:ext>
            </a:extLst>
          </p:cNvPr>
          <p:cNvCxnSpPr>
            <a:cxnSpLocks noGrp="1" noRot="1" noMove="1" noResize="1" noEditPoints="1" noAdjustHandles="1" noChangeArrowheads="1" noChangeShapeType="1"/>
          </p:cNvCxnSpPr>
          <p:nvPr/>
        </p:nvCxnSpPr>
        <p:spPr>
          <a:xfrm flipH="1">
            <a:off x="7905007" y="4954888"/>
            <a:ext cx="1298738"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D28F47F7-BD53-94E5-63BA-19AA24AE0009}"/>
              </a:ext>
            </a:extLst>
          </p:cNvPr>
          <p:cNvSpPr txBox="1">
            <a:spLocks noGrp="1" noRot="1" noMove="1" noResize="1" noEditPoints="1" noAdjustHandles="1" noChangeArrowheads="1" noChangeShapeType="1"/>
          </p:cNvSpPr>
          <p:nvPr/>
        </p:nvSpPr>
        <p:spPr>
          <a:xfrm>
            <a:off x="8392824" y="4272078"/>
            <a:ext cx="2826415" cy="646331"/>
          </a:xfrm>
          <a:prstGeom prst="rect">
            <a:avLst/>
          </a:prstGeom>
          <a:noFill/>
        </p:spPr>
        <p:txBody>
          <a:bodyPr wrap="none" rtlCol="0">
            <a:spAutoFit/>
          </a:bodyPr>
          <a:lstStyle/>
          <a:p>
            <a:r>
              <a:rPr lang="en-US" dirty="0"/>
              <a:t>Disengaged Experienced </a:t>
            </a:r>
          </a:p>
          <a:p>
            <a:r>
              <a:rPr lang="en-US" dirty="0"/>
              <a:t>Members</a:t>
            </a:r>
          </a:p>
        </p:txBody>
      </p:sp>
    </p:spTree>
    <p:extLst>
      <p:ext uri="{BB962C8B-B14F-4D97-AF65-F5344CB8AC3E}">
        <p14:creationId xmlns:p14="http://schemas.microsoft.com/office/powerpoint/2010/main" val="173928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fade">
                                      <p:cBhvr>
                                        <p:cTn id="62" dur="500"/>
                                        <p:tgtEl>
                                          <p:spTgt spid="53"/>
                                        </p:tgtEl>
                                      </p:cBhvr>
                                    </p:animEffect>
                                  </p:childTnLst>
                                </p:cTn>
                              </p:par>
                              <p:par>
                                <p:cTn id="63" presetID="10" presetClass="entr" presetSubtype="0" fill="hold"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500"/>
                                        <p:tgtEl>
                                          <p:spTgt spid="5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P spid="21" grpId="0"/>
      <p:bldP spid="22" grpId="0"/>
      <p:bldP spid="23" grpId="0"/>
      <p:bldP spid="24" grpId="0"/>
      <p:bldP spid="25" grpId="0"/>
      <p:bldP spid="26" grpId="0"/>
      <p:bldP spid="27" grpId="0"/>
      <p:bldP spid="28" grpId="0"/>
      <p:bldP spid="35" grpId="0"/>
      <p:bldP spid="44" grpId="0"/>
      <p:bldP spid="48" grpId="0"/>
      <p:bldP spid="49"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D6F6EFD2-E367-7039-D412-E723074B51F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598AFF9-48CC-4F84-1E0A-FFEDD04E026B}"/>
              </a:ext>
            </a:extLst>
          </p:cNvPr>
          <p:cNvSpPr>
            <a:spLocks noGrp="1"/>
          </p:cNvSpPr>
          <p:nvPr>
            <p:ph type="title"/>
          </p:nvPr>
        </p:nvSpPr>
        <p:spPr>
          <a:xfrm>
            <a:off x="623455" y="3864864"/>
            <a:ext cx="3277985" cy="2511552"/>
          </a:xfrm>
        </p:spPr>
        <p:txBody>
          <a:bodyPr/>
          <a:lstStyle/>
          <a:p>
            <a:pPr>
              <a:lnSpc>
                <a:spcPct val="100000"/>
              </a:lnSpc>
            </a:pPr>
            <a:r>
              <a:rPr lang="en-US" sz="3600" dirty="0"/>
              <a:t>5 Whys </a:t>
            </a:r>
            <a:br>
              <a:rPr lang="en-US" sz="3600" dirty="0"/>
            </a:br>
            <a:r>
              <a:rPr lang="en-US" sz="3600" dirty="0"/>
              <a:t>to Identify Root Cause</a:t>
            </a:r>
          </a:p>
        </p:txBody>
      </p:sp>
      <p:sp>
        <p:nvSpPr>
          <p:cNvPr id="7" name="TextBox 6">
            <a:extLst>
              <a:ext uri="{FF2B5EF4-FFF2-40B4-BE49-F238E27FC236}">
                <a16:creationId xmlns:a16="http://schemas.microsoft.com/office/drawing/2014/main" id="{F5EA2914-DB4A-DA90-7435-38F5AE3D8294}"/>
              </a:ext>
            </a:extLst>
          </p:cNvPr>
          <p:cNvSpPr txBox="1"/>
          <p:nvPr/>
        </p:nvSpPr>
        <p:spPr>
          <a:xfrm>
            <a:off x="1653049" y="222729"/>
            <a:ext cx="1826142" cy="584775"/>
          </a:xfrm>
          <a:prstGeom prst="rect">
            <a:avLst/>
          </a:prstGeom>
          <a:noFill/>
        </p:spPr>
        <p:txBody>
          <a:bodyPr wrap="none" rtlCol="0">
            <a:spAutoFit/>
          </a:bodyPr>
          <a:lstStyle/>
          <a:p>
            <a:pPr algn="ctr"/>
            <a:r>
              <a:rPr lang="en-US" sz="3200" b="1" dirty="0">
                <a:solidFill>
                  <a:srgbClr val="FF0000"/>
                </a:solidFill>
              </a:rPr>
              <a:t>Problem</a:t>
            </a:r>
          </a:p>
        </p:txBody>
      </p:sp>
      <p:sp>
        <p:nvSpPr>
          <p:cNvPr id="8" name="TextBox 7">
            <a:extLst>
              <a:ext uri="{FF2B5EF4-FFF2-40B4-BE49-F238E27FC236}">
                <a16:creationId xmlns:a16="http://schemas.microsoft.com/office/drawing/2014/main" id="{C0A29807-6855-3C10-B7F9-5E5425C97AEE}"/>
              </a:ext>
            </a:extLst>
          </p:cNvPr>
          <p:cNvSpPr txBox="1"/>
          <p:nvPr/>
        </p:nvSpPr>
        <p:spPr>
          <a:xfrm>
            <a:off x="2318577" y="1146048"/>
            <a:ext cx="1021433" cy="461665"/>
          </a:xfrm>
          <a:prstGeom prst="rect">
            <a:avLst/>
          </a:prstGeom>
          <a:noFill/>
        </p:spPr>
        <p:txBody>
          <a:bodyPr wrap="none" rtlCol="0">
            <a:spAutoFit/>
          </a:bodyPr>
          <a:lstStyle/>
          <a:p>
            <a:pPr algn="ctr"/>
            <a:r>
              <a:rPr lang="en-US" sz="2400" b="1" dirty="0"/>
              <a:t>Why?</a:t>
            </a:r>
          </a:p>
        </p:txBody>
      </p:sp>
      <p:sp>
        <p:nvSpPr>
          <p:cNvPr id="9" name="TextBox 8">
            <a:extLst>
              <a:ext uri="{FF2B5EF4-FFF2-40B4-BE49-F238E27FC236}">
                <a16:creationId xmlns:a16="http://schemas.microsoft.com/office/drawing/2014/main" id="{D793A5FD-E34F-2455-7ADB-ECD4D4716935}"/>
              </a:ext>
            </a:extLst>
          </p:cNvPr>
          <p:cNvSpPr txBox="1"/>
          <p:nvPr/>
        </p:nvSpPr>
        <p:spPr>
          <a:xfrm>
            <a:off x="3479191" y="2141336"/>
            <a:ext cx="1021433" cy="461665"/>
          </a:xfrm>
          <a:prstGeom prst="rect">
            <a:avLst/>
          </a:prstGeom>
          <a:noFill/>
        </p:spPr>
        <p:txBody>
          <a:bodyPr wrap="none" rtlCol="0">
            <a:spAutoFit/>
          </a:bodyPr>
          <a:lstStyle/>
          <a:p>
            <a:pPr algn="ctr"/>
            <a:r>
              <a:rPr lang="en-US" sz="2400" b="1" dirty="0"/>
              <a:t>Why?</a:t>
            </a:r>
          </a:p>
        </p:txBody>
      </p:sp>
      <p:sp>
        <p:nvSpPr>
          <p:cNvPr id="10" name="TextBox 9">
            <a:extLst>
              <a:ext uri="{FF2B5EF4-FFF2-40B4-BE49-F238E27FC236}">
                <a16:creationId xmlns:a16="http://schemas.microsoft.com/office/drawing/2014/main" id="{9EC5F6A5-F999-3A6C-5CA5-3013B0EE56C5}"/>
              </a:ext>
            </a:extLst>
          </p:cNvPr>
          <p:cNvSpPr txBox="1"/>
          <p:nvPr/>
        </p:nvSpPr>
        <p:spPr>
          <a:xfrm>
            <a:off x="4639805" y="3136624"/>
            <a:ext cx="1021433" cy="461665"/>
          </a:xfrm>
          <a:prstGeom prst="rect">
            <a:avLst/>
          </a:prstGeom>
          <a:noFill/>
        </p:spPr>
        <p:txBody>
          <a:bodyPr wrap="none" rtlCol="0">
            <a:spAutoFit/>
          </a:bodyPr>
          <a:lstStyle/>
          <a:p>
            <a:pPr algn="ctr"/>
            <a:r>
              <a:rPr lang="en-US" sz="2400" b="1" dirty="0"/>
              <a:t>Why?</a:t>
            </a:r>
          </a:p>
        </p:txBody>
      </p:sp>
      <p:sp>
        <p:nvSpPr>
          <p:cNvPr id="11" name="TextBox 10">
            <a:extLst>
              <a:ext uri="{FF2B5EF4-FFF2-40B4-BE49-F238E27FC236}">
                <a16:creationId xmlns:a16="http://schemas.microsoft.com/office/drawing/2014/main" id="{CDB15DDF-4E4A-CE5F-31AE-6373F0D8BBF6}"/>
              </a:ext>
            </a:extLst>
          </p:cNvPr>
          <p:cNvSpPr txBox="1"/>
          <p:nvPr/>
        </p:nvSpPr>
        <p:spPr>
          <a:xfrm>
            <a:off x="5800419" y="4131912"/>
            <a:ext cx="1021433" cy="461665"/>
          </a:xfrm>
          <a:prstGeom prst="rect">
            <a:avLst/>
          </a:prstGeom>
          <a:noFill/>
        </p:spPr>
        <p:txBody>
          <a:bodyPr wrap="none" rtlCol="0">
            <a:spAutoFit/>
          </a:bodyPr>
          <a:lstStyle/>
          <a:p>
            <a:pPr algn="ctr"/>
            <a:r>
              <a:rPr lang="en-US" sz="2400" b="1" dirty="0"/>
              <a:t>Why?</a:t>
            </a:r>
          </a:p>
        </p:txBody>
      </p:sp>
      <p:sp>
        <p:nvSpPr>
          <p:cNvPr id="12" name="TextBox 11">
            <a:extLst>
              <a:ext uri="{FF2B5EF4-FFF2-40B4-BE49-F238E27FC236}">
                <a16:creationId xmlns:a16="http://schemas.microsoft.com/office/drawing/2014/main" id="{BBCDB478-C81D-46D8-357F-F07AEAF512CE}"/>
              </a:ext>
            </a:extLst>
          </p:cNvPr>
          <p:cNvSpPr txBox="1"/>
          <p:nvPr/>
        </p:nvSpPr>
        <p:spPr>
          <a:xfrm>
            <a:off x="6961034" y="5127202"/>
            <a:ext cx="1021433" cy="461665"/>
          </a:xfrm>
          <a:prstGeom prst="rect">
            <a:avLst/>
          </a:prstGeom>
          <a:noFill/>
        </p:spPr>
        <p:txBody>
          <a:bodyPr wrap="none" rtlCol="0">
            <a:spAutoFit/>
          </a:bodyPr>
          <a:lstStyle/>
          <a:p>
            <a:pPr algn="ctr"/>
            <a:r>
              <a:rPr lang="en-US" sz="2400" b="1" dirty="0"/>
              <a:t>Why?</a:t>
            </a:r>
          </a:p>
        </p:txBody>
      </p:sp>
      <p:sp>
        <p:nvSpPr>
          <p:cNvPr id="13" name="TextBox 12">
            <a:extLst>
              <a:ext uri="{FF2B5EF4-FFF2-40B4-BE49-F238E27FC236}">
                <a16:creationId xmlns:a16="http://schemas.microsoft.com/office/drawing/2014/main" id="{CEB7BB3F-3955-0230-1B8A-54B71AAEDC66}"/>
              </a:ext>
            </a:extLst>
          </p:cNvPr>
          <p:cNvSpPr txBox="1"/>
          <p:nvPr/>
        </p:nvSpPr>
        <p:spPr>
          <a:xfrm>
            <a:off x="6241284" y="5870448"/>
            <a:ext cx="2460930" cy="584775"/>
          </a:xfrm>
          <a:prstGeom prst="rect">
            <a:avLst/>
          </a:prstGeom>
          <a:noFill/>
        </p:spPr>
        <p:txBody>
          <a:bodyPr wrap="none" rtlCol="0">
            <a:spAutoFit/>
          </a:bodyPr>
          <a:lstStyle/>
          <a:p>
            <a:pPr algn="ctr"/>
            <a:r>
              <a:rPr lang="en-US" sz="3200" b="1" dirty="0">
                <a:solidFill>
                  <a:schemeClr val="bg2"/>
                </a:solidFill>
              </a:rPr>
              <a:t>Root Cause</a:t>
            </a:r>
          </a:p>
        </p:txBody>
      </p:sp>
      <p:cxnSp>
        <p:nvCxnSpPr>
          <p:cNvPr id="15" name="Straight Arrow Connector 14">
            <a:extLst>
              <a:ext uri="{FF2B5EF4-FFF2-40B4-BE49-F238E27FC236}">
                <a16:creationId xmlns:a16="http://schemas.microsoft.com/office/drawing/2014/main" id="{49072C11-C774-7EB8-38D1-F35BEBB77B0D}"/>
              </a:ext>
            </a:extLst>
          </p:cNvPr>
          <p:cNvCxnSpPr/>
          <p:nvPr/>
        </p:nvCxnSpPr>
        <p:spPr>
          <a:xfrm>
            <a:off x="5150521" y="987552"/>
            <a:ext cx="4542119" cy="4133088"/>
          </a:xfrm>
          <a:prstGeom prst="straightConnector1">
            <a:avLst/>
          </a:prstGeom>
          <a:ln w="38100">
            <a:tailEnd type="triangle" w="lg" len="lg"/>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259217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CF10D-7A36-DA7C-815B-8450B14A3933}"/>
              </a:ext>
            </a:extLst>
          </p:cNvPr>
          <p:cNvSpPr>
            <a:spLocks noGrp="1"/>
          </p:cNvSpPr>
          <p:nvPr>
            <p:ph type="title"/>
          </p:nvPr>
        </p:nvSpPr>
        <p:spPr/>
        <p:txBody>
          <a:bodyPr/>
          <a:lstStyle/>
          <a:p>
            <a:r>
              <a:rPr lang="en-US" sz="3600" dirty="0"/>
              <a:t>5 Whys Analysis Worksheet</a:t>
            </a:r>
          </a:p>
        </p:txBody>
      </p:sp>
      <p:sp>
        <p:nvSpPr>
          <p:cNvPr id="4" name="TextBox 3">
            <a:extLst>
              <a:ext uri="{FF2B5EF4-FFF2-40B4-BE49-F238E27FC236}">
                <a16:creationId xmlns:a16="http://schemas.microsoft.com/office/drawing/2014/main" id="{E4DCAD32-C0C4-518E-54D1-2B6281D0CBD6}"/>
              </a:ext>
            </a:extLst>
          </p:cNvPr>
          <p:cNvSpPr txBox="1">
            <a:spLocks noGrp="1" noRot="1" noMove="1" noResize="1" noEditPoints="1" noAdjustHandles="1" noChangeArrowheads="1" noChangeShapeType="1"/>
          </p:cNvSpPr>
          <p:nvPr/>
        </p:nvSpPr>
        <p:spPr>
          <a:xfrm>
            <a:off x="432000" y="1349676"/>
            <a:ext cx="11473200" cy="515006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1500"/>
              </a:spcAft>
              <a:buClrTx/>
              <a:buSzTx/>
              <a:buFontTx/>
              <a:buNone/>
              <a:tabLst>
                <a:tab pos="11124000" algn="r"/>
              </a:tabLst>
              <a:defRPr/>
            </a:pPr>
            <a:r>
              <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rPr>
              <a:t>Problem Statement: </a:t>
            </a:r>
            <a:r>
              <a:rPr kumimoji="0" lang="en-GB" sz="1600" b="1"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rPr>
              <a:t>The 5 Whys</a:t>
            </a: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1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2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3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4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150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5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000000">
                    <a:lumMod val="50000"/>
                  </a:srgbClr>
                </a:solidFill>
                <a:effectLst/>
                <a:uLnTx/>
                <a:uFillTx/>
                <a:latin typeface="Arial" panose="020B0604020202020204"/>
                <a:ea typeface="+mn-ea"/>
                <a:cs typeface="+mn-cs"/>
              </a:rPr>
              <a:t>Root Causes: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1" i="0" u="none" strike="noStrike" kern="1200" cap="none" spc="0" normalizeH="0" baseline="0" noProof="0" dirty="0">
              <a:ln>
                <a:noFill/>
              </a:ln>
              <a:solidFill>
                <a:srgbClr val="000000">
                  <a:lumMod val="50000"/>
                </a:srgbClr>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1500"/>
              </a:spcAft>
              <a:buClrTx/>
              <a:buSzTx/>
              <a:buFontTx/>
              <a:buNone/>
              <a:tabLst>
                <a:tab pos="11124000" algn="r"/>
              </a:tabLst>
              <a:defRPr/>
            </a:pPr>
            <a:r>
              <a:rPr kumimoji="0" lang="en-GB" sz="1600" b="1" i="0" u="sng" strike="noStrike" kern="1200" cap="none" spc="0" normalizeH="0" baseline="0" noProof="0" dirty="0">
                <a:ln>
                  <a:noFill/>
                </a:ln>
                <a:solidFill>
                  <a:srgbClr val="333333"/>
                </a:solidFill>
                <a:effectLst/>
                <a:uLnTx/>
                <a:uFillTx/>
                <a:latin typeface="Arial" panose="020B0604020202020204"/>
                <a:ea typeface="+mn-ea"/>
                <a:cs typeface="Arial" charset="0"/>
              </a:rPr>
              <a:t>	</a:t>
            </a:r>
            <a:endPar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000000"/>
                </a:solidFill>
                <a:effectLst/>
                <a:uLnTx/>
                <a:uFillTx/>
                <a:latin typeface="Arial" panose="020B0604020202020204"/>
                <a:ea typeface="+mn-ea"/>
                <a:cs typeface="+mn-cs"/>
              </a:rPr>
              <a:t>Root Solutions (Corrective Actions): </a:t>
            </a:r>
            <a:r>
              <a:rPr kumimoji="0" lang="en-GB"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endParaRPr kumimoji="0" lang="en-GB" sz="1800" b="0" i="0" u="none" strike="noStrike" kern="1200" cap="none" spc="0" normalizeH="0" baseline="0" noProof="0" dirty="0">
              <a:ln>
                <a:noFill/>
              </a:ln>
              <a:solidFill>
                <a:srgbClr val="333333"/>
              </a:solidFill>
              <a:effectLst/>
              <a:uLnTx/>
              <a:uFillTx/>
              <a:latin typeface="Arial" panose="020B0604020202020204"/>
              <a:ea typeface="+mn-ea"/>
              <a:cs typeface="+mn-cs"/>
            </a:endParaRPr>
          </a:p>
        </p:txBody>
      </p:sp>
    </p:spTree>
    <p:extLst>
      <p:ext uri="{BB962C8B-B14F-4D97-AF65-F5344CB8AC3E}">
        <p14:creationId xmlns:p14="http://schemas.microsoft.com/office/powerpoint/2010/main" val="432601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B2236CD-0789-E4C8-0791-011D2901D77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0CA459E-FD0F-638C-E684-46491088FF1A}"/>
              </a:ext>
            </a:extLst>
          </p:cNvPr>
          <p:cNvSpPr>
            <a:spLocks noGrp="1"/>
          </p:cNvSpPr>
          <p:nvPr>
            <p:ph type="title"/>
          </p:nvPr>
        </p:nvSpPr>
        <p:spPr/>
        <p:txBody>
          <a:bodyPr/>
          <a:lstStyle/>
          <a:p>
            <a:r>
              <a:rPr lang="en-US" sz="3600" dirty="0">
                <a:solidFill>
                  <a:schemeClr val="bg2"/>
                </a:solidFill>
              </a:rPr>
              <a:t>5 Whys Problem Solving Technique</a:t>
            </a:r>
          </a:p>
        </p:txBody>
      </p:sp>
      <p:sp>
        <p:nvSpPr>
          <p:cNvPr id="6" name="TextBox 5">
            <a:extLst>
              <a:ext uri="{FF2B5EF4-FFF2-40B4-BE49-F238E27FC236}">
                <a16:creationId xmlns:a16="http://schemas.microsoft.com/office/drawing/2014/main" id="{FE7C0B63-83D3-DFEB-54AD-336384E0DE9D}"/>
              </a:ext>
            </a:extLst>
          </p:cNvPr>
          <p:cNvSpPr txBox="1"/>
          <p:nvPr/>
        </p:nvSpPr>
        <p:spPr>
          <a:xfrm>
            <a:off x="432000" y="1711871"/>
            <a:ext cx="11186976" cy="3968742"/>
          </a:xfrm>
          <a:prstGeom prst="rect">
            <a:avLst/>
          </a:prstGeom>
          <a:solidFill>
            <a:schemeClr val="tx1">
              <a:alpha val="30000"/>
            </a:schemeClr>
          </a:solidFill>
        </p:spPr>
        <p:txBody>
          <a:bodyPr wrap="square" lIns="144000" tIns="144000" rIns="144000" bIns="144000" rtlCol="0">
            <a:spAutoFit/>
          </a:bodyPr>
          <a:lstStyle/>
          <a:p>
            <a:r>
              <a:rPr lang="en-GB" sz="2800" b="1" dirty="0">
                <a:solidFill>
                  <a:schemeClr val="bg2"/>
                </a:solidFill>
              </a:rPr>
              <a:t>Problem: </a:t>
            </a:r>
            <a:r>
              <a:rPr lang="en-GB" sz="2800" b="1" dirty="0">
                <a:solidFill>
                  <a:schemeClr val="accent4"/>
                </a:solidFill>
              </a:rPr>
              <a:t>Members are not engaged with Pathways</a:t>
            </a:r>
            <a:endParaRPr lang="en-GB" sz="2800" dirty="0">
              <a:solidFill>
                <a:schemeClr val="accent4"/>
              </a:solidFill>
            </a:endParaRPr>
          </a:p>
          <a:p>
            <a:endParaRPr lang="en-GB" sz="2800" dirty="0">
              <a:solidFill>
                <a:schemeClr val="bg1"/>
              </a:solidFill>
            </a:endParaRPr>
          </a:p>
          <a:p>
            <a:pPr marL="228600" indent="-228600">
              <a:spcAft>
                <a:spcPts val="600"/>
              </a:spcAft>
              <a:buFont typeface="+mj-lt"/>
              <a:buAutoNum type="arabicPeriod"/>
            </a:pPr>
            <a:r>
              <a:rPr lang="en-GB" sz="2800" b="1" dirty="0">
                <a:solidFill>
                  <a:schemeClr val="bg1"/>
                </a:solidFill>
                <a:latin typeface="Arial" panose="020B0604020202020204" pitchFamily="34" charset="0"/>
                <a:cs typeface="Arial" panose="020B0604020202020204" pitchFamily="34" charset="0"/>
              </a:rPr>
              <a:t>   Why haven’t members started Pathways?</a:t>
            </a:r>
          </a:p>
          <a:p>
            <a:pPr marL="660600" lvl="1" indent="-228600">
              <a:spcAft>
                <a:spcPts val="600"/>
              </a:spcAft>
            </a:pPr>
            <a:r>
              <a:rPr lang="en-GB" sz="2800" b="1" dirty="0">
                <a:solidFill>
                  <a:schemeClr val="bg1"/>
                </a:solidFill>
                <a:latin typeface="Arial" panose="020B0604020202020204" pitchFamily="34" charset="0"/>
                <a:cs typeface="Arial" panose="020B0604020202020204" pitchFamily="34" charset="0"/>
              </a:rPr>
              <a:t>  Because most members are new and they feel confused and unsure how to begin Pathways. </a:t>
            </a:r>
          </a:p>
          <a:p>
            <a:pPr marL="228600" indent="-228600">
              <a:spcAft>
                <a:spcPts val="600"/>
              </a:spcAft>
              <a:buFont typeface="+mj-lt"/>
              <a:buAutoNum type="arabicPeriod"/>
            </a:pPr>
            <a:r>
              <a:rPr lang="en-GB" sz="2800" b="1" dirty="0">
                <a:solidFill>
                  <a:schemeClr val="bg1"/>
                </a:solidFill>
                <a:latin typeface="Arial" panose="020B0604020202020204" pitchFamily="34" charset="0"/>
                <a:cs typeface="Arial" panose="020B0604020202020204" pitchFamily="34" charset="0"/>
              </a:rPr>
              <a:t>   Why do they feel confused?</a:t>
            </a:r>
          </a:p>
          <a:p>
            <a:pPr marL="660600" lvl="1" indent="-228600">
              <a:spcAft>
                <a:spcPts val="600"/>
              </a:spcAft>
            </a:pPr>
            <a:r>
              <a:rPr lang="en-GB" sz="2800" b="1" dirty="0">
                <a:solidFill>
                  <a:schemeClr val="bg1"/>
                </a:solidFill>
                <a:latin typeface="Arial" panose="020B0604020202020204" pitchFamily="34" charset="0"/>
                <a:cs typeface="Arial" panose="020B0604020202020204" pitchFamily="34" charset="0"/>
              </a:rPr>
              <a:t>  Because Base Camp is unfamiliar and they have had technical issues. </a:t>
            </a:r>
          </a:p>
        </p:txBody>
      </p:sp>
    </p:spTree>
    <p:extLst>
      <p:ext uri="{BB962C8B-B14F-4D97-AF65-F5344CB8AC3E}">
        <p14:creationId xmlns:p14="http://schemas.microsoft.com/office/powerpoint/2010/main" val="140022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BE97B-1C93-4F13-CECA-1AC2FB2DE250}"/>
            </a:ext>
          </a:extLst>
        </p:cNvPr>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F6B401F-B501-8F98-0774-2A17E89AD3F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4E84262-47BC-F6ED-E175-EE221DC123D4}"/>
              </a:ext>
            </a:extLst>
          </p:cNvPr>
          <p:cNvSpPr>
            <a:spLocks noGrp="1"/>
          </p:cNvSpPr>
          <p:nvPr>
            <p:ph type="title"/>
          </p:nvPr>
        </p:nvSpPr>
        <p:spPr/>
        <p:txBody>
          <a:bodyPr/>
          <a:lstStyle/>
          <a:p>
            <a:r>
              <a:rPr lang="en-US" sz="3600" dirty="0">
                <a:solidFill>
                  <a:schemeClr val="bg2"/>
                </a:solidFill>
              </a:rPr>
              <a:t>5 Whys Problem Solving Technique (continued)</a:t>
            </a:r>
          </a:p>
        </p:txBody>
      </p:sp>
      <p:sp>
        <p:nvSpPr>
          <p:cNvPr id="6" name="TextBox 5">
            <a:extLst>
              <a:ext uri="{FF2B5EF4-FFF2-40B4-BE49-F238E27FC236}">
                <a16:creationId xmlns:a16="http://schemas.microsoft.com/office/drawing/2014/main" id="{8D13A5EA-8B6C-9D5D-43E5-6AECB796F9A8}"/>
              </a:ext>
            </a:extLst>
          </p:cNvPr>
          <p:cNvSpPr txBox="1"/>
          <p:nvPr/>
        </p:nvSpPr>
        <p:spPr>
          <a:xfrm>
            <a:off x="432000" y="1711871"/>
            <a:ext cx="11186976" cy="4553518"/>
          </a:xfrm>
          <a:prstGeom prst="rect">
            <a:avLst/>
          </a:prstGeom>
          <a:solidFill>
            <a:schemeClr val="tx1">
              <a:alpha val="30000"/>
            </a:schemeClr>
          </a:solidFill>
        </p:spPr>
        <p:txBody>
          <a:bodyPr wrap="square" lIns="144000" tIns="144000" rIns="144000" bIns="144000" rtlCol="0">
            <a:spAutoFit/>
          </a:bodyPr>
          <a:lstStyle/>
          <a:p>
            <a:r>
              <a:rPr lang="en-GB" sz="2800" b="1" dirty="0">
                <a:solidFill>
                  <a:schemeClr val="bg2"/>
                </a:solidFill>
              </a:rPr>
              <a:t>Problem: </a:t>
            </a:r>
            <a:r>
              <a:rPr lang="en-GB" sz="2800" b="1" dirty="0">
                <a:solidFill>
                  <a:schemeClr val="accent4"/>
                </a:solidFill>
              </a:rPr>
              <a:t>Members are not engaged with Pathways</a:t>
            </a:r>
            <a:endParaRPr lang="en-GB" sz="2800" dirty="0">
              <a:solidFill>
                <a:schemeClr val="accent4"/>
              </a:solidFill>
            </a:endParaRPr>
          </a:p>
          <a:p>
            <a:endParaRPr lang="en-GB" sz="2800" dirty="0">
              <a:solidFill>
                <a:schemeClr val="bg1"/>
              </a:solidFill>
            </a:endParaRPr>
          </a:p>
          <a:p>
            <a:pPr>
              <a:spcAft>
                <a:spcPts val="600"/>
              </a:spcAft>
            </a:pPr>
            <a:r>
              <a:rPr lang="en-GB" sz="2800" b="1" dirty="0">
                <a:solidFill>
                  <a:schemeClr val="bg1"/>
                </a:solidFill>
                <a:latin typeface="Arial" panose="020B0604020202020204" pitchFamily="34" charset="0"/>
                <a:cs typeface="Arial" panose="020B0604020202020204" pitchFamily="34" charset="0"/>
              </a:rPr>
              <a:t>3.   Why haven’t they received help?</a:t>
            </a:r>
          </a:p>
          <a:p>
            <a:pPr marL="660600" lvl="1" indent="-228600">
              <a:spcAft>
                <a:spcPts val="600"/>
              </a:spcAft>
            </a:pPr>
            <a:r>
              <a:rPr lang="en-GB" sz="2800" b="1" dirty="0">
                <a:solidFill>
                  <a:schemeClr val="bg1"/>
                </a:solidFill>
                <a:latin typeface="Arial" panose="020B0604020202020204" pitchFamily="34" charset="0"/>
                <a:cs typeface="Arial" panose="020B0604020202020204" pitchFamily="34" charset="0"/>
              </a:rPr>
              <a:t>  Because there is no structured onboarding or guidance. </a:t>
            </a:r>
          </a:p>
          <a:p>
            <a:pPr marL="228600" lvl="1" indent="-228600">
              <a:spcAft>
                <a:spcPts val="600"/>
              </a:spcAft>
            </a:pPr>
            <a:r>
              <a:rPr lang="en-GB" sz="2800" b="1" dirty="0">
                <a:solidFill>
                  <a:schemeClr val="bg1"/>
                </a:solidFill>
                <a:latin typeface="Arial" panose="020B0604020202020204" pitchFamily="34" charset="0"/>
                <a:cs typeface="Arial" panose="020B0604020202020204" pitchFamily="34" charset="0"/>
              </a:rPr>
              <a:t>4.   Why is onboarding missing?</a:t>
            </a:r>
          </a:p>
          <a:p>
            <a:pPr marL="660600" lvl="1" indent="-228600">
              <a:spcAft>
                <a:spcPts val="600"/>
              </a:spcAft>
            </a:pPr>
            <a:r>
              <a:rPr lang="en-GB" sz="2800" b="1" dirty="0">
                <a:solidFill>
                  <a:schemeClr val="bg1"/>
                </a:solidFill>
                <a:latin typeface="Arial" panose="020B0604020202020204" pitchFamily="34" charset="0"/>
                <a:cs typeface="Arial" panose="020B0604020202020204" pitchFamily="34" charset="0"/>
              </a:rPr>
              <a:t>  Because officers haven’t established a consistent process. </a:t>
            </a:r>
          </a:p>
          <a:p>
            <a:pPr>
              <a:spcAft>
                <a:spcPts val="600"/>
              </a:spcAft>
            </a:pPr>
            <a:r>
              <a:rPr lang="en-GB" sz="2800" b="1" dirty="0">
                <a:solidFill>
                  <a:schemeClr val="bg1"/>
                </a:solidFill>
                <a:latin typeface="Arial" panose="020B0604020202020204" pitchFamily="34" charset="0"/>
                <a:cs typeface="Arial" panose="020B0604020202020204" pitchFamily="34" charset="0"/>
              </a:rPr>
              <a:t>5.   Why hasn’t a consistent process been established?</a:t>
            </a:r>
          </a:p>
          <a:p>
            <a:pPr marL="660600" lvl="1" indent="-228600">
              <a:spcAft>
                <a:spcPts val="600"/>
              </a:spcAft>
            </a:pPr>
            <a:r>
              <a:rPr lang="en-GB" sz="2800" b="1" dirty="0">
                <a:solidFill>
                  <a:schemeClr val="bg1"/>
                </a:solidFill>
                <a:latin typeface="Arial" panose="020B0604020202020204" pitchFamily="34" charset="0"/>
                <a:cs typeface="Arial" panose="020B0604020202020204" pitchFamily="34" charset="0"/>
              </a:rPr>
              <a:t>  Because member support systems, including mentoring, are not clearly defined or prioritized.</a:t>
            </a:r>
          </a:p>
        </p:txBody>
      </p:sp>
    </p:spTree>
    <p:extLst>
      <p:ext uri="{BB962C8B-B14F-4D97-AF65-F5344CB8AC3E}">
        <p14:creationId xmlns:p14="http://schemas.microsoft.com/office/powerpoint/2010/main" val="358121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FBA5D-D1AE-6BF8-CED5-A3CE3A24A0E9}"/>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25DCA03A-A281-185A-2471-BE72B7351C4D}"/>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CF3A77E-5E9C-123C-4FFF-43674EE5D217}"/>
              </a:ext>
            </a:extLst>
          </p:cNvPr>
          <p:cNvSpPr>
            <a:spLocks noGrp="1"/>
          </p:cNvSpPr>
          <p:nvPr>
            <p:ph type="title"/>
          </p:nvPr>
        </p:nvSpPr>
        <p:spPr>
          <a:xfrm>
            <a:off x="1750198" y="360362"/>
            <a:ext cx="4573135" cy="1119673"/>
          </a:xfrm>
          <a:noFill/>
        </p:spPr>
        <p:txBody>
          <a:bodyPr/>
          <a:lstStyle/>
          <a:p>
            <a:r>
              <a:rPr lang="en-US" sz="3600" dirty="0"/>
              <a:t>Root Cause</a:t>
            </a:r>
            <a:endParaRPr lang="en-US" sz="3600" b="0" dirty="0"/>
          </a:p>
        </p:txBody>
      </p:sp>
    </p:spTree>
    <p:extLst>
      <p:ext uri="{BB962C8B-B14F-4D97-AF65-F5344CB8AC3E}">
        <p14:creationId xmlns:p14="http://schemas.microsoft.com/office/powerpoint/2010/main" val="3244391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0EEE1BE-6A64-DAE2-A826-3A9208B2B181}"/>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6045FA02-65EA-E3B7-1262-65B3037BBAA4}"/>
              </a:ext>
            </a:extLst>
          </p:cNvPr>
          <p:cNvSpPr>
            <a:spLocks noGrp="1"/>
          </p:cNvSpPr>
          <p:nvPr>
            <p:ph type="title"/>
          </p:nvPr>
        </p:nvSpPr>
        <p:spPr>
          <a:xfrm>
            <a:off x="652007" y="3893830"/>
            <a:ext cx="4573135" cy="2603808"/>
          </a:xfrm>
        </p:spPr>
        <p:txBody>
          <a:bodyPr/>
          <a:lstStyle/>
          <a:p>
            <a:r>
              <a:rPr lang="en-US" sz="3600" dirty="0">
                <a:solidFill>
                  <a:schemeClr val="accent1"/>
                </a:solidFill>
              </a:rPr>
              <a:t>Root Solution:</a:t>
            </a:r>
            <a:br>
              <a:rPr lang="en-US" sz="3600" dirty="0">
                <a:solidFill>
                  <a:schemeClr val="accent1"/>
                </a:solidFill>
              </a:rPr>
            </a:br>
            <a:r>
              <a:rPr lang="en-US" sz="3200" b="0" dirty="0">
                <a:solidFill>
                  <a:schemeClr val="accent1"/>
                </a:solidFill>
              </a:rPr>
              <a:t>The Action that Solves the Root Cause</a:t>
            </a:r>
            <a:endParaRPr lang="en-US" sz="3600" b="0" dirty="0">
              <a:solidFill>
                <a:schemeClr val="accent1"/>
              </a:solidFill>
            </a:endParaRPr>
          </a:p>
        </p:txBody>
      </p:sp>
    </p:spTree>
    <p:extLst>
      <p:ext uri="{BB962C8B-B14F-4D97-AF65-F5344CB8AC3E}">
        <p14:creationId xmlns:p14="http://schemas.microsoft.com/office/powerpoint/2010/main" val="2549942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035F116-ACD4-9177-C3D7-5B4841C5F7E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a:solidFill>
            <a:schemeClr val="tx1"/>
          </a:solidFill>
        </p:spPr>
      </p:pic>
      <p:sp>
        <p:nvSpPr>
          <p:cNvPr id="3" name="Title 2">
            <a:extLst>
              <a:ext uri="{FF2B5EF4-FFF2-40B4-BE49-F238E27FC236}">
                <a16:creationId xmlns:a16="http://schemas.microsoft.com/office/drawing/2014/main" id="{807404C9-0A32-A658-B2A2-E28EFD217865}"/>
              </a:ext>
            </a:extLst>
          </p:cNvPr>
          <p:cNvSpPr>
            <a:spLocks noGrp="1"/>
          </p:cNvSpPr>
          <p:nvPr>
            <p:ph type="title"/>
          </p:nvPr>
        </p:nvSpPr>
        <p:spPr>
          <a:xfrm>
            <a:off x="291513" y="2964239"/>
            <a:ext cx="6608049" cy="2408897"/>
          </a:xfrm>
          <a:solidFill>
            <a:schemeClr val="tx1">
              <a:alpha val="50000"/>
            </a:schemeClr>
          </a:solidFill>
        </p:spPr>
        <p:txBody>
          <a:bodyPr wrap="square" lIns="144000" tIns="144000" rIns="144000" bIns="108000">
            <a:spAutoFit/>
          </a:bodyPr>
          <a:lstStyle/>
          <a:p>
            <a:pPr>
              <a:lnSpc>
                <a:spcPct val="100000"/>
              </a:lnSpc>
            </a:pPr>
            <a:r>
              <a:rPr lang="en-GB" b="0" dirty="0"/>
              <a:t>In the individual club officer breakout sessions, you will use these problem-solving techniques to identify the root causes and root solutions for specific challenges affecting your role and club.</a:t>
            </a:r>
            <a:endParaRPr lang="en-US" b="0" dirty="0"/>
          </a:p>
        </p:txBody>
      </p:sp>
    </p:spTree>
    <p:extLst>
      <p:ext uri="{BB962C8B-B14F-4D97-AF65-F5344CB8AC3E}">
        <p14:creationId xmlns:p14="http://schemas.microsoft.com/office/powerpoint/2010/main" val="690939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0C048-68BE-3966-86DE-A09BBB23CE9B}"/>
            </a:ext>
          </a:extLst>
        </p:cNvPr>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26C378D-84BE-AA19-AD47-0FCC7F093B0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2D237F0-5520-A296-1A8B-5CF1F138D3BC}"/>
              </a:ext>
            </a:extLst>
          </p:cNvPr>
          <p:cNvSpPr>
            <a:spLocks noGrp="1"/>
          </p:cNvSpPr>
          <p:nvPr>
            <p:ph type="title"/>
          </p:nvPr>
        </p:nvSpPr>
        <p:spPr>
          <a:xfrm>
            <a:off x="1643606" y="854030"/>
            <a:ext cx="3965886" cy="1709316"/>
          </a:xfrm>
        </p:spPr>
        <p:txBody>
          <a:bodyPr/>
          <a:lstStyle/>
          <a:p>
            <a:pPr algn="ctr"/>
            <a:r>
              <a:rPr lang="en-US" sz="3600" dirty="0">
                <a:solidFill>
                  <a:schemeClr val="accent1"/>
                </a:solidFill>
              </a:rPr>
              <a:t>COT Round 2 Mid-Year Agenda</a:t>
            </a:r>
          </a:p>
        </p:txBody>
      </p:sp>
      <p:sp>
        <p:nvSpPr>
          <p:cNvPr id="7" name="TextBox 6">
            <a:extLst>
              <a:ext uri="{FF2B5EF4-FFF2-40B4-BE49-F238E27FC236}">
                <a16:creationId xmlns:a16="http://schemas.microsoft.com/office/drawing/2014/main" id="{F182EF1D-0931-2694-1D6D-61351B76DCFC}"/>
              </a:ext>
            </a:extLst>
          </p:cNvPr>
          <p:cNvSpPr txBox="1"/>
          <p:nvPr/>
        </p:nvSpPr>
        <p:spPr>
          <a:xfrm>
            <a:off x="6435525" y="1148737"/>
            <a:ext cx="3599726" cy="4185761"/>
          </a:xfrm>
          <a:prstGeom prst="rect">
            <a:avLst/>
          </a:prstGeom>
          <a:noFill/>
        </p:spPr>
        <p:txBody>
          <a:bodyPr wrap="square">
            <a:spAutoFit/>
          </a:bodyPr>
          <a:lstStyle/>
          <a:p>
            <a:pPr marL="0" marR="0">
              <a:spcBef>
                <a:spcPts val="1200"/>
              </a:spcBef>
              <a:buNone/>
            </a:pPr>
            <a:r>
              <a:rPr lang="en-GB" sz="2400" dirty="0">
                <a:effectLst/>
                <a:latin typeface="+mn-lt"/>
              </a:rPr>
              <a:t>Achieving Continuous Club Success</a:t>
            </a:r>
          </a:p>
          <a:p>
            <a:pPr marL="0" marR="0">
              <a:spcBef>
                <a:spcPts val="1200"/>
              </a:spcBef>
              <a:buNone/>
            </a:pPr>
            <a:r>
              <a:rPr lang="en-GB" sz="2400" dirty="0">
                <a:effectLst/>
                <a:latin typeface="+mn-lt"/>
              </a:rPr>
              <a:t>Root Cause Analysis </a:t>
            </a:r>
          </a:p>
          <a:p>
            <a:pPr marL="0" marR="0">
              <a:spcBef>
                <a:spcPts val="1200"/>
              </a:spcBef>
              <a:buNone/>
            </a:pPr>
            <a:r>
              <a:rPr lang="en-GB" sz="2400" dirty="0">
                <a:effectLst/>
                <a:highlight>
                  <a:srgbClr val="FFFF00"/>
                </a:highlight>
                <a:latin typeface="+mn-lt"/>
              </a:rPr>
              <a:t>Individual Club Officer Breakout Sessions</a:t>
            </a:r>
          </a:p>
          <a:p>
            <a:pPr marL="0" marR="0">
              <a:spcBef>
                <a:spcPts val="1200"/>
              </a:spcBef>
              <a:buNone/>
            </a:pPr>
            <a:r>
              <a:rPr lang="en-GB" sz="2400" dirty="0">
                <a:effectLst/>
                <a:latin typeface="+mn-lt"/>
              </a:rPr>
              <a:t>Member Engagement &amp; Retention</a:t>
            </a:r>
          </a:p>
          <a:p>
            <a:pPr marL="0" marR="0">
              <a:spcBef>
                <a:spcPts val="1200"/>
              </a:spcBef>
              <a:buNone/>
            </a:pPr>
            <a:r>
              <a:rPr lang="en-GB" sz="2400" dirty="0">
                <a:effectLst/>
                <a:latin typeface="+mn-lt"/>
              </a:rPr>
              <a:t>Succession Planning</a:t>
            </a:r>
          </a:p>
          <a:p>
            <a:pPr marL="0" marR="0">
              <a:spcBef>
                <a:spcPts val="1200"/>
              </a:spcBef>
              <a:buNone/>
            </a:pPr>
            <a:r>
              <a:rPr lang="en-GB" sz="2400" dirty="0">
                <a:effectLst/>
                <a:latin typeface="+mn-lt"/>
              </a:rPr>
              <a:t>Wrap-Up</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4270454926"/>
      </p:ext>
    </p:extLst>
  </p:cSld>
  <p:clrMapOvr>
    <a:masterClrMapping/>
  </p:clrMapOvr>
</p:sld>
</file>

<file path=ppt/theme/theme1.xml><?xml version="1.0" encoding="utf-8"?>
<a:theme xmlns:a="http://schemas.openxmlformats.org/drawingml/2006/main" name="Office Theme Blu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93030801-9DB2-0B49-8C2A-8C4D0003F22E}"/>
    </a:ext>
  </a:extLst>
</a:theme>
</file>

<file path=ppt/theme/theme2.xml><?xml version="1.0" encoding="utf-8"?>
<a:theme xmlns:a="http://schemas.openxmlformats.org/drawingml/2006/main" name="1_Office Theme Whit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64EDAD0E-161B-474D-B291-82B0DCDA0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 Blue</Template>
  <TotalTime>0</TotalTime>
  <Words>6012</Words>
  <Application>Microsoft Office PowerPoint</Application>
  <PresentationFormat>Widescreen</PresentationFormat>
  <Paragraphs>476</Paragraphs>
  <Slides>27</Slides>
  <Notes>27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Calibri</vt:lpstr>
      <vt:lpstr>Helvetica Neue</vt:lpstr>
      <vt:lpstr>Stencil</vt:lpstr>
      <vt:lpstr>Wingdings</vt:lpstr>
      <vt:lpstr>Office Theme Blue</vt:lpstr>
      <vt:lpstr>1_Office Theme White</vt:lpstr>
      <vt:lpstr>Facilitator Instructions (not for presentation)</vt:lpstr>
      <vt:lpstr>Facilitator Instructions (cont’d) (not for presentation)</vt:lpstr>
      <vt:lpstr>General Session Part 1</vt:lpstr>
      <vt:lpstr>COT Round 2 Mid-Year Agenda</vt:lpstr>
      <vt:lpstr>Why a Second Round of Training?</vt:lpstr>
      <vt:lpstr>Achieving Continuous, Consistent Club Success</vt:lpstr>
      <vt:lpstr>What Does YOUR Club Success Mean? </vt:lpstr>
      <vt:lpstr>What is the DCP? What is Your Club Status in the DCP? Why? </vt:lpstr>
      <vt:lpstr>DCP Levels of Recognition</vt:lpstr>
      <vt:lpstr>Toastmasters Dashboards</vt:lpstr>
      <vt:lpstr>What is the Current Status of Your Club?</vt:lpstr>
      <vt:lpstr>Stop / Start / Continue</vt:lpstr>
      <vt:lpstr>What Should Your Club STOP Doing?</vt:lpstr>
      <vt:lpstr>What Should Your Club START Doing?</vt:lpstr>
      <vt:lpstr>What Should Your Club CONTINUE Doing?</vt:lpstr>
      <vt:lpstr>What are the obstacles in your way for Club Success?</vt:lpstr>
      <vt:lpstr>Root Cause Analysis</vt:lpstr>
      <vt:lpstr>Fishbone Diagram for Problem-Solving</vt:lpstr>
      <vt:lpstr>Fishbone Diagram for Problem-Solving</vt:lpstr>
      <vt:lpstr>5 Whys  to Identify Root Cause</vt:lpstr>
      <vt:lpstr>5 Whys Analysis Worksheet</vt:lpstr>
      <vt:lpstr>5 Whys Problem Solving Technique</vt:lpstr>
      <vt:lpstr>5 Whys Problem Solving Technique (continued)</vt:lpstr>
      <vt:lpstr>Root Cause</vt:lpstr>
      <vt:lpstr>Root Solution: The Action that Solves the Root Cause</vt:lpstr>
      <vt:lpstr>In the individual club officer breakout sessions, you will use these problem-solving techniques to identify the root causes and root solutions for specific challenges affecting your role and club.</vt:lpstr>
      <vt:lpstr>COT Round 2 Mid-Year Agenda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2026-10-12T21:42:13Z</dcterms:created>
  <dcterms:modified xsi:type="dcterms:W3CDTF">2026-10-12T21:42:26Z</dcterms:modified>
</cp:coreProperties>
</file>