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1"/>
    <p:sldMasterId id="2147483660" r:id="rId2"/>
  </p:sldMasterIdLst>
  <p:notesMasterIdLst>
    <p:notesMasterId r:id="rId21"/>
  </p:notesMasterIdLst>
  <p:sldIdLst>
    <p:sldId id="823" r:id="rId3"/>
    <p:sldId id="824" r:id="rId4"/>
    <p:sldId id="256" r:id="rId5"/>
    <p:sldId id="258" r:id="rId6"/>
    <p:sldId id="259" r:id="rId7"/>
    <p:sldId id="260" r:id="rId8"/>
    <p:sldId id="261" r:id="rId9"/>
    <p:sldId id="262" r:id="rId10"/>
    <p:sldId id="263" r:id="rId11"/>
    <p:sldId id="264" r:id="rId12"/>
    <p:sldId id="266" r:id="rId13"/>
    <p:sldId id="267" r:id="rId14"/>
    <p:sldId id="265" r:id="rId15"/>
    <p:sldId id="268" r:id="rId16"/>
    <p:sldId id="269" r:id="rId17"/>
    <p:sldId id="270" r:id="rId18"/>
    <p:sldId id="271" r:id="rId19"/>
    <p:sldId id="272"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A4C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130" autoAdjust="0"/>
    <p:restoredTop sz="62799" autoAdjust="0"/>
  </p:normalViewPr>
  <p:slideViewPr>
    <p:cSldViewPr snapToGrid="0" showGuides="1">
      <p:cViewPr varScale="1">
        <p:scale>
          <a:sx n="69" d="100"/>
          <a:sy n="69" d="100"/>
        </p:scale>
        <p:origin x="1392" y="7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howGuides="1">
      <p:cViewPr varScale="1">
        <p:scale>
          <a:sx n="95" d="100"/>
          <a:sy n="95" d="100"/>
        </p:scale>
        <p:origin x="3840"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Notes Placeholder 4"/>
          <p:cNvSpPr>
            <a:spLocks noGrp="1"/>
          </p:cNvSpPr>
          <p:nvPr>
            <p:ph type="body" sz="quarter" idx="3"/>
          </p:nvPr>
        </p:nvSpPr>
        <p:spPr>
          <a:xfrm>
            <a:off x="685800" y="3564835"/>
            <a:ext cx="5486400" cy="5120378"/>
          </a:xfrm>
          <a:prstGeom prst="rect">
            <a:avLst/>
          </a:prstGeom>
        </p:spPr>
        <p:txBody>
          <a:bodyPr vert="horz" lIns="251999" tIns="216000" rIns="251999" bIns="216000" rtlCol="0"/>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cs typeface="Arial" panose="020B0604020202020204" pitchFamily="34" charset="0"/>
              </a:defRPr>
            </a:lvl1pPr>
          </a:lstStyle>
          <a:p>
            <a:fld id="{DC9DD302-1F34-F94E-BE63-3678BC305FEB}" type="slidenum">
              <a:rPr lang="en-US" smtClean="0"/>
              <a:pPr/>
              <a:t>‹#›</a:t>
            </a:fld>
            <a:endParaRPr lang="en-US" dirty="0">
              <a:latin typeface="Arial" panose="020B0604020202020204" pitchFamily="34" charset="0"/>
              <a:cs typeface="Arial" panose="020B0604020202020204" pitchFamily="34" charset="0"/>
            </a:endParaRPr>
          </a:p>
        </p:txBody>
      </p:sp>
      <p:sp>
        <p:nvSpPr>
          <p:cNvPr id="9" name="Slide Image Placeholder 8">
            <a:extLst>
              <a:ext uri="{FF2B5EF4-FFF2-40B4-BE49-F238E27FC236}">
                <a16:creationId xmlns:a16="http://schemas.microsoft.com/office/drawing/2014/main" id="{02BCB559-4777-7244-884D-E7FF152C6C97}"/>
              </a:ext>
            </a:extLst>
          </p:cNvPr>
          <p:cNvSpPr>
            <a:spLocks noGrp="1" noRot="1" noChangeAspect="1"/>
          </p:cNvSpPr>
          <p:nvPr>
            <p:ph type="sldImg" idx="2"/>
          </p:nvPr>
        </p:nvSpPr>
        <p:spPr>
          <a:xfrm>
            <a:off x="924339" y="626165"/>
            <a:ext cx="5025887" cy="2827062"/>
          </a:xfrm>
          <a:prstGeom prst="rect">
            <a:avLst/>
          </a:prstGeom>
          <a:noFill/>
          <a:ln w="12700">
            <a:solidFill>
              <a:prstClr val="black"/>
            </a:solidFill>
          </a:ln>
        </p:spPr>
        <p:txBody>
          <a:bodyPr vert="horz" lIns="91440" tIns="45720" rIns="91440" bIns="45720" rtlCol="0" anchor="ctr"/>
          <a:lstStyle/>
          <a:p>
            <a:endParaRPr lang="en-US" dirty="0"/>
          </a:p>
        </p:txBody>
      </p:sp>
    </p:spTree>
    <p:extLst>
      <p:ext uri="{BB962C8B-B14F-4D97-AF65-F5344CB8AC3E}">
        <p14:creationId xmlns:p14="http://schemas.microsoft.com/office/powerpoint/2010/main" val="3188841462"/>
      </p:ext>
    </p:extLst>
  </p:cSld>
  <p:clrMap bg1="lt1" tx1="dk1" bg2="lt2" tx2="dk2" accent1="accent1" accent2="accent2" accent3="accent3" accent4="accent4" accent5="accent5" accent6="accent6" hlink="hlink" folHlink="folHlink"/>
  <p:notesStyle>
    <a:lvl1pPr marL="0" indent="-216000" algn="l" defTabSz="216000" rtl="0" eaLnBrk="1" latinLnBrk="0" hangingPunct="1">
      <a:lnSpc>
        <a:spcPts val="1500"/>
      </a:lnSpc>
      <a:spcAft>
        <a:spcPts val="600"/>
      </a:spcAft>
      <a:buFont typeface="Wingdings" pitchFamily="2" charset="2"/>
      <a:buChar char="§"/>
      <a:tabLst>
        <a:tab pos="216000" algn="l"/>
        <a:tab pos="432000" algn="l"/>
        <a:tab pos="648000" algn="l"/>
        <a:tab pos="864000" algn="l"/>
      </a:tabLst>
      <a:defRPr sz="1200" kern="1200">
        <a:solidFill>
          <a:schemeClr val="tx1"/>
        </a:solidFill>
        <a:latin typeface="Arial" panose="020B0604020202020204" pitchFamily="34" charset="0"/>
        <a:ea typeface="+mn-ea"/>
        <a:cs typeface="Arial" panose="020B0604020202020204" pitchFamily="34" charset="0"/>
      </a:defRPr>
    </a:lvl1pPr>
    <a:lvl2pPr marL="432000" indent="-216000" algn="l" defTabSz="216000" rtl="0" eaLnBrk="1" latinLnBrk="0" hangingPunct="1">
      <a:lnSpc>
        <a:spcPts val="1500"/>
      </a:lnSpc>
      <a:spcAft>
        <a:spcPts val="600"/>
      </a:spcAft>
      <a:buFont typeface="Wingdings" pitchFamily="2" charset="2"/>
      <a:buChar char="§"/>
      <a:tabLst>
        <a:tab pos="216000" algn="l"/>
        <a:tab pos="432000" algn="l"/>
        <a:tab pos="648000" algn="l"/>
        <a:tab pos="864000" algn="l"/>
      </a:tabLst>
      <a:defRPr sz="1200" kern="1200">
        <a:solidFill>
          <a:schemeClr val="tx1"/>
        </a:solidFill>
        <a:latin typeface="Arial" panose="020B0604020202020204" pitchFamily="34" charset="0"/>
        <a:ea typeface="+mn-ea"/>
        <a:cs typeface="Arial" panose="020B0604020202020204" pitchFamily="34" charset="0"/>
      </a:defRPr>
    </a:lvl2pPr>
    <a:lvl3pPr marL="648000" indent="-216000" algn="l" defTabSz="216000" rtl="0" eaLnBrk="1" latinLnBrk="0" hangingPunct="1">
      <a:lnSpc>
        <a:spcPts val="1500"/>
      </a:lnSpc>
      <a:spcAft>
        <a:spcPts val="600"/>
      </a:spcAft>
      <a:buFont typeface="Wingdings" pitchFamily="2" charset="2"/>
      <a:buChar char="§"/>
      <a:tabLst>
        <a:tab pos="216000" algn="l"/>
        <a:tab pos="432000" algn="l"/>
        <a:tab pos="648000" algn="l"/>
        <a:tab pos="864000" algn="l"/>
      </a:tabLst>
      <a:defRPr sz="1200" kern="1200">
        <a:solidFill>
          <a:schemeClr val="tx1"/>
        </a:solidFill>
        <a:latin typeface="Arial" panose="020B0604020202020204" pitchFamily="34" charset="0"/>
        <a:ea typeface="+mn-ea"/>
        <a:cs typeface="Arial" panose="020B0604020202020204" pitchFamily="34" charset="0"/>
      </a:defRPr>
    </a:lvl3pPr>
    <a:lvl4pPr marL="864000" indent="-216000" algn="l" defTabSz="216000" rtl="0" eaLnBrk="1" latinLnBrk="0" hangingPunct="1">
      <a:lnSpc>
        <a:spcPts val="1500"/>
      </a:lnSpc>
      <a:spcAft>
        <a:spcPts val="600"/>
      </a:spcAft>
      <a:buFont typeface="Wingdings" pitchFamily="2" charset="2"/>
      <a:buChar char="§"/>
      <a:tabLst>
        <a:tab pos="216000" algn="l"/>
        <a:tab pos="432000" algn="l"/>
        <a:tab pos="648000" algn="l"/>
        <a:tab pos="864000" algn="l"/>
      </a:tabLst>
      <a:defRPr sz="1200" kern="1200">
        <a:solidFill>
          <a:schemeClr val="tx1"/>
        </a:solidFill>
        <a:latin typeface="Arial" panose="020B0604020202020204" pitchFamily="34" charset="0"/>
        <a:ea typeface="+mn-ea"/>
        <a:cs typeface="Arial" panose="020B0604020202020204" pitchFamily="34" charset="0"/>
      </a:defRPr>
    </a:lvl4pPr>
    <a:lvl5pPr marL="1828800" algn="l" defTabSz="914400" rtl="0" eaLnBrk="1" latinLnBrk="0" hangingPunct="1">
      <a:buFont typeface="Wingdings" pitchFamily="2" charset="2"/>
      <a:buChar char="§"/>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65163"/>
            <a:ext cx="5486400" cy="3086100"/>
          </a:xfrm>
        </p:spPr>
        <p:txBody>
          <a:bodyPr/>
          <a:lstStyle/>
          <a:p>
            <a:endParaRPr lang="en-US" dirty="0"/>
          </a:p>
        </p:txBody>
      </p:sp>
      <p:sp>
        <p:nvSpPr>
          <p:cNvPr id="3" name="Notes Placeholder 2"/>
          <p:cNvSpPr>
            <a:spLocks noGrp="1"/>
          </p:cNvSpPr>
          <p:nvPr>
            <p:ph type="body" idx="1"/>
          </p:nvPr>
        </p:nvSpPr>
        <p:spPr>
          <a:xfrm>
            <a:off x="685800" y="3949148"/>
            <a:ext cx="5486400" cy="4474852"/>
          </a:xfrm>
        </p:spPr>
        <p:txBody>
          <a:bodyPr/>
          <a:lstStyle/>
          <a:p>
            <a:pPr marL="0" indent="0">
              <a:buNone/>
            </a:pPr>
            <a:r>
              <a:rPr lang="en-GB" sz="1200" b="1" i="0" kern="100" dirty="0">
                <a:effectLst/>
                <a:latin typeface="Arial" panose="020B0604020202020204" pitchFamily="34" charset="0"/>
                <a:ea typeface="Aptos" panose="020B0004020202020204" pitchFamily="34" charset="0"/>
                <a:cs typeface="Times New Roman" panose="02020603050405020304" pitchFamily="18" charset="0"/>
              </a:rPr>
              <a:t>Round 2 Mid-Year Club Officer Training (COT) Planning and Facilitation Team:</a:t>
            </a:r>
          </a:p>
          <a:p>
            <a:pPr marL="0" indent="0">
              <a:buNone/>
            </a:pPr>
            <a:r>
              <a:rPr lang="en-GB" sz="1200" i="0" kern="100" dirty="0">
                <a:effectLst/>
                <a:latin typeface="Arial" panose="020B0604020202020204" pitchFamily="34" charset="0"/>
                <a:ea typeface="Aptos" panose="020B0004020202020204" pitchFamily="34" charset="0"/>
                <a:cs typeface="Times New Roman" panose="02020603050405020304" pitchFamily="18" charset="0"/>
              </a:rPr>
              <a:t>A duration of 4 hours is recommended for Club Officer Training (COT)</a:t>
            </a:r>
            <a:r>
              <a:rPr lang="en-US" i="0" dirty="0"/>
              <a:t>. </a:t>
            </a:r>
            <a:r>
              <a:rPr lang="en-US" dirty="0"/>
              <a:t>This General Session Part 2 is planned for 45 minutes. The Round 2 Mid-Year training event begins with the Mid-Year Hall of Fame (shown before the training begins), introduction (5 minutes), General Session Part 1 (60 minutes), 10-minute break, club officer breakout sessions (75 minutes), 10-minute break, and finally this General Session Part 2 (45 minutes). The total time allotted for the entire training is 210 minutes or 3 hours 30 minutes with breaks. This schedule leaves a flexible 30-minute slot that can be used for a special presentation on advanced recruitment techniques, a panel discussion addressing the specific membership challenges faced by clubs in your District, Pathways engagement and recognition, or another presentation focused on the needs of the clubs in your District.</a:t>
            </a:r>
            <a:endParaRPr lang="en-GB" dirty="0"/>
          </a:p>
          <a:p>
            <a:pPr marL="0" indent="0">
              <a:buNone/>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47FC4-CAF1-6741-875A-C83F3721E6B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37235166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FA9A4-DD25-BF42-94E1-2E9AC25CDB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07DC7A-731A-0FF3-97D9-1EEC93241654}"/>
              </a:ext>
            </a:extLst>
          </p:cNvPr>
          <p:cNvSpPr>
            <a:spLocks noGrp="1" noRot="1" noChangeAspect="1"/>
          </p:cNvSpPr>
          <p:nvPr>
            <p:ph type="sldImg"/>
          </p:nvPr>
        </p:nvSpPr>
        <p:spPr>
          <a:xfrm>
            <a:off x="685800" y="665163"/>
            <a:ext cx="5486400" cy="3086100"/>
          </a:xfrm>
        </p:spPr>
        <p:txBody>
          <a:bodyPr/>
          <a:lstStyle/>
          <a:p>
            <a:endParaRPr lang="en-US" dirty="0"/>
          </a:p>
        </p:txBody>
      </p:sp>
      <p:sp>
        <p:nvSpPr>
          <p:cNvPr id="3" name="Notes Placeholder 2">
            <a:extLst>
              <a:ext uri="{FF2B5EF4-FFF2-40B4-BE49-F238E27FC236}">
                <a16:creationId xmlns:a16="http://schemas.microsoft.com/office/drawing/2014/main" id="{ABB4C252-3C93-F3FC-E274-7DD8A59A7DCD}"/>
              </a:ext>
            </a:extLst>
          </p:cNvPr>
          <p:cNvSpPr>
            <a:spLocks noGrp="1"/>
          </p:cNvSpPr>
          <p:nvPr>
            <p:ph type="body" idx="1"/>
          </p:nvPr>
        </p:nvSpPr>
        <p:spPr>
          <a:xfrm>
            <a:off x="685800" y="4015409"/>
            <a:ext cx="5486400" cy="4408591"/>
          </a:xfrm>
        </p:spPr>
        <p:txBody>
          <a:bodyPr/>
          <a:lstStyle/>
          <a:p>
            <a:pPr marL="0" indent="0">
              <a:buNone/>
            </a:pPr>
            <a:r>
              <a:rPr lang="en-GB" sz="1200" b="1" i="0" kern="100" dirty="0">
                <a:effectLst/>
                <a:latin typeface="Arial" panose="020B0604020202020204" pitchFamily="34" charset="0"/>
                <a:ea typeface="Aptos" panose="020B0004020202020204" pitchFamily="34" charset="0"/>
                <a:cs typeface="Times New Roman" panose="02020603050405020304" pitchFamily="18" charset="0"/>
              </a:rPr>
              <a:t>Round 2 Mid-Year Club Officer Training (COT) Planning and Facilitation Team:</a:t>
            </a:r>
          </a:p>
          <a:p>
            <a:pPr marL="0" indent="0">
              <a:buNone/>
            </a:pPr>
            <a:r>
              <a:rPr lang="en-GB" sz="1200" i="0" kern="100" dirty="0">
                <a:effectLst/>
                <a:latin typeface="Arial" panose="020B0604020202020204" pitchFamily="34" charset="0"/>
                <a:ea typeface="Aptos" panose="020B0004020202020204" pitchFamily="34" charset="0"/>
                <a:cs typeface="Times New Roman" panose="02020603050405020304" pitchFamily="18" charset="0"/>
              </a:rPr>
              <a:t>A duration of 4 hours is recommended for Club Officer Training (COT)</a:t>
            </a:r>
            <a:r>
              <a:rPr lang="en-US" i="0" dirty="0"/>
              <a:t>. </a:t>
            </a:r>
            <a:r>
              <a:rPr lang="en-US" dirty="0"/>
              <a:t>This General Session Part 2 is planned for 45 minutes. The Round 2 Mid-Year training event begins with the Mid-Year Hall of Fame (shown before the training begins), introduction (5 minutes), General Session Part 1 (60 minutes), 10-minute break, club officer breakout sessions (75 minutes), 10-minute break, and finally this General Session Part 2 (45 minutes). The total time allotted for the entire training is 210 minutes or 3 hours 30 minutes with breaks. This schedule leaves a flexible 30-minute slot that can be used for a special presentation on advanced recruitment techniques, a panel discussion addressing the specific membership challenges faced by clubs in your District, Pathways engagement and recognition, or another presentation focused on the needs of the clubs in your District.</a:t>
            </a:r>
            <a:endParaRPr lang="en-GB" dirty="0"/>
          </a:p>
          <a:p>
            <a:pPr marL="0" indent="0">
              <a:buNone/>
            </a:pPr>
            <a:endParaRPr lang="en-GB" dirty="0"/>
          </a:p>
        </p:txBody>
      </p:sp>
      <p:sp>
        <p:nvSpPr>
          <p:cNvPr id="4" name="Slide Number Placeholder 3">
            <a:extLst>
              <a:ext uri="{FF2B5EF4-FFF2-40B4-BE49-F238E27FC236}">
                <a16:creationId xmlns:a16="http://schemas.microsoft.com/office/drawing/2014/main" id="{2D7D8822-563C-5817-C1F2-13790F2DFB5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47FC4-CAF1-6741-875A-C83F3721E6B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18716294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1 minute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1 minute</a:t>
            </a:r>
            <a:br>
              <a:rPr lang="en-GB" sz="1200" b="0" kern="1200" dirty="0">
                <a:solidFill>
                  <a:schemeClr val="tx1"/>
                </a:solidFill>
                <a:effectLst/>
                <a:latin typeface="Arial" panose="020B0604020202020204" pitchFamily="34" charset="0"/>
                <a:ea typeface="+mn-ea"/>
                <a:cs typeface="Arial" panose="020B0604020202020204" pitchFamily="34" charset="0"/>
              </a:rPr>
            </a:br>
            <a:endParaRPr lang="en-GB" sz="1200" b="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br>
              <a:rPr lang="en-GB" sz="1200" kern="1200" dirty="0">
                <a:solidFill>
                  <a:schemeClr val="tx1"/>
                </a:solidFill>
                <a:effectLst/>
                <a:latin typeface="Arial" panose="020B0604020202020204" pitchFamily="34" charset="0"/>
                <a:ea typeface="+mn-ea"/>
                <a:cs typeface="Arial" panose="020B0604020202020204" pitchFamily="34" charset="0"/>
              </a:rPr>
            </a:b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kern="1200" dirty="0">
                <a:solidFill>
                  <a:schemeClr val="tx1"/>
                </a:solidFill>
                <a:effectLst/>
                <a:latin typeface="Arial" panose="020B0604020202020204" pitchFamily="34" charset="0"/>
                <a:ea typeface="+mn-ea"/>
                <a:cs typeface="Arial" panose="020B0604020202020204" pitchFamily="34" charset="0"/>
              </a:rPr>
              <a:t>Welcome to General Session Part 2, the final session of Round 2 Mid-Year Club Officer Training (COT)!</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778544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3925" y="625475"/>
            <a:ext cx="5026025" cy="2827338"/>
          </a:xfrm>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1 minute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2 minutes</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kern="1200" dirty="0">
                <a:solidFill>
                  <a:schemeClr val="tx1"/>
                </a:solidFill>
                <a:effectLst/>
                <a:latin typeface="Arial" panose="020B0604020202020204" pitchFamily="34" charset="0"/>
                <a:ea typeface="+mn-ea"/>
                <a:cs typeface="Arial" panose="020B0604020202020204" pitchFamily="34" charset="0"/>
              </a:rPr>
              <a:t>We have covered the first three topics of Round 2 Mid-Year Club Officer Training (COT). This last session, General Session Part 2, will focus on the last three topics, highlighted in yellow:</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Membership Engagement &amp; Retention</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Succession Planning</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Wrap-up</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4</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713593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3925" y="625475"/>
            <a:ext cx="5026025" cy="2827338"/>
          </a:xfrm>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1 minute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3 minutes</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kern="1200" dirty="0">
                <a:solidFill>
                  <a:schemeClr val="tx1"/>
                </a:solidFill>
                <a:effectLst/>
                <a:latin typeface="Arial" panose="020B0604020202020204" pitchFamily="34" charset="0"/>
                <a:ea typeface="+mn-ea"/>
                <a:cs typeface="Arial" panose="020B0604020202020204" pitchFamily="34" charset="0"/>
              </a:rPr>
              <a:t>Members are at the top of the Toastmasters organizational structure. Clubs do not exist without members. How do we actively engage all our members to </a:t>
            </a:r>
            <a:r>
              <a:rPr lang="en-GB" sz="1200" kern="1200" dirty="0" err="1">
                <a:solidFill>
                  <a:schemeClr val="tx1"/>
                </a:solidFill>
                <a:effectLst/>
                <a:latin typeface="Arial" panose="020B0604020202020204" pitchFamily="34" charset="0"/>
                <a:ea typeface="+mn-ea"/>
                <a:cs typeface="Arial" panose="020B0604020202020204" pitchFamily="34" charset="0"/>
              </a:rPr>
              <a:t>fulfill</a:t>
            </a:r>
            <a:r>
              <a:rPr lang="en-GB" sz="1200" kern="1200" dirty="0">
                <a:solidFill>
                  <a:schemeClr val="tx1"/>
                </a:solidFill>
                <a:effectLst/>
                <a:latin typeface="Arial" panose="020B0604020202020204" pitchFamily="34" charset="0"/>
                <a:ea typeface="+mn-ea"/>
                <a:cs typeface="Arial" panose="020B0604020202020204" pitchFamily="34" charset="0"/>
              </a:rPr>
              <a:t> their reasons for joining Toastmasters and for joining your club, specifically? Then, how do we keep them engaged? Lifelong learning is the ongoing process of acquiring new skills, knowledge, and competencies throughout our lives. Toastmasters offers lifelong learning opportunities to our members. We need to promote this to engage and retain our members. </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5</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884304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3925" y="625475"/>
            <a:ext cx="5026025" cy="2827338"/>
          </a:xfrm>
        </p:spPr>
      </p:sp>
      <p:sp>
        <p:nvSpPr>
          <p:cNvPr id="3" name="Notes Placeholder 2"/>
          <p:cNvSpPr>
            <a:spLocks noGrp="1"/>
          </p:cNvSpPr>
          <p:nvPr>
            <p:ph type="body" idx="1"/>
          </p:nvPr>
        </p:nvSpPr>
        <p:spPr>
          <a:xfrm>
            <a:off x="450574" y="3564835"/>
            <a:ext cx="5963478" cy="6612836"/>
          </a:xfrm>
        </p:spPr>
        <p:txBody>
          <a:bodyPr/>
          <a:lstStyle/>
          <a:p>
            <a:pPr marL="0" indent="0">
              <a:lnSpc>
                <a:spcPct val="100000"/>
              </a:lnSpc>
              <a:spcAft>
                <a:spcPts val="0"/>
              </a:spcAft>
              <a:buNone/>
            </a:pPr>
            <a:r>
              <a:rPr lang="en-GB" sz="1050" b="1" kern="1200" dirty="0">
                <a:solidFill>
                  <a:schemeClr val="tx1"/>
                </a:solidFill>
                <a:effectLst/>
                <a:latin typeface="Arial" panose="020B0604020202020204" pitchFamily="34" charset="0"/>
                <a:ea typeface="+mn-ea"/>
                <a:cs typeface="Arial" panose="020B0604020202020204" pitchFamily="34" charset="0"/>
              </a:rPr>
              <a:t>Time on slide: 6 minutes</a:t>
            </a:r>
          </a:p>
          <a:p>
            <a:pPr marL="0" indent="0">
              <a:lnSpc>
                <a:spcPct val="100000"/>
              </a:lnSpc>
              <a:spcAft>
                <a:spcPts val="0"/>
              </a:spcAft>
              <a:buNone/>
            </a:pPr>
            <a:r>
              <a:rPr lang="en-GB" sz="1050" b="1" kern="1200" dirty="0">
                <a:solidFill>
                  <a:schemeClr val="tx1"/>
                </a:solidFill>
                <a:effectLst/>
                <a:latin typeface="Arial" panose="020B0604020202020204" pitchFamily="34" charset="0"/>
                <a:ea typeface="+mn-ea"/>
                <a:cs typeface="Arial" panose="020B0604020202020204" pitchFamily="34" charset="0"/>
              </a:rPr>
              <a:t>Elapsed time: 9 minutes</a:t>
            </a:r>
          </a:p>
          <a:p>
            <a:pPr marL="0" indent="0">
              <a:lnSpc>
                <a:spcPct val="100000"/>
              </a:lnSpc>
              <a:spcAft>
                <a:spcPts val="0"/>
              </a:spcAft>
              <a:buNone/>
            </a:pPr>
            <a:endParaRPr lang="en-GB" sz="800" b="1" kern="1200" dirty="0">
              <a:solidFill>
                <a:schemeClr val="tx1"/>
              </a:solidFill>
              <a:effectLst/>
              <a:latin typeface="Arial" panose="020B0604020202020204" pitchFamily="34" charset="0"/>
              <a:ea typeface="+mn-ea"/>
              <a:cs typeface="Arial" panose="020B0604020202020204" pitchFamily="34" charset="0"/>
            </a:endParaRPr>
          </a:p>
          <a:p>
            <a:pPr marL="0" indent="0">
              <a:lnSpc>
                <a:spcPct val="100000"/>
              </a:lnSpc>
              <a:spcAft>
                <a:spcPts val="0"/>
              </a:spcAft>
              <a:buNone/>
            </a:pPr>
            <a:r>
              <a:rPr lang="en-GB" sz="105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lnSpc>
                <a:spcPct val="100000"/>
              </a:lnSpc>
              <a:spcAft>
                <a:spcPts val="0"/>
              </a:spcAft>
              <a:buNone/>
            </a:pPr>
            <a:r>
              <a:rPr lang="en-GB" sz="1050" kern="1200" dirty="0">
                <a:solidFill>
                  <a:schemeClr val="tx1"/>
                </a:solidFill>
                <a:effectLst/>
                <a:latin typeface="Arial" panose="020B0604020202020204" pitchFamily="34" charset="0"/>
                <a:ea typeface="+mn-ea"/>
                <a:cs typeface="Arial" panose="020B0604020202020204" pitchFamily="34" charset="0"/>
              </a:rPr>
              <a:t>(</a:t>
            </a:r>
            <a:r>
              <a:rPr lang="en-GB" sz="1050" b="1" kern="1200" dirty="0">
                <a:solidFill>
                  <a:schemeClr val="tx1"/>
                </a:solidFill>
                <a:effectLst/>
                <a:latin typeface="Arial" panose="020B0604020202020204" pitchFamily="34" charset="0"/>
                <a:ea typeface="+mn-ea"/>
                <a:cs typeface="Arial" panose="020B0604020202020204" pitchFamily="34" charset="0"/>
              </a:rPr>
              <a:t>Ask</a:t>
            </a:r>
            <a:r>
              <a:rPr lang="en-GB" sz="1050" kern="1200" dirty="0">
                <a:solidFill>
                  <a:schemeClr val="tx1"/>
                </a:solidFill>
                <a:effectLst/>
                <a:latin typeface="Arial" panose="020B0604020202020204" pitchFamily="34" charset="0"/>
                <a:ea typeface="+mn-ea"/>
                <a:cs typeface="Arial" panose="020B0604020202020204" pitchFamily="34" charset="0"/>
              </a:rPr>
              <a:t> each question on the slide and emphasize that knowing the answers is very important to them as club officers to evaluate the health of their clubs.)</a:t>
            </a:r>
          </a:p>
          <a:p>
            <a:pPr marL="0" indent="0">
              <a:lnSpc>
                <a:spcPct val="100000"/>
              </a:lnSpc>
              <a:spcAft>
                <a:spcPts val="0"/>
              </a:spcAft>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lnSpc>
                <a:spcPct val="100000"/>
              </a:lnSpc>
              <a:spcAft>
                <a:spcPts val="0"/>
              </a:spcAft>
              <a:buNone/>
            </a:pPr>
            <a:r>
              <a:rPr lang="en-GB" sz="1050" b="1" kern="1200" dirty="0">
                <a:solidFill>
                  <a:schemeClr val="tx1"/>
                </a:solidFill>
                <a:effectLst/>
                <a:latin typeface="Arial" panose="020B0604020202020204" pitchFamily="34" charset="0"/>
                <a:ea typeface="+mn-ea"/>
                <a:cs typeface="Arial" panose="020B0604020202020204" pitchFamily="34" charset="0"/>
              </a:rPr>
              <a:t>(Say) </a:t>
            </a:r>
            <a:r>
              <a:rPr lang="en-GB" sz="1050" kern="1200" dirty="0">
                <a:solidFill>
                  <a:schemeClr val="tx1"/>
                </a:solidFill>
                <a:effectLst/>
                <a:latin typeface="Arial" panose="020B0604020202020204" pitchFamily="34" charset="0"/>
                <a:ea typeface="+mn-ea"/>
                <a:cs typeface="Arial" panose="020B0604020202020204" pitchFamily="34" charset="0"/>
              </a:rPr>
              <a:t>The answers to these questions represent data points about the overall health and success of your club, just like the Distinguished Club Program goals. If you do not know the answers to these questions, please research the answers, analyze the root causes, and find the root solutions.</a:t>
            </a:r>
          </a:p>
          <a:p>
            <a:pPr marL="0" indent="0">
              <a:lnSpc>
                <a:spcPct val="100000"/>
              </a:lnSpc>
              <a:spcAft>
                <a:spcPts val="0"/>
              </a:spcAft>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lnSpc>
                <a:spcPct val="100000"/>
              </a:lnSpc>
              <a:spcAft>
                <a:spcPts val="0"/>
              </a:spcAft>
              <a:buNone/>
            </a:pPr>
            <a:r>
              <a:rPr lang="en-GB" sz="1050" b="1" kern="1200" dirty="0">
                <a:solidFill>
                  <a:schemeClr val="tx1"/>
                </a:solidFill>
                <a:effectLst/>
                <a:latin typeface="Arial" panose="020B0604020202020204" pitchFamily="34" charset="0"/>
                <a:ea typeface="+mn-ea"/>
                <a:cs typeface="Arial" panose="020B0604020202020204" pitchFamily="34" charset="0"/>
              </a:rPr>
              <a:t>Members in your club: </a:t>
            </a:r>
            <a:r>
              <a:rPr lang="en-GB" sz="1050" b="0" kern="1200" dirty="0">
                <a:solidFill>
                  <a:schemeClr val="tx1"/>
                </a:solidFill>
                <a:effectLst/>
                <a:latin typeface="Arial" panose="020B0604020202020204" pitchFamily="34" charset="0"/>
                <a:ea typeface="+mn-ea"/>
                <a:cs typeface="Arial" panose="020B0604020202020204" pitchFamily="34" charset="0"/>
              </a:rPr>
              <a:t>Look at your club’s dashboard for the base membership on June 30 and your current membership. </a:t>
            </a:r>
          </a:p>
          <a:p>
            <a:pPr marL="0" indent="0">
              <a:lnSpc>
                <a:spcPct val="100000"/>
              </a:lnSpc>
              <a:spcAft>
                <a:spcPts val="0"/>
              </a:spcAft>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lnSpc>
                <a:spcPct val="100000"/>
              </a:lnSpc>
              <a:spcAft>
                <a:spcPts val="0"/>
              </a:spcAft>
              <a:buNone/>
            </a:pPr>
            <a:r>
              <a:rPr lang="en-GB" sz="1050" b="1" kern="1200" dirty="0">
                <a:solidFill>
                  <a:schemeClr val="tx1"/>
                </a:solidFill>
                <a:effectLst/>
                <a:latin typeface="Arial" panose="020B0604020202020204" pitchFamily="34" charset="0"/>
                <a:ea typeface="+mn-ea"/>
                <a:cs typeface="Arial" panose="020B0604020202020204" pitchFamily="34" charset="0"/>
              </a:rPr>
              <a:t>Membership Renewals in Sep/Oct</a:t>
            </a:r>
            <a:r>
              <a:rPr lang="en-GB" sz="1050" kern="1200" dirty="0">
                <a:solidFill>
                  <a:schemeClr val="tx1"/>
                </a:solidFill>
                <a:effectLst/>
                <a:latin typeface="Arial" panose="020B0604020202020204" pitchFamily="34" charset="0"/>
                <a:ea typeface="+mn-ea"/>
                <a:cs typeface="Arial" panose="020B0604020202020204" pitchFamily="34" charset="0"/>
              </a:rPr>
              <a:t>: Members do not renew for various reasons. Some members leave for professional reasons or because they are moving elsewhere. Some could rejoin your club or another club at a later date. Similarly, some members may have met their goals. Vague reasons or members leaving could indicate challenges with your club or with members feeling unsupported. What are the root causes of members leaving, and what is the root solution for regaining them?</a:t>
            </a:r>
          </a:p>
          <a:p>
            <a:pPr marL="0" indent="0">
              <a:lnSpc>
                <a:spcPct val="100000"/>
              </a:lnSpc>
              <a:spcAft>
                <a:spcPts val="0"/>
              </a:spcAft>
              <a:buNone/>
            </a:pPr>
            <a:endParaRPr lang="en-GB" sz="800" b="1" kern="1200" dirty="0">
              <a:solidFill>
                <a:schemeClr val="tx1"/>
              </a:solidFill>
              <a:effectLst/>
              <a:latin typeface="Arial" panose="020B0604020202020204" pitchFamily="34" charset="0"/>
              <a:ea typeface="+mn-ea"/>
              <a:cs typeface="Arial" panose="020B0604020202020204" pitchFamily="34" charset="0"/>
            </a:endParaRPr>
          </a:p>
          <a:p>
            <a:pPr marL="0" indent="0">
              <a:lnSpc>
                <a:spcPct val="100000"/>
              </a:lnSpc>
              <a:spcAft>
                <a:spcPts val="0"/>
              </a:spcAft>
              <a:buNone/>
            </a:pPr>
            <a:r>
              <a:rPr lang="en-GB" sz="1050" b="1" kern="1200" dirty="0">
                <a:solidFill>
                  <a:schemeClr val="tx1"/>
                </a:solidFill>
                <a:effectLst/>
                <a:latin typeface="Arial" panose="020B0604020202020204" pitchFamily="34" charset="0"/>
                <a:ea typeface="+mn-ea"/>
                <a:cs typeface="Arial" panose="020B0604020202020204" pitchFamily="34" charset="0"/>
              </a:rPr>
              <a:t>Percentage of members attending meetings</a:t>
            </a:r>
            <a:r>
              <a:rPr lang="en-GB" sz="1050" kern="1200" dirty="0">
                <a:solidFill>
                  <a:schemeClr val="tx1"/>
                </a:solidFill>
                <a:effectLst/>
                <a:latin typeface="Arial" panose="020B0604020202020204" pitchFamily="34" charset="0"/>
                <a:ea typeface="+mn-ea"/>
                <a:cs typeface="Arial" panose="020B0604020202020204" pitchFamily="34" charset="0"/>
              </a:rPr>
              <a:t>: What is the percentage of members attending your club meetings regularly, and why is this the percentage? Members being “busy” is a common response for a low percentage but dig deeper for the root cause. Could it be that members are prioritizing other activities over participating regularly in Toastmasters meetings? If so, does this mean that the club is not providing enough value to them? What is the root cause and what is the root solution for a low percentage of members attending meetings? </a:t>
            </a:r>
          </a:p>
          <a:p>
            <a:pPr marL="0" indent="0">
              <a:lnSpc>
                <a:spcPct val="100000"/>
              </a:lnSpc>
              <a:spcAft>
                <a:spcPts val="0"/>
              </a:spcAft>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lnSpc>
                <a:spcPct val="100000"/>
              </a:lnSpc>
              <a:spcAft>
                <a:spcPts val="0"/>
              </a:spcAft>
              <a:buNone/>
            </a:pPr>
            <a:r>
              <a:rPr lang="en-GB" sz="1050" b="1" kern="1200" dirty="0">
                <a:solidFill>
                  <a:schemeClr val="tx1"/>
                </a:solidFill>
                <a:effectLst/>
                <a:latin typeface="Arial" panose="020B0604020202020204" pitchFamily="34" charset="0"/>
                <a:ea typeface="+mn-ea"/>
                <a:cs typeface="Arial" panose="020B0604020202020204" pitchFamily="34" charset="0"/>
              </a:rPr>
              <a:t>Engagement Patterns</a:t>
            </a:r>
            <a:r>
              <a:rPr lang="en-GB" sz="1050" kern="1200" dirty="0">
                <a:solidFill>
                  <a:schemeClr val="tx1"/>
                </a:solidFill>
                <a:effectLst/>
                <a:latin typeface="Arial" panose="020B0604020202020204" pitchFamily="34" charset="0"/>
                <a:ea typeface="+mn-ea"/>
                <a:cs typeface="Arial" panose="020B0604020202020204" pitchFamily="34" charset="0"/>
              </a:rPr>
              <a:t>: Are the same members attending and participating in meetings? Are other members absent again and again? Is there a core group of 10 to 12 members running the club? How can this core group be expanded? What would happen if members of this core group leave? What is the root cause of these patterns, and what is the root solution? What engagement tools are your using with your members – FreeToastHost, EasySpeak, Excel, etc? </a:t>
            </a:r>
          </a:p>
          <a:p>
            <a:pPr marL="0" indent="0">
              <a:lnSpc>
                <a:spcPct val="100000"/>
              </a:lnSpc>
              <a:spcAft>
                <a:spcPts val="0"/>
              </a:spcAft>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lnSpc>
                <a:spcPct val="100000"/>
              </a:lnSpc>
              <a:spcAft>
                <a:spcPts val="0"/>
              </a:spcAft>
              <a:buNone/>
            </a:pPr>
            <a:r>
              <a:rPr lang="en-GB" sz="1050" b="1" kern="1200" dirty="0">
                <a:solidFill>
                  <a:schemeClr val="tx1"/>
                </a:solidFill>
                <a:effectLst/>
                <a:latin typeface="Arial" panose="020B0604020202020204" pitchFamily="34" charset="0"/>
                <a:ea typeface="+mn-ea"/>
                <a:cs typeface="Arial" panose="020B0604020202020204" pitchFamily="34" charset="0"/>
              </a:rPr>
              <a:t>Membership Value</a:t>
            </a:r>
            <a:r>
              <a:rPr lang="en-GB" sz="1050" kern="1200" dirty="0">
                <a:solidFill>
                  <a:schemeClr val="tx1"/>
                </a:solidFill>
                <a:effectLst/>
                <a:latin typeface="Arial" panose="020B0604020202020204" pitchFamily="34" charset="0"/>
                <a:ea typeface="+mn-ea"/>
                <a:cs typeface="Arial" panose="020B0604020202020204" pitchFamily="34" charset="0"/>
              </a:rPr>
              <a:t>: Do you know why people are joining your club? Is your club meeting your members’ needs? Does every new member complete a New Member Profile? Are new member mentors meeting regularly with their mentees? Are the new members achieving their reasons for joining your club? </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6</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003985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3925" y="625475"/>
            <a:ext cx="5026025" cy="2827338"/>
          </a:xfrm>
        </p:spPr>
      </p:sp>
      <p:sp>
        <p:nvSpPr>
          <p:cNvPr id="3" name="Notes Placeholder 2"/>
          <p:cNvSpPr>
            <a:spLocks noGrp="1"/>
          </p:cNvSpPr>
          <p:nvPr>
            <p:ph type="body" idx="1"/>
          </p:nvPr>
        </p:nvSpPr>
        <p:spPr/>
        <p:txBody>
          <a:bodyPr/>
          <a:lstStyle/>
          <a:p>
            <a:pPr marL="0" indent="0">
              <a:lnSpc>
                <a:spcPct val="100000"/>
              </a:lnSpc>
              <a:spcAft>
                <a:spcPts val="0"/>
              </a:spcAft>
              <a:buNone/>
            </a:pPr>
            <a:r>
              <a:rPr lang="en-GB" sz="1100" b="1" kern="1200" dirty="0">
                <a:solidFill>
                  <a:schemeClr val="tx1"/>
                </a:solidFill>
                <a:effectLst/>
                <a:latin typeface="Arial" panose="020B0604020202020204" pitchFamily="34" charset="0"/>
                <a:ea typeface="+mn-ea"/>
                <a:cs typeface="Arial" panose="020B0604020202020204" pitchFamily="34" charset="0"/>
              </a:rPr>
              <a:t>Time on slide: 6 minutes</a:t>
            </a:r>
          </a:p>
          <a:p>
            <a:pPr marL="0" indent="0">
              <a:lnSpc>
                <a:spcPct val="100000"/>
              </a:lnSpc>
              <a:spcAft>
                <a:spcPts val="0"/>
              </a:spcAft>
              <a:buNone/>
            </a:pPr>
            <a:r>
              <a:rPr lang="en-GB" sz="1100" b="1" kern="1200" dirty="0">
                <a:solidFill>
                  <a:schemeClr val="tx1"/>
                </a:solidFill>
                <a:effectLst/>
                <a:latin typeface="Arial" panose="020B0604020202020204" pitchFamily="34" charset="0"/>
                <a:ea typeface="+mn-ea"/>
                <a:cs typeface="Arial" panose="020B0604020202020204" pitchFamily="34" charset="0"/>
              </a:rPr>
              <a:t>Elapsed time: 15 minutes</a:t>
            </a:r>
          </a:p>
          <a:p>
            <a:pPr marL="0" indent="0">
              <a:lnSpc>
                <a:spcPct val="100000"/>
              </a:lnSpc>
              <a:spcAft>
                <a:spcPts val="0"/>
              </a:spcAft>
              <a:buNone/>
            </a:pPr>
            <a:endParaRPr lang="en-GB" sz="1100" b="1" kern="1200" dirty="0">
              <a:solidFill>
                <a:schemeClr val="tx1"/>
              </a:solidFill>
              <a:effectLst/>
              <a:latin typeface="Arial" panose="020B0604020202020204" pitchFamily="34" charset="0"/>
              <a:ea typeface="+mn-ea"/>
              <a:cs typeface="Arial" panose="020B0604020202020204" pitchFamily="34" charset="0"/>
            </a:endParaRPr>
          </a:p>
          <a:p>
            <a:pPr marL="0" indent="0">
              <a:lnSpc>
                <a:spcPct val="100000"/>
              </a:lnSpc>
              <a:spcAft>
                <a:spcPts val="0"/>
              </a:spcAft>
              <a:buNone/>
            </a:pPr>
            <a:r>
              <a:rPr lang="en-GB" sz="11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lnSpc>
                <a:spcPct val="100000"/>
              </a:lnSpc>
              <a:spcAft>
                <a:spcPts val="0"/>
              </a:spcAft>
              <a:buNone/>
            </a:pPr>
            <a:r>
              <a:rPr lang="en-GB" sz="1100" kern="1200" dirty="0">
                <a:solidFill>
                  <a:schemeClr val="tx1"/>
                </a:solidFill>
                <a:effectLst/>
                <a:latin typeface="Arial" panose="020B0604020202020204" pitchFamily="34" charset="0"/>
                <a:ea typeface="+mn-ea"/>
                <a:cs typeface="Arial" panose="020B0604020202020204" pitchFamily="34" charset="0"/>
              </a:rPr>
              <a:t>(</a:t>
            </a:r>
            <a:r>
              <a:rPr lang="en-GB" sz="1100" b="1" kern="1200" dirty="0">
                <a:solidFill>
                  <a:schemeClr val="tx1"/>
                </a:solidFill>
                <a:effectLst/>
                <a:latin typeface="Arial" panose="020B0604020202020204" pitchFamily="34" charset="0"/>
                <a:ea typeface="+mn-ea"/>
                <a:cs typeface="Arial" panose="020B0604020202020204" pitchFamily="34" charset="0"/>
              </a:rPr>
              <a:t>Challenge</a:t>
            </a:r>
            <a:r>
              <a:rPr lang="en-GB" sz="1100" kern="1200" dirty="0">
                <a:solidFill>
                  <a:schemeClr val="tx1"/>
                </a:solidFill>
                <a:effectLst/>
                <a:latin typeface="Arial" panose="020B0604020202020204" pitchFamily="34" charset="0"/>
                <a:ea typeface="+mn-ea"/>
                <a:cs typeface="Arial" panose="020B0604020202020204" pitchFamily="34" charset="0"/>
              </a:rPr>
              <a:t> club officers with these questions and gather answers from them. </a:t>
            </a:r>
            <a:r>
              <a:rPr lang="en-GB" sz="1100" b="1" kern="1200" dirty="0">
                <a:solidFill>
                  <a:schemeClr val="tx1"/>
                </a:solidFill>
                <a:effectLst/>
                <a:latin typeface="Arial" panose="020B0604020202020204" pitchFamily="34" charset="0"/>
                <a:ea typeface="+mn-ea"/>
                <a:cs typeface="Arial" panose="020B0604020202020204" pitchFamily="34" charset="0"/>
              </a:rPr>
              <a:t>Highlight</a:t>
            </a:r>
            <a:r>
              <a:rPr lang="en-GB" sz="1100" kern="1200" dirty="0">
                <a:solidFill>
                  <a:schemeClr val="tx1"/>
                </a:solidFill>
                <a:effectLst/>
                <a:latin typeface="Arial" panose="020B0604020202020204" pitchFamily="34" charset="0"/>
                <a:ea typeface="+mn-ea"/>
                <a:cs typeface="Arial" panose="020B0604020202020204" pitchFamily="34" charset="0"/>
              </a:rPr>
              <a:t> that these engagement points are crucial during a member’s journey.)</a:t>
            </a:r>
          </a:p>
          <a:p>
            <a:pPr marL="0" indent="0">
              <a:lnSpc>
                <a:spcPct val="100000"/>
              </a:lnSpc>
              <a:spcAft>
                <a:spcPts val="0"/>
              </a:spcAft>
              <a:buNone/>
            </a:pP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228600" indent="-228600">
              <a:lnSpc>
                <a:spcPct val="100000"/>
              </a:lnSpc>
              <a:spcAft>
                <a:spcPts val="0"/>
              </a:spcAft>
              <a:buFont typeface="+mj-lt"/>
              <a:buAutoNum type="arabicPeriod"/>
            </a:pPr>
            <a:r>
              <a:rPr lang="en-GB" sz="1100" b="1" kern="1200" dirty="0">
                <a:solidFill>
                  <a:schemeClr val="tx1"/>
                </a:solidFill>
                <a:effectLst/>
                <a:latin typeface="Arial" panose="020B0604020202020204" pitchFamily="34" charset="0"/>
                <a:ea typeface="+mn-ea"/>
                <a:cs typeface="Arial" panose="020B0604020202020204" pitchFamily="34" charset="0"/>
              </a:rPr>
              <a:t>After joining</a:t>
            </a:r>
            <a:r>
              <a:rPr lang="en-GB" sz="1100" kern="1200" dirty="0">
                <a:solidFill>
                  <a:schemeClr val="tx1"/>
                </a:solidFill>
                <a:effectLst/>
                <a:latin typeface="Arial" panose="020B0604020202020204" pitchFamily="34" charset="0"/>
                <a:ea typeface="+mn-ea"/>
                <a:cs typeface="Arial" panose="020B0604020202020204" pitchFamily="34" charset="0"/>
              </a:rPr>
              <a:t>: This is an opportunity for a member to start strong with a member orientation and assignment of a mentor. Club members and the new member’s mentor can encourage the new member to adopt best practices regarding their growth and self-development. Initial interactions also shape the new member’s impressions of the club going forward too. If you club is small and does not have enough members to serve as mentors, have a club officer hold monthly or bi-monthly online mentoring meetings. Invite new and tenured members to attend these mentoring meetings to ask any questions they have about Pathways, meeting roles, and leadership positions.</a:t>
            </a:r>
          </a:p>
          <a:p>
            <a:pPr marL="228600" indent="-228600">
              <a:lnSpc>
                <a:spcPct val="100000"/>
              </a:lnSpc>
              <a:spcAft>
                <a:spcPts val="0"/>
              </a:spcAft>
              <a:buFont typeface="+mj-lt"/>
              <a:buAutoNum type="arabicPeriod"/>
            </a:pPr>
            <a:r>
              <a:rPr lang="en-GB" sz="1100" b="1" kern="1200" dirty="0">
                <a:solidFill>
                  <a:schemeClr val="tx1"/>
                </a:solidFill>
                <a:effectLst/>
                <a:latin typeface="Arial" panose="020B0604020202020204" pitchFamily="34" charset="0"/>
                <a:ea typeface="+mn-ea"/>
                <a:cs typeface="Arial" panose="020B0604020202020204" pitchFamily="34" charset="0"/>
              </a:rPr>
              <a:t>Check-ins:</a:t>
            </a:r>
            <a:r>
              <a:rPr lang="en-GB" sz="1100" kern="1200" dirty="0">
                <a:solidFill>
                  <a:schemeClr val="tx1"/>
                </a:solidFill>
                <a:effectLst/>
                <a:latin typeface="Arial" panose="020B0604020202020204" pitchFamily="34" charset="0"/>
                <a:ea typeface="+mn-ea"/>
                <a:cs typeface="Arial" panose="020B0604020202020204" pitchFamily="34" charset="0"/>
              </a:rPr>
              <a:t> The VP Education, VP Membership and new member mentors should check-in regularly with the new members to identify what their goals are, to sign them up for meeting roles to achieve their goals, to monitor their progress toward achieving their goals, to provide positive support, and to encourage them to continue to learn and grow in Toastmasters.</a:t>
            </a:r>
          </a:p>
          <a:p>
            <a:pPr marL="228600" indent="-228600">
              <a:lnSpc>
                <a:spcPct val="100000"/>
              </a:lnSpc>
              <a:spcAft>
                <a:spcPts val="0"/>
              </a:spcAft>
              <a:buFont typeface="+mj-lt"/>
              <a:buAutoNum type="arabicPeriod"/>
            </a:pPr>
            <a:r>
              <a:rPr lang="en-GB" sz="1100" b="1" kern="1200" dirty="0">
                <a:solidFill>
                  <a:schemeClr val="tx1"/>
                </a:solidFill>
                <a:effectLst/>
                <a:latin typeface="Arial" panose="020B0604020202020204" pitchFamily="34" charset="0"/>
                <a:ea typeface="+mn-ea"/>
                <a:cs typeface="Arial" panose="020B0604020202020204" pitchFamily="34" charset="0"/>
              </a:rPr>
              <a:t>Renewals: </a:t>
            </a:r>
            <a:r>
              <a:rPr lang="en-GB" sz="1100" kern="1200" dirty="0">
                <a:solidFill>
                  <a:schemeClr val="tx1"/>
                </a:solidFill>
                <a:effectLst/>
                <a:latin typeface="Arial" panose="020B0604020202020204" pitchFamily="34" charset="0"/>
                <a:ea typeface="+mn-ea"/>
                <a:cs typeface="Arial" panose="020B0604020202020204" pitchFamily="34" charset="0"/>
              </a:rPr>
              <a:t>Regular check-ins should provide advance warnings of who is unlikely to renew their membership, why they will not be renewing, and to address any actionable concerns beforehand.</a:t>
            </a:r>
          </a:p>
          <a:p>
            <a:pPr marL="228600" indent="-228600">
              <a:lnSpc>
                <a:spcPct val="100000"/>
              </a:lnSpc>
              <a:spcAft>
                <a:spcPts val="0"/>
              </a:spcAft>
              <a:buFont typeface="+mj-lt"/>
              <a:buAutoNum type="arabicPeriod"/>
            </a:pPr>
            <a:r>
              <a:rPr lang="en-GB" sz="1100" b="1" kern="1200" dirty="0">
                <a:solidFill>
                  <a:schemeClr val="tx1"/>
                </a:solidFill>
                <a:effectLst/>
                <a:latin typeface="Arial" panose="020B0604020202020204" pitchFamily="34" charset="0"/>
                <a:ea typeface="+mn-ea"/>
                <a:cs typeface="Arial" panose="020B0604020202020204" pitchFamily="34" charset="0"/>
              </a:rPr>
              <a:t>Assessing why members join and stay</a:t>
            </a:r>
            <a:r>
              <a:rPr lang="en-GB" sz="1100" kern="1200" dirty="0">
                <a:solidFill>
                  <a:schemeClr val="tx1"/>
                </a:solidFill>
                <a:effectLst/>
                <a:latin typeface="Arial" panose="020B0604020202020204" pitchFamily="34" charset="0"/>
                <a:ea typeface="+mn-ea"/>
                <a:cs typeface="Arial" panose="020B0604020202020204" pitchFamily="34" charset="0"/>
              </a:rPr>
              <a:t>:  How often do you conduct Moments of Truth to assess your club’s strengths and areas for improvement? </a:t>
            </a:r>
          </a:p>
          <a:p>
            <a:pPr marL="228600" indent="-228600">
              <a:lnSpc>
                <a:spcPct val="100000"/>
              </a:lnSpc>
              <a:spcAft>
                <a:spcPts val="0"/>
              </a:spcAft>
              <a:buFont typeface="+mj-lt"/>
              <a:buAutoNum type="arabicPeriod"/>
            </a:pPr>
            <a:endParaRPr lang="en-GB" sz="120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7</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758705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3925" y="625475"/>
            <a:ext cx="5026025" cy="2827338"/>
          </a:xfrm>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4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19 minutes</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Ask</a:t>
            </a:r>
            <a:r>
              <a:rPr lang="en-GB" sz="1200" kern="1200" dirty="0">
                <a:solidFill>
                  <a:schemeClr val="tx1"/>
                </a:solidFill>
                <a:effectLst/>
                <a:latin typeface="Arial" panose="020B0604020202020204" pitchFamily="34" charset="0"/>
                <a:ea typeface="+mn-ea"/>
                <a:cs typeface="Arial" panose="020B0604020202020204" pitchFamily="34" charset="0"/>
              </a:rPr>
              <a:t> the questions to engage attendees and have them reflect on how their clubs and members are setting goals.)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Emphasize that goals can also involve socialization, building a circle of friends, and getting to know more people. Members join for different reasons.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Particular attention needs to be paid to experienced members, whose presence at meetings and involvement in the Club could be taken for granted. They may be up for a challenge such as delivering longer speeches, facilitating training </a:t>
            </a:r>
            <a:r>
              <a:rPr lang="en-GB" sz="1200" kern="1200">
                <a:solidFill>
                  <a:schemeClr val="tx1"/>
                </a:solidFill>
                <a:effectLst/>
                <a:latin typeface="Arial" panose="020B0604020202020204" pitchFamily="34" charset="0"/>
                <a:ea typeface="+mn-ea"/>
                <a:cs typeface="Arial" panose="020B0604020202020204" pitchFamily="34" charset="0"/>
              </a:rPr>
              <a:t>or organizing </a:t>
            </a:r>
            <a:r>
              <a:rPr lang="en-GB" sz="1200" kern="1200" dirty="0">
                <a:solidFill>
                  <a:schemeClr val="tx1"/>
                </a:solidFill>
                <a:effectLst/>
                <a:latin typeface="Arial" panose="020B0604020202020204" pitchFamily="34" charset="0"/>
                <a:ea typeface="+mn-ea"/>
                <a:cs typeface="Arial" panose="020B0604020202020204" pitchFamily="34" charset="0"/>
              </a:rPr>
              <a:t>an event.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You won’t know what their goals and desires are until you have a conversation with them.</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8</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027842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3925" y="625475"/>
            <a:ext cx="5026025" cy="2827338"/>
          </a:xfrm>
        </p:spPr>
      </p:sp>
      <p:sp>
        <p:nvSpPr>
          <p:cNvPr id="3" name="Notes Placeholder 2"/>
          <p:cNvSpPr>
            <a:spLocks noGrp="1"/>
          </p:cNvSpPr>
          <p:nvPr>
            <p:ph type="body" idx="1"/>
          </p:nvPr>
        </p:nvSpPr>
        <p:spPr/>
        <p:txBody>
          <a:bodyPr/>
          <a:lstStyle/>
          <a:p>
            <a:pPr marL="0" indent="0">
              <a:lnSpc>
                <a:spcPct val="100000"/>
              </a:lnSpc>
              <a:spcAft>
                <a:spcPts val="0"/>
              </a:spcAft>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3 minutes</a:t>
            </a:r>
          </a:p>
          <a:p>
            <a:pPr marL="0" indent="0">
              <a:lnSpc>
                <a:spcPct val="100000"/>
              </a:lnSpc>
              <a:spcAft>
                <a:spcPts val="0"/>
              </a:spcAft>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22 minutes</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lnSpc>
                <a:spcPct val="100000"/>
              </a:lnSpc>
              <a:spcAft>
                <a:spcPts val="0"/>
              </a:spcAft>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lnSpc>
                <a:spcPct val="100000"/>
              </a:lnSpc>
              <a:spcAft>
                <a:spcPts val="0"/>
              </a:spcAft>
              <a:buNone/>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b="0" kern="1200" dirty="0">
                <a:solidFill>
                  <a:schemeClr val="tx1"/>
                </a:solidFill>
                <a:effectLst/>
                <a:latin typeface="Arial" panose="020B0604020202020204" pitchFamily="34" charset="0"/>
                <a:ea typeface="+mn-ea"/>
                <a:cs typeface="Arial" panose="020B0604020202020204" pitchFamily="34" charset="0"/>
              </a:rPr>
              <a:t>The best time to survey your members </a:t>
            </a:r>
            <a:r>
              <a:rPr lang="en-GB" sz="1200" kern="1200" dirty="0">
                <a:solidFill>
                  <a:schemeClr val="tx1"/>
                </a:solidFill>
                <a:effectLst/>
                <a:latin typeface="Arial" panose="020B0604020202020204" pitchFamily="34" charset="0"/>
                <a:ea typeface="+mn-ea"/>
                <a:cs typeface="Arial" panose="020B0604020202020204" pitchFamily="34" charset="0"/>
              </a:rPr>
              <a:t>about their experiences in your club is two to three months BEFORE membership renewals. This can be done anonymously via Google Forms.</a:t>
            </a:r>
          </a:p>
          <a:p>
            <a:pPr marL="0" indent="0">
              <a:lnSpc>
                <a:spcPct val="100000"/>
              </a:lnSpc>
              <a:spcAft>
                <a:spcPts val="0"/>
              </a:spcAft>
              <a:buNone/>
            </a:pPr>
            <a:r>
              <a:rPr lang="en-GB" sz="1200" b="1" kern="1200" dirty="0">
                <a:solidFill>
                  <a:schemeClr val="tx1"/>
                </a:solidFill>
                <a:effectLst/>
                <a:latin typeface="Arial" panose="020B0604020202020204" pitchFamily="34" charset="0"/>
                <a:ea typeface="+mn-ea"/>
                <a:cs typeface="Arial" panose="020B0604020202020204" pitchFamily="34" charset="0"/>
              </a:rPr>
              <a:t>(Ask) </a:t>
            </a:r>
            <a:r>
              <a:rPr lang="en-GB" sz="1200" kern="1200" dirty="0">
                <a:solidFill>
                  <a:schemeClr val="tx1"/>
                </a:solidFill>
                <a:effectLst/>
                <a:latin typeface="Arial" panose="020B0604020202020204" pitchFamily="34" charset="0"/>
                <a:ea typeface="+mn-ea"/>
                <a:cs typeface="Arial" panose="020B0604020202020204" pitchFamily="34" charset="0"/>
              </a:rPr>
              <a:t>Why is this beneficial? (Example answer: If any members are dissatisfied with your club, this gives you time to address their concerns before renewals are due.)</a:t>
            </a:r>
          </a:p>
          <a:p>
            <a:pPr marL="0" indent="0">
              <a:lnSpc>
                <a:spcPct val="100000"/>
              </a:lnSpc>
              <a:spcAft>
                <a:spcPts val="0"/>
              </a:spcAft>
              <a:buNone/>
            </a:pPr>
            <a:r>
              <a:rPr lang="en-GB" sz="1200" b="1" kern="1200" dirty="0">
                <a:solidFill>
                  <a:schemeClr val="tx1"/>
                </a:solidFill>
                <a:effectLst/>
                <a:latin typeface="Arial" panose="020B0604020202020204" pitchFamily="34" charset="0"/>
                <a:ea typeface="+mn-ea"/>
                <a:cs typeface="Arial" panose="020B0604020202020204" pitchFamily="34" charset="0"/>
              </a:rPr>
              <a:t>(Ask) </a:t>
            </a:r>
            <a:r>
              <a:rPr lang="en-GB" sz="1200" kern="1200" dirty="0">
                <a:solidFill>
                  <a:schemeClr val="tx1"/>
                </a:solidFill>
                <a:effectLst/>
                <a:latin typeface="Arial" panose="020B0604020202020204" pitchFamily="34" charset="0"/>
                <a:ea typeface="+mn-ea"/>
                <a:cs typeface="Arial" panose="020B0604020202020204" pitchFamily="34" charset="0"/>
              </a:rPr>
              <a:t>What questions should be included in the survey? </a:t>
            </a:r>
          </a:p>
          <a:p>
            <a:pPr marL="0" indent="0">
              <a:lnSpc>
                <a:spcPct val="100000"/>
              </a:lnSpc>
              <a:spcAft>
                <a:spcPts val="0"/>
              </a:spcAft>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lnSpc>
                <a:spcPct val="100000"/>
              </a:lnSpc>
              <a:spcAft>
                <a:spcPts val="0"/>
              </a:spcAft>
              <a:buClrTx/>
              <a:buSzTx/>
              <a:buFont typeface="Wingdings" pitchFamily="2" charset="2"/>
              <a:buNone/>
              <a:tabLst>
                <a:tab pos="216000" algn="l"/>
                <a:tab pos="432000" algn="l"/>
                <a:tab pos="648000" algn="l"/>
                <a:tab pos="864000" algn="l"/>
              </a:tabLst>
              <a:defRPr/>
            </a:pPr>
            <a:r>
              <a:rPr lang="en-GB" sz="1200" kern="1200" dirty="0">
                <a:solidFill>
                  <a:schemeClr val="tx1"/>
                </a:solidFill>
                <a:effectLst/>
                <a:latin typeface="Arial" panose="020B0604020202020204" pitchFamily="34" charset="0"/>
                <a:ea typeface="+mn-ea"/>
                <a:cs typeface="Arial" panose="020B0604020202020204" pitchFamily="34" charset="0"/>
              </a:rPr>
              <a:t>(Then share the ones below.)</a:t>
            </a:r>
          </a:p>
          <a:p>
            <a:pPr marL="0" indent="0">
              <a:lnSpc>
                <a:spcPct val="100000"/>
              </a:lnSpc>
              <a:spcAft>
                <a:spcPts val="0"/>
              </a:spcAft>
              <a:buNone/>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kern="1200" dirty="0">
                <a:solidFill>
                  <a:schemeClr val="tx1"/>
                </a:solidFill>
                <a:effectLst/>
                <a:latin typeface="Arial" panose="020B0604020202020204" pitchFamily="34" charset="0"/>
                <a:ea typeface="+mn-ea"/>
                <a:cs typeface="Arial" panose="020B0604020202020204" pitchFamily="34" charset="0"/>
              </a:rPr>
              <a:t>Toastmasters International also provides survey forms for new members and surveys that can be used with the entire club membership.). They can be found at https://www.toastmasters.org/resources/member-interest-survey</a:t>
            </a:r>
          </a:p>
          <a:p>
            <a:pPr marL="0" indent="0">
              <a:lnSpc>
                <a:spcPct val="100000"/>
              </a:lnSpc>
              <a:spcAft>
                <a:spcPts val="0"/>
              </a:spcAft>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lnSpc>
                <a:spcPct val="100000"/>
              </a:lnSpc>
              <a:spcAft>
                <a:spcPts val="0"/>
              </a:spcAft>
              <a:buNone/>
            </a:pPr>
            <a:r>
              <a:rPr lang="en-GB" sz="1200" b="1" kern="1200" dirty="0">
                <a:solidFill>
                  <a:schemeClr val="tx1"/>
                </a:solidFill>
                <a:effectLst/>
                <a:latin typeface="Arial" panose="020B0604020202020204" pitchFamily="34" charset="0"/>
                <a:ea typeface="+mn-ea"/>
                <a:cs typeface="Arial" panose="020B0604020202020204" pitchFamily="34" charset="0"/>
              </a:rPr>
              <a:t>Possible survey questions include:</a:t>
            </a:r>
          </a:p>
          <a:p>
            <a:pPr marL="228600" indent="-228600">
              <a:lnSpc>
                <a:spcPct val="100000"/>
              </a:lnSpc>
              <a:spcAft>
                <a:spcPts val="0"/>
              </a:spcAft>
              <a:buFont typeface="+mj-lt"/>
              <a:buAutoNum type="arabicPeriod"/>
            </a:pPr>
            <a:r>
              <a:rPr lang="en-GB" sz="1200" kern="1200" dirty="0">
                <a:solidFill>
                  <a:schemeClr val="tx1"/>
                </a:solidFill>
                <a:effectLst/>
                <a:latin typeface="Arial" panose="020B0604020202020204" pitchFamily="34" charset="0"/>
                <a:ea typeface="+mn-ea"/>
                <a:cs typeface="Arial" panose="020B0604020202020204" pitchFamily="34" charset="0"/>
              </a:rPr>
              <a:t>How satisfied are you with your membership? (Rating 1 to 5)</a:t>
            </a:r>
          </a:p>
          <a:p>
            <a:pPr marL="228600" indent="-228600">
              <a:lnSpc>
                <a:spcPct val="100000"/>
              </a:lnSpc>
              <a:spcAft>
                <a:spcPts val="0"/>
              </a:spcAft>
              <a:buFont typeface="+mj-lt"/>
              <a:buAutoNum type="arabicPeriod"/>
            </a:pPr>
            <a:r>
              <a:rPr lang="en-GB" sz="1200" kern="1200" dirty="0">
                <a:solidFill>
                  <a:schemeClr val="tx1"/>
                </a:solidFill>
                <a:effectLst/>
                <a:latin typeface="Arial" panose="020B0604020202020204" pitchFamily="34" charset="0"/>
                <a:ea typeface="+mn-ea"/>
                <a:cs typeface="Arial" panose="020B0604020202020204" pitchFamily="34" charset="0"/>
              </a:rPr>
              <a:t>Do you feel your goals are being met?</a:t>
            </a:r>
          </a:p>
          <a:p>
            <a:pPr marL="228600" indent="-228600">
              <a:lnSpc>
                <a:spcPct val="100000"/>
              </a:lnSpc>
              <a:spcAft>
                <a:spcPts val="0"/>
              </a:spcAft>
              <a:buFont typeface="+mj-lt"/>
              <a:buAutoNum type="arabicPeriod"/>
            </a:pPr>
            <a:r>
              <a:rPr lang="en-GB" sz="1200" kern="1200" dirty="0">
                <a:solidFill>
                  <a:schemeClr val="tx1"/>
                </a:solidFill>
                <a:effectLst/>
                <a:latin typeface="Arial" panose="020B0604020202020204" pitchFamily="34" charset="0"/>
                <a:ea typeface="+mn-ea"/>
                <a:cs typeface="Arial" panose="020B0604020202020204" pitchFamily="34" charset="0"/>
              </a:rPr>
              <a:t>What do you like about the Club?</a:t>
            </a:r>
          </a:p>
          <a:p>
            <a:pPr marL="228600" indent="-228600">
              <a:lnSpc>
                <a:spcPct val="100000"/>
              </a:lnSpc>
              <a:spcAft>
                <a:spcPts val="0"/>
              </a:spcAft>
              <a:buFont typeface="+mj-lt"/>
              <a:buAutoNum type="arabicPeriod"/>
            </a:pPr>
            <a:r>
              <a:rPr lang="en-GB" sz="1200" kern="1200" dirty="0">
                <a:solidFill>
                  <a:schemeClr val="tx1"/>
                </a:solidFill>
                <a:effectLst/>
                <a:latin typeface="Arial" panose="020B0604020202020204" pitchFamily="34" charset="0"/>
                <a:ea typeface="+mn-ea"/>
                <a:cs typeface="Arial" panose="020B0604020202020204" pitchFamily="34" charset="0"/>
              </a:rPr>
              <a:t>What would you like to see the Club doing differently?</a:t>
            </a:r>
          </a:p>
          <a:p>
            <a:pPr marL="228600" indent="-228600">
              <a:lnSpc>
                <a:spcPct val="100000"/>
              </a:lnSpc>
              <a:spcAft>
                <a:spcPts val="0"/>
              </a:spcAft>
              <a:buFont typeface="+mj-lt"/>
              <a:buAutoNum type="arabicPeriod"/>
            </a:pPr>
            <a:r>
              <a:rPr lang="en-GB" sz="1200" kern="1200" dirty="0">
                <a:solidFill>
                  <a:schemeClr val="tx1"/>
                </a:solidFill>
                <a:effectLst/>
                <a:latin typeface="Arial" panose="020B0604020202020204" pitchFamily="34" charset="0"/>
                <a:ea typeface="+mn-ea"/>
                <a:cs typeface="Arial" panose="020B0604020202020204" pitchFamily="34" charset="0"/>
              </a:rPr>
              <a:t>How likely are you to continue being a member of the Club?</a:t>
            </a:r>
          </a:p>
          <a:p>
            <a:pPr marL="228600" indent="-228600">
              <a:lnSpc>
                <a:spcPct val="100000"/>
              </a:lnSpc>
              <a:spcAft>
                <a:spcPts val="0"/>
              </a:spcAft>
              <a:buFont typeface="+mj-lt"/>
              <a:buAutoNum type="arabicPeriod"/>
            </a:pPr>
            <a:r>
              <a:rPr lang="en-GB" sz="1200" kern="1200" dirty="0">
                <a:solidFill>
                  <a:schemeClr val="tx1"/>
                </a:solidFill>
                <a:effectLst/>
                <a:latin typeface="Arial" panose="020B0604020202020204" pitchFamily="34" charset="0"/>
                <a:ea typeface="+mn-ea"/>
                <a:cs typeface="Arial" panose="020B0604020202020204" pitchFamily="34" charset="0"/>
              </a:rPr>
              <a:t>How often would you like to give speeches?</a:t>
            </a:r>
          </a:p>
          <a:p>
            <a:pPr>
              <a:lnSpc>
                <a:spcPct val="100000"/>
              </a:lnSpc>
              <a:spcAft>
                <a:spcPts val="0"/>
              </a:spcAft>
            </a:pPr>
            <a:endParaRPr lang="en-US" dirty="0"/>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9</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424277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3925" y="625475"/>
            <a:ext cx="5026025" cy="2827338"/>
          </a:xfrm>
        </p:spPr>
      </p:sp>
      <p:sp>
        <p:nvSpPr>
          <p:cNvPr id="3" name="Notes Placeholder 2"/>
          <p:cNvSpPr>
            <a:spLocks noGrp="1"/>
          </p:cNvSpPr>
          <p:nvPr>
            <p:ph type="body" idx="1"/>
          </p:nvPr>
        </p:nvSpPr>
        <p:spPr>
          <a:xfrm>
            <a:off x="685800" y="3564834"/>
            <a:ext cx="5486400" cy="5287617"/>
          </a:xfrm>
        </p:spPr>
        <p:txBody>
          <a:bodyPr/>
          <a:lstStyle/>
          <a:p>
            <a:pPr marL="0" indent="0">
              <a:lnSpc>
                <a:spcPct val="100000"/>
              </a:lnSpc>
              <a:spcAft>
                <a:spcPts val="0"/>
              </a:spcAft>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3 minutes</a:t>
            </a:r>
          </a:p>
          <a:p>
            <a:pPr marL="0" indent="0">
              <a:lnSpc>
                <a:spcPct val="100000"/>
              </a:lnSpc>
              <a:spcAft>
                <a:spcPts val="0"/>
              </a:spcAft>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25 minutes</a:t>
            </a:r>
          </a:p>
          <a:p>
            <a:pPr marL="0" indent="0">
              <a:lnSpc>
                <a:spcPct val="100000"/>
              </a:lnSpc>
              <a:spcAft>
                <a:spcPts val="0"/>
              </a:spcAft>
              <a:buNone/>
            </a:pPr>
            <a:endParaRPr lang="en-GB" sz="900" b="1" kern="1200" dirty="0">
              <a:solidFill>
                <a:schemeClr val="tx1"/>
              </a:solidFill>
              <a:effectLst/>
              <a:latin typeface="Arial" panose="020B0604020202020204" pitchFamily="34" charset="0"/>
              <a:ea typeface="+mn-ea"/>
              <a:cs typeface="Arial" panose="020B0604020202020204" pitchFamily="34" charset="0"/>
            </a:endParaRPr>
          </a:p>
          <a:p>
            <a:pPr marL="0" indent="0">
              <a:lnSpc>
                <a:spcPct val="100000"/>
              </a:lnSpc>
              <a:spcAft>
                <a:spcPts val="0"/>
              </a:spcAft>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lnSpc>
                <a:spcPct val="100000"/>
              </a:lnSpc>
              <a:spcAft>
                <a:spcPts val="0"/>
              </a:spcAft>
              <a:buNone/>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kern="1200" dirty="0">
                <a:solidFill>
                  <a:schemeClr val="tx1"/>
                </a:solidFill>
                <a:effectLst/>
                <a:latin typeface="Arial" panose="020B0604020202020204" pitchFamily="34" charset="0"/>
                <a:ea typeface="+mn-ea"/>
                <a:cs typeface="Arial" panose="020B0604020202020204" pitchFamily="34" charset="0"/>
              </a:rPr>
              <a:t>Succession planning is a process and strategy for replacement planning or passing on leadership roles. It is used to identify and develop new, talented, potential leaders who can move into leadership roles when they become vacant. </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lnSpc>
                <a:spcPct val="100000"/>
              </a:lnSpc>
              <a:spcAft>
                <a:spcPts val="0"/>
              </a:spcAft>
              <a:buNone/>
            </a:pPr>
            <a:r>
              <a:rPr lang="en-GB" sz="1200" b="1" kern="1200" dirty="0">
                <a:solidFill>
                  <a:schemeClr val="tx1"/>
                </a:solidFill>
                <a:effectLst/>
                <a:latin typeface="Arial" panose="020B0604020202020204" pitchFamily="34" charset="0"/>
                <a:ea typeface="+mn-ea"/>
                <a:cs typeface="Arial" panose="020B0604020202020204" pitchFamily="34" charset="0"/>
              </a:rPr>
              <a:t>Why is succession planning so important?</a:t>
            </a:r>
            <a:r>
              <a:rPr lang="en-GB" sz="1200" kern="1200" dirty="0">
                <a:solidFill>
                  <a:schemeClr val="tx1"/>
                </a:solidFill>
                <a:effectLst/>
                <a:latin typeface="Arial" panose="020B0604020202020204" pitchFamily="34" charset="0"/>
                <a:ea typeface="+mn-ea"/>
                <a:cs typeface="Arial" panose="020B0604020202020204" pitchFamily="34" charset="0"/>
              </a:rPr>
              <a:t> It ensures a seamless transfer of knowledge and expertise from year to year. Leadership transitions are part of growth. Succession planning includes mentoring, rotational opportunities, and shared knowledge. Succession planning ensures stability in leadership, mitigates risk, preserves key knowledge, and enhances morale. It is crucial for continuity and future success. </a:t>
            </a:r>
          </a:p>
          <a:p>
            <a:pPr marL="0" indent="0">
              <a:lnSpc>
                <a:spcPct val="100000"/>
              </a:lnSpc>
              <a:spcAft>
                <a:spcPts val="0"/>
              </a:spcAft>
              <a:buNone/>
            </a:pPr>
            <a:endParaRPr lang="en-GB" sz="900" kern="1200" dirty="0">
              <a:solidFill>
                <a:schemeClr val="tx1"/>
              </a:solidFill>
              <a:effectLst/>
              <a:latin typeface="Arial" panose="020B0604020202020204" pitchFamily="34" charset="0"/>
              <a:ea typeface="+mn-ea"/>
              <a:cs typeface="Arial" panose="020B0604020202020204" pitchFamily="34" charset="0"/>
            </a:endParaRPr>
          </a:p>
          <a:p>
            <a:pPr marL="0" indent="0">
              <a:lnSpc>
                <a:spcPct val="100000"/>
              </a:lnSpc>
              <a:spcAft>
                <a:spcPts val="0"/>
              </a:spcAft>
              <a:buNone/>
            </a:pPr>
            <a:r>
              <a:rPr lang="en-GB" sz="1200" kern="1200" dirty="0">
                <a:solidFill>
                  <a:schemeClr val="tx1"/>
                </a:solidFill>
                <a:effectLst/>
                <a:latin typeface="Arial" panose="020B0604020202020204" pitchFamily="34" charset="0"/>
                <a:ea typeface="+mn-ea"/>
                <a:cs typeface="Arial" panose="020B0604020202020204" pitchFamily="34" charset="0"/>
              </a:rPr>
              <a:t>In Toastmasters, club officers are elected either annually or semiannually. Semiannual elections are only allowed in clubs that meet on a weekly basis.  Clubs that meet weekly may then decide whether to elect their club officers for annual or semiannual terms. </a:t>
            </a:r>
          </a:p>
          <a:p>
            <a:pPr marL="0" indent="0">
              <a:lnSpc>
                <a:spcPct val="100000"/>
              </a:lnSpc>
              <a:spcAft>
                <a:spcPts val="0"/>
              </a:spcAft>
              <a:buNone/>
            </a:pPr>
            <a:endParaRPr lang="en-GB" sz="900" kern="1200" dirty="0">
              <a:solidFill>
                <a:schemeClr val="tx1"/>
              </a:solidFill>
              <a:effectLst/>
              <a:latin typeface="Arial" panose="020B0604020202020204" pitchFamily="34" charset="0"/>
              <a:ea typeface="+mn-ea"/>
              <a:cs typeface="Arial" panose="020B0604020202020204" pitchFamily="34" charset="0"/>
            </a:endParaRPr>
          </a:p>
          <a:p>
            <a:pPr marL="0" indent="0">
              <a:lnSpc>
                <a:spcPct val="100000"/>
              </a:lnSpc>
              <a:spcAft>
                <a:spcPts val="0"/>
              </a:spcAft>
              <a:buNone/>
            </a:pPr>
            <a:r>
              <a:rPr lang="en-GB" sz="1200" b="1" kern="1200" dirty="0">
                <a:solidFill>
                  <a:schemeClr val="tx1"/>
                </a:solidFill>
                <a:effectLst/>
                <a:latin typeface="Arial" panose="020B0604020202020204" pitchFamily="34" charset="0"/>
                <a:ea typeface="+mn-ea"/>
                <a:cs typeface="Arial" panose="020B0604020202020204" pitchFamily="34" charset="0"/>
              </a:rPr>
              <a:t>(Ask) How is your club planning for succession in leadership roles?</a:t>
            </a:r>
          </a:p>
          <a:p>
            <a:pPr marL="0" indent="0">
              <a:lnSpc>
                <a:spcPct val="100000"/>
              </a:lnSpc>
              <a:spcAft>
                <a:spcPts val="0"/>
              </a:spcAft>
              <a:buNone/>
            </a:pPr>
            <a:endParaRPr lang="en-GB" sz="900" kern="1200" dirty="0">
              <a:solidFill>
                <a:schemeClr val="tx1"/>
              </a:solidFill>
              <a:effectLst/>
              <a:latin typeface="Arial" panose="020B0604020202020204" pitchFamily="34" charset="0"/>
              <a:ea typeface="+mn-ea"/>
              <a:cs typeface="Arial" panose="020B0604020202020204" pitchFamily="34" charset="0"/>
            </a:endParaRPr>
          </a:p>
          <a:p>
            <a:pPr marL="0" indent="0">
              <a:lnSpc>
                <a:spcPct val="100000"/>
              </a:lnSpc>
              <a:spcAft>
                <a:spcPts val="0"/>
              </a:spcAft>
              <a:buNone/>
            </a:pPr>
            <a:r>
              <a:rPr lang="en-GB" sz="1200" kern="1200" dirty="0">
                <a:solidFill>
                  <a:schemeClr val="tx1"/>
                </a:solidFill>
                <a:effectLst/>
                <a:latin typeface="Arial" panose="020B0604020202020204" pitchFamily="34" charset="0"/>
                <a:ea typeface="+mn-ea"/>
                <a:cs typeface="Arial" panose="020B0604020202020204" pitchFamily="34" charset="0"/>
              </a:rPr>
              <a:t>Do you have an Education Committee, a Membership Committee, a PR Committee and an SAA Committee to support your VP Education, VP Membership, VP Public Relations, and Sergeant at Arms? Forming Committees to support elected club officers is a way to develop new club leaders. How is your club grooming/preparing new leaders? </a:t>
            </a:r>
          </a:p>
        </p:txBody>
      </p:sp>
      <p:sp>
        <p:nvSpPr>
          <p:cNvPr id="4" name="Slide Number Placeholder 3"/>
          <p:cNvSpPr>
            <a:spLocks noGrp="1"/>
          </p:cNvSpPr>
          <p:nvPr>
            <p:ph type="sldNum" sz="quarter" idx="5"/>
          </p:nvPr>
        </p:nvSpPr>
        <p:spPr/>
        <p:txBody>
          <a:bodyPr/>
          <a:lstStyle/>
          <a:p>
            <a:fld id="{DC9DD302-1F34-F94E-BE63-3678BC305FEB}" type="slidenum">
              <a:rPr lang="en-US" smtClean="0"/>
              <a:pPr/>
              <a:t>10</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33488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1 minute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26 minutes</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kern="1200" dirty="0">
                <a:solidFill>
                  <a:schemeClr val="tx1"/>
                </a:solidFill>
                <a:effectLst/>
                <a:latin typeface="Arial" panose="020B0604020202020204" pitchFamily="34" charset="0"/>
                <a:ea typeface="+mn-ea"/>
                <a:cs typeface="Arial" panose="020B0604020202020204" pitchFamily="34" charset="0"/>
              </a:rPr>
              <a:t>Well known leadership author and keynote speaker, Simon Sinek, knows the value of succession planning as he expresses in his quote here. </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11</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489782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2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28 minutes</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br>
              <a:rPr lang="en-GB" sz="1200" kern="1200" dirty="0">
                <a:solidFill>
                  <a:schemeClr val="tx1"/>
                </a:solidFill>
                <a:effectLst/>
                <a:latin typeface="Arial" panose="020B0604020202020204" pitchFamily="34" charset="0"/>
                <a:ea typeface="+mn-ea"/>
                <a:cs typeface="Arial" panose="020B0604020202020204" pitchFamily="34" charset="0"/>
              </a:rPr>
            </a:b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Highlight</a:t>
            </a:r>
            <a:r>
              <a:rPr lang="en-GB" sz="1200" kern="1200" dirty="0">
                <a:solidFill>
                  <a:schemeClr val="tx1"/>
                </a:solidFill>
                <a:effectLst/>
                <a:latin typeface="Arial" panose="020B0604020202020204" pitchFamily="34" charset="0"/>
                <a:ea typeface="+mn-ea"/>
                <a:cs typeface="Arial" panose="020B0604020202020204" pitchFamily="34" charset="0"/>
              </a:rPr>
              <a:t> that this is the question that must be openly asked to members in a whole club setting.) </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Say</a:t>
            </a:r>
            <a:r>
              <a:rPr lang="en-GB" sz="1200" kern="1200" dirty="0">
                <a:solidFill>
                  <a:schemeClr val="tx1"/>
                </a:solidFill>
                <a:effectLst/>
                <a:latin typeface="Arial" panose="020B0604020202020204" pitchFamily="34" charset="0"/>
                <a:ea typeface="+mn-ea"/>
                <a:cs typeface="Arial" panose="020B0604020202020204" pitchFamily="34" charset="0"/>
              </a:rPr>
              <a:t>) Your club belongs to its members, and they must step-up to lead it and take ownership of its future. </a:t>
            </a: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b="1" kern="1200" dirty="0">
                <a:solidFill>
                  <a:schemeClr val="tx1"/>
                </a:solidFill>
                <a:effectLst/>
                <a:latin typeface="Arial" panose="020B0604020202020204" pitchFamily="34" charset="0"/>
                <a:ea typeface="+mn-ea"/>
                <a:cs typeface="Arial" panose="020B0604020202020204" pitchFamily="34" charset="0"/>
              </a:rPr>
              <a:t>All members agree to do this when they sign up for membership. The Toastmasters Promise states, “I will serve as a club officer when called upon to do so.” </a:t>
            </a:r>
            <a:r>
              <a:rPr lang="en-US" sz="1200" kern="1200" dirty="0">
                <a:solidFill>
                  <a:schemeClr val="tx1"/>
                </a:solidFill>
                <a:effectLst/>
                <a:latin typeface="Arial" panose="020B0604020202020204" pitchFamily="34" charset="0"/>
                <a:ea typeface="+mn-ea"/>
                <a:cs typeface="Arial" panose="020B0604020202020204" pitchFamily="34" charset="0"/>
              </a:rPr>
              <a:t>https://ccdn.toastmasters.org/medias/files/department-documents/club-documents/402-a-toastmasters-promise.pdf</a:t>
            </a: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kern="1200" dirty="0">
                <a:solidFill>
                  <a:schemeClr val="tx1"/>
                </a:solidFill>
                <a:effectLst/>
                <a:latin typeface="Arial" panose="020B0604020202020204" pitchFamily="34" charset="0"/>
                <a:ea typeface="+mn-ea"/>
                <a:cs typeface="Arial" panose="020B0604020202020204" pitchFamily="34" charset="0"/>
              </a:rPr>
              <a:t>Encouraging and asking members who have not served as a club officer to serve as a club officer is something that we, as current club officers, can do to prepare our successor for office. </a:t>
            </a:r>
            <a:r>
              <a:rPr lang="en-US" sz="1200" kern="1200" dirty="0">
                <a:solidFill>
                  <a:schemeClr val="tx1"/>
                </a:solidFill>
                <a:effectLst/>
                <a:latin typeface="Arial" panose="020B0604020202020204" pitchFamily="34" charset="0"/>
                <a:ea typeface="+mn-ea"/>
                <a:cs typeface="Arial" panose="020B0604020202020204" pitchFamily="34" charset="0"/>
              </a:rPr>
              <a:t>During the club officer induction ceremony (best practice if clubs don't already do it) each club officer commits to being accountable and members commit to support the club officers.</a:t>
            </a:r>
            <a:endParaRPr lang="en-US" sz="1200" dirty="0">
              <a:effectLst/>
              <a:latin typeface="Arial" panose="020B0604020202020204" pitchFamily="34" charset="0"/>
            </a:endParaRP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12</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179997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2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30 minutes</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Invite</a:t>
            </a:r>
            <a:r>
              <a:rPr lang="en-GB" sz="1200" kern="1200" dirty="0">
                <a:solidFill>
                  <a:schemeClr val="tx1"/>
                </a:solidFill>
                <a:effectLst/>
                <a:latin typeface="Arial" panose="020B0604020202020204" pitchFamily="34" charset="0"/>
                <a:ea typeface="+mn-ea"/>
                <a:cs typeface="Arial" panose="020B0604020202020204" pitchFamily="34" charset="0"/>
              </a:rPr>
              <a:t> leaders present to think about their future plans. </a:t>
            </a:r>
            <a:r>
              <a:rPr lang="en-GB" sz="1200" b="1" kern="1200" dirty="0">
                <a:solidFill>
                  <a:schemeClr val="tx1"/>
                </a:solidFill>
                <a:effectLst/>
                <a:latin typeface="Arial" panose="020B0604020202020204" pitchFamily="34" charset="0"/>
                <a:ea typeface="+mn-ea"/>
                <a:cs typeface="Arial" panose="020B0604020202020204" pitchFamily="34" charset="0"/>
              </a:rPr>
              <a:t>Explain</a:t>
            </a:r>
            <a:r>
              <a:rPr lang="en-GB" sz="1200" kern="1200" dirty="0">
                <a:solidFill>
                  <a:schemeClr val="tx1"/>
                </a:solidFill>
                <a:effectLst/>
                <a:latin typeface="Arial" panose="020B0604020202020204" pitchFamily="34" charset="0"/>
                <a:ea typeface="+mn-ea"/>
                <a:cs typeface="Arial" panose="020B0604020202020204" pitchFamily="34" charset="0"/>
              </a:rPr>
              <a:t> that every role </a:t>
            </a:r>
            <a:r>
              <a:rPr lang="en-GB" sz="1200" b="1" kern="1200" dirty="0">
                <a:solidFill>
                  <a:schemeClr val="tx1"/>
                </a:solidFill>
                <a:effectLst/>
                <a:latin typeface="Arial" panose="020B0604020202020204" pitchFamily="34" charset="0"/>
                <a:ea typeface="+mn-ea"/>
                <a:cs typeface="Arial" panose="020B0604020202020204" pitchFamily="34" charset="0"/>
              </a:rPr>
              <a:t>EXCEPT</a:t>
            </a:r>
            <a:r>
              <a:rPr lang="en-GB" sz="1200" kern="1200" dirty="0">
                <a:solidFill>
                  <a:schemeClr val="tx1"/>
                </a:solidFill>
                <a:effectLst/>
                <a:latin typeface="Arial" panose="020B0604020202020204" pitchFamily="34" charset="0"/>
                <a:ea typeface="+mn-ea"/>
                <a:cs typeface="Arial" panose="020B0604020202020204" pitchFamily="34" charset="0"/>
              </a:rPr>
              <a:t> for the Club President can be done by the same person for another year.) The goal of a leader is to plan for succession. We should only continue in our current role or a different club officer role if an able successor needs more time to step up to leadership. Maintaining knowledge and experience within the club officer leadership team can be accomplished through mentoring new leaders. </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Note</a:t>
            </a:r>
            <a:r>
              <a:rPr lang="en-GB" sz="1200" kern="1200" dirty="0">
                <a:solidFill>
                  <a:schemeClr val="tx1"/>
                </a:solidFill>
                <a:effectLst/>
                <a:latin typeface="Arial" panose="020B0604020202020204" pitchFamily="34" charset="0"/>
                <a:ea typeface="+mn-ea"/>
                <a:cs typeface="Arial" panose="020B0604020202020204" pitchFamily="34" charset="0"/>
              </a:rPr>
              <a:t>: Prepare Your Successor for Office by asking your Committee Member(s) to step up to serving as the next club officer in that role – Education Committee, Membership Committee, PR Committee, and Sergeant at Arms Committee. </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13</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571243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3925" y="625475"/>
            <a:ext cx="5026025" cy="2827338"/>
          </a:xfrm>
        </p:spPr>
      </p:sp>
      <p:sp>
        <p:nvSpPr>
          <p:cNvPr id="3" name="Notes Placeholder 2"/>
          <p:cNvSpPr>
            <a:spLocks noGrp="1"/>
          </p:cNvSpPr>
          <p:nvPr>
            <p:ph type="body" idx="1"/>
          </p:nvPr>
        </p:nvSpPr>
        <p:spPr>
          <a:xfrm>
            <a:off x="450573" y="3564836"/>
            <a:ext cx="6016487" cy="5473148"/>
          </a:xfrm>
        </p:spPr>
        <p:txBody>
          <a:bodyPr/>
          <a:lstStyle/>
          <a:p>
            <a:pPr marL="0" indent="0">
              <a:lnSpc>
                <a:spcPct val="100000"/>
              </a:lnSpc>
              <a:spcAft>
                <a:spcPts val="0"/>
              </a:spcAft>
              <a:buNone/>
            </a:pPr>
            <a:r>
              <a:rPr lang="en-GB" sz="1100" b="1" kern="1200" dirty="0">
                <a:solidFill>
                  <a:schemeClr val="tx1"/>
                </a:solidFill>
                <a:effectLst/>
                <a:latin typeface="Arial" panose="020B0604020202020204" pitchFamily="34" charset="0"/>
                <a:ea typeface="+mn-ea"/>
                <a:cs typeface="Arial" panose="020B0604020202020204" pitchFamily="34" charset="0"/>
              </a:rPr>
              <a:t>Time on slide: 5 minutes</a:t>
            </a:r>
          </a:p>
          <a:p>
            <a:pPr marL="0" indent="0">
              <a:lnSpc>
                <a:spcPct val="100000"/>
              </a:lnSpc>
              <a:spcAft>
                <a:spcPts val="0"/>
              </a:spcAft>
              <a:buNone/>
            </a:pPr>
            <a:r>
              <a:rPr lang="en-GB" sz="1100" b="1" kern="1200" dirty="0">
                <a:solidFill>
                  <a:schemeClr val="tx1"/>
                </a:solidFill>
                <a:effectLst/>
                <a:latin typeface="Arial" panose="020B0604020202020204" pitchFamily="34" charset="0"/>
                <a:ea typeface="+mn-ea"/>
                <a:cs typeface="Arial" panose="020B0604020202020204" pitchFamily="34" charset="0"/>
              </a:rPr>
              <a:t>Elapsed time: 35 minutes</a:t>
            </a:r>
          </a:p>
          <a:p>
            <a:pPr marL="0" indent="0">
              <a:lnSpc>
                <a:spcPct val="100000"/>
              </a:lnSpc>
              <a:spcAft>
                <a:spcPts val="0"/>
              </a:spcAft>
              <a:buNone/>
            </a:pPr>
            <a:endParaRPr lang="en-GB" sz="800" b="1" kern="1200" dirty="0">
              <a:solidFill>
                <a:schemeClr val="tx1"/>
              </a:solidFill>
              <a:effectLst/>
              <a:latin typeface="Arial" panose="020B0604020202020204" pitchFamily="34" charset="0"/>
              <a:ea typeface="+mn-ea"/>
              <a:cs typeface="Arial" panose="020B0604020202020204" pitchFamily="34" charset="0"/>
            </a:endParaRPr>
          </a:p>
          <a:p>
            <a:pPr marL="0" indent="0">
              <a:lnSpc>
                <a:spcPct val="100000"/>
              </a:lnSpc>
              <a:spcAft>
                <a:spcPts val="0"/>
              </a:spcAft>
              <a:buNone/>
            </a:pPr>
            <a:r>
              <a:rPr lang="en-GB" sz="11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lnSpc>
                <a:spcPct val="100000"/>
              </a:lnSpc>
              <a:spcAft>
                <a:spcPts val="0"/>
              </a:spcAft>
              <a:buFontTx/>
              <a:buNone/>
            </a:pPr>
            <a:r>
              <a:rPr lang="en-GB" sz="1050" b="1" kern="1200" dirty="0">
                <a:solidFill>
                  <a:schemeClr val="tx1"/>
                </a:solidFill>
                <a:effectLst/>
                <a:latin typeface="Arial" panose="020B0604020202020204" pitchFamily="34" charset="0"/>
                <a:ea typeface="+mn-ea"/>
                <a:cs typeface="Arial" panose="020B0604020202020204" pitchFamily="34" charset="0"/>
              </a:rPr>
              <a:t>(Ask)</a:t>
            </a:r>
            <a:r>
              <a:rPr lang="en-GB" sz="1050" kern="1200" dirty="0">
                <a:solidFill>
                  <a:schemeClr val="tx1"/>
                </a:solidFill>
                <a:effectLst/>
                <a:latin typeface="Arial" panose="020B0604020202020204" pitchFamily="34" charset="0"/>
                <a:ea typeface="+mn-ea"/>
                <a:cs typeface="Arial" panose="020B0604020202020204" pitchFamily="34" charset="0"/>
              </a:rPr>
              <a:t> How do you recruit new club leaders? (After the attendees share their ideas, then share the list on this slide and discuss each one.)</a:t>
            </a:r>
          </a:p>
          <a:p>
            <a:pPr>
              <a:lnSpc>
                <a:spcPct val="100000"/>
              </a:lnSpc>
              <a:spcAft>
                <a:spcPts val="0"/>
              </a:spcAft>
            </a:pPr>
            <a:endParaRPr lang="en-GB" sz="700" kern="1200" dirty="0">
              <a:solidFill>
                <a:schemeClr val="tx1"/>
              </a:solidFill>
              <a:effectLst/>
              <a:latin typeface="Arial" panose="020B0604020202020204" pitchFamily="34" charset="0"/>
              <a:ea typeface="+mn-ea"/>
              <a:cs typeface="Arial" panose="020B0604020202020204" pitchFamily="34" charset="0"/>
            </a:endParaRPr>
          </a:p>
          <a:p>
            <a:pPr>
              <a:lnSpc>
                <a:spcPct val="100000"/>
              </a:lnSpc>
              <a:spcAft>
                <a:spcPts val="0"/>
              </a:spcAft>
            </a:pPr>
            <a:r>
              <a:rPr lang="en-GB" sz="1050" kern="1200" dirty="0">
                <a:solidFill>
                  <a:schemeClr val="tx1"/>
                </a:solidFill>
                <a:effectLst/>
                <a:latin typeface="Arial" panose="020B0604020202020204" pitchFamily="34" charset="0"/>
                <a:ea typeface="+mn-ea"/>
                <a:cs typeface="Arial" panose="020B0604020202020204" pitchFamily="34" charset="0"/>
              </a:rPr>
              <a:t>Begin succession planning early</a:t>
            </a:r>
          </a:p>
          <a:p>
            <a:pPr>
              <a:lnSpc>
                <a:spcPct val="100000"/>
              </a:lnSpc>
              <a:spcAft>
                <a:spcPts val="0"/>
              </a:spcAft>
            </a:pPr>
            <a:r>
              <a:rPr lang="en-GB" sz="1050" kern="1200" dirty="0">
                <a:solidFill>
                  <a:schemeClr val="tx1"/>
                </a:solidFill>
                <a:effectLst/>
                <a:latin typeface="Arial" panose="020B0604020202020204" pitchFamily="34" charset="0"/>
                <a:ea typeface="+mn-ea"/>
                <a:cs typeface="Arial" panose="020B0604020202020204" pitchFamily="34" charset="0"/>
              </a:rPr>
              <a:t>Identify active participants in meetings</a:t>
            </a:r>
          </a:p>
          <a:p>
            <a:pPr>
              <a:lnSpc>
                <a:spcPct val="100000"/>
              </a:lnSpc>
              <a:spcAft>
                <a:spcPts val="0"/>
              </a:spcAft>
            </a:pPr>
            <a:r>
              <a:rPr lang="en-GB" sz="1050" kern="1200" dirty="0">
                <a:solidFill>
                  <a:schemeClr val="tx1"/>
                </a:solidFill>
                <a:effectLst/>
                <a:latin typeface="Arial" panose="020B0604020202020204" pitchFamily="34" charset="0"/>
                <a:ea typeface="+mn-ea"/>
                <a:cs typeface="Arial" panose="020B0604020202020204" pitchFamily="34" charset="0"/>
              </a:rPr>
              <a:t>Who asks questions?</a:t>
            </a:r>
          </a:p>
          <a:p>
            <a:pPr>
              <a:lnSpc>
                <a:spcPct val="100000"/>
              </a:lnSpc>
              <a:spcAft>
                <a:spcPts val="0"/>
              </a:spcAft>
            </a:pPr>
            <a:r>
              <a:rPr lang="en-GB" sz="1050" kern="1200" dirty="0">
                <a:solidFill>
                  <a:schemeClr val="tx1"/>
                </a:solidFill>
                <a:effectLst/>
                <a:latin typeface="Arial" panose="020B0604020202020204" pitchFamily="34" charset="0"/>
                <a:ea typeface="+mn-ea"/>
                <a:cs typeface="Arial" panose="020B0604020202020204" pitchFamily="34" charset="0"/>
              </a:rPr>
              <a:t>Talk one-on-one about the opportunities and transferable skills offered by club leadership</a:t>
            </a:r>
          </a:p>
          <a:p>
            <a:pPr>
              <a:lnSpc>
                <a:spcPct val="100000"/>
              </a:lnSpc>
              <a:spcAft>
                <a:spcPts val="0"/>
              </a:spcAft>
            </a:pPr>
            <a:r>
              <a:rPr lang="en-GB" sz="1050" kern="1200" dirty="0">
                <a:solidFill>
                  <a:schemeClr val="tx1"/>
                </a:solidFill>
                <a:effectLst/>
                <a:latin typeface="Arial" panose="020B0604020202020204" pitchFamily="34" charset="0"/>
                <a:ea typeface="+mn-ea"/>
                <a:cs typeface="Arial" panose="020B0604020202020204" pitchFamily="34" charset="0"/>
              </a:rPr>
              <a:t>Invite members to serve on Education, Membership, PR, and SAA committees</a:t>
            </a:r>
          </a:p>
          <a:p>
            <a:pPr>
              <a:lnSpc>
                <a:spcPct val="100000"/>
              </a:lnSpc>
              <a:spcAft>
                <a:spcPts val="0"/>
              </a:spcAft>
            </a:pPr>
            <a:endParaRPr lang="en-GB" sz="700" kern="1200" dirty="0">
              <a:solidFill>
                <a:schemeClr val="tx1"/>
              </a:solidFill>
              <a:effectLst/>
              <a:latin typeface="Arial" panose="020B0604020202020204" pitchFamily="34" charset="0"/>
              <a:ea typeface="+mn-ea"/>
              <a:cs typeface="Arial" panose="020B0604020202020204" pitchFamily="34" charset="0"/>
            </a:endParaRPr>
          </a:p>
          <a:p>
            <a:pPr marL="0" indent="0">
              <a:lnSpc>
                <a:spcPct val="100000"/>
              </a:lnSpc>
              <a:spcAft>
                <a:spcPts val="0"/>
              </a:spcAft>
              <a:buNone/>
            </a:pPr>
            <a:r>
              <a:rPr lang="en-GB" sz="1050" b="1" kern="1200" dirty="0">
                <a:solidFill>
                  <a:schemeClr val="tx1"/>
                </a:solidFill>
                <a:effectLst/>
                <a:latin typeface="Arial" panose="020B0604020202020204" pitchFamily="34" charset="0"/>
                <a:ea typeface="+mn-ea"/>
                <a:cs typeface="Arial" panose="020B0604020202020204" pitchFamily="34" charset="0"/>
              </a:rPr>
              <a:t>(End with…) </a:t>
            </a:r>
            <a:r>
              <a:rPr lang="en-US" sz="1050" kern="1200" dirty="0">
                <a:solidFill>
                  <a:schemeClr val="tx1"/>
                </a:solidFill>
                <a:effectLst/>
                <a:latin typeface="Arial" panose="020B0604020202020204" pitchFamily="34" charset="0"/>
                <a:ea typeface="+mn-ea"/>
                <a:cs typeface="Arial" panose="020B0604020202020204" pitchFamily="34" charset="0"/>
              </a:rPr>
              <a:t>Talk about succession planning often at Executive Committee meetings and in one-on-one conversations with your club officers. Share the value of club leadership openly with your club's members during club meetings. Discuss the Toastmasters Promise and how it applies to members stepping up to club leadership. It is the sixth step in the Toastmasters Promise. </a:t>
            </a:r>
          </a:p>
          <a:p>
            <a:pPr marL="0" indent="0">
              <a:lnSpc>
                <a:spcPct val="100000"/>
              </a:lnSpc>
              <a:spcAft>
                <a:spcPts val="0"/>
              </a:spcAft>
              <a:buNone/>
            </a:pPr>
            <a:endParaRPr lang="en-US" sz="700" kern="1200" dirty="0">
              <a:solidFill>
                <a:schemeClr val="tx1"/>
              </a:solidFill>
              <a:effectLst/>
              <a:latin typeface="Arial" panose="020B0604020202020204" pitchFamily="34" charset="0"/>
              <a:ea typeface="+mn-ea"/>
              <a:cs typeface="Arial" panose="020B0604020202020204" pitchFamily="34" charset="0"/>
            </a:endParaRPr>
          </a:p>
          <a:p>
            <a:pPr marL="0" indent="0">
              <a:lnSpc>
                <a:spcPct val="100000"/>
              </a:lnSpc>
              <a:spcAft>
                <a:spcPts val="0"/>
              </a:spcAft>
              <a:buNone/>
            </a:pPr>
            <a:r>
              <a:rPr lang="en-US" sz="1000" kern="1200" dirty="0">
                <a:solidFill>
                  <a:schemeClr val="tx1"/>
                </a:solidFill>
                <a:effectLst/>
                <a:latin typeface="Arial" panose="020B0604020202020204" pitchFamily="34" charset="0"/>
                <a:ea typeface="+mn-ea"/>
                <a:cs typeface="Arial" panose="020B0604020202020204" pitchFamily="34" charset="0"/>
              </a:rPr>
              <a:t>(For reference: This is A Toastmaster’s Promise:</a:t>
            </a:r>
          </a:p>
          <a:p>
            <a:pPr marL="0" indent="0">
              <a:lnSpc>
                <a:spcPct val="100000"/>
              </a:lnSpc>
              <a:spcAft>
                <a:spcPts val="0"/>
              </a:spcAft>
              <a:buNone/>
            </a:pPr>
            <a:r>
              <a:rPr lang="en-US" sz="1000" kern="1200" dirty="0">
                <a:solidFill>
                  <a:schemeClr val="tx1"/>
                </a:solidFill>
                <a:effectLst/>
                <a:latin typeface="Arial" panose="020B0604020202020204" pitchFamily="34" charset="0"/>
                <a:ea typeface="+mn-ea"/>
                <a:cs typeface="Arial" panose="020B0604020202020204" pitchFamily="34" charset="0"/>
              </a:rPr>
              <a:t>As a member of Toastmasters International and my club, I promise:</a:t>
            </a:r>
          </a:p>
          <a:p>
            <a:pPr marL="171450" indent="-171450">
              <a:lnSpc>
                <a:spcPct val="100000"/>
              </a:lnSpc>
              <a:spcAft>
                <a:spcPts val="0"/>
              </a:spcAft>
              <a:buFont typeface="Wingdings" panose="05000000000000000000" pitchFamily="2" charset="2"/>
              <a:buChar char="§"/>
            </a:pPr>
            <a:r>
              <a:rPr lang="en-US" sz="1000" b="0" i="0" kern="1200" dirty="0">
                <a:solidFill>
                  <a:schemeClr val="tx1"/>
                </a:solidFill>
                <a:effectLst/>
                <a:latin typeface="Arial" panose="020B0604020202020204" pitchFamily="34" charset="0"/>
                <a:ea typeface="+mn-ea"/>
                <a:cs typeface="Arial" panose="020B0604020202020204" pitchFamily="34" charset="0"/>
              </a:rPr>
              <a:t>To attend club meetings regularly</a:t>
            </a:r>
          </a:p>
          <a:p>
            <a:pPr marL="171450" indent="-171450">
              <a:lnSpc>
                <a:spcPct val="100000"/>
              </a:lnSpc>
              <a:spcAft>
                <a:spcPts val="0"/>
              </a:spcAft>
              <a:buFont typeface="Wingdings" panose="05000000000000000000" pitchFamily="2" charset="2"/>
              <a:buChar char="§"/>
            </a:pPr>
            <a:r>
              <a:rPr lang="en-US" sz="1000" b="0" i="0" kern="1200" dirty="0">
                <a:solidFill>
                  <a:schemeClr val="tx1"/>
                </a:solidFill>
                <a:effectLst/>
                <a:latin typeface="Arial" panose="020B0604020202020204" pitchFamily="34" charset="0"/>
                <a:ea typeface="+mn-ea"/>
                <a:cs typeface="Arial" panose="020B0604020202020204" pitchFamily="34" charset="0"/>
              </a:rPr>
              <a:t>To prepare all of my projects to the best of my ability, basing them on the Toastmasters education program</a:t>
            </a:r>
          </a:p>
          <a:p>
            <a:pPr marL="171450" indent="-171450">
              <a:lnSpc>
                <a:spcPct val="100000"/>
              </a:lnSpc>
              <a:spcAft>
                <a:spcPts val="0"/>
              </a:spcAft>
              <a:buFont typeface="Wingdings" panose="05000000000000000000" pitchFamily="2" charset="2"/>
              <a:buChar char="§"/>
            </a:pPr>
            <a:r>
              <a:rPr lang="en-US" sz="1000" b="0" i="0" kern="1200" dirty="0">
                <a:solidFill>
                  <a:schemeClr val="tx1"/>
                </a:solidFill>
                <a:effectLst/>
                <a:latin typeface="Arial" panose="020B0604020202020204" pitchFamily="34" charset="0"/>
                <a:ea typeface="+mn-ea"/>
                <a:cs typeface="Arial" panose="020B0604020202020204" pitchFamily="34" charset="0"/>
              </a:rPr>
              <a:t>To prepare for and fulfill meeting assignments</a:t>
            </a:r>
          </a:p>
          <a:p>
            <a:pPr marL="171450" indent="-171450">
              <a:lnSpc>
                <a:spcPct val="100000"/>
              </a:lnSpc>
              <a:spcAft>
                <a:spcPts val="0"/>
              </a:spcAft>
              <a:buFont typeface="Wingdings" panose="05000000000000000000" pitchFamily="2" charset="2"/>
              <a:buChar char="§"/>
            </a:pPr>
            <a:r>
              <a:rPr lang="en-US" sz="1000" b="0" i="0" kern="1200" dirty="0">
                <a:solidFill>
                  <a:schemeClr val="tx1"/>
                </a:solidFill>
                <a:effectLst/>
                <a:latin typeface="Arial" panose="020B0604020202020204" pitchFamily="34" charset="0"/>
                <a:ea typeface="+mn-ea"/>
                <a:cs typeface="Arial" panose="020B0604020202020204" pitchFamily="34" charset="0"/>
              </a:rPr>
              <a:t>To provide fellow members with helpful, constructive evaluations</a:t>
            </a:r>
          </a:p>
          <a:p>
            <a:pPr marL="171450" indent="-171450">
              <a:lnSpc>
                <a:spcPct val="100000"/>
              </a:lnSpc>
              <a:spcAft>
                <a:spcPts val="0"/>
              </a:spcAft>
              <a:buFont typeface="Wingdings" panose="05000000000000000000" pitchFamily="2" charset="2"/>
              <a:buChar char="§"/>
            </a:pPr>
            <a:r>
              <a:rPr lang="en-US" sz="1000" b="0" i="0" kern="1200" dirty="0">
                <a:solidFill>
                  <a:schemeClr val="tx1"/>
                </a:solidFill>
                <a:effectLst/>
                <a:latin typeface="Arial" panose="020B0604020202020204" pitchFamily="34" charset="0"/>
                <a:ea typeface="+mn-ea"/>
                <a:cs typeface="Arial" panose="020B0604020202020204" pitchFamily="34" charset="0"/>
              </a:rPr>
              <a:t>To help the club maintain the positive, friendly environment necessary for all members to learn and grow</a:t>
            </a:r>
          </a:p>
          <a:p>
            <a:pPr marL="171450" indent="-171450">
              <a:lnSpc>
                <a:spcPct val="100000"/>
              </a:lnSpc>
              <a:spcAft>
                <a:spcPts val="0"/>
              </a:spcAft>
              <a:buFont typeface="Wingdings" panose="05000000000000000000" pitchFamily="2" charset="2"/>
              <a:buChar char="§"/>
            </a:pPr>
            <a:r>
              <a:rPr lang="en-US" sz="1000" b="1" i="1" kern="1200" dirty="0">
                <a:solidFill>
                  <a:schemeClr val="tx1"/>
                </a:solidFill>
                <a:effectLst/>
                <a:latin typeface="Arial" panose="020B0604020202020204" pitchFamily="34" charset="0"/>
                <a:ea typeface="+mn-ea"/>
                <a:cs typeface="Arial" panose="020B0604020202020204" pitchFamily="34" charset="0"/>
              </a:rPr>
              <a:t>To serve my club as an officer when called upon to do so</a:t>
            </a:r>
          </a:p>
          <a:p>
            <a:pPr marL="171450" indent="-171450">
              <a:lnSpc>
                <a:spcPct val="100000"/>
              </a:lnSpc>
              <a:spcAft>
                <a:spcPts val="0"/>
              </a:spcAft>
              <a:buFont typeface="Wingdings" panose="05000000000000000000" pitchFamily="2" charset="2"/>
              <a:buChar char="§"/>
            </a:pPr>
            <a:r>
              <a:rPr lang="en-US" sz="1000" b="0" i="0" kern="1200" dirty="0">
                <a:solidFill>
                  <a:schemeClr val="tx1"/>
                </a:solidFill>
                <a:effectLst/>
                <a:latin typeface="Arial" panose="020B0604020202020204" pitchFamily="34" charset="0"/>
                <a:ea typeface="+mn-ea"/>
                <a:cs typeface="Arial" panose="020B0604020202020204" pitchFamily="34" charset="0"/>
              </a:rPr>
              <a:t>To treat my fellow club members and our guests with respect and courtesy</a:t>
            </a:r>
          </a:p>
          <a:p>
            <a:pPr marL="171450" indent="-171450">
              <a:lnSpc>
                <a:spcPct val="100000"/>
              </a:lnSpc>
              <a:spcAft>
                <a:spcPts val="0"/>
              </a:spcAft>
              <a:buFont typeface="Wingdings" panose="05000000000000000000" pitchFamily="2" charset="2"/>
              <a:buChar char="§"/>
            </a:pPr>
            <a:r>
              <a:rPr lang="en-US" sz="1000" b="0" i="0" kern="1200" dirty="0">
                <a:solidFill>
                  <a:schemeClr val="tx1"/>
                </a:solidFill>
                <a:effectLst/>
                <a:latin typeface="Arial" panose="020B0604020202020204" pitchFamily="34" charset="0"/>
                <a:ea typeface="+mn-ea"/>
                <a:cs typeface="Arial" panose="020B0604020202020204" pitchFamily="34" charset="0"/>
              </a:rPr>
              <a:t>To bring guests to club meetings so they can see the benefits Toastmasters membership offers</a:t>
            </a:r>
          </a:p>
          <a:p>
            <a:pPr marL="171450" indent="-171450">
              <a:lnSpc>
                <a:spcPct val="100000"/>
              </a:lnSpc>
              <a:spcAft>
                <a:spcPts val="0"/>
              </a:spcAft>
              <a:buFont typeface="Wingdings" panose="05000000000000000000" pitchFamily="2" charset="2"/>
              <a:buChar char="§"/>
            </a:pPr>
            <a:r>
              <a:rPr lang="en-US" sz="1000" b="0" i="0" kern="1200" dirty="0">
                <a:solidFill>
                  <a:schemeClr val="tx1"/>
                </a:solidFill>
                <a:effectLst/>
                <a:latin typeface="Arial" panose="020B0604020202020204" pitchFamily="34" charset="0"/>
                <a:ea typeface="+mn-ea"/>
                <a:cs typeface="Arial" panose="020B0604020202020204" pitchFamily="34" charset="0"/>
              </a:rPr>
              <a:t>To adhere to the guidelines and rules for all Toastmasters education and recognition programs</a:t>
            </a:r>
          </a:p>
          <a:p>
            <a:pPr marL="171450" indent="-171450">
              <a:lnSpc>
                <a:spcPct val="100000"/>
              </a:lnSpc>
              <a:spcAft>
                <a:spcPts val="0"/>
              </a:spcAft>
              <a:buFont typeface="Wingdings" panose="05000000000000000000" pitchFamily="2" charset="2"/>
              <a:buChar char="§"/>
            </a:pPr>
            <a:r>
              <a:rPr lang="en-US" sz="1000" b="0" i="0" kern="1200" dirty="0">
                <a:solidFill>
                  <a:schemeClr val="tx1"/>
                </a:solidFill>
                <a:effectLst/>
                <a:latin typeface="Arial" panose="020B0604020202020204" pitchFamily="34" charset="0"/>
                <a:ea typeface="+mn-ea"/>
                <a:cs typeface="Arial" panose="020B0604020202020204" pitchFamily="34" charset="0"/>
              </a:rPr>
              <a:t>To act within Toastmasters’ core values of integrity, respect, service and excellence during the conduct of all Toastmasters activities</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14</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71963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3925" y="625475"/>
            <a:ext cx="5026025" cy="2827338"/>
          </a:xfrm>
        </p:spPr>
      </p:sp>
      <p:sp>
        <p:nvSpPr>
          <p:cNvPr id="3" name="Notes Placeholder 2"/>
          <p:cNvSpPr>
            <a:spLocks noGrp="1"/>
          </p:cNvSpPr>
          <p:nvPr>
            <p:ph type="body" idx="1"/>
          </p:nvPr>
        </p:nvSpPr>
        <p:spPr/>
        <p:txBody>
          <a:bodyPr/>
          <a:lstStyle/>
          <a:p>
            <a:pPr marL="0" indent="0">
              <a:lnSpc>
                <a:spcPct val="100000"/>
              </a:lnSpc>
              <a:spcAft>
                <a:spcPts val="0"/>
              </a:spcAft>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5 minutes</a:t>
            </a:r>
          </a:p>
          <a:p>
            <a:pPr marL="0" indent="0">
              <a:lnSpc>
                <a:spcPct val="100000"/>
              </a:lnSpc>
              <a:spcAft>
                <a:spcPts val="0"/>
              </a:spcAft>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40 minutes</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lnSpc>
                <a:spcPct val="100000"/>
              </a:lnSpc>
              <a:spcAft>
                <a:spcPts val="0"/>
              </a:spcAft>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lnSpc>
                <a:spcPct val="100000"/>
              </a:lnSpc>
              <a:spcAft>
                <a:spcPts val="0"/>
              </a:spcAft>
              <a:buNone/>
            </a:pPr>
            <a:r>
              <a:rPr lang="en-GB" sz="1200" b="1" kern="1200" dirty="0">
                <a:solidFill>
                  <a:schemeClr val="tx1"/>
                </a:solidFill>
                <a:effectLst/>
                <a:latin typeface="Arial" panose="020B0604020202020204" pitchFamily="34" charset="0"/>
                <a:ea typeface="+mn-ea"/>
                <a:cs typeface="Arial" panose="020B0604020202020204" pitchFamily="34" charset="0"/>
              </a:rPr>
              <a:t>(Ask) </a:t>
            </a:r>
            <a:r>
              <a:rPr lang="en-GB" sz="1200" kern="1200" dirty="0">
                <a:solidFill>
                  <a:schemeClr val="tx1"/>
                </a:solidFill>
                <a:effectLst/>
                <a:latin typeface="Arial" panose="020B0604020202020204" pitchFamily="34" charset="0"/>
                <a:ea typeface="+mn-ea"/>
                <a:cs typeface="Arial" panose="020B0604020202020204" pitchFamily="34" charset="0"/>
              </a:rPr>
              <a:t>How does your club transition smoothly from your current club officers to new club officers each year? (Gather as many ideas as possible.)</a:t>
            </a:r>
          </a:p>
          <a:p>
            <a:pPr marL="0" indent="0">
              <a:lnSpc>
                <a:spcPct val="100000"/>
              </a:lnSpc>
              <a:spcAft>
                <a:spcPts val="0"/>
              </a:spcAft>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lnSpc>
                <a:spcPct val="100000"/>
              </a:lnSpc>
              <a:spcAft>
                <a:spcPts val="0"/>
              </a:spcAft>
              <a:buClrTx/>
              <a:buSzTx/>
              <a:buFont typeface="Wingdings" pitchFamily="2" charset="2"/>
              <a:buNone/>
              <a:tabLst>
                <a:tab pos="216000" algn="l"/>
                <a:tab pos="432000" algn="l"/>
                <a:tab pos="648000" algn="l"/>
                <a:tab pos="864000" algn="l"/>
              </a:tabLst>
              <a:defRPr/>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Say</a:t>
            </a:r>
            <a:r>
              <a:rPr lang="en-GB" sz="1200" kern="1200" dirty="0">
                <a:solidFill>
                  <a:schemeClr val="tx1"/>
                </a:solidFill>
                <a:effectLst/>
                <a:latin typeface="Arial" panose="020B0604020202020204" pitchFamily="34" charset="0"/>
                <a:ea typeface="+mn-ea"/>
                <a:cs typeface="Arial" panose="020B0604020202020204" pitchFamily="34" charset="0"/>
              </a:rPr>
              <a:t>) The hardest part is creating transition documents, if they don’t exist. It is not a best practice to rely on “institutional or tribal” knowledge from year-to-year. </a:t>
            </a:r>
            <a:r>
              <a:rPr lang="en-US" sz="1200" kern="1200" dirty="0">
                <a:solidFill>
                  <a:schemeClr val="tx1"/>
                </a:solidFill>
                <a:effectLst/>
                <a:latin typeface="Arial" panose="020B0604020202020204" pitchFamily="34" charset="0"/>
                <a:ea typeface="+mn-ea"/>
                <a:cs typeface="Arial" panose="020B0604020202020204" pitchFamily="34" charset="0"/>
              </a:rPr>
              <a:t>Documented transition procedures provide an effective tool for the transition from the current to the new club officers</a:t>
            </a:r>
            <a:r>
              <a:rPr lang="en-GB" sz="1200" kern="1200" dirty="0">
                <a:solidFill>
                  <a:schemeClr val="tx1"/>
                </a:solidFill>
                <a:effectLst/>
                <a:latin typeface="Arial" panose="020B0604020202020204" pitchFamily="34" charset="0"/>
                <a:ea typeface="+mn-ea"/>
                <a:cs typeface="Arial" panose="020B0604020202020204" pitchFamily="34" charset="0"/>
              </a:rPr>
              <a:t> each year for consistent club success. </a:t>
            </a:r>
          </a:p>
          <a:p>
            <a:pPr marL="0" marR="0" lvl="0" indent="0" algn="l" defTabSz="216000" rtl="0" eaLnBrk="1" fontAlgn="auto" latinLnBrk="0" hangingPunct="1">
              <a:lnSpc>
                <a:spcPct val="100000"/>
              </a:lnSpc>
              <a:spcAft>
                <a:spcPts val="0"/>
              </a:spcAft>
              <a:buClrTx/>
              <a:buSzTx/>
              <a:buFont typeface="Wingdings" pitchFamily="2" charset="2"/>
              <a:buNone/>
              <a:tabLst>
                <a:tab pos="216000" algn="l"/>
                <a:tab pos="432000" algn="l"/>
                <a:tab pos="648000" algn="l"/>
                <a:tab pos="864000" algn="l"/>
              </a:tabLst>
              <a:defRPr/>
            </a:pPr>
            <a:r>
              <a:rPr lang="en-GB" sz="1200" kern="1200" dirty="0">
                <a:solidFill>
                  <a:schemeClr val="tx1"/>
                </a:solidFill>
                <a:effectLst/>
                <a:latin typeface="Arial" panose="020B0604020202020204" pitchFamily="34" charset="0"/>
                <a:ea typeface="+mn-ea"/>
                <a:cs typeface="Arial" panose="020B0604020202020204" pitchFamily="34" charset="0"/>
              </a:rPr>
              <a:t>Suggested transition documents include:</a:t>
            </a:r>
          </a:p>
          <a:p>
            <a:pPr marL="171450" marR="0" lvl="0" indent="-171450" algn="l" defTabSz="216000" rtl="0" eaLnBrk="1" fontAlgn="auto" latinLnBrk="0" hangingPunct="1">
              <a:lnSpc>
                <a:spcPct val="100000"/>
              </a:lnSpc>
              <a:spcAft>
                <a:spcPts val="0"/>
              </a:spcAft>
              <a:buClrTx/>
              <a:buSzTx/>
              <a:buFont typeface="Wingdings" pitchFamily="2" charset="2"/>
              <a:buChar char="§"/>
              <a:tabLst>
                <a:tab pos="216000" algn="l"/>
                <a:tab pos="432000" algn="l"/>
                <a:tab pos="648000" algn="l"/>
                <a:tab pos="864000" algn="l"/>
              </a:tabLst>
              <a:defRPr/>
            </a:pPr>
            <a:r>
              <a:rPr lang="en-US" sz="1200" kern="1200" dirty="0">
                <a:solidFill>
                  <a:schemeClr val="tx1"/>
                </a:solidFill>
                <a:effectLst/>
                <a:latin typeface="Arial" panose="020B0604020202020204" pitchFamily="34" charset="0"/>
                <a:ea typeface="+mn-ea"/>
                <a:cs typeface="Arial" panose="020B0604020202020204" pitchFamily="34" charset="0"/>
              </a:rPr>
              <a:t>Onboarding Process</a:t>
            </a:r>
          </a:p>
          <a:p>
            <a:pPr marL="171450" marR="0" lvl="0" indent="-171450" algn="l" defTabSz="216000" rtl="0" eaLnBrk="1" fontAlgn="auto" latinLnBrk="0" hangingPunct="1">
              <a:lnSpc>
                <a:spcPct val="100000"/>
              </a:lnSpc>
              <a:spcAft>
                <a:spcPts val="0"/>
              </a:spcAft>
              <a:buClrTx/>
              <a:buSzTx/>
              <a:tabLst>
                <a:tab pos="216000" algn="l"/>
                <a:tab pos="432000" algn="l"/>
                <a:tab pos="648000" algn="l"/>
                <a:tab pos="864000" algn="l"/>
              </a:tabLst>
              <a:defRPr/>
            </a:pPr>
            <a:r>
              <a:rPr lang="en-US" sz="1200" kern="1200" dirty="0">
                <a:solidFill>
                  <a:schemeClr val="tx1"/>
                </a:solidFill>
                <a:effectLst/>
                <a:latin typeface="Arial" panose="020B0604020202020204" pitchFamily="34" charset="0"/>
                <a:ea typeface="+mn-ea"/>
                <a:cs typeface="Arial" panose="020B0604020202020204" pitchFamily="34" charset="0"/>
              </a:rPr>
              <a:t>List of Mentors and Mentees</a:t>
            </a:r>
          </a:p>
          <a:p>
            <a:pPr marL="171450" marR="0" lvl="0" indent="-171450" algn="l" defTabSz="216000" rtl="0" eaLnBrk="1" fontAlgn="auto" latinLnBrk="0" hangingPunct="1">
              <a:lnSpc>
                <a:spcPct val="100000"/>
              </a:lnSpc>
              <a:spcAft>
                <a:spcPts val="0"/>
              </a:spcAft>
              <a:buClrTx/>
              <a:buSzTx/>
              <a:tabLst>
                <a:tab pos="216000" algn="l"/>
                <a:tab pos="432000" algn="l"/>
                <a:tab pos="648000" algn="l"/>
                <a:tab pos="864000" algn="l"/>
              </a:tabLst>
              <a:defRPr/>
            </a:pPr>
            <a:r>
              <a:rPr lang="en-US" sz="1200" kern="1200" dirty="0">
                <a:solidFill>
                  <a:schemeClr val="tx1"/>
                </a:solidFill>
                <a:effectLst/>
                <a:latin typeface="Arial" panose="020B0604020202020204" pitchFamily="34" charset="0"/>
                <a:ea typeface="+mn-ea"/>
                <a:cs typeface="Arial" panose="020B0604020202020204" pitchFamily="34" charset="0"/>
              </a:rPr>
              <a:t>Account Access: Financial, Social media, FTH, Website</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lnSpc>
                <a:spcPct val="100000"/>
              </a:lnSpc>
              <a:spcAft>
                <a:spcPts val="0"/>
              </a:spcAft>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lnSpc>
                <a:spcPct val="100000"/>
              </a:lnSpc>
              <a:spcAft>
                <a:spcPts val="0"/>
              </a:spcAft>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Emphasize</a:t>
            </a:r>
            <a:r>
              <a:rPr lang="en-GB" sz="1200" kern="1200" dirty="0">
                <a:solidFill>
                  <a:schemeClr val="tx1"/>
                </a:solidFill>
                <a:effectLst/>
                <a:latin typeface="Arial" panose="020B0604020202020204" pitchFamily="34" charset="0"/>
                <a:ea typeface="+mn-ea"/>
                <a:cs typeface="Arial" panose="020B0604020202020204" pitchFamily="34" charset="0"/>
              </a:rPr>
              <a:t> the importance of documenting everything to ensure smooth club officer transitions from year-to-year. Once documents exist, the transition documents only need to be updated in future years.)</a:t>
            </a:r>
          </a:p>
          <a:p>
            <a:pPr marL="0" indent="0">
              <a:buNone/>
            </a:pP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15</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885816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2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42 minutes</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(Ask) </a:t>
            </a:r>
            <a:r>
              <a:rPr lang="en-GB" sz="1200" kern="1200" dirty="0">
                <a:solidFill>
                  <a:schemeClr val="tx1"/>
                </a:solidFill>
                <a:effectLst/>
                <a:latin typeface="Arial" panose="020B0604020202020204" pitchFamily="34" charset="0"/>
                <a:ea typeface="+mn-ea"/>
                <a:cs typeface="Arial" panose="020B0604020202020204" pitchFamily="34" charset="0"/>
              </a:rPr>
              <a:t>What are the deadlines for Club Officer Lists submission? Why is this important? </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After receiving their responses, click </a:t>
            </a:r>
            <a:r>
              <a:rPr lang="en-GB" sz="1200" kern="1200" dirty="0">
                <a:solidFill>
                  <a:schemeClr val="tx1"/>
                </a:solidFill>
                <a:effectLst/>
                <a:latin typeface="Arial" panose="020B0604020202020204" pitchFamily="34" charset="0"/>
                <a:ea typeface="+mn-ea"/>
                <a:cs typeface="Arial" panose="020B0604020202020204" pitchFamily="34" charset="0"/>
              </a:rPr>
              <a:t>to show the bullet points. </a:t>
            </a:r>
            <a:r>
              <a:rPr lang="en-GB" sz="1200" b="1" kern="1200" dirty="0">
                <a:solidFill>
                  <a:schemeClr val="tx1"/>
                </a:solidFill>
                <a:effectLst/>
                <a:latin typeface="Arial" panose="020B0604020202020204" pitchFamily="34" charset="0"/>
                <a:ea typeface="+mn-ea"/>
                <a:cs typeface="Arial" panose="020B0604020202020204" pitchFamily="34" charset="0"/>
              </a:rPr>
              <a:t>Emphasize</a:t>
            </a:r>
            <a:r>
              <a:rPr lang="en-GB" sz="1200" kern="1200" dirty="0">
                <a:solidFill>
                  <a:schemeClr val="tx1"/>
                </a:solidFill>
                <a:effectLst/>
                <a:latin typeface="Arial" panose="020B0604020202020204" pitchFamily="34" charset="0"/>
                <a:ea typeface="+mn-ea"/>
                <a:cs typeface="Arial" panose="020B0604020202020204" pitchFamily="34" charset="0"/>
              </a:rPr>
              <a:t> the deadline and where this should be done. Any current club officer can update the club officer list of assignments, so there is no excuse for not doing it immediately. </a:t>
            </a:r>
            <a:r>
              <a:rPr lang="en-US" sz="1200" kern="1200" dirty="0">
                <a:solidFill>
                  <a:schemeClr val="tx1"/>
                </a:solidFill>
                <a:effectLst/>
                <a:latin typeface="Arial" panose="020B0604020202020204" pitchFamily="34" charset="0"/>
                <a:ea typeface="+mn-ea"/>
                <a:cs typeface="Arial" panose="020B0604020202020204" pitchFamily="34" charset="0"/>
              </a:rPr>
              <a:t>Clubs with semiannual elections in November also have a December 31 deadline for submitting a new club officer list and can satisfy Goal 10 on-time club officer list submission for this.)</a:t>
            </a:r>
            <a:endParaRPr lang="en-GB" sz="120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16</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325191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2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44 minutes</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(Briefly wrap-up by highlighting the key points from the training.)</a:t>
            </a:r>
          </a:p>
          <a:p>
            <a:pPr marL="0" indent="0">
              <a:buNone/>
            </a:pPr>
            <a:br>
              <a:rPr lang="en-GB" sz="1200" kern="1200" dirty="0">
                <a:solidFill>
                  <a:schemeClr val="tx1"/>
                </a:solidFill>
                <a:effectLst/>
                <a:latin typeface="Arial" panose="020B0604020202020204" pitchFamily="34" charset="0"/>
                <a:ea typeface="+mn-ea"/>
                <a:cs typeface="Arial" panose="020B0604020202020204" pitchFamily="34" charset="0"/>
              </a:rPr>
            </a:br>
            <a:r>
              <a:rPr lang="en-GB" sz="1200" b="1" kern="1200" dirty="0">
                <a:solidFill>
                  <a:schemeClr val="tx1"/>
                </a:solidFill>
                <a:effectLst/>
                <a:latin typeface="Arial" panose="020B0604020202020204" pitchFamily="34" charset="0"/>
                <a:ea typeface="+mn-ea"/>
                <a:cs typeface="Arial" panose="020B0604020202020204" pitchFamily="34" charset="0"/>
              </a:rPr>
              <a:t>(Say) Let’s summarize. Round 2 Mid-Year General Session Part 2 Topics included:</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Member Engagement &amp; Retention</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Goal Setting</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Leadership Succession Planning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Election Protocols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Transition Best Practices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Submitting Updated Club Officer List</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17</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27880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1 minute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45 minutes</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b="0" kern="1200" dirty="0">
                <a:solidFill>
                  <a:schemeClr val="tx1"/>
                </a:solidFill>
                <a:effectLst/>
                <a:latin typeface="Arial" panose="020B0604020202020204" pitchFamily="34" charset="0"/>
                <a:ea typeface="+mn-ea"/>
                <a:cs typeface="Arial" panose="020B0604020202020204" pitchFamily="34" charset="0"/>
              </a:rPr>
              <a:t>Congratulations</a:t>
            </a:r>
            <a:r>
              <a:rPr lang="en-GB" sz="1200" kern="1200" dirty="0">
                <a:solidFill>
                  <a:schemeClr val="tx1"/>
                </a:solidFill>
                <a:effectLst/>
                <a:latin typeface="Arial" panose="020B0604020202020204" pitchFamily="34" charset="0"/>
                <a:ea typeface="+mn-ea"/>
                <a:cs typeface="Arial" panose="020B0604020202020204" pitchFamily="34" charset="0"/>
              </a:rPr>
              <a:t> on fulfilling your second round of club officer training!</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18</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10646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9D929-C129-FCB6-3FDB-54432F5C5021}"/>
              </a:ext>
            </a:extLst>
          </p:cNvPr>
          <p:cNvSpPr>
            <a:spLocks noGrp="1"/>
          </p:cNvSpPr>
          <p:nvPr>
            <p:ph type="ctrTitle"/>
          </p:nvPr>
        </p:nvSpPr>
        <p:spPr>
          <a:xfrm>
            <a:off x="1596000" y="1484415"/>
            <a:ext cx="9000000" cy="2025547"/>
          </a:xfrm>
          <a:prstGeom prst="rect">
            <a:avLst/>
          </a:prstGeom>
        </p:spPr>
        <p:txBody>
          <a:bodyPr lIns="108000" tIns="108000" rIns="108000" bIns="72000" anchor="b"/>
          <a:lstStyle>
            <a:lvl1pPr algn="ctr">
              <a:defRPr sz="4000" b="0">
                <a:solidFill>
                  <a:schemeClr val="accent4"/>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1FE404E6-FE9B-AC73-867E-4DD5369CBF6E}"/>
              </a:ext>
            </a:extLst>
          </p:cNvPr>
          <p:cNvSpPr>
            <a:spLocks noGrp="1"/>
          </p:cNvSpPr>
          <p:nvPr>
            <p:ph type="subTitle" idx="1"/>
          </p:nvPr>
        </p:nvSpPr>
        <p:spPr>
          <a:xfrm>
            <a:off x="1596001" y="3602038"/>
            <a:ext cx="9000000" cy="1655762"/>
          </a:xfrm>
          <a:prstGeom prst="rect">
            <a:avLst/>
          </a:prstGeom>
        </p:spPr>
        <p:txBody>
          <a:bodyPr lIns="144000" tIns="108000" rIns="108000" bIns="72000"/>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8" name="Picture 7">
            <a:extLst>
              <a:ext uri="{FF2B5EF4-FFF2-40B4-BE49-F238E27FC236}">
                <a16:creationId xmlns:a16="http://schemas.microsoft.com/office/drawing/2014/main" id="{C53F5893-95B2-DD72-7CA3-9DC51597542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56000" y="1484415"/>
            <a:ext cx="2880000" cy="576000"/>
          </a:xfrm>
          <a:prstGeom prst="rect">
            <a:avLst/>
          </a:prstGeom>
        </p:spPr>
      </p:pic>
    </p:spTree>
    <p:extLst>
      <p:ext uri="{BB962C8B-B14F-4D97-AF65-F5344CB8AC3E}">
        <p14:creationId xmlns:p14="http://schemas.microsoft.com/office/powerpoint/2010/main" val="229065185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F9F93-6858-8980-DCAF-6C7423ED2476}"/>
              </a:ext>
            </a:extLst>
          </p:cNvPr>
          <p:cNvSpPr>
            <a:spLocks noGrp="1"/>
          </p:cNvSpPr>
          <p:nvPr>
            <p:ph type="title"/>
          </p:nvPr>
        </p:nvSpPr>
        <p:spPr>
          <a:xfrm>
            <a:off x="432000" y="432000"/>
            <a:ext cx="11376000" cy="720000"/>
          </a:xfrm>
          <a:prstGeom prst="rect">
            <a:avLst/>
          </a:prstGeom>
        </p:spPr>
        <p:txBody>
          <a:bodyPr lIns="108000" rIns="108000" bIns="108000" anchor="ctr"/>
          <a:lstStyle>
            <a:lvl1pPr>
              <a:defRPr sz="2800" b="1">
                <a:solidFill>
                  <a:schemeClr val="bg1"/>
                </a:solidFill>
              </a:defRPr>
            </a:lvl1p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64029B37-25D7-0C51-8EAD-76326FD81400}"/>
              </a:ext>
            </a:extLst>
          </p:cNvPr>
          <p:cNvSpPr>
            <a:spLocks noGrp="1"/>
          </p:cNvSpPr>
          <p:nvPr>
            <p:ph idx="1"/>
          </p:nvPr>
        </p:nvSpPr>
        <p:spPr>
          <a:xfrm>
            <a:off x="432000" y="1277999"/>
            <a:ext cx="11376000" cy="4898964"/>
          </a:xfrm>
          <a:prstGeom prst="rect">
            <a:avLst/>
          </a:prstGeom>
        </p:spPr>
        <p:txBody>
          <a:bodyPr lIns="108000" tIns="72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Rectangle 6">
            <a:extLst>
              <a:ext uri="{FF2B5EF4-FFF2-40B4-BE49-F238E27FC236}">
                <a16:creationId xmlns:a16="http://schemas.microsoft.com/office/drawing/2014/main" id="{55A3AE9C-056C-F88A-209C-DEAC7F9F3960}"/>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3F6F0BDF-22D1-0038-148F-A8A3725400D0}"/>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2855442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3B204-B8C8-20E9-7F6B-AFFE5E62D185}"/>
              </a:ext>
            </a:extLst>
          </p:cNvPr>
          <p:cNvSpPr>
            <a:spLocks noGrp="1"/>
          </p:cNvSpPr>
          <p:nvPr>
            <p:ph type="title"/>
          </p:nvPr>
        </p:nvSpPr>
        <p:spPr>
          <a:xfrm>
            <a:off x="802800" y="1709738"/>
            <a:ext cx="10584000" cy="2852737"/>
          </a:xfrm>
          <a:prstGeom prst="rect">
            <a:avLst/>
          </a:prstGeom>
        </p:spPr>
        <p:txBody>
          <a:bodyPr lIns="108000" tIns="72000" rIns="108000" bIns="36000" anchor="b"/>
          <a:lstStyle>
            <a:lvl1pPr>
              <a:defRPr sz="4000">
                <a:solidFill>
                  <a:schemeClr val="bg1"/>
                </a:solidFill>
              </a:defRPr>
            </a:lvl1p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89E87122-1684-E567-C3FF-321AC8487513}"/>
              </a:ext>
            </a:extLst>
          </p:cNvPr>
          <p:cNvSpPr>
            <a:spLocks noGrp="1"/>
          </p:cNvSpPr>
          <p:nvPr>
            <p:ph type="body" idx="1"/>
          </p:nvPr>
        </p:nvSpPr>
        <p:spPr>
          <a:xfrm>
            <a:off x="802800" y="4589463"/>
            <a:ext cx="10584000" cy="1500187"/>
          </a:xfrm>
          <a:prstGeom prst="rect">
            <a:avLst/>
          </a:prstGeom>
        </p:spPr>
        <p:txBody>
          <a:bodyPr lIns="108000" tIns="144000" rIns="108000" bIns="108000"/>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Tree>
    <p:extLst>
      <p:ext uri="{BB962C8B-B14F-4D97-AF65-F5344CB8AC3E}">
        <p14:creationId xmlns:p14="http://schemas.microsoft.com/office/powerpoint/2010/main" val="26355499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B408E75-3FBB-DEF6-C728-09D114522F29}"/>
              </a:ext>
            </a:extLst>
          </p:cNvPr>
          <p:cNvSpPr>
            <a:spLocks noGrp="1"/>
          </p:cNvSpPr>
          <p:nvPr>
            <p:ph type="title"/>
          </p:nvPr>
        </p:nvSpPr>
        <p:spPr>
          <a:xfrm>
            <a:off x="432000" y="432000"/>
            <a:ext cx="11376000" cy="720000"/>
          </a:xfrm>
          <a:prstGeom prst="rect">
            <a:avLst/>
          </a:prstGeom>
        </p:spPr>
        <p:txBody>
          <a:bodyPr lIns="108000" rIns="108000" bIns="108000" anchor="ctr"/>
          <a:lstStyle>
            <a:lvl1pPr>
              <a:defRPr sz="2800" b="1">
                <a:solidFill>
                  <a:schemeClr val="bg1"/>
                </a:solidFill>
              </a:defRPr>
            </a:lvl1pPr>
          </a:lstStyle>
          <a:p>
            <a:r>
              <a:rPr lang="en-GB"/>
              <a:t>Click to edit Master title style</a:t>
            </a:r>
            <a:endParaRPr lang="en-US" dirty="0"/>
          </a:p>
        </p:txBody>
      </p:sp>
      <p:sp>
        <p:nvSpPr>
          <p:cNvPr id="12" name="Content Placeholder 2">
            <a:extLst>
              <a:ext uri="{FF2B5EF4-FFF2-40B4-BE49-F238E27FC236}">
                <a16:creationId xmlns:a16="http://schemas.microsoft.com/office/drawing/2014/main" id="{D6615597-FF77-F6DC-E6F4-ACE089FE4746}"/>
              </a:ext>
            </a:extLst>
          </p:cNvPr>
          <p:cNvSpPr>
            <a:spLocks noGrp="1"/>
          </p:cNvSpPr>
          <p:nvPr>
            <p:ph idx="1"/>
          </p:nvPr>
        </p:nvSpPr>
        <p:spPr>
          <a:xfrm>
            <a:off x="432000" y="1390389"/>
            <a:ext cx="5436000" cy="4786574"/>
          </a:xfrm>
          <a:prstGeom prst="rect">
            <a:avLst/>
          </a:prstGeom>
        </p:spPr>
        <p:txBody>
          <a:bodyPr lIns="108000" tIns="108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Content Placeholder 2">
            <a:extLst>
              <a:ext uri="{FF2B5EF4-FFF2-40B4-BE49-F238E27FC236}">
                <a16:creationId xmlns:a16="http://schemas.microsoft.com/office/drawing/2014/main" id="{53840C74-6732-282D-B908-2ABFF62EDE93}"/>
              </a:ext>
            </a:extLst>
          </p:cNvPr>
          <p:cNvSpPr>
            <a:spLocks noGrp="1"/>
          </p:cNvSpPr>
          <p:nvPr>
            <p:ph idx="11"/>
          </p:nvPr>
        </p:nvSpPr>
        <p:spPr>
          <a:xfrm>
            <a:off x="6354000" y="1390389"/>
            <a:ext cx="5436000" cy="4786574"/>
          </a:xfrm>
          <a:prstGeom prst="rect">
            <a:avLst/>
          </a:prstGeom>
        </p:spPr>
        <p:txBody>
          <a:bodyPr lIns="108000" tIns="108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8" name="Rectangle 17">
            <a:extLst>
              <a:ext uri="{FF2B5EF4-FFF2-40B4-BE49-F238E27FC236}">
                <a16:creationId xmlns:a16="http://schemas.microsoft.com/office/drawing/2014/main" id="{C67DA414-61AE-38D9-79DA-E4570C50B05E}"/>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18">
            <a:extLst>
              <a:ext uri="{FF2B5EF4-FFF2-40B4-BE49-F238E27FC236}">
                <a16:creationId xmlns:a16="http://schemas.microsoft.com/office/drawing/2014/main" id="{680AE934-F24D-BFB4-6FAB-98D6FA81B7C3}"/>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2292605255"/>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2474EC1F-95D1-5EEA-FA0C-262220264F75}"/>
              </a:ext>
            </a:extLst>
          </p:cNvPr>
          <p:cNvSpPr>
            <a:spLocks noGrp="1"/>
          </p:cNvSpPr>
          <p:nvPr>
            <p:ph type="title"/>
          </p:nvPr>
        </p:nvSpPr>
        <p:spPr>
          <a:xfrm>
            <a:off x="432000" y="432000"/>
            <a:ext cx="11412000" cy="720000"/>
          </a:xfrm>
          <a:prstGeom prst="rect">
            <a:avLst/>
          </a:prstGeom>
        </p:spPr>
        <p:txBody>
          <a:bodyPr lIns="108000" rIns="108000" bIns="108000" anchor="ctr"/>
          <a:lstStyle>
            <a:lvl1pPr>
              <a:defRPr sz="2800" b="1">
                <a:solidFill>
                  <a:schemeClr val="bg1"/>
                </a:solidFill>
              </a:defRPr>
            </a:lvl1pPr>
          </a:lstStyle>
          <a:p>
            <a:r>
              <a:rPr lang="en-GB"/>
              <a:t>Click to edit Master title style</a:t>
            </a:r>
            <a:endParaRPr lang="en-US" dirty="0"/>
          </a:p>
        </p:txBody>
      </p:sp>
      <p:sp>
        <p:nvSpPr>
          <p:cNvPr id="14" name="Content Placeholder 2">
            <a:extLst>
              <a:ext uri="{FF2B5EF4-FFF2-40B4-BE49-F238E27FC236}">
                <a16:creationId xmlns:a16="http://schemas.microsoft.com/office/drawing/2014/main" id="{F3ACAA8D-38D1-5E47-E20A-1BF5D263DF15}"/>
              </a:ext>
            </a:extLst>
          </p:cNvPr>
          <p:cNvSpPr>
            <a:spLocks noGrp="1"/>
          </p:cNvSpPr>
          <p:nvPr>
            <p:ph idx="1"/>
          </p:nvPr>
        </p:nvSpPr>
        <p:spPr>
          <a:xfrm>
            <a:off x="432000" y="2041741"/>
            <a:ext cx="5472000" cy="4135221"/>
          </a:xfrm>
          <a:prstGeom prst="rect">
            <a:avLst/>
          </a:prstGeom>
        </p:spPr>
        <p:txBody>
          <a:bodyPr lIns="108000" tIns="72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5" name="Content Placeholder 2">
            <a:extLst>
              <a:ext uri="{FF2B5EF4-FFF2-40B4-BE49-F238E27FC236}">
                <a16:creationId xmlns:a16="http://schemas.microsoft.com/office/drawing/2014/main" id="{9BADC649-714A-818B-8DDD-3F783755E830}"/>
              </a:ext>
            </a:extLst>
          </p:cNvPr>
          <p:cNvSpPr>
            <a:spLocks noGrp="1"/>
          </p:cNvSpPr>
          <p:nvPr>
            <p:ph idx="11"/>
          </p:nvPr>
        </p:nvSpPr>
        <p:spPr>
          <a:xfrm>
            <a:off x="6354000" y="2041741"/>
            <a:ext cx="5472000" cy="4135222"/>
          </a:xfrm>
          <a:prstGeom prst="rect">
            <a:avLst/>
          </a:prstGeom>
        </p:spPr>
        <p:txBody>
          <a:bodyPr lIns="108000" tIns="72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9" name="Content Placeholder 18">
            <a:extLst>
              <a:ext uri="{FF2B5EF4-FFF2-40B4-BE49-F238E27FC236}">
                <a16:creationId xmlns:a16="http://schemas.microsoft.com/office/drawing/2014/main" id="{625E3352-7F00-6DE7-E829-90A967E0CD84}"/>
              </a:ext>
            </a:extLst>
          </p:cNvPr>
          <p:cNvSpPr>
            <a:spLocks noGrp="1"/>
          </p:cNvSpPr>
          <p:nvPr>
            <p:ph sz="quarter" idx="12" hasCustomPrompt="1"/>
          </p:nvPr>
        </p:nvSpPr>
        <p:spPr>
          <a:xfrm>
            <a:off x="431999" y="1290638"/>
            <a:ext cx="5472000" cy="563562"/>
          </a:xfrm>
          <a:prstGeom prst="rect">
            <a:avLst/>
          </a:prstGeom>
        </p:spPr>
        <p:txBody>
          <a:bodyPr lIns="108000" tIns="72000" rIns="108000" anchor="ctr"/>
          <a:lstStyle>
            <a:lvl1pPr>
              <a:buNone/>
              <a:defRPr sz="2400" i="1">
                <a:solidFill>
                  <a:schemeClr val="bg1"/>
                </a:solidFill>
              </a:defRPr>
            </a:lvl1pPr>
          </a:lstStyle>
          <a:p>
            <a:pPr lvl="0"/>
            <a:r>
              <a:rPr lang="en-US" sz="2400" i="1" dirty="0"/>
              <a:t>Click to edit text</a:t>
            </a:r>
            <a:endParaRPr lang="en-US" dirty="0"/>
          </a:p>
        </p:txBody>
      </p:sp>
      <p:sp>
        <p:nvSpPr>
          <p:cNvPr id="20" name="Content Placeholder 18">
            <a:extLst>
              <a:ext uri="{FF2B5EF4-FFF2-40B4-BE49-F238E27FC236}">
                <a16:creationId xmlns:a16="http://schemas.microsoft.com/office/drawing/2014/main" id="{51EDE1F2-E559-6D3D-5B66-8E9A69C2E4A6}"/>
              </a:ext>
            </a:extLst>
          </p:cNvPr>
          <p:cNvSpPr>
            <a:spLocks noGrp="1"/>
          </p:cNvSpPr>
          <p:nvPr>
            <p:ph sz="quarter" idx="13" hasCustomPrompt="1"/>
          </p:nvPr>
        </p:nvSpPr>
        <p:spPr>
          <a:xfrm>
            <a:off x="6354000" y="1290638"/>
            <a:ext cx="5472000" cy="563562"/>
          </a:xfrm>
          <a:prstGeom prst="rect">
            <a:avLst/>
          </a:prstGeom>
        </p:spPr>
        <p:txBody>
          <a:bodyPr lIns="108000" tIns="72000" rIns="108000" anchor="ctr"/>
          <a:lstStyle>
            <a:lvl1pPr>
              <a:buNone/>
              <a:defRPr sz="2400" i="1">
                <a:solidFill>
                  <a:schemeClr val="bg1"/>
                </a:solidFill>
              </a:defRPr>
            </a:lvl1pPr>
          </a:lstStyle>
          <a:p>
            <a:pPr lvl="0"/>
            <a:r>
              <a:rPr lang="en-US" sz="2400" i="1" dirty="0"/>
              <a:t>Click to edit text</a:t>
            </a:r>
            <a:endParaRPr lang="en-US" dirty="0"/>
          </a:p>
        </p:txBody>
      </p:sp>
      <p:sp>
        <p:nvSpPr>
          <p:cNvPr id="9" name="Rectangle 8">
            <a:extLst>
              <a:ext uri="{FF2B5EF4-FFF2-40B4-BE49-F238E27FC236}">
                <a16:creationId xmlns:a16="http://schemas.microsoft.com/office/drawing/2014/main" id="{4811D7F2-C995-024B-59EE-B7705327F7CA}"/>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D378BCEF-D01C-F6DA-6D5C-EF811D35815C}"/>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3424433993"/>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9313A24-E89C-B423-3AB2-0C07241BEB8F}"/>
              </a:ext>
            </a:extLst>
          </p:cNvPr>
          <p:cNvSpPr>
            <a:spLocks noGrp="1"/>
          </p:cNvSpPr>
          <p:nvPr>
            <p:ph type="title"/>
          </p:nvPr>
        </p:nvSpPr>
        <p:spPr>
          <a:xfrm>
            <a:off x="432000" y="432000"/>
            <a:ext cx="11412000" cy="720000"/>
          </a:xfrm>
          <a:prstGeom prst="rect">
            <a:avLst/>
          </a:prstGeom>
        </p:spPr>
        <p:txBody>
          <a:bodyPr lIns="108000" rIns="108000" bIns="0" anchor="ctr"/>
          <a:lstStyle>
            <a:lvl1pPr>
              <a:defRPr sz="2800" b="1">
                <a:solidFill>
                  <a:schemeClr val="bg1"/>
                </a:solidFill>
              </a:defRPr>
            </a:lvl1pPr>
          </a:lstStyle>
          <a:p>
            <a:r>
              <a:rPr lang="en-GB"/>
              <a:t>Click to edit Master title style</a:t>
            </a:r>
            <a:endParaRPr lang="en-US" dirty="0"/>
          </a:p>
        </p:txBody>
      </p:sp>
      <p:sp>
        <p:nvSpPr>
          <p:cNvPr id="13" name="Rectangle 12">
            <a:extLst>
              <a:ext uri="{FF2B5EF4-FFF2-40B4-BE49-F238E27FC236}">
                <a16:creationId xmlns:a16="http://schemas.microsoft.com/office/drawing/2014/main" id="{3DECD562-A513-0D31-7F1A-167C51DB80CE}"/>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F0B984C1-EA49-4799-AE9B-D6DC7CA20A85}"/>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750341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Only and Image Place holder">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14FF5F0-C1AC-26D3-6E7E-E734AF54C652}"/>
              </a:ext>
            </a:extLst>
          </p:cNvPr>
          <p:cNvSpPr>
            <a:spLocks noGrp="1"/>
          </p:cNvSpPr>
          <p:nvPr>
            <p:ph type="pic" sz="quarter" idx="10"/>
          </p:nvPr>
        </p:nvSpPr>
        <p:spPr>
          <a:xfrm>
            <a:off x="0" y="0"/>
            <a:ext cx="12192000" cy="6497638"/>
          </a:xfrm>
          <a:prstGeom prst="rect">
            <a:avLst/>
          </a:prstGeom>
        </p:spPr>
        <p:txBody>
          <a:bodyPr/>
          <a:lstStyle/>
          <a:p>
            <a:r>
              <a:rPr lang="en-GB" dirty="0"/>
              <a:t>Click icon to add picture</a:t>
            </a:r>
            <a:endParaRPr lang="en-US" dirty="0"/>
          </a:p>
        </p:txBody>
      </p:sp>
      <p:sp>
        <p:nvSpPr>
          <p:cNvPr id="6" name="Title 1">
            <a:extLst>
              <a:ext uri="{FF2B5EF4-FFF2-40B4-BE49-F238E27FC236}">
                <a16:creationId xmlns:a16="http://schemas.microsoft.com/office/drawing/2014/main" id="{69313A24-E89C-B423-3AB2-0C07241BEB8F}"/>
              </a:ext>
            </a:extLst>
          </p:cNvPr>
          <p:cNvSpPr>
            <a:spLocks noGrp="1"/>
          </p:cNvSpPr>
          <p:nvPr>
            <p:ph type="title"/>
          </p:nvPr>
        </p:nvSpPr>
        <p:spPr>
          <a:xfrm>
            <a:off x="432000" y="432000"/>
            <a:ext cx="11412000" cy="720000"/>
          </a:xfrm>
          <a:prstGeom prst="rect">
            <a:avLst/>
          </a:prstGeom>
        </p:spPr>
        <p:txBody>
          <a:bodyPr lIns="108000" rIns="108000" bIns="0" anchor="ctr"/>
          <a:lstStyle>
            <a:lvl1pPr>
              <a:defRPr sz="2800" b="1">
                <a:solidFill>
                  <a:schemeClr val="bg1"/>
                </a:solidFill>
              </a:defRPr>
            </a:lvl1pPr>
          </a:lstStyle>
          <a:p>
            <a:r>
              <a:rPr lang="en-GB"/>
              <a:t>Click to edit Master title style</a:t>
            </a:r>
            <a:endParaRPr lang="en-US" dirty="0"/>
          </a:p>
        </p:txBody>
      </p:sp>
      <p:sp>
        <p:nvSpPr>
          <p:cNvPr id="13" name="Rectangle 12">
            <a:extLst>
              <a:ext uri="{FF2B5EF4-FFF2-40B4-BE49-F238E27FC236}">
                <a16:creationId xmlns:a16="http://schemas.microsoft.com/office/drawing/2014/main" id="{3DECD562-A513-0D31-7F1A-167C51DB80CE}"/>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F0B984C1-EA49-4799-AE9B-D6DC7CA20A85}"/>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17180047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49012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6DF8D-036F-3C97-4CB8-04A0C2624EDD}"/>
              </a:ext>
            </a:extLst>
          </p:cNvPr>
          <p:cNvSpPr>
            <a:spLocks noGrp="1"/>
          </p:cNvSpPr>
          <p:nvPr>
            <p:ph type="title"/>
          </p:nvPr>
        </p:nvSpPr>
        <p:spPr>
          <a:xfrm>
            <a:off x="432000" y="457200"/>
            <a:ext cx="4412025" cy="1600200"/>
          </a:xfrm>
          <a:prstGeom prst="rect">
            <a:avLst/>
          </a:prstGeom>
        </p:spPr>
        <p:txBody>
          <a:bodyPr lIns="108000" tIns="72000" rIns="72000" bIns="108000" anchor="ctr"/>
          <a:lstStyle>
            <a:lvl1pPr>
              <a:defRPr sz="2800" b="1">
                <a:solidFill>
                  <a:schemeClr val="bg1"/>
                </a:solidFill>
              </a:defRPr>
            </a:lvl1p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B7837E58-4F40-7BA1-553F-71F38F10668A}"/>
              </a:ext>
            </a:extLst>
          </p:cNvPr>
          <p:cNvSpPr>
            <a:spLocks noGrp="1"/>
          </p:cNvSpPr>
          <p:nvPr>
            <p:ph idx="1"/>
          </p:nvPr>
        </p:nvSpPr>
        <p:spPr>
          <a:xfrm>
            <a:off x="5183188" y="914399"/>
            <a:ext cx="6648812" cy="5198301"/>
          </a:xfrm>
          <a:prstGeom prst="rect">
            <a:avLst/>
          </a:prstGeom>
        </p:spPr>
        <p:txBody>
          <a:bodyPr lIns="108000" tIns="72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CDBF74C-6207-296C-48F8-A8D9086D932E}"/>
              </a:ext>
            </a:extLst>
          </p:cNvPr>
          <p:cNvSpPr>
            <a:spLocks noGrp="1"/>
          </p:cNvSpPr>
          <p:nvPr>
            <p:ph type="body" sz="half" idx="2"/>
          </p:nvPr>
        </p:nvSpPr>
        <p:spPr>
          <a:xfrm>
            <a:off x="432000" y="2367418"/>
            <a:ext cx="4412025" cy="3745283"/>
          </a:xfrm>
          <a:prstGeom prst="rect">
            <a:avLst/>
          </a:prstGeom>
        </p:spPr>
        <p:txBody>
          <a:bodyPr lIns="108000" tIns="72000" rIns="108000" bIns="72000"/>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5" name="Rectangle 14">
            <a:extLst>
              <a:ext uri="{FF2B5EF4-FFF2-40B4-BE49-F238E27FC236}">
                <a16:creationId xmlns:a16="http://schemas.microsoft.com/office/drawing/2014/main" id="{184486C0-CE13-B371-7267-C83FF37ECBAA}"/>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3AED005A-BEB8-FD4B-D884-4B577C9CE436}"/>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2996091798"/>
      </p:ext>
    </p:extLst>
  </p:cSld>
  <p:clrMapOvr>
    <a:masterClrMapping/>
  </p:clrMapOvr>
  <p:extLst>
    <p:ext uri="{DCECCB84-F9BA-43D5-87BE-67443E8EF086}">
      <p15:sldGuideLst xmlns:p15="http://schemas.microsoft.com/office/powerpoint/2012/main">
        <p15:guide id="1" orient="horz" pos="572"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202D4AB-0C7E-96EB-F1E9-49C16F1D944D}"/>
              </a:ext>
            </a:extLst>
          </p:cNvPr>
          <p:cNvSpPr>
            <a:spLocks noGrp="1"/>
          </p:cNvSpPr>
          <p:nvPr>
            <p:ph type="pic" idx="1"/>
          </p:nvPr>
        </p:nvSpPr>
        <p:spPr>
          <a:xfrm>
            <a:off x="5183188" y="987425"/>
            <a:ext cx="6576812"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endParaRPr lang="en-US" dirty="0"/>
          </a:p>
        </p:txBody>
      </p:sp>
      <p:sp>
        <p:nvSpPr>
          <p:cNvPr id="14" name="Title 1">
            <a:extLst>
              <a:ext uri="{FF2B5EF4-FFF2-40B4-BE49-F238E27FC236}">
                <a16:creationId xmlns:a16="http://schemas.microsoft.com/office/drawing/2014/main" id="{FBEAE37A-0424-9539-4678-C42294C84E58}"/>
              </a:ext>
            </a:extLst>
          </p:cNvPr>
          <p:cNvSpPr>
            <a:spLocks noGrp="1"/>
          </p:cNvSpPr>
          <p:nvPr>
            <p:ph type="title"/>
          </p:nvPr>
        </p:nvSpPr>
        <p:spPr>
          <a:xfrm>
            <a:off x="432000" y="457200"/>
            <a:ext cx="4412025" cy="1600200"/>
          </a:xfrm>
          <a:prstGeom prst="rect">
            <a:avLst/>
          </a:prstGeom>
        </p:spPr>
        <p:txBody>
          <a:bodyPr lIns="108000" tIns="72000" rIns="72000" bIns="108000" anchor="ctr"/>
          <a:lstStyle>
            <a:lvl1pPr>
              <a:defRPr sz="2800" b="1">
                <a:solidFill>
                  <a:schemeClr val="bg1"/>
                </a:solidFill>
              </a:defRPr>
            </a:lvl1pPr>
          </a:lstStyle>
          <a:p>
            <a:r>
              <a:rPr lang="en-GB"/>
              <a:t>Click to edit Master title style</a:t>
            </a:r>
            <a:endParaRPr lang="en-US" dirty="0"/>
          </a:p>
        </p:txBody>
      </p:sp>
      <p:sp>
        <p:nvSpPr>
          <p:cNvPr id="15" name="Text Placeholder 3">
            <a:extLst>
              <a:ext uri="{FF2B5EF4-FFF2-40B4-BE49-F238E27FC236}">
                <a16:creationId xmlns:a16="http://schemas.microsoft.com/office/drawing/2014/main" id="{103AD219-ECD1-6D82-014A-53E591465F72}"/>
              </a:ext>
            </a:extLst>
          </p:cNvPr>
          <p:cNvSpPr>
            <a:spLocks noGrp="1"/>
          </p:cNvSpPr>
          <p:nvPr>
            <p:ph type="body" sz="half" idx="2"/>
          </p:nvPr>
        </p:nvSpPr>
        <p:spPr>
          <a:xfrm>
            <a:off x="432000" y="2367418"/>
            <a:ext cx="4412025" cy="3745283"/>
          </a:xfrm>
          <a:prstGeom prst="rect">
            <a:avLst/>
          </a:prstGeom>
        </p:spPr>
        <p:txBody>
          <a:bodyPr lIns="108000" tIns="72000" rIns="108000" bIns="72000"/>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3" name="Rectangle 12">
            <a:extLst>
              <a:ext uri="{FF2B5EF4-FFF2-40B4-BE49-F238E27FC236}">
                <a16:creationId xmlns:a16="http://schemas.microsoft.com/office/drawing/2014/main" id="{19D28A02-3761-7F50-144F-F2A34AF486C0}"/>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A2FD4747-DD79-A5B0-6FC6-F69C70A2A2AA}"/>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2411378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623EA5C2-D77C-40C0-D9EF-771B9A83CCB9}"/>
              </a:ext>
            </a:extLst>
          </p:cNvPr>
          <p:cNvSpPr>
            <a:spLocks noGrp="1"/>
          </p:cNvSpPr>
          <p:nvPr>
            <p:ph type="body" orient="vert" idx="1"/>
          </p:nvPr>
        </p:nvSpPr>
        <p:spPr>
          <a:xfrm>
            <a:off x="432000" y="1302707"/>
            <a:ext cx="11376000" cy="4874256"/>
          </a:xfrm>
          <a:prstGeom prst="rect">
            <a:avLst/>
          </a:prstGeom>
        </p:spPr>
        <p:txBody>
          <a:bodyPr vert="eaVert"/>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itle 1">
            <a:extLst>
              <a:ext uri="{FF2B5EF4-FFF2-40B4-BE49-F238E27FC236}">
                <a16:creationId xmlns:a16="http://schemas.microsoft.com/office/drawing/2014/main" id="{22868CC6-F90F-84C2-6159-4BC336ADD285}"/>
              </a:ext>
            </a:extLst>
          </p:cNvPr>
          <p:cNvSpPr>
            <a:spLocks noGrp="1"/>
          </p:cNvSpPr>
          <p:nvPr>
            <p:ph type="title"/>
          </p:nvPr>
        </p:nvSpPr>
        <p:spPr>
          <a:xfrm>
            <a:off x="432000" y="432000"/>
            <a:ext cx="11376000" cy="720000"/>
          </a:xfrm>
          <a:prstGeom prst="rect">
            <a:avLst/>
          </a:prstGeom>
        </p:spPr>
        <p:txBody>
          <a:bodyPr lIns="108000" rIns="108000" bIns="108000" anchor="ctr"/>
          <a:lstStyle>
            <a:lvl1pPr>
              <a:defRPr sz="2800" b="1">
                <a:solidFill>
                  <a:schemeClr val="bg1"/>
                </a:solidFill>
              </a:defRPr>
            </a:lvl1pPr>
          </a:lstStyle>
          <a:p>
            <a:r>
              <a:rPr lang="en-GB"/>
              <a:t>Click to edit Master title style</a:t>
            </a:r>
            <a:endParaRPr lang="en-US" dirty="0"/>
          </a:p>
        </p:txBody>
      </p:sp>
      <p:sp>
        <p:nvSpPr>
          <p:cNvPr id="14" name="Rectangle 13">
            <a:extLst>
              <a:ext uri="{FF2B5EF4-FFF2-40B4-BE49-F238E27FC236}">
                <a16:creationId xmlns:a16="http://schemas.microsoft.com/office/drawing/2014/main" id="{99516DA5-7EDB-8F07-D544-0193C32DB25E}"/>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a:extLst>
              <a:ext uri="{FF2B5EF4-FFF2-40B4-BE49-F238E27FC236}">
                <a16:creationId xmlns:a16="http://schemas.microsoft.com/office/drawing/2014/main" id="{6260728A-2DF0-381F-579C-595333C4B4B2}"/>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31487833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F5CABD8-085C-886B-DA99-D41ACC6F5BD4}"/>
              </a:ext>
            </a:extLst>
          </p:cNvPr>
          <p:cNvSpPr>
            <a:spLocks noGrp="1"/>
          </p:cNvSpPr>
          <p:nvPr>
            <p:ph type="title" orient="vert"/>
          </p:nvPr>
        </p:nvSpPr>
        <p:spPr>
          <a:xfrm>
            <a:off x="9342000" y="432000"/>
            <a:ext cx="2417554" cy="5760000"/>
          </a:xfrm>
          <a:prstGeom prst="rect">
            <a:avLst/>
          </a:prstGeom>
        </p:spPr>
        <p:txBody>
          <a:bodyPr vert="eaVert" lIns="108000" tIns="108000" rIns="108000" bIns="108000"/>
          <a:lstStyle>
            <a:lvl1pPr>
              <a:defRPr sz="2800" b="1">
                <a:solidFill>
                  <a:schemeClr val="bg1"/>
                </a:solidFill>
              </a:defRPr>
            </a:lvl1pPr>
          </a:lstStyle>
          <a:p>
            <a:r>
              <a:rPr lang="en-GB"/>
              <a:t>Click to edit Master title style</a:t>
            </a:r>
            <a:endParaRPr lang="en-US" dirty="0"/>
          </a:p>
        </p:txBody>
      </p:sp>
      <p:sp>
        <p:nvSpPr>
          <p:cNvPr id="3" name="Vertical Text Placeholder 2">
            <a:extLst>
              <a:ext uri="{FF2B5EF4-FFF2-40B4-BE49-F238E27FC236}">
                <a16:creationId xmlns:a16="http://schemas.microsoft.com/office/drawing/2014/main" id="{66E5B32D-FB98-BDCE-06F1-4B43A4B3EF1C}"/>
              </a:ext>
            </a:extLst>
          </p:cNvPr>
          <p:cNvSpPr>
            <a:spLocks noGrp="1"/>
          </p:cNvSpPr>
          <p:nvPr>
            <p:ph type="body" orient="vert" idx="1"/>
          </p:nvPr>
        </p:nvSpPr>
        <p:spPr>
          <a:xfrm>
            <a:off x="432000" y="432000"/>
            <a:ext cx="8676000" cy="5760000"/>
          </a:xfrm>
          <a:prstGeom prst="rect">
            <a:avLst/>
          </a:prstGeom>
        </p:spPr>
        <p:txBody>
          <a:bodyPr vert="eaVert" lIns="108000" tIns="72000" rIns="108000" bIns="108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buNone/>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4" name="Rectangle 13">
            <a:extLst>
              <a:ext uri="{FF2B5EF4-FFF2-40B4-BE49-F238E27FC236}">
                <a16:creationId xmlns:a16="http://schemas.microsoft.com/office/drawing/2014/main" id="{5DEF485C-68C8-179E-C4AD-99390E646248}"/>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a:extLst>
              <a:ext uri="{FF2B5EF4-FFF2-40B4-BE49-F238E27FC236}">
                <a16:creationId xmlns:a16="http://schemas.microsoft.com/office/drawing/2014/main" id="{C95D160A-4799-7141-A101-185533CB9C4E}"/>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27148960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9D929-C129-FCB6-3FDB-54432F5C5021}"/>
              </a:ext>
            </a:extLst>
          </p:cNvPr>
          <p:cNvSpPr>
            <a:spLocks noGrp="1"/>
          </p:cNvSpPr>
          <p:nvPr>
            <p:ph type="ctrTitle"/>
          </p:nvPr>
        </p:nvSpPr>
        <p:spPr>
          <a:xfrm>
            <a:off x="802799" y="1484415"/>
            <a:ext cx="9000000" cy="2025547"/>
          </a:xfrm>
          <a:prstGeom prst="rect">
            <a:avLst/>
          </a:prstGeom>
        </p:spPr>
        <p:txBody>
          <a:bodyPr lIns="108000" tIns="108000" rIns="108000" bIns="0" anchor="b"/>
          <a:lstStyle>
            <a:lvl1pPr algn="l">
              <a:defRPr sz="4000" b="0">
                <a:solidFill>
                  <a:schemeClr val="tx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1FE404E6-FE9B-AC73-867E-4DD5369CBF6E}"/>
              </a:ext>
            </a:extLst>
          </p:cNvPr>
          <p:cNvSpPr>
            <a:spLocks noGrp="1"/>
          </p:cNvSpPr>
          <p:nvPr>
            <p:ph type="subTitle" idx="1"/>
          </p:nvPr>
        </p:nvSpPr>
        <p:spPr>
          <a:xfrm>
            <a:off x="802800" y="3602038"/>
            <a:ext cx="9000000" cy="1655762"/>
          </a:xfrm>
          <a:prstGeom prst="rect">
            <a:avLst/>
          </a:prstGeom>
        </p:spPr>
        <p:txBody>
          <a:bodyPr lIns="108000" tIns="144000" rIns="108000" bIns="72000"/>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8" name="Picture 7">
            <a:extLst>
              <a:ext uri="{FF2B5EF4-FFF2-40B4-BE49-F238E27FC236}">
                <a16:creationId xmlns:a16="http://schemas.microsoft.com/office/drawing/2014/main" id="{C53F5893-95B2-DD72-7CA3-9DC51597542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323438" y="690876"/>
            <a:ext cx="2160000" cy="430973"/>
          </a:xfrm>
          <a:prstGeom prst="rect">
            <a:avLst/>
          </a:prstGeom>
        </p:spPr>
      </p:pic>
    </p:spTree>
    <p:extLst>
      <p:ext uri="{BB962C8B-B14F-4D97-AF65-F5344CB8AC3E}">
        <p14:creationId xmlns:p14="http://schemas.microsoft.com/office/powerpoint/2010/main" val="278504339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F9F93-6858-8980-DCAF-6C7423ED2476}"/>
              </a:ext>
            </a:extLst>
          </p:cNvPr>
          <p:cNvSpPr>
            <a:spLocks noGrp="1"/>
          </p:cNvSpPr>
          <p:nvPr>
            <p:ph type="title"/>
          </p:nvPr>
        </p:nvSpPr>
        <p:spPr>
          <a:xfrm>
            <a:off x="432000" y="432000"/>
            <a:ext cx="11412000" cy="720000"/>
          </a:xfrm>
          <a:prstGeom prst="rect">
            <a:avLst/>
          </a:prstGeom>
        </p:spPr>
        <p:txBody>
          <a:bodyPr lIns="108000" rIns="108000" bIns="108000" anchor="ctr"/>
          <a:lstStyle>
            <a:lvl1pPr>
              <a:defRPr sz="2800" b="1">
                <a:solidFill>
                  <a:schemeClr val="tx1"/>
                </a:solidFill>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64029B37-25D7-0C51-8EAD-76326FD81400}"/>
              </a:ext>
            </a:extLst>
          </p:cNvPr>
          <p:cNvSpPr>
            <a:spLocks noGrp="1"/>
          </p:cNvSpPr>
          <p:nvPr>
            <p:ph idx="1"/>
          </p:nvPr>
        </p:nvSpPr>
        <p:spPr>
          <a:xfrm>
            <a:off x="432000" y="1278000"/>
            <a:ext cx="11412000" cy="4899600"/>
          </a:xfrm>
          <a:prstGeom prst="rect">
            <a:avLst/>
          </a:prstGeom>
        </p:spPr>
        <p:txBody>
          <a:bodyPr lIns="108000" tIns="72000" rIns="72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7" name="Rectangle 6">
            <a:extLst>
              <a:ext uri="{FF2B5EF4-FFF2-40B4-BE49-F238E27FC236}">
                <a16:creationId xmlns:a16="http://schemas.microsoft.com/office/drawing/2014/main" id="{55A3AE9C-056C-F88A-209C-DEAC7F9F3960}"/>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1" name="Picture 10">
            <a:extLst>
              <a:ext uri="{FF2B5EF4-FFF2-40B4-BE49-F238E27FC236}">
                <a16:creationId xmlns:a16="http://schemas.microsoft.com/office/drawing/2014/main" id="{3F6F0BDF-22D1-0038-148F-A8A3725400D0}"/>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10799777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3B204-B8C8-20E9-7F6B-AFFE5E62D185}"/>
              </a:ext>
            </a:extLst>
          </p:cNvPr>
          <p:cNvSpPr>
            <a:spLocks noGrp="1"/>
          </p:cNvSpPr>
          <p:nvPr>
            <p:ph type="title"/>
          </p:nvPr>
        </p:nvSpPr>
        <p:spPr>
          <a:xfrm>
            <a:off x="802800" y="1709738"/>
            <a:ext cx="10584000" cy="2852737"/>
          </a:xfrm>
          <a:prstGeom prst="rect">
            <a:avLst/>
          </a:prstGeom>
        </p:spPr>
        <p:txBody>
          <a:bodyPr lIns="108000" tIns="72000" rIns="108000" bIns="0" anchor="b"/>
          <a:lstStyle>
            <a:lvl1pPr>
              <a:defRPr sz="4000">
                <a:solidFill>
                  <a:schemeClr val="tx1"/>
                </a:solidFill>
              </a:defRPr>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89E87122-1684-E567-C3FF-321AC8487513}"/>
              </a:ext>
            </a:extLst>
          </p:cNvPr>
          <p:cNvSpPr>
            <a:spLocks noGrp="1"/>
          </p:cNvSpPr>
          <p:nvPr>
            <p:ph type="body" idx="1"/>
          </p:nvPr>
        </p:nvSpPr>
        <p:spPr>
          <a:xfrm>
            <a:off x="802800" y="4589463"/>
            <a:ext cx="10584000" cy="1500187"/>
          </a:xfrm>
          <a:prstGeom prst="rect">
            <a:avLst/>
          </a:prstGeom>
        </p:spPr>
        <p:txBody>
          <a:bodyPr lIns="108000" tIns="144000" rIns="108000" bIns="108000"/>
          <a:lstStyle>
            <a:lvl1pPr marL="0" indent="0">
              <a:buNone/>
              <a:defRPr sz="24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Tree>
    <p:extLst>
      <p:ext uri="{BB962C8B-B14F-4D97-AF65-F5344CB8AC3E}">
        <p14:creationId xmlns:p14="http://schemas.microsoft.com/office/powerpoint/2010/main" val="32429358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B408E75-3FBB-DEF6-C728-09D114522F29}"/>
              </a:ext>
            </a:extLst>
          </p:cNvPr>
          <p:cNvSpPr>
            <a:spLocks noGrp="1"/>
          </p:cNvSpPr>
          <p:nvPr>
            <p:ph type="title"/>
          </p:nvPr>
        </p:nvSpPr>
        <p:spPr>
          <a:xfrm>
            <a:off x="432000" y="432000"/>
            <a:ext cx="11394000" cy="720000"/>
          </a:xfrm>
          <a:prstGeom prst="rect">
            <a:avLst/>
          </a:prstGeom>
        </p:spPr>
        <p:txBody>
          <a:bodyPr lIns="108000" rIns="108000" bIns="108000" anchor="ctr"/>
          <a:lstStyle>
            <a:lvl1pPr>
              <a:defRPr sz="2800" b="1">
                <a:solidFill>
                  <a:schemeClr val="tx1"/>
                </a:solidFill>
              </a:defRPr>
            </a:lvl1pPr>
          </a:lstStyle>
          <a:p>
            <a:r>
              <a:rPr lang="en-GB" dirty="0"/>
              <a:t>Click to edit Master title style</a:t>
            </a:r>
            <a:endParaRPr lang="en-US" dirty="0"/>
          </a:p>
        </p:txBody>
      </p:sp>
      <p:sp>
        <p:nvSpPr>
          <p:cNvPr id="12" name="Content Placeholder 2">
            <a:extLst>
              <a:ext uri="{FF2B5EF4-FFF2-40B4-BE49-F238E27FC236}">
                <a16:creationId xmlns:a16="http://schemas.microsoft.com/office/drawing/2014/main" id="{D6615597-FF77-F6DC-E6F4-ACE089FE4746}"/>
              </a:ext>
            </a:extLst>
          </p:cNvPr>
          <p:cNvSpPr>
            <a:spLocks noGrp="1"/>
          </p:cNvSpPr>
          <p:nvPr>
            <p:ph idx="1"/>
          </p:nvPr>
        </p:nvSpPr>
        <p:spPr>
          <a:xfrm>
            <a:off x="432000" y="1390389"/>
            <a:ext cx="5472000" cy="4786574"/>
          </a:xfrm>
          <a:prstGeom prst="rect">
            <a:avLst/>
          </a:prstGeom>
        </p:spPr>
        <p:txBody>
          <a:bodyPr lIns="108000" tIns="108000" rIns="108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3" name="Content Placeholder 2">
            <a:extLst>
              <a:ext uri="{FF2B5EF4-FFF2-40B4-BE49-F238E27FC236}">
                <a16:creationId xmlns:a16="http://schemas.microsoft.com/office/drawing/2014/main" id="{53840C74-6732-282D-B908-2ABFF62EDE93}"/>
              </a:ext>
            </a:extLst>
          </p:cNvPr>
          <p:cNvSpPr>
            <a:spLocks noGrp="1"/>
          </p:cNvSpPr>
          <p:nvPr>
            <p:ph idx="11"/>
          </p:nvPr>
        </p:nvSpPr>
        <p:spPr>
          <a:xfrm>
            <a:off x="6354000" y="1390389"/>
            <a:ext cx="5472000" cy="4786574"/>
          </a:xfrm>
          <a:prstGeom prst="rect">
            <a:avLst/>
          </a:prstGeom>
        </p:spPr>
        <p:txBody>
          <a:bodyPr lIns="108000" tIns="108000" rIns="108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7" name="Rectangle 16">
            <a:extLst>
              <a:ext uri="{FF2B5EF4-FFF2-40B4-BE49-F238E27FC236}">
                <a16:creationId xmlns:a16="http://schemas.microsoft.com/office/drawing/2014/main" id="{280E08C2-94EE-43E3-0988-2D452A0070CA}"/>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8" name="Picture 17">
            <a:extLst>
              <a:ext uri="{FF2B5EF4-FFF2-40B4-BE49-F238E27FC236}">
                <a16:creationId xmlns:a16="http://schemas.microsoft.com/office/drawing/2014/main" id="{85E595C9-0ED4-F8B1-E0BE-3189EC6AF574}"/>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1292236917"/>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2474EC1F-95D1-5EEA-FA0C-262220264F75}"/>
              </a:ext>
            </a:extLst>
          </p:cNvPr>
          <p:cNvSpPr>
            <a:spLocks noGrp="1"/>
          </p:cNvSpPr>
          <p:nvPr>
            <p:ph type="title"/>
          </p:nvPr>
        </p:nvSpPr>
        <p:spPr>
          <a:xfrm>
            <a:off x="432000" y="432000"/>
            <a:ext cx="11412000" cy="720000"/>
          </a:xfrm>
          <a:prstGeom prst="rect">
            <a:avLst/>
          </a:prstGeom>
        </p:spPr>
        <p:txBody>
          <a:bodyPr lIns="108000" rIns="108000" bIns="108000" anchor="ctr"/>
          <a:lstStyle>
            <a:lvl1pPr>
              <a:defRPr sz="2800" b="1">
                <a:solidFill>
                  <a:schemeClr val="tx1"/>
                </a:solidFill>
              </a:defRPr>
            </a:lvl1pPr>
          </a:lstStyle>
          <a:p>
            <a:r>
              <a:rPr lang="en-GB" dirty="0"/>
              <a:t>Click to edit Master title style</a:t>
            </a:r>
            <a:endParaRPr lang="en-US" dirty="0"/>
          </a:p>
        </p:txBody>
      </p:sp>
      <p:sp>
        <p:nvSpPr>
          <p:cNvPr id="14" name="Content Placeholder 2">
            <a:extLst>
              <a:ext uri="{FF2B5EF4-FFF2-40B4-BE49-F238E27FC236}">
                <a16:creationId xmlns:a16="http://schemas.microsoft.com/office/drawing/2014/main" id="{F3ACAA8D-38D1-5E47-E20A-1BF5D263DF15}"/>
              </a:ext>
            </a:extLst>
          </p:cNvPr>
          <p:cNvSpPr>
            <a:spLocks noGrp="1"/>
          </p:cNvSpPr>
          <p:nvPr>
            <p:ph idx="1"/>
          </p:nvPr>
        </p:nvSpPr>
        <p:spPr>
          <a:xfrm>
            <a:off x="431999" y="2041741"/>
            <a:ext cx="5472001" cy="4135221"/>
          </a:xfrm>
          <a:prstGeom prst="rect">
            <a:avLst/>
          </a:prstGeom>
        </p:spPr>
        <p:txBody>
          <a:bodyPr lIns="108000" tIns="72000" rIns="108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5" name="Content Placeholder 2">
            <a:extLst>
              <a:ext uri="{FF2B5EF4-FFF2-40B4-BE49-F238E27FC236}">
                <a16:creationId xmlns:a16="http://schemas.microsoft.com/office/drawing/2014/main" id="{9BADC649-714A-818B-8DDD-3F783755E830}"/>
              </a:ext>
            </a:extLst>
          </p:cNvPr>
          <p:cNvSpPr>
            <a:spLocks noGrp="1"/>
          </p:cNvSpPr>
          <p:nvPr>
            <p:ph idx="11"/>
          </p:nvPr>
        </p:nvSpPr>
        <p:spPr>
          <a:xfrm>
            <a:off x="6354000" y="2041741"/>
            <a:ext cx="5472000" cy="4135222"/>
          </a:xfrm>
          <a:prstGeom prst="rect">
            <a:avLst/>
          </a:prstGeom>
        </p:spPr>
        <p:txBody>
          <a:bodyPr lIns="108000" tIns="72000" rIns="108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9" name="Content Placeholder 18">
            <a:extLst>
              <a:ext uri="{FF2B5EF4-FFF2-40B4-BE49-F238E27FC236}">
                <a16:creationId xmlns:a16="http://schemas.microsoft.com/office/drawing/2014/main" id="{625E3352-7F00-6DE7-E829-90A967E0CD84}"/>
              </a:ext>
            </a:extLst>
          </p:cNvPr>
          <p:cNvSpPr>
            <a:spLocks noGrp="1"/>
          </p:cNvSpPr>
          <p:nvPr>
            <p:ph sz="quarter" idx="12" hasCustomPrompt="1"/>
          </p:nvPr>
        </p:nvSpPr>
        <p:spPr>
          <a:xfrm>
            <a:off x="431999" y="1290638"/>
            <a:ext cx="5472000" cy="563562"/>
          </a:xfrm>
          <a:prstGeom prst="rect">
            <a:avLst/>
          </a:prstGeom>
        </p:spPr>
        <p:txBody>
          <a:bodyPr lIns="108000" tIns="72000" rIns="108000" anchor="ctr"/>
          <a:lstStyle>
            <a:lvl1pPr>
              <a:buNone/>
              <a:defRPr sz="2400" i="1">
                <a:solidFill>
                  <a:schemeClr val="tx1"/>
                </a:solidFill>
              </a:defRPr>
            </a:lvl1pPr>
          </a:lstStyle>
          <a:p>
            <a:pPr lvl="0"/>
            <a:r>
              <a:rPr lang="en-US" sz="2400" i="1" dirty="0"/>
              <a:t>Click to edit text</a:t>
            </a:r>
            <a:endParaRPr lang="en-US" dirty="0"/>
          </a:p>
        </p:txBody>
      </p:sp>
      <p:sp>
        <p:nvSpPr>
          <p:cNvPr id="20" name="Content Placeholder 18">
            <a:extLst>
              <a:ext uri="{FF2B5EF4-FFF2-40B4-BE49-F238E27FC236}">
                <a16:creationId xmlns:a16="http://schemas.microsoft.com/office/drawing/2014/main" id="{51EDE1F2-E559-6D3D-5B66-8E9A69C2E4A6}"/>
              </a:ext>
            </a:extLst>
          </p:cNvPr>
          <p:cNvSpPr>
            <a:spLocks noGrp="1"/>
          </p:cNvSpPr>
          <p:nvPr>
            <p:ph sz="quarter" idx="13" hasCustomPrompt="1"/>
          </p:nvPr>
        </p:nvSpPr>
        <p:spPr>
          <a:xfrm>
            <a:off x="6354000" y="1290638"/>
            <a:ext cx="5472000" cy="563562"/>
          </a:xfrm>
          <a:prstGeom prst="rect">
            <a:avLst/>
          </a:prstGeom>
        </p:spPr>
        <p:txBody>
          <a:bodyPr lIns="108000" tIns="72000" rIns="108000" anchor="ctr"/>
          <a:lstStyle>
            <a:lvl1pPr>
              <a:buNone/>
              <a:defRPr sz="2400" i="1">
                <a:solidFill>
                  <a:schemeClr val="tx1"/>
                </a:solidFill>
              </a:defRPr>
            </a:lvl1pPr>
          </a:lstStyle>
          <a:p>
            <a:pPr lvl="0"/>
            <a:r>
              <a:rPr lang="en-US" sz="2400" i="1" dirty="0"/>
              <a:t>Click to edit text</a:t>
            </a:r>
            <a:endParaRPr lang="en-US" dirty="0"/>
          </a:p>
        </p:txBody>
      </p:sp>
      <p:sp>
        <p:nvSpPr>
          <p:cNvPr id="17" name="Rectangle 16">
            <a:extLst>
              <a:ext uri="{FF2B5EF4-FFF2-40B4-BE49-F238E27FC236}">
                <a16:creationId xmlns:a16="http://schemas.microsoft.com/office/drawing/2014/main" id="{F3E84C53-713A-BE72-236C-775F2287F27C}"/>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8" name="Picture 17">
            <a:extLst>
              <a:ext uri="{FF2B5EF4-FFF2-40B4-BE49-F238E27FC236}">
                <a16:creationId xmlns:a16="http://schemas.microsoft.com/office/drawing/2014/main" id="{5CB7F97D-10BF-22AB-45F3-536DFB13439C}"/>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112411764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953"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9313A24-E89C-B423-3AB2-0C07241BEB8F}"/>
              </a:ext>
            </a:extLst>
          </p:cNvPr>
          <p:cNvSpPr>
            <a:spLocks noGrp="1"/>
          </p:cNvSpPr>
          <p:nvPr>
            <p:ph type="title"/>
          </p:nvPr>
        </p:nvSpPr>
        <p:spPr>
          <a:xfrm>
            <a:off x="432000" y="432000"/>
            <a:ext cx="11473200" cy="720000"/>
          </a:xfrm>
          <a:prstGeom prst="rect">
            <a:avLst/>
          </a:prstGeom>
        </p:spPr>
        <p:txBody>
          <a:bodyPr lIns="108000" rIns="108000" bIns="0" anchor="ctr"/>
          <a:lstStyle>
            <a:lvl1pPr>
              <a:defRPr sz="2800" b="1">
                <a:solidFill>
                  <a:schemeClr val="tx1"/>
                </a:solidFill>
              </a:defRPr>
            </a:lvl1pPr>
          </a:lstStyle>
          <a:p>
            <a:r>
              <a:rPr lang="en-GB" dirty="0"/>
              <a:t>Click to edit Master title style</a:t>
            </a:r>
            <a:endParaRPr lang="en-US" dirty="0"/>
          </a:p>
        </p:txBody>
      </p:sp>
      <p:sp>
        <p:nvSpPr>
          <p:cNvPr id="13" name="Rectangle 12">
            <a:extLst>
              <a:ext uri="{FF2B5EF4-FFF2-40B4-BE49-F238E27FC236}">
                <a16:creationId xmlns:a16="http://schemas.microsoft.com/office/drawing/2014/main" id="{F25E53C9-C17D-A3C1-C52D-1B854F6BF6F6}"/>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4" name="Picture 13">
            <a:extLst>
              <a:ext uri="{FF2B5EF4-FFF2-40B4-BE49-F238E27FC236}">
                <a16:creationId xmlns:a16="http://schemas.microsoft.com/office/drawing/2014/main" id="{3CE81902-780C-8792-21DE-D48B387BEFDB}"/>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2990783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Only and Image Place holder">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CB56E707-1D0D-1F13-2B41-2F53CD4793AF}"/>
              </a:ext>
            </a:extLst>
          </p:cNvPr>
          <p:cNvSpPr>
            <a:spLocks noGrp="1"/>
          </p:cNvSpPr>
          <p:nvPr>
            <p:ph type="pic" sz="quarter" idx="10"/>
          </p:nvPr>
        </p:nvSpPr>
        <p:spPr>
          <a:xfrm>
            <a:off x="0" y="0"/>
            <a:ext cx="12192000" cy="6497638"/>
          </a:xfrm>
          <a:prstGeom prst="rect">
            <a:avLst/>
          </a:prstGeom>
        </p:spPr>
        <p:txBody>
          <a:bodyPr/>
          <a:lstStyle/>
          <a:p>
            <a:endParaRPr lang="en-US" dirty="0"/>
          </a:p>
        </p:txBody>
      </p:sp>
      <p:sp>
        <p:nvSpPr>
          <p:cNvPr id="6" name="Title 1">
            <a:extLst>
              <a:ext uri="{FF2B5EF4-FFF2-40B4-BE49-F238E27FC236}">
                <a16:creationId xmlns:a16="http://schemas.microsoft.com/office/drawing/2014/main" id="{69313A24-E89C-B423-3AB2-0C07241BEB8F}"/>
              </a:ext>
            </a:extLst>
          </p:cNvPr>
          <p:cNvSpPr>
            <a:spLocks noGrp="1"/>
          </p:cNvSpPr>
          <p:nvPr>
            <p:ph type="title"/>
          </p:nvPr>
        </p:nvSpPr>
        <p:spPr>
          <a:xfrm>
            <a:off x="432000" y="432000"/>
            <a:ext cx="11473200" cy="720000"/>
          </a:xfrm>
          <a:prstGeom prst="rect">
            <a:avLst/>
          </a:prstGeom>
        </p:spPr>
        <p:txBody>
          <a:bodyPr lIns="108000" rIns="108000" bIns="0" anchor="ctr"/>
          <a:lstStyle>
            <a:lvl1pPr>
              <a:defRPr sz="2800" b="1">
                <a:solidFill>
                  <a:schemeClr val="tx1"/>
                </a:solidFill>
              </a:defRPr>
            </a:lvl1pPr>
          </a:lstStyle>
          <a:p>
            <a:r>
              <a:rPr lang="en-GB" dirty="0"/>
              <a:t>Click to edit Master title style</a:t>
            </a:r>
            <a:endParaRPr lang="en-US" dirty="0"/>
          </a:p>
        </p:txBody>
      </p:sp>
      <p:sp>
        <p:nvSpPr>
          <p:cNvPr id="13" name="Rectangle 12">
            <a:extLst>
              <a:ext uri="{FF2B5EF4-FFF2-40B4-BE49-F238E27FC236}">
                <a16:creationId xmlns:a16="http://schemas.microsoft.com/office/drawing/2014/main" id="{F25E53C9-C17D-A3C1-C52D-1B854F6BF6F6}"/>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4" name="Picture 13">
            <a:extLst>
              <a:ext uri="{FF2B5EF4-FFF2-40B4-BE49-F238E27FC236}">
                <a16:creationId xmlns:a16="http://schemas.microsoft.com/office/drawing/2014/main" id="{3CE81902-780C-8792-21DE-D48B387BEFDB}"/>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2502414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30130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6DF8D-036F-3C97-4CB8-04A0C2624EDD}"/>
              </a:ext>
            </a:extLst>
          </p:cNvPr>
          <p:cNvSpPr>
            <a:spLocks noGrp="1"/>
          </p:cNvSpPr>
          <p:nvPr>
            <p:ph type="title"/>
          </p:nvPr>
        </p:nvSpPr>
        <p:spPr>
          <a:xfrm>
            <a:off x="432000" y="457200"/>
            <a:ext cx="4412025" cy="1600200"/>
          </a:xfrm>
          <a:prstGeom prst="rect">
            <a:avLst/>
          </a:prstGeom>
        </p:spPr>
        <p:txBody>
          <a:bodyPr lIns="108000" tIns="72000" rIns="72000" bIns="108000" anchor="ctr"/>
          <a:lstStyle>
            <a:lvl1pPr>
              <a:defRPr sz="2800" b="1">
                <a:solidFill>
                  <a:schemeClr val="tx1"/>
                </a:solidFill>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B7837E58-4F40-7BA1-553F-71F38F10668A}"/>
              </a:ext>
            </a:extLst>
          </p:cNvPr>
          <p:cNvSpPr>
            <a:spLocks noGrp="1"/>
          </p:cNvSpPr>
          <p:nvPr>
            <p:ph idx="1"/>
          </p:nvPr>
        </p:nvSpPr>
        <p:spPr>
          <a:xfrm>
            <a:off x="5183188" y="914399"/>
            <a:ext cx="6648812" cy="5198301"/>
          </a:xfrm>
          <a:prstGeom prst="rect">
            <a:avLst/>
          </a:prstGeom>
        </p:spPr>
        <p:txBody>
          <a:bodyPr lIns="108000" tIns="72000" rIns="108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defRPr sz="2000"/>
            </a:lvl5pPr>
            <a:lvl6pPr>
              <a:defRPr sz="2000"/>
            </a:lvl6pPr>
            <a:lvl7pPr>
              <a:defRPr sz="2000"/>
            </a:lvl7pPr>
            <a:lvl8pPr>
              <a:defRPr sz="2000"/>
            </a:lvl8pPr>
            <a:lvl9pPr>
              <a:defRPr sz="20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4" name="Text Placeholder 3">
            <a:extLst>
              <a:ext uri="{FF2B5EF4-FFF2-40B4-BE49-F238E27FC236}">
                <a16:creationId xmlns:a16="http://schemas.microsoft.com/office/drawing/2014/main" id="{CCDBF74C-6207-296C-48F8-A8D9086D932E}"/>
              </a:ext>
            </a:extLst>
          </p:cNvPr>
          <p:cNvSpPr>
            <a:spLocks noGrp="1"/>
          </p:cNvSpPr>
          <p:nvPr>
            <p:ph type="body" sz="half" idx="2"/>
          </p:nvPr>
        </p:nvSpPr>
        <p:spPr>
          <a:xfrm>
            <a:off x="432000" y="2367418"/>
            <a:ext cx="4412025" cy="3745283"/>
          </a:xfrm>
          <a:prstGeom prst="rect">
            <a:avLst/>
          </a:prstGeom>
        </p:spPr>
        <p:txBody>
          <a:bodyPr lIns="108000" tIns="72000" rIns="108000" bIns="72000"/>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15" name="Rectangle 14">
            <a:extLst>
              <a:ext uri="{FF2B5EF4-FFF2-40B4-BE49-F238E27FC236}">
                <a16:creationId xmlns:a16="http://schemas.microsoft.com/office/drawing/2014/main" id="{F50D8318-46B8-E278-C8D6-1A87DA698655}"/>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6" name="Picture 15">
            <a:extLst>
              <a:ext uri="{FF2B5EF4-FFF2-40B4-BE49-F238E27FC236}">
                <a16:creationId xmlns:a16="http://schemas.microsoft.com/office/drawing/2014/main" id="{2EBE5591-A402-DC37-017D-533D74E3EBD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1934478151"/>
      </p:ext>
    </p:extLst>
  </p:cSld>
  <p:clrMapOvr>
    <a:masterClrMapping/>
  </p:clrMapOvr>
  <p:extLst>
    <p:ext uri="{DCECCB84-F9BA-43D5-87BE-67443E8EF086}">
      <p15:sldGuideLst xmlns:p15="http://schemas.microsoft.com/office/powerpoint/2012/main">
        <p15:guide id="1" orient="horz" pos="572" userDrawn="1">
          <p15:clr>
            <a:srgbClr val="FBAE40"/>
          </p15:clr>
        </p15:guide>
        <p15:guide id="2"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202D4AB-0C7E-96EB-F1E9-49C16F1D944D}"/>
              </a:ext>
            </a:extLst>
          </p:cNvPr>
          <p:cNvSpPr>
            <a:spLocks noGrp="1"/>
          </p:cNvSpPr>
          <p:nvPr>
            <p:ph type="pic" idx="1"/>
          </p:nvPr>
        </p:nvSpPr>
        <p:spPr>
          <a:xfrm>
            <a:off x="5183188" y="987425"/>
            <a:ext cx="6576812"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4" name="Title 1">
            <a:extLst>
              <a:ext uri="{FF2B5EF4-FFF2-40B4-BE49-F238E27FC236}">
                <a16:creationId xmlns:a16="http://schemas.microsoft.com/office/drawing/2014/main" id="{FBEAE37A-0424-9539-4678-C42294C84E58}"/>
              </a:ext>
            </a:extLst>
          </p:cNvPr>
          <p:cNvSpPr>
            <a:spLocks noGrp="1"/>
          </p:cNvSpPr>
          <p:nvPr>
            <p:ph type="title"/>
          </p:nvPr>
        </p:nvSpPr>
        <p:spPr>
          <a:xfrm>
            <a:off x="432000" y="457200"/>
            <a:ext cx="4412025" cy="1600200"/>
          </a:xfrm>
          <a:prstGeom prst="rect">
            <a:avLst/>
          </a:prstGeom>
        </p:spPr>
        <p:txBody>
          <a:bodyPr lIns="108000" tIns="72000" rIns="72000" bIns="108000" anchor="ctr"/>
          <a:lstStyle>
            <a:lvl1pPr>
              <a:defRPr sz="2800" b="1">
                <a:solidFill>
                  <a:schemeClr val="tx1"/>
                </a:solidFill>
              </a:defRPr>
            </a:lvl1pPr>
          </a:lstStyle>
          <a:p>
            <a:r>
              <a:rPr lang="en-GB" dirty="0"/>
              <a:t>Click to edit Master title style</a:t>
            </a:r>
            <a:endParaRPr lang="en-US" dirty="0"/>
          </a:p>
        </p:txBody>
      </p:sp>
      <p:sp>
        <p:nvSpPr>
          <p:cNvPr id="15" name="Text Placeholder 3">
            <a:extLst>
              <a:ext uri="{FF2B5EF4-FFF2-40B4-BE49-F238E27FC236}">
                <a16:creationId xmlns:a16="http://schemas.microsoft.com/office/drawing/2014/main" id="{103AD219-ECD1-6D82-014A-53E591465F72}"/>
              </a:ext>
            </a:extLst>
          </p:cNvPr>
          <p:cNvSpPr>
            <a:spLocks noGrp="1"/>
          </p:cNvSpPr>
          <p:nvPr>
            <p:ph type="body" sz="half" idx="2"/>
          </p:nvPr>
        </p:nvSpPr>
        <p:spPr>
          <a:xfrm>
            <a:off x="432000" y="2367418"/>
            <a:ext cx="4412025" cy="3745283"/>
          </a:xfrm>
          <a:prstGeom prst="rect">
            <a:avLst/>
          </a:prstGeom>
        </p:spPr>
        <p:txBody>
          <a:bodyPr lIns="108000" tIns="72000" rIns="108000" bIns="72000"/>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13" name="Rectangle 12">
            <a:extLst>
              <a:ext uri="{FF2B5EF4-FFF2-40B4-BE49-F238E27FC236}">
                <a16:creationId xmlns:a16="http://schemas.microsoft.com/office/drawing/2014/main" id="{2B0FCEAA-F033-4AFB-5178-4FE1741CFC23}"/>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6" name="Picture 15">
            <a:extLst>
              <a:ext uri="{FF2B5EF4-FFF2-40B4-BE49-F238E27FC236}">
                <a16:creationId xmlns:a16="http://schemas.microsoft.com/office/drawing/2014/main" id="{C22C8D6F-52C2-460B-3A53-0E9F9475159B}"/>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17981721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623EA5C2-D77C-40C0-D9EF-771B9A83CCB9}"/>
              </a:ext>
            </a:extLst>
          </p:cNvPr>
          <p:cNvSpPr>
            <a:spLocks noGrp="1"/>
          </p:cNvSpPr>
          <p:nvPr>
            <p:ph type="body" orient="vert" idx="1"/>
          </p:nvPr>
        </p:nvSpPr>
        <p:spPr>
          <a:xfrm>
            <a:off x="421200" y="1302707"/>
            <a:ext cx="11412000" cy="4874256"/>
          </a:xfrm>
          <a:prstGeom prst="rect">
            <a:avLst/>
          </a:prstGeom>
        </p:spPr>
        <p:txBody>
          <a:bodyPr vert="eaVert"/>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0" name="Title 1">
            <a:extLst>
              <a:ext uri="{FF2B5EF4-FFF2-40B4-BE49-F238E27FC236}">
                <a16:creationId xmlns:a16="http://schemas.microsoft.com/office/drawing/2014/main" id="{22868CC6-F90F-84C2-6159-4BC336ADD285}"/>
              </a:ext>
            </a:extLst>
          </p:cNvPr>
          <p:cNvSpPr>
            <a:spLocks noGrp="1"/>
          </p:cNvSpPr>
          <p:nvPr>
            <p:ph type="title"/>
          </p:nvPr>
        </p:nvSpPr>
        <p:spPr>
          <a:xfrm>
            <a:off x="432000" y="432000"/>
            <a:ext cx="11412000" cy="720000"/>
          </a:xfrm>
          <a:prstGeom prst="rect">
            <a:avLst/>
          </a:prstGeom>
        </p:spPr>
        <p:txBody>
          <a:bodyPr lIns="108000" rIns="108000" bIns="108000" anchor="ctr"/>
          <a:lstStyle>
            <a:lvl1pPr>
              <a:defRPr sz="2800" b="1">
                <a:solidFill>
                  <a:schemeClr val="tx1"/>
                </a:solidFill>
              </a:defRPr>
            </a:lvl1pPr>
          </a:lstStyle>
          <a:p>
            <a:r>
              <a:rPr lang="en-GB" dirty="0"/>
              <a:t>Click to edit Master title style</a:t>
            </a:r>
            <a:endParaRPr lang="en-US" dirty="0"/>
          </a:p>
        </p:txBody>
      </p:sp>
      <p:sp>
        <p:nvSpPr>
          <p:cNvPr id="12" name="Rectangle 11">
            <a:extLst>
              <a:ext uri="{FF2B5EF4-FFF2-40B4-BE49-F238E27FC236}">
                <a16:creationId xmlns:a16="http://schemas.microsoft.com/office/drawing/2014/main" id="{985CFC6A-5183-02F6-8E78-5BFAEF406E3D}"/>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3" name="Picture 12">
            <a:extLst>
              <a:ext uri="{FF2B5EF4-FFF2-40B4-BE49-F238E27FC236}">
                <a16:creationId xmlns:a16="http://schemas.microsoft.com/office/drawing/2014/main" id="{ECA14C0B-AC6A-32C4-9F6A-39222516148A}"/>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39464439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F5CABD8-085C-886B-DA99-D41ACC6F5BD4}"/>
              </a:ext>
            </a:extLst>
          </p:cNvPr>
          <p:cNvSpPr>
            <a:spLocks noGrp="1"/>
          </p:cNvSpPr>
          <p:nvPr>
            <p:ph type="title" orient="vert"/>
          </p:nvPr>
        </p:nvSpPr>
        <p:spPr>
          <a:xfrm>
            <a:off x="9340948" y="432000"/>
            <a:ext cx="2419200" cy="5760000"/>
          </a:xfrm>
          <a:prstGeom prst="rect">
            <a:avLst/>
          </a:prstGeom>
        </p:spPr>
        <p:txBody>
          <a:bodyPr vert="eaVert" lIns="108000" tIns="108000" rIns="108000" bIns="108000"/>
          <a:lstStyle>
            <a:lvl1pPr>
              <a:defRPr sz="2800" b="1">
                <a:solidFill>
                  <a:schemeClr val="tx1"/>
                </a:solidFill>
              </a:defRPr>
            </a:lvl1pPr>
          </a:lstStyle>
          <a:p>
            <a:r>
              <a:rPr lang="en-GB" dirty="0"/>
              <a:t>Click to edit Master title style</a:t>
            </a:r>
            <a:endParaRPr lang="en-US" dirty="0"/>
          </a:p>
        </p:txBody>
      </p:sp>
      <p:sp>
        <p:nvSpPr>
          <p:cNvPr id="3" name="Vertical Text Placeholder 2">
            <a:extLst>
              <a:ext uri="{FF2B5EF4-FFF2-40B4-BE49-F238E27FC236}">
                <a16:creationId xmlns:a16="http://schemas.microsoft.com/office/drawing/2014/main" id="{66E5B32D-FB98-BDCE-06F1-4B43A4B3EF1C}"/>
              </a:ext>
            </a:extLst>
          </p:cNvPr>
          <p:cNvSpPr>
            <a:spLocks noGrp="1"/>
          </p:cNvSpPr>
          <p:nvPr>
            <p:ph type="body" orient="vert" idx="1"/>
          </p:nvPr>
        </p:nvSpPr>
        <p:spPr>
          <a:xfrm>
            <a:off x="432000" y="432000"/>
            <a:ext cx="8712563" cy="5760000"/>
          </a:xfrm>
          <a:prstGeom prst="rect">
            <a:avLst/>
          </a:prstGeom>
        </p:spPr>
        <p:txBody>
          <a:bodyPr vert="eaVert" lIns="108000" tIns="72000" rIns="108000" bIns="108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buNone/>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2" name="Rectangle 11">
            <a:extLst>
              <a:ext uri="{FF2B5EF4-FFF2-40B4-BE49-F238E27FC236}">
                <a16:creationId xmlns:a16="http://schemas.microsoft.com/office/drawing/2014/main" id="{7BDA35CD-265E-FD99-B312-C944F0E79463}"/>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3" name="Picture 12">
            <a:extLst>
              <a:ext uri="{FF2B5EF4-FFF2-40B4-BE49-F238E27FC236}">
                <a16:creationId xmlns:a16="http://schemas.microsoft.com/office/drawing/2014/main" id="{48BED17D-A071-62E5-FE71-518543CBB20D}"/>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302308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5"/>
            </a:gs>
            <a:gs pos="100000">
              <a:schemeClr val="accent1"/>
            </a:gs>
          </a:gsLst>
          <a:lin ang="27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278229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72" r:id="rId7"/>
    <p:sldLayoutId id="2147483655" r:id="rId8"/>
    <p:sldLayoutId id="2147483656" r:id="rId9"/>
    <p:sldLayoutId id="2147483657" r:id="rId10"/>
    <p:sldLayoutId id="2147483658" r:id="rId11"/>
    <p:sldLayoutId id="2147483659"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49463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73" r:id="rId7"/>
    <p:sldLayoutId id="2147483667" r:id="rId8"/>
    <p:sldLayoutId id="2147483668" r:id="rId9"/>
    <p:sldLayoutId id="2147483669" r:id="rId10"/>
    <p:sldLayoutId id="2147483670" r:id="rId11"/>
    <p:sldLayoutId id="2147483671"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66E0A8F2-1AEE-35F5-9838-2105722969E3}"/>
              </a:ext>
            </a:extLst>
          </p:cNvPr>
          <p:cNvSpPr>
            <a:spLocks noGrp="1"/>
          </p:cNvSpPr>
          <p:nvPr>
            <p:ph idx="1"/>
          </p:nvPr>
        </p:nvSpPr>
        <p:spPr>
          <a:xfrm>
            <a:off x="277933" y="1156997"/>
            <a:ext cx="11647367" cy="5269003"/>
          </a:xfrm>
        </p:spPr>
        <p:txBody>
          <a:bodyPr>
            <a:noAutofit/>
          </a:bodyPr>
          <a:lstStyle/>
          <a:p>
            <a:pPr marL="0" indent="0">
              <a:lnSpc>
                <a:spcPct val="100000"/>
              </a:lnSpc>
              <a:spcBef>
                <a:spcPts val="0"/>
              </a:spcBef>
              <a:buNone/>
            </a:pPr>
            <a:r>
              <a:rPr lang="en-US" sz="2000" b="1" dirty="0"/>
              <a:t>Session Overview: </a:t>
            </a:r>
            <a:r>
              <a:rPr lang="en-GB" sz="2000" dirty="0"/>
              <a:t>This presentation is the last session in Round 2 Mid-Year Club Officer Training –General Session Part 2 (GS2) for all club officers. The Mid-Year Hall of Fame should be shown before the training begins to recognize member and club achievements thus far. General Session Part 1 begins the COT event. After GS1 are the individual club officer breakout sessions. Round 2 Mid-Year COT sessions are designed as a mid-term check-in to assess progress, tackle challenges, and strategize for a successful second half of the year. The training ends with this General Session Part 2 (GS2) for all club officers.</a:t>
            </a:r>
          </a:p>
          <a:p>
            <a:pPr marL="0" indent="0">
              <a:lnSpc>
                <a:spcPct val="100000"/>
              </a:lnSpc>
              <a:spcBef>
                <a:spcPts val="0"/>
              </a:spcBef>
              <a:buNone/>
            </a:pPr>
            <a:r>
              <a:rPr lang="en-US" sz="2000" b="1" dirty="0"/>
              <a:t>Facilitator Notes:  </a:t>
            </a:r>
            <a:r>
              <a:rPr lang="en-US" sz="2000" dirty="0"/>
              <a:t>Each slide in GS2 contains detailed facilitator notes to guide your presentation. Review the facilitator notes thoroughly to prepare to train the session. Use the notes as a guide rather than a script that must be stated “word-for-word”. Adapt the language to your personal style. </a:t>
            </a:r>
          </a:p>
          <a:p>
            <a:pPr marL="0" indent="0">
              <a:lnSpc>
                <a:spcPct val="100000"/>
              </a:lnSpc>
              <a:spcBef>
                <a:spcPts val="0"/>
              </a:spcBef>
              <a:buNone/>
            </a:pPr>
            <a:r>
              <a:rPr lang="en-US" sz="2000" b="1" dirty="0"/>
              <a:t>Timing:</a:t>
            </a:r>
            <a:r>
              <a:rPr lang="en-US" sz="2000" dirty="0"/>
              <a:t> The facilitator notes begin with the estimated time to present the individual slide and then the overall elapsed session time. We recommend 45 minutes for this session.</a:t>
            </a:r>
          </a:p>
          <a:p>
            <a:pPr marL="0" indent="0">
              <a:lnSpc>
                <a:spcPct val="100000"/>
              </a:lnSpc>
              <a:spcBef>
                <a:spcPts val="0"/>
              </a:spcBef>
              <a:buNone/>
            </a:pPr>
            <a:r>
              <a:rPr lang="en-US" sz="2000" b="1" dirty="0"/>
              <a:t>Practice for Proficiency:</a:t>
            </a:r>
            <a:r>
              <a:rPr lang="en-US" sz="2000" dirty="0"/>
              <a:t> Please review the facilitator notes and practice delivering this presentation until you feel confident. Your familiarity with the content is key to an effective session.</a:t>
            </a:r>
          </a:p>
          <a:p>
            <a:pPr marL="0" indent="0">
              <a:lnSpc>
                <a:spcPct val="100000"/>
              </a:lnSpc>
              <a:spcBef>
                <a:spcPts val="0"/>
              </a:spcBef>
              <a:buNone/>
            </a:pPr>
            <a:r>
              <a:rPr lang="en-US" sz="2000" b="1" dirty="0"/>
              <a:t>Action Cues:</a:t>
            </a:r>
            <a:r>
              <a:rPr lang="en-US" sz="2000" dirty="0"/>
              <a:t> Parentheses ( ) denote instructions for you, the facilitator, to </a:t>
            </a:r>
            <a:r>
              <a:rPr lang="en-US" sz="2000" i="1" dirty="0"/>
              <a:t>DO</a:t>
            </a:r>
            <a:r>
              <a:rPr lang="en-US" sz="2000" dirty="0"/>
              <a:t>—such as launching a poll, asking a question, or directing participants to a handout.</a:t>
            </a:r>
          </a:p>
          <a:p>
            <a:pPr marL="0" indent="0">
              <a:lnSpc>
                <a:spcPct val="100000"/>
              </a:lnSpc>
              <a:spcBef>
                <a:spcPts val="0"/>
              </a:spcBef>
              <a:buNone/>
            </a:pPr>
            <a:endParaRPr lang="en-US" sz="1600" dirty="0"/>
          </a:p>
        </p:txBody>
      </p:sp>
      <p:sp>
        <p:nvSpPr>
          <p:cNvPr id="5" name="Title 1">
            <a:extLst>
              <a:ext uri="{FF2B5EF4-FFF2-40B4-BE49-F238E27FC236}">
                <a16:creationId xmlns:a16="http://schemas.microsoft.com/office/drawing/2014/main" id="{F2FB7248-5000-6F15-643C-CF5AD01B5A1D}"/>
              </a:ext>
            </a:extLst>
          </p:cNvPr>
          <p:cNvSpPr>
            <a:spLocks noGrp="1"/>
          </p:cNvSpPr>
          <p:nvPr>
            <p:ph type="title"/>
          </p:nvPr>
        </p:nvSpPr>
        <p:spPr>
          <a:xfrm>
            <a:off x="277934" y="295773"/>
            <a:ext cx="11914066" cy="649224"/>
          </a:xfrm>
        </p:spPr>
        <p:txBody>
          <a:bodyPr>
            <a:normAutofit/>
          </a:bodyPr>
          <a:lstStyle/>
          <a:p>
            <a:r>
              <a:rPr lang="en-GB" dirty="0"/>
              <a:t>Facilitator Instructions </a:t>
            </a:r>
            <a:r>
              <a:rPr lang="en-US" noProof="0" dirty="0">
                <a:solidFill>
                  <a:srgbClr val="FF0000"/>
                </a:solidFill>
              </a:rPr>
              <a:t>(not for presentation)</a:t>
            </a:r>
            <a:endParaRPr lang="en-GB" dirty="0">
              <a:solidFill>
                <a:srgbClr val="FF0000"/>
              </a:solidFill>
            </a:endParaRPr>
          </a:p>
        </p:txBody>
      </p:sp>
    </p:spTree>
    <p:extLst>
      <p:ext uri="{BB962C8B-B14F-4D97-AF65-F5344CB8AC3E}">
        <p14:creationId xmlns:p14="http://schemas.microsoft.com/office/powerpoint/2010/main" val="29946494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E9738-DB49-3BF1-3AF4-0F19CD0110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02B7A2-DF6E-B87D-A3C4-CDA40ED2BF03}"/>
              </a:ext>
            </a:extLst>
          </p:cNvPr>
          <p:cNvSpPr>
            <a:spLocks noGrp="1"/>
          </p:cNvSpPr>
          <p:nvPr>
            <p:ph type="title"/>
          </p:nvPr>
        </p:nvSpPr>
        <p:spPr>
          <a:xfrm>
            <a:off x="277934" y="295773"/>
            <a:ext cx="11914066" cy="649224"/>
          </a:xfrm>
        </p:spPr>
        <p:txBody>
          <a:bodyPr>
            <a:normAutofit/>
          </a:bodyPr>
          <a:lstStyle/>
          <a:p>
            <a:r>
              <a:rPr lang="en-GB" dirty="0"/>
              <a:t>Facilitator Instructions (cont’d) </a:t>
            </a:r>
            <a:r>
              <a:rPr lang="en-US" noProof="0" dirty="0">
                <a:solidFill>
                  <a:srgbClr val="FF0000"/>
                </a:solidFill>
              </a:rPr>
              <a:t>(not for presentation)</a:t>
            </a:r>
            <a:endParaRPr lang="en-GB" dirty="0">
              <a:solidFill>
                <a:srgbClr val="FF0000"/>
              </a:solidFill>
            </a:endParaRPr>
          </a:p>
        </p:txBody>
      </p:sp>
      <p:sp>
        <p:nvSpPr>
          <p:cNvPr id="6" name="Content Placeholder 2">
            <a:extLst>
              <a:ext uri="{FF2B5EF4-FFF2-40B4-BE49-F238E27FC236}">
                <a16:creationId xmlns:a16="http://schemas.microsoft.com/office/drawing/2014/main" id="{DC68C7A5-3030-7DDB-3B70-80BA91B86F09}"/>
              </a:ext>
            </a:extLst>
          </p:cNvPr>
          <p:cNvSpPr>
            <a:spLocks noGrp="1"/>
          </p:cNvSpPr>
          <p:nvPr>
            <p:ph idx="1"/>
          </p:nvPr>
        </p:nvSpPr>
        <p:spPr>
          <a:xfrm>
            <a:off x="277933" y="1156997"/>
            <a:ext cx="11647367" cy="5008307"/>
          </a:xfrm>
        </p:spPr>
        <p:txBody>
          <a:bodyPr>
            <a:noAutofit/>
          </a:bodyPr>
          <a:lstStyle/>
          <a:p>
            <a:pPr marL="0" indent="0">
              <a:lnSpc>
                <a:spcPct val="100000"/>
              </a:lnSpc>
              <a:spcBef>
                <a:spcPts val="0"/>
              </a:spcBef>
              <a:spcAft>
                <a:spcPts val="600"/>
              </a:spcAft>
              <a:buNone/>
            </a:pPr>
            <a:r>
              <a:rPr lang="en-US" sz="2000" b="1" dirty="0"/>
              <a:t>Interaction: </a:t>
            </a:r>
            <a:r>
              <a:rPr lang="en-US" sz="2000" dirty="0"/>
              <a:t>Audience engagement is crucial for a successful training. Use the following methods based on meeting format.</a:t>
            </a:r>
          </a:p>
          <a:p>
            <a:pPr>
              <a:lnSpc>
                <a:spcPct val="100000"/>
              </a:lnSpc>
              <a:spcBef>
                <a:spcPts val="0"/>
              </a:spcBef>
              <a:spcAft>
                <a:spcPts val="600"/>
              </a:spcAft>
            </a:pPr>
            <a:r>
              <a:rPr lang="en-US" sz="2000" b="1" dirty="0"/>
              <a:t>Online:</a:t>
            </a:r>
            <a:r>
              <a:rPr lang="en-US" sz="2000" dirty="0"/>
              <a:t> Ask participants to enter their concise responses to questions in the chat. Coordinate with a Chat Master to share a small number of their responses verbally.</a:t>
            </a:r>
          </a:p>
          <a:p>
            <a:pPr>
              <a:lnSpc>
                <a:spcPct val="100000"/>
              </a:lnSpc>
              <a:spcBef>
                <a:spcPts val="0"/>
              </a:spcBef>
              <a:spcAft>
                <a:spcPts val="600"/>
              </a:spcAft>
            </a:pPr>
            <a:r>
              <a:rPr lang="en-US" sz="2000" b="1" dirty="0"/>
              <a:t>Onsite:</a:t>
            </a:r>
            <a:r>
              <a:rPr lang="en-US" sz="2000" dirty="0"/>
              <a:t> Ask a few participants to verbalize their responses succinctly in one sentence or less.</a:t>
            </a:r>
          </a:p>
          <a:p>
            <a:pPr>
              <a:lnSpc>
                <a:spcPct val="100000"/>
              </a:lnSpc>
              <a:spcBef>
                <a:spcPts val="0"/>
              </a:spcBef>
              <a:spcAft>
                <a:spcPts val="600"/>
              </a:spcAft>
            </a:pPr>
            <a:r>
              <a:rPr lang="en-US" sz="2000" b="1" dirty="0"/>
              <a:t>Hybrid:</a:t>
            </a:r>
            <a:r>
              <a:rPr lang="en-US" sz="2000" dirty="0"/>
              <a:t> Use both methods stated above to engage your in-person and online audiences.</a:t>
            </a:r>
          </a:p>
          <a:p>
            <a:pPr marL="0" indent="0">
              <a:lnSpc>
                <a:spcPct val="100000"/>
              </a:lnSpc>
              <a:spcBef>
                <a:spcPts val="0"/>
              </a:spcBef>
              <a:spcAft>
                <a:spcPts val="600"/>
              </a:spcAft>
              <a:buNone/>
            </a:pPr>
            <a:r>
              <a:rPr lang="en-US" sz="2000" b="1" dirty="0"/>
              <a:t>Technical Support (Zoom/Chat Masters): </a:t>
            </a:r>
            <a:r>
              <a:rPr lang="en-US" sz="2000" dirty="0"/>
              <a:t>For any online or hybrid training, sufficient District technical support is essential. To facilitate seamless interaction and manage the technical aspects of the session, please ensure at least one dedicated Zoom Master and one Chat Master are assigned to the main room, and as often as possible, assign technical support to each breakout room.</a:t>
            </a:r>
          </a:p>
          <a:p>
            <a:pPr marL="0" indent="0">
              <a:lnSpc>
                <a:spcPct val="100000"/>
              </a:lnSpc>
              <a:spcBef>
                <a:spcPts val="0"/>
              </a:spcBef>
              <a:buNone/>
            </a:pPr>
            <a:endParaRPr lang="en-US" sz="1600" dirty="0"/>
          </a:p>
        </p:txBody>
      </p:sp>
    </p:spTree>
    <p:extLst>
      <p:ext uri="{BB962C8B-B14F-4D97-AF65-F5344CB8AC3E}">
        <p14:creationId xmlns:p14="http://schemas.microsoft.com/office/powerpoint/2010/main" val="42403847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FF1BA-1414-9C4C-0B9D-9C80414CC36E}"/>
              </a:ext>
            </a:extLst>
          </p:cNvPr>
          <p:cNvSpPr>
            <a:spLocks noGrp="1"/>
          </p:cNvSpPr>
          <p:nvPr>
            <p:ph type="ctrTitle"/>
          </p:nvPr>
        </p:nvSpPr>
        <p:spPr/>
        <p:txBody>
          <a:bodyPr/>
          <a:lstStyle/>
          <a:p>
            <a:r>
              <a:rPr lang="en-US" b="1" dirty="0"/>
              <a:t>General Session Part 2</a:t>
            </a:r>
          </a:p>
        </p:txBody>
      </p:sp>
      <p:sp>
        <p:nvSpPr>
          <p:cNvPr id="3" name="Subtitle 2">
            <a:extLst>
              <a:ext uri="{FF2B5EF4-FFF2-40B4-BE49-F238E27FC236}">
                <a16:creationId xmlns:a16="http://schemas.microsoft.com/office/drawing/2014/main" id="{5B6E00B0-1AB5-CAD0-5E20-E1E5ABF510D5}"/>
              </a:ext>
            </a:extLst>
          </p:cNvPr>
          <p:cNvSpPr>
            <a:spLocks noGrp="1"/>
          </p:cNvSpPr>
          <p:nvPr>
            <p:ph type="subTitle" idx="1"/>
          </p:nvPr>
        </p:nvSpPr>
        <p:spPr/>
        <p:txBody>
          <a:bodyPr/>
          <a:lstStyle/>
          <a:p>
            <a:r>
              <a:rPr lang="en-US" b="1" dirty="0"/>
              <a:t>Round 2: Mid-Year Training</a:t>
            </a:r>
          </a:p>
        </p:txBody>
      </p:sp>
    </p:spTree>
    <p:extLst>
      <p:ext uri="{BB962C8B-B14F-4D97-AF65-F5344CB8AC3E}">
        <p14:creationId xmlns:p14="http://schemas.microsoft.com/office/powerpoint/2010/main" val="3697729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1C75D30E-8964-72D8-C145-E3FB0DE01041}"/>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7" name="TextBox 6">
            <a:extLst>
              <a:ext uri="{FF2B5EF4-FFF2-40B4-BE49-F238E27FC236}">
                <a16:creationId xmlns:a16="http://schemas.microsoft.com/office/drawing/2014/main" id="{FB1BA315-5C43-54AF-3C96-BB1E6E01E17A}"/>
              </a:ext>
            </a:extLst>
          </p:cNvPr>
          <p:cNvSpPr txBox="1"/>
          <p:nvPr/>
        </p:nvSpPr>
        <p:spPr>
          <a:xfrm>
            <a:off x="6371823" y="1191853"/>
            <a:ext cx="3673698" cy="4185761"/>
          </a:xfrm>
          <a:prstGeom prst="rect">
            <a:avLst/>
          </a:prstGeom>
          <a:noFill/>
        </p:spPr>
        <p:txBody>
          <a:bodyPr wrap="square">
            <a:spAutoFit/>
          </a:bodyPr>
          <a:lstStyle/>
          <a:p>
            <a:pPr marL="0" marR="0">
              <a:spcBef>
                <a:spcPts val="1200"/>
              </a:spcBef>
              <a:buNone/>
            </a:pPr>
            <a:r>
              <a:rPr lang="en-GB" sz="2400" dirty="0">
                <a:effectLst/>
                <a:latin typeface="+mn-lt"/>
              </a:rPr>
              <a:t>Achieving Continuous Club Success</a:t>
            </a:r>
          </a:p>
          <a:p>
            <a:pPr marL="0" marR="0">
              <a:spcBef>
                <a:spcPts val="1200"/>
              </a:spcBef>
              <a:buNone/>
            </a:pPr>
            <a:r>
              <a:rPr lang="en-GB" sz="2400" dirty="0">
                <a:effectLst/>
                <a:latin typeface="+mn-lt"/>
              </a:rPr>
              <a:t>Root Cause Analysis</a:t>
            </a:r>
          </a:p>
          <a:p>
            <a:pPr marL="0" marR="0">
              <a:spcBef>
                <a:spcPts val="1200"/>
              </a:spcBef>
              <a:buNone/>
            </a:pPr>
            <a:r>
              <a:rPr lang="en-GB" sz="2400" dirty="0">
                <a:effectLst/>
                <a:latin typeface="+mn-lt"/>
              </a:rPr>
              <a:t>Individual Club Officer Breakout Sessions</a:t>
            </a:r>
          </a:p>
          <a:p>
            <a:pPr marL="0" marR="0">
              <a:spcBef>
                <a:spcPts val="1200"/>
              </a:spcBef>
              <a:buNone/>
            </a:pPr>
            <a:r>
              <a:rPr lang="en-GB" sz="2400" dirty="0">
                <a:effectLst/>
                <a:highlight>
                  <a:srgbClr val="FFFF00"/>
                </a:highlight>
                <a:latin typeface="+mn-lt"/>
              </a:rPr>
              <a:t>Member Engagement &amp; Retention</a:t>
            </a:r>
          </a:p>
          <a:p>
            <a:pPr marL="0" marR="0">
              <a:spcBef>
                <a:spcPts val="1200"/>
              </a:spcBef>
              <a:buNone/>
            </a:pPr>
            <a:r>
              <a:rPr lang="en-GB" sz="2400" dirty="0">
                <a:effectLst/>
                <a:highlight>
                  <a:srgbClr val="FFFF00"/>
                </a:highlight>
                <a:latin typeface="+mn-lt"/>
              </a:rPr>
              <a:t>Succession Planning</a:t>
            </a:r>
          </a:p>
          <a:p>
            <a:pPr marL="0" marR="0">
              <a:spcBef>
                <a:spcPts val="1200"/>
              </a:spcBef>
              <a:buNone/>
            </a:pPr>
            <a:r>
              <a:rPr lang="en-GB" sz="2400" dirty="0">
                <a:effectLst/>
                <a:highlight>
                  <a:srgbClr val="FFFF00"/>
                </a:highlight>
                <a:latin typeface="+mn-lt"/>
              </a:rPr>
              <a:t>Wrap-Up</a:t>
            </a:r>
            <a:endParaRPr lang="en-GB" sz="2400" dirty="0">
              <a:effectLst/>
              <a:highlight>
                <a:srgbClr val="FFFF00"/>
              </a:highlight>
              <a:latin typeface="Helvetica Neue" panose="02000503000000020004" pitchFamily="2" charset="0"/>
            </a:endParaRPr>
          </a:p>
        </p:txBody>
      </p:sp>
      <p:sp>
        <p:nvSpPr>
          <p:cNvPr id="6" name="Title 2">
            <a:extLst>
              <a:ext uri="{FF2B5EF4-FFF2-40B4-BE49-F238E27FC236}">
                <a16:creationId xmlns:a16="http://schemas.microsoft.com/office/drawing/2014/main" id="{68635830-54DE-05FF-DB99-F8A3B45FA3A3}"/>
              </a:ext>
            </a:extLst>
          </p:cNvPr>
          <p:cNvSpPr txBox="1">
            <a:spLocks/>
          </p:cNvSpPr>
          <p:nvPr/>
        </p:nvSpPr>
        <p:spPr>
          <a:xfrm>
            <a:off x="1643606" y="854030"/>
            <a:ext cx="3965886" cy="1709316"/>
          </a:xfrm>
          <a:prstGeom prst="rect">
            <a:avLst/>
          </a:prstGeom>
        </p:spPr>
        <p:txBody>
          <a:bodyPr lIns="108000" rIns="108000" bIns="0" anchor="ct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pPr algn="ctr"/>
            <a:r>
              <a:rPr lang="en-US" sz="3600" dirty="0">
                <a:solidFill>
                  <a:schemeClr val="accent1"/>
                </a:solidFill>
              </a:rPr>
              <a:t>COT Round 2 Mid-Year Agenda</a:t>
            </a:r>
          </a:p>
        </p:txBody>
      </p:sp>
    </p:spTree>
    <p:extLst>
      <p:ext uri="{BB962C8B-B14F-4D97-AF65-F5344CB8AC3E}">
        <p14:creationId xmlns:p14="http://schemas.microsoft.com/office/powerpoint/2010/main" val="4522404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E9A27569-E2F1-8661-632F-3BD581900E3C}"/>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F9A60771-778B-4A5F-6C53-4982F626E8F0}"/>
              </a:ext>
            </a:extLst>
          </p:cNvPr>
          <p:cNvSpPr>
            <a:spLocks noGrp="1"/>
          </p:cNvSpPr>
          <p:nvPr>
            <p:ph type="title"/>
          </p:nvPr>
        </p:nvSpPr>
        <p:spPr>
          <a:xfrm>
            <a:off x="432000" y="432000"/>
            <a:ext cx="3199842" cy="2997000"/>
          </a:xfrm>
        </p:spPr>
        <p:txBody>
          <a:bodyPr/>
          <a:lstStyle/>
          <a:p>
            <a:pPr>
              <a:lnSpc>
                <a:spcPct val="100000"/>
              </a:lnSpc>
            </a:pPr>
            <a:r>
              <a:rPr lang="en-US" sz="3600" dirty="0"/>
              <a:t>Member Engagement &amp; Retention</a:t>
            </a:r>
          </a:p>
        </p:txBody>
      </p:sp>
    </p:spTree>
    <p:extLst>
      <p:ext uri="{BB962C8B-B14F-4D97-AF65-F5344CB8AC3E}">
        <p14:creationId xmlns:p14="http://schemas.microsoft.com/office/powerpoint/2010/main" val="942190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3F98AD8B-BB2E-726A-0E60-1F9454639FF0}"/>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83680B25-29EA-9AD2-2C0A-969BE5B7E678}"/>
              </a:ext>
            </a:extLst>
          </p:cNvPr>
          <p:cNvSpPr>
            <a:spLocks noGrp="1"/>
          </p:cNvSpPr>
          <p:nvPr>
            <p:ph type="title"/>
          </p:nvPr>
        </p:nvSpPr>
        <p:spPr/>
        <p:txBody>
          <a:bodyPr/>
          <a:lstStyle/>
          <a:p>
            <a:r>
              <a:rPr lang="en-GB" sz="3600" dirty="0">
                <a:solidFill>
                  <a:schemeClr val="tx1"/>
                </a:solidFill>
              </a:rPr>
              <a:t>What do you observe in your club? </a:t>
            </a:r>
            <a:endParaRPr lang="en-US" sz="3600" dirty="0">
              <a:solidFill>
                <a:schemeClr val="tx1"/>
              </a:solidFill>
            </a:endParaRPr>
          </a:p>
        </p:txBody>
      </p:sp>
      <p:sp>
        <p:nvSpPr>
          <p:cNvPr id="7" name="TextBox 6">
            <a:extLst>
              <a:ext uri="{FF2B5EF4-FFF2-40B4-BE49-F238E27FC236}">
                <a16:creationId xmlns:a16="http://schemas.microsoft.com/office/drawing/2014/main" id="{89DF7F10-19CF-53D7-E9CC-ED435DFDBCCD}"/>
              </a:ext>
            </a:extLst>
          </p:cNvPr>
          <p:cNvSpPr txBox="1"/>
          <p:nvPr/>
        </p:nvSpPr>
        <p:spPr>
          <a:xfrm>
            <a:off x="432000" y="1832509"/>
            <a:ext cx="6544534" cy="4093428"/>
          </a:xfrm>
          <a:prstGeom prst="rect">
            <a:avLst/>
          </a:prstGeom>
          <a:noFill/>
        </p:spPr>
        <p:txBody>
          <a:bodyPr wrap="square">
            <a:spAutoFit/>
          </a:bodyPr>
          <a:lstStyle/>
          <a:p>
            <a:pPr marL="342900" marR="0" indent="-342900">
              <a:spcBef>
                <a:spcPts val="600"/>
              </a:spcBef>
              <a:buClr>
                <a:schemeClr val="accent2"/>
              </a:buClr>
              <a:buFont typeface="Wingdings" pitchFamily="2" charset="2"/>
              <a:buChar char="§"/>
            </a:pPr>
            <a:r>
              <a:rPr lang="en-GB" sz="2400" dirty="0">
                <a:effectLst/>
                <a:latin typeface="+mn-lt"/>
              </a:rPr>
              <a:t>How many members does your club have?</a:t>
            </a:r>
          </a:p>
          <a:p>
            <a:pPr marL="342900" indent="-342900">
              <a:spcBef>
                <a:spcPts val="600"/>
              </a:spcBef>
              <a:buClr>
                <a:schemeClr val="accent2"/>
              </a:buClr>
              <a:buFont typeface="Wingdings" pitchFamily="2" charset="2"/>
              <a:buChar char="§"/>
            </a:pPr>
            <a:r>
              <a:rPr lang="en-GB" sz="2400" dirty="0"/>
              <a:t>How many members renewed during the September/October renewal period? How many did not? Why?</a:t>
            </a:r>
          </a:p>
          <a:p>
            <a:pPr marL="342900" marR="0" indent="-342900">
              <a:spcBef>
                <a:spcPts val="600"/>
              </a:spcBef>
              <a:buClr>
                <a:schemeClr val="accent2"/>
              </a:buClr>
              <a:buFont typeface="Wingdings" pitchFamily="2" charset="2"/>
              <a:buChar char="§"/>
            </a:pPr>
            <a:r>
              <a:rPr lang="en-GB" sz="2400" dirty="0">
                <a:effectLst/>
                <a:latin typeface="+mn-lt"/>
              </a:rPr>
              <a:t>What percentage of your members attend meetings regularly? Why?</a:t>
            </a:r>
          </a:p>
          <a:p>
            <a:pPr marL="342900" marR="0" indent="-342900">
              <a:spcBef>
                <a:spcPts val="600"/>
              </a:spcBef>
              <a:buClr>
                <a:schemeClr val="accent2"/>
              </a:buClr>
              <a:buFont typeface="Wingdings" pitchFamily="2" charset="2"/>
              <a:buChar char="§"/>
            </a:pPr>
            <a:r>
              <a:rPr lang="en-GB" sz="2400" dirty="0">
                <a:effectLst/>
                <a:latin typeface="+mn-lt"/>
              </a:rPr>
              <a:t>What are the patterns in member engagement?</a:t>
            </a:r>
          </a:p>
          <a:p>
            <a:pPr marL="342900" marR="0" indent="-342900">
              <a:spcBef>
                <a:spcPts val="600"/>
              </a:spcBef>
              <a:buClr>
                <a:schemeClr val="accent2"/>
              </a:buClr>
              <a:buFont typeface="Wingdings" pitchFamily="2" charset="2"/>
              <a:buChar char="§"/>
            </a:pPr>
            <a:r>
              <a:rPr lang="en-GB" sz="2400" dirty="0">
                <a:effectLst/>
                <a:latin typeface="+mn-lt"/>
              </a:rPr>
              <a:t>Do your members feel that they are receiving </a:t>
            </a:r>
            <a:r>
              <a:rPr lang="en-GB" sz="2400" b="1" dirty="0">
                <a:effectLst/>
                <a:latin typeface="+mn-lt"/>
              </a:rPr>
              <a:t>value</a:t>
            </a:r>
            <a:r>
              <a:rPr lang="en-GB" sz="2400" dirty="0">
                <a:effectLst/>
                <a:latin typeface="+mn-lt"/>
              </a:rPr>
              <a:t> from their membership?</a:t>
            </a:r>
            <a:endParaRPr lang="en-GB" sz="2400" dirty="0">
              <a:effectLst/>
              <a:latin typeface="Helvetica Neue" panose="02000503000000020004" pitchFamily="2" charset="0"/>
            </a:endParaRPr>
          </a:p>
        </p:txBody>
      </p:sp>
    </p:spTree>
    <p:extLst>
      <p:ext uri="{BB962C8B-B14F-4D97-AF65-F5344CB8AC3E}">
        <p14:creationId xmlns:p14="http://schemas.microsoft.com/office/powerpoint/2010/main" val="4093607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fade">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fade">
                                      <p:cBhvr>
                                        <p:cTn id="27"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39A1D63A-9471-6DEF-B25B-C1FCD43168F7}"/>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669B0E8A-DD33-349E-6EDE-693522627039}"/>
              </a:ext>
            </a:extLst>
          </p:cNvPr>
          <p:cNvSpPr>
            <a:spLocks noGrp="1"/>
          </p:cNvSpPr>
          <p:nvPr>
            <p:ph type="title"/>
          </p:nvPr>
        </p:nvSpPr>
        <p:spPr/>
        <p:txBody>
          <a:bodyPr/>
          <a:lstStyle/>
          <a:p>
            <a:r>
              <a:rPr lang="en-GB" sz="3600" dirty="0">
                <a:solidFill>
                  <a:schemeClr val="accent4"/>
                </a:solidFill>
              </a:rPr>
              <a:t>How do you engage your members? </a:t>
            </a:r>
            <a:endParaRPr lang="en-US" sz="3600" dirty="0">
              <a:solidFill>
                <a:schemeClr val="accent4"/>
              </a:solidFill>
            </a:endParaRPr>
          </a:p>
        </p:txBody>
      </p:sp>
      <p:sp>
        <p:nvSpPr>
          <p:cNvPr id="7" name="TextBox 6">
            <a:extLst>
              <a:ext uri="{FF2B5EF4-FFF2-40B4-BE49-F238E27FC236}">
                <a16:creationId xmlns:a16="http://schemas.microsoft.com/office/drawing/2014/main" id="{CD429DFB-8CD4-112C-BA31-60FA944A2F02}"/>
              </a:ext>
            </a:extLst>
          </p:cNvPr>
          <p:cNvSpPr txBox="1"/>
          <p:nvPr/>
        </p:nvSpPr>
        <p:spPr>
          <a:xfrm>
            <a:off x="432000" y="3518563"/>
            <a:ext cx="7292661" cy="2539157"/>
          </a:xfrm>
          <a:prstGeom prst="rect">
            <a:avLst/>
          </a:prstGeom>
          <a:noFill/>
        </p:spPr>
        <p:txBody>
          <a:bodyPr wrap="square">
            <a:spAutoFit/>
          </a:bodyPr>
          <a:lstStyle/>
          <a:p>
            <a:pPr marL="342900" marR="0" indent="-342900">
              <a:spcBef>
                <a:spcPts val="600"/>
              </a:spcBef>
              <a:buFont typeface="Arial" panose="020B0604020202020204" pitchFamily="34" charset="0"/>
              <a:buChar char="•"/>
            </a:pPr>
            <a:r>
              <a:rPr lang="en-GB" sz="2400" dirty="0">
                <a:solidFill>
                  <a:schemeClr val="bg1"/>
                </a:solidFill>
                <a:effectLst/>
                <a:latin typeface="+mn-lt"/>
              </a:rPr>
              <a:t>What happens after a guest joins your club?</a:t>
            </a:r>
          </a:p>
          <a:p>
            <a:pPr marL="342900" marR="0" indent="-342900">
              <a:spcBef>
                <a:spcPts val="600"/>
              </a:spcBef>
              <a:buFont typeface="Arial" panose="020B0604020202020204" pitchFamily="34" charset="0"/>
              <a:buChar char="•"/>
            </a:pPr>
            <a:r>
              <a:rPr lang="en-GB" sz="2400" dirty="0">
                <a:solidFill>
                  <a:schemeClr val="bg1"/>
                </a:solidFill>
                <a:effectLst/>
                <a:latin typeface="+mn-lt"/>
              </a:rPr>
              <a:t>Who checks-in with individual members to understand their needs?</a:t>
            </a:r>
          </a:p>
          <a:p>
            <a:pPr marL="342900" marR="0" indent="-342900">
              <a:spcBef>
                <a:spcPts val="600"/>
              </a:spcBef>
              <a:buFont typeface="Arial" panose="020B0604020202020204" pitchFamily="34" charset="0"/>
              <a:buChar char="•"/>
            </a:pPr>
            <a:r>
              <a:rPr lang="en-GB" sz="2400" dirty="0">
                <a:solidFill>
                  <a:schemeClr val="bg1"/>
                </a:solidFill>
                <a:effectLst/>
                <a:latin typeface="+mn-lt"/>
              </a:rPr>
              <a:t>Is the Treasurer the first person to learn that a member may not renew?</a:t>
            </a:r>
          </a:p>
          <a:p>
            <a:pPr marL="342900" marR="0" indent="-342900">
              <a:spcBef>
                <a:spcPts val="600"/>
              </a:spcBef>
              <a:buFont typeface="Arial" panose="020B0604020202020204" pitchFamily="34" charset="0"/>
              <a:buChar char="•"/>
            </a:pPr>
            <a:r>
              <a:rPr lang="en-GB" sz="2400" dirty="0">
                <a:solidFill>
                  <a:schemeClr val="bg1"/>
                </a:solidFill>
              </a:rPr>
              <a:t>How do you assess why members join and stay?</a:t>
            </a:r>
            <a:endParaRPr lang="en-GB" sz="2400" dirty="0">
              <a:solidFill>
                <a:schemeClr val="bg1"/>
              </a:solidFill>
              <a:effectLst/>
              <a:latin typeface="Helvetica Neue" panose="02000503000000020004" pitchFamily="2" charset="0"/>
            </a:endParaRPr>
          </a:p>
        </p:txBody>
      </p:sp>
    </p:spTree>
    <p:extLst>
      <p:ext uri="{BB962C8B-B14F-4D97-AF65-F5344CB8AC3E}">
        <p14:creationId xmlns:p14="http://schemas.microsoft.com/office/powerpoint/2010/main" val="1800416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fade">
                                      <p:cBhvr>
                                        <p:cTn id="22"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6BE871CA-A87D-626C-546D-91A4A21983AB}"/>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6CD319C6-36F8-F22D-8CEC-FEFF58361760}"/>
              </a:ext>
            </a:extLst>
          </p:cNvPr>
          <p:cNvSpPr>
            <a:spLocks noGrp="1"/>
          </p:cNvSpPr>
          <p:nvPr>
            <p:ph type="title"/>
          </p:nvPr>
        </p:nvSpPr>
        <p:spPr/>
        <p:txBody>
          <a:bodyPr/>
          <a:lstStyle/>
          <a:p>
            <a:r>
              <a:rPr lang="en-US" sz="3600" dirty="0"/>
              <a:t>Goal Setting</a:t>
            </a:r>
          </a:p>
        </p:txBody>
      </p:sp>
      <p:sp>
        <p:nvSpPr>
          <p:cNvPr id="6" name="TextBox 5">
            <a:extLst>
              <a:ext uri="{FF2B5EF4-FFF2-40B4-BE49-F238E27FC236}">
                <a16:creationId xmlns:a16="http://schemas.microsoft.com/office/drawing/2014/main" id="{D46640EE-01C4-B35E-EF7D-1B14BA4BA2F2}"/>
              </a:ext>
            </a:extLst>
          </p:cNvPr>
          <p:cNvSpPr txBox="1"/>
          <p:nvPr/>
        </p:nvSpPr>
        <p:spPr>
          <a:xfrm>
            <a:off x="432000" y="1658753"/>
            <a:ext cx="9470862" cy="1938992"/>
          </a:xfrm>
          <a:prstGeom prst="rect">
            <a:avLst/>
          </a:prstGeom>
          <a:noFill/>
        </p:spPr>
        <p:txBody>
          <a:bodyPr wrap="none" rtlCol="0">
            <a:spAutoFit/>
          </a:bodyPr>
          <a:lstStyle/>
          <a:p>
            <a:pPr marL="342900" indent="-342900">
              <a:spcAft>
                <a:spcPts val="1200"/>
              </a:spcAft>
              <a:buClr>
                <a:schemeClr val="accent2"/>
              </a:buClr>
              <a:buFont typeface="Wingdings" pitchFamily="2" charset="2"/>
              <a:buChar char="§"/>
            </a:pPr>
            <a:r>
              <a:rPr lang="en-GB" sz="2400" dirty="0"/>
              <a:t>Do you know your members’ goals and motivations?</a:t>
            </a:r>
          </a:p>
          <a:p>
            <a:pPr marL="342900" indent="-342900">
              <a:spcAft>
                <a:spcPts val="1200"/>
              </a:spcAft>
              <a:buClr>
                <a:schemeClr val="accent2"/>
              </a:buClr>
              <a:buFont typeface="Wingdings" pitchFamily="2" charset="2"/>
              <a:buChar char="§"/>
            </a:pPr>
            <a:r>
              <a:rPr lang="en-GB" sz="2400" dirty="0"/>
              <a:t>Which members need encouragement? Which need a challenge?</a:t>
            </a:r>
          </a:p>
          <a:p>
            <a:pPr marL="342900" indent="-342900">
              <a:spcAft>
                <a:spcPts val="1200"/>
              </a:spcAft>
              <a:buClr>
                <a:schemeClr val="accent2"/>
              </a:buClr>
              <a:buFont typeface="Wingdings" pitchFamily="2" charset="2"/>
              <a:buChar char="§"/>
            </a:pPr>
            <a:r>
              <a:rPr lang="en-GB" sz="2400" dirty="0"/>
              <a:t>What do experienced members need?</a:t>
            </a:r>
          </a:p>
          <a:p>
            <a:endParaRPr lang="en-US" dirty="0"/>
          </a:p>
        </p:txBody>
      </p:sp>
    </p:spTree>
    <p:extLst>
      <p:ext uri="{BB962C8B-B14F-4D97-AF65-F5344CB8AC3E}">
        <p14:creationId xmlns:p14="http://schemas.microsoft.com/office/powerpoint/2010/main" val="1595769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497B6C8B-7D82-9D72-08A8-FA0B0CB0032C}"/>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81D5F4E0-C687-290F-AC04-496486253DD2}"/>
              </a:ext>
            </a:extLst>
          </p:cNvPr>
          <p:cNvSpPr>
            <a:spLocks noGrp="1"/>
          </p:cNvSpPr>
          <p:nvPr>
            <p:ph type="title"/>
          </p:nvPr>
        </p:nvSpPr>
        <p:spPr>
          <a:xfrm>
            <a:off x="5679582" y="432000"/>
            <a:ext cx="6225617" cy="720000"/>
          </a:xfrm>
        </p:spPr>
        <p:txBody>
          <a:bodyPr/>
          <a:lstStyle/>
          <a:p>
            <a:r>
              <a:rPr lang="en-US" sz="3600" dirty="0"/>
              <a:t>Surveying Your Members</a:t>
            </a:r>
          </a:p>
        </p:txBody>
      </p:sp>
      <p:sp>
        <p:nvSpPr>
          <p:cNvPr id="7" name="TextBox 6">
            <a:extLst>
              <a:ext uri="{FF2B5EF4-FFF2-40B4-BE49-F238E27FC236}">
                <a16:creationId xmlns:a16="http://schemas.microsoft.com/office/drawing/2014/main" id="{5339AC5D-7352-7F8A-AE64-74525AFD5342}"/>
              </a:ext>
            </a:extLst>
          </p:cNvPr>
          <p:cNvSpPr txBox="1"/>
          <p:nvPr/>
        </p:nvSpPr>
        <p:spPr>
          <a:xfrm>
            <a:off x="5679582" y="4586040"/>
            <a:ext cx="3274454" cy="1569660"/>
          </a:xfrm>
          <a:prstGeom prst="rect">
            <a:avLst/>
          </a:prstGeom>
          <a:noFill/>
        </p:spPr>
        <p:txBody>
          <a:bodyPr wrap="square">
            <a:spAutoFit/>
          </a:bodyPr>
          <a:lstStyle/>
          <a:p>
            <a:pPr marL="0" marR="0">
              <a:buNone/>
            </a:pPr>
            <a:r>
              <a:rPr lang="en-GB" sz="2400" dirty="0">
                <a:effectLst/>
                <a:latin typeface="+mn-lt"/>
              </a:rPr>
              <a:t>Google Forms are free to use and can be used to gather anonymous feedback</a:t>
            </a:r>
            <a:endParaRPr lang="en-GB" sz="2400" dirty="0">
              <a:effectLst/>
              <a:latin typeface="Helvetica Neue" panose="02000503000000020004" pitchFamily="2" charset="0"/>
            </a:endParaRPr>
          </a:p>
        </p:txBody>
      </p:sp>
    </p:spTree>
    <p:extLst>
      <p:ext uri="{BB962C8B-B14F-4D97-AF65-F5344CB8AC3E}">
        <p14:creationId xmlns:p14="http://schemas.microsoft.com/office/powerpoint/2010/main" val="7575157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8E3A0F0D-4192-DDC6-232C-A6478E9DE678}"/>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p:blipFill>
        <p:spPr>
          <a:prstGeom prst="rect">
            <a:avLst/>
          </a:prstGeom>
        </p:spPr>
      </p:pic>
      <p:sp>
        <p:nvSpPr>
          <p:cNvPr id="3" name="Title 2">
            <a:extLst>
              <a:ext uri="{FF2B5EF4-FFF2-40B4-BE49-F238E27FC236}">
                <a16:creationId xmlns:a16="http://schemas.microsoft.com/office/drawing/2014/main" id="{9E652ACC-B3E9-7FE4-954D-FDB4F6DE1650}"/>
              </a:ext>
            </a:extLst>
          </p:cNvPr>
          <p:cNvSpPr>
            <a:spLocks noGrp="1"/>
          </p:cNvSpPr>
          <p:nvPr>
            <p:ph type="title"/>
          </p:nvPr>
        </p:nvSpPr>
        <p:spPr>
          <a:xfrm>
            <a:off x="328930" y="617531"/>
            <a:ext cx="3729183" cy="720000"/>
          </a:xfrm>
        </p:spPr>
        <p:txBody>
          <a:bodyPr/>
          <a:lstStyle/>
          <a:p>
            <a:pPr>
              <a:lnSpc>
                <a:spcPct val="100000"/>
              </a:lnSpc>
            </a:pPr>
            <a:r>
              <a:rPr lang="en-US" sz="3600" dirty="0"/>
              <a:t>Succession </a:t>
            </a:r>
            <a:br>
              <a:rPr lang="en-US" sz="3600" dirty="0"/>
            </a:br>
            <a:r>
              <a:rPr lang="en-US" sz="3600" dirty="0"/>
              <a:t>Planning</a:t>
            </a:r>
          </a:p>
        </p:txBody>
      </p:sp>
    </p:spTree>
    <p:extLst>
      <p:ext uri="{BB962C8B-B14F-4D97-AF65-F5344CB8AC3E}">
        <p14:creationId xmlns:p14="http://schemas.microsoft.com/office/powerpoint/2010/main" val="3264982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78362416-58B3-8307-C7E6-00350F7E62D8}"/>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9EEF2222-E836-F350-8C00-B376B02B97C2}"/>
              </a:ext>
            </a:extLst>
          </p:cNvPr>
          <p:cNvSpPr>
            <a:spLocks noGrp="1"/>
          </p:cNvSpPr>
          <p:nvPr>
            <p:ph type="title"/>
          </p:nvPr>
        </p:nvSpPr>
        <p:spPr>
          <a:xfrm>
            <a:off x="396375" y="4831721"/>
            <a:ext cx="11412000" cy="720000"/>
          </a:xfrm>
        </p:spPr>
        <p:txBody>
          <a:bodyPr/>
          <a:lstStyle/>
          <a:p>
            <a:pPr algn="ctr"/>
            <a:r>
              <a:rPr lang="en-US" b="0" dirty="0"/>
              <a:t>“</a:t>
            </a:r>
            <a:r>
              <a:rPr lang="en-US" b="0" i="1" dirty="0"/>
              <a:t>The greatest contribution of a leader is to make other leaders.</a:t>
            </a:r>
            <a:r>
              <a:rPr lang="en-US" b="0" dirty="0"/>
              <a:t>”</a:t>
            </a:r>
            <a:endParaRPr lang="en-US" dirty="0"/>
          </a:p>
        </p:txBody>
      </p:sp>
      <p:sp>
        <p:nvSpPr>
          <p:cNvPr id="6" name="TextBox 5">
            <a:extLst>
              <a:ext uri="{FF2B5EF4-FFF2-40B4-BE49-F238E27FC236}">
                <a16:creationId xmlns:a16="http://schemas.microsoft.com/office/drawing/2014/main" id="{084BBF49-9F08-3E01-5A56-A4203346DE82}"/>
              </a:ext>
            </a:extLst>
          </p:cNvPr>
          <p:cNvSpPr txBox="1"/>
          <p:nvPr/>
        </p:nvSpPr>
        <p:spPr>
          <a:xfrm>
            <a:off x="9554818" y="5624569"/>
            <a:ext cx="1625766" cy="400110"/>
          </a:xfrm>
          <a:prstGeom prst="rect">
            <a:avLst/>
          </a:prstGeom>
          <a:noFill/>
        </p:spPr>
        <p:txBody>
          <a:bodyPr wrap="none" rtlCol="0">
            <a:spAutoFit/>
          </a:bodyPr>
          <a:lstStyle/>
          <a:p>
            <a:r>
              <a:rPr lang="en-US" sz="2000" dirty="0">
                <a:solidFill>
                  <a:schemeClr val="bg1"/>
                </a:solidFill>
              </a:rPr>
              <a:t>Simon Sinek</a:t>
            </a:r>
          </a:p>
        </p:txBody>
      </p:sp>
    </p:spTree>
    <p:extLst>
      <p:ext uri="{BB962C8B-B14F-4D97-AF65-F5344CB8AC3E}">
        <p14:creationId xmlns:p14="http://schemas.microsoft.com/office/powerpoint/2010/main" val="16007891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D0D31853-05DB-0BFE-2B14-5E1CA179A865}"/>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p:blipFill>
        <p:spPr>
          <a:prstGeom prst="rect">
            <a:avLst/>
          </a:prstGeom>
        </p:spPr>
      </p:pic>
      <p:sp>
        <p:nvSpPr>
          <p:cNvPr id="3" name="Title 2">
            <a:extLst>
              <a:ext uri="{FF2B5EF4-FFF2-40B4-BE49-F238E27FC236}">
                <a16:creationId xmlns:a16="http://schemas.microsoft.com/office/drawing/2014/main" id="{DDEB8306-180B-1E80-4DB7-E3EF62A42CC1}"/>
              </a:ext>
            </a:extLst>
          </p:cNvPr>
          <p:cNvSpPr>
            <a:spLocks noGrp="1"/>
          </p:cNvSpPr>
          <p:nvPr>
            <p:ph type="title"/>
          </p:nvPr>
        </p:nvSpPr>
        <p:spPr/>
        <p:txBody>
          <a:bodyPr/>
          <a:lstStyle/>
          <a:p>
            <a:r>
              <a:rPr lang="en-US" sz="3600" dirty="0"/>
              <a:t>If not YOU, then…</a:t>
            </a:r>
          </a:p>
        </p:txBody>
      </p:sp>
      <p:sp>
        <p:nvSpPr>
          <p:cNvPr id="6" name="TextBox 5">
            <a:extLst>
              <a:ext uri="{FF2B5EF4-FFF2-40B4-BE49-F238E27FC236}">
                <a16:creationId xmlns:a16="http://schemas.microsoft.com/office/drawing/2014/main" id="{8681941C-B57A-795F-B9D0-67B2E66166AA}"/>
              </a:ext>
            </a:extLst>
          </p:cNvPr>
          <p:cNvSpPr txBox="1"/>
          <p:nvPr/>
        </p:nvSpPr>
        <p:spPr>
          <a:xfrm>
            <a:off x="1205947" y="2663687"/>
            <a:ext cx="3877985" cy="1569660"/>
          </a:xfrm>
          <a:prstGeom prst="rect">
            <a:avLst/>
          </a:prstGeom>
          <a:noFill/>
        </p:spPr>
        <p:txBody>
          <a:bodyPr wrap="none" rtlCol="0">
            <a:spAutoFit/>
          </a:bodyPr>
          <a:lstStyle/>
          <a:p>
            <a:r>
              <a:rPr lang="en-US" sz="9600" dirty="0">
                <a:solidFill>
                  <a:schemeClr val="bg1"/>
                </a:solidFill>
              </a:rPr>
              <a:t>WHO?</a:t>
            </a:r>
          </a:p>
        </p:txBody>
      </p:sp>
    </p:spTree>
    <p:extLst>
      <p:ext uri="{BB962C8B-B14F-4D97-AF65-F5344CB8AC3E}">
        <p14:creationId xmlns:p14="http://schemas.microsoft.com/office/powerpoint/2010/main" val="30829793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029061B1-09E5-54DE-B7DE-D8D591BE78D3}"/>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p:blipFill>
        <p:spPr>
          <a:xfrm>
            <a:off x="0" y="0"/>
            <a:ext cx="12192000" cy="6497638"/>
          </a:xfrm>
          <a:prstGeom prst="rect">
            <a:avLst/>
          </a:prstGeom>
        </p:spPr>
      </p:pic>
      <p:sp>
        <p:nvSpPr>
          <p:cNvPr id="4" name="Title 3">
            <a:extLst>
              <a:ext uri="{FF2B5EF4-FFF2-40B4-BE49-F238E27FC236}">
                <a16:creationId xmlns:a16="http://schemas.microsoft.com/office/drawing/2014/main" id="{F61EBEA1-962E-1015-C6EA-32FD9BEC47C1}"/>
              </a:ext>
            </a:extLst>
          </p:cNvPr>
          <p:cNvSpPr>
            <a:spLocks noGrp="1"/>
          </p:cNvSpPr>
          <p:nvPr>
            <p:ph type="title"/>
          </p:nvPr>
        </p:nvSpPr>
        <p:spPr>
          <a:xfrm>
            <a:off x="742121" y="577774"/>
            <a:ext cx="5032383" cy="1105252"/>
          </a:xfrm>
        </p:spPr>
        <p:txBody>
          <a:bodyPr/>
          <a:lstStyle/>
          <a:p>
            <a:pPr>
              <a:lnSpc>
                <a:spcPct val="100000"/>
              </a:lnSpc>
            </a:pPr>
            <a:r>
              <a:rPr lang="en-GB" sz="3600" dirty="0"/>
              <a:t>Current Leaders – </a:t>
            </a:r>
            <a:br>
              <a:rPr lang="en-GB" sz="3600" dirty="0"/>
            </a:br>
            <a:r>
              <a:rPr lang="en-GB" sz="3600" dirty="0"/>
              <a:t>What are your plans? </a:t>
            </a:r>
            <a:endParaRPr lang="en-US" sz="3600" dirty="0"/>
          </a:p>
        </p:txBody>
      </p:sp>
      <p:sp>
        <p:nvSpPr>
          <p:cNvPr id="8" name="TextBox 7">
            <a:extLst>
              <a:ext uri="{FF2B5EF4-FFF2-40B4-BE49-F238E27FC236}">
                <a16:creationId xmlns:a16="http://schemas.microsoft.com/office/drawing/2014/main" id="{915CCE81-DCD0-08EF-9385-CF315D7E823E}"/>
              </a:ext>
            </a:extLst>
          </p:cNvPr>
          <p:cNvSpPr txBox="1"/>
          <p:nvPr/>
        </p:nvSpPr>
        <p:spPr>
          <a:xfrm>
            <a:off x="742121" y="2712999"/>
            <a:ext cx="4711028" cy="1908215"/>
          </a:xfrm>
          <a:prstGeom prst="rect">
            <a:avLst/>
          </a:prstGeom>
          <a:noFill/>
        </p:spPr>
        <p:txBody>
          <a:bodyPr wrap="square" rtlCol="0">
            <a:spAutoFit/>
          </a:bodyPr>
          <a:lstStyle/>
          <a:p>
            <a:pPr marL="342900" indent="-342900">
              <a:spcBef>
                <a:spcPts val="600"/>
              </a:spcBef>
              <a:buClr>
                <a:schemeClr val="bg1"/>
              </a:buClr>
              <a:buFont typeface="Wingdings" pitchFamily="2" charset="2"/>
              <a:buChar char="§"/>
            </a:pPr>
            <a:r>
              <a:rPr lang="en-GB" sz="2800" dirty="0">
                <a:solidFill>
                  <a:schemeClr val="bg1"/>
                </a:solidFill>
              </a:rPr>
              <a:t>Continue in current role?</a:t>
            </a:r>
          </a:p>
          <a:p>
            <a:pPr marL="342900" indent="-342900">
              <a:spcBef>
                <a:spcPts val="600"/>
              </a:spcBef>
              <a:buClr>
                <a:schemeClr val="bg1"/>
              </a:buClr>
              <a:buFont typeface="Wingdings" pitchFamily="2" charset="2"/>
              <a:buChar char="§"/>
            </a:pPr>
            <a:r>
              <a:rPr lang="en-GB" sz="2800" dirty="0">
                <a:solidFill>
                  <a:schemeClr val="bg1"/>
                </a:solidFill>
              </a:rPr>
              <a:t>Step-up to a new role?</a:t>
            </a:r>
          </a:p>
          <a:p>
            <a:pPr marL="342900" indent="-342900">
              <a:spcBef>
                <a:spcPts val="600"/>
              </a:spcBef>
              <a:buClr>
                <a:schemeClr val="bg1"/>
              </a:buClr>
              <a:buFont typeface="Wingdings" pitchFamily="2" charset="2"/>
              <a:buChar char="§"/>
            </a:pPr>
            <a:r>
              <a:rPr lang="en-GB" sz="2800" b="1" i="1" dirty="0">
                <a:solidFill>
                  <a:schemeClr val="bg1"/>
                </a:solidFill>
              </a:rPr>
              <a:t>Mentor new leaders!</a:t>
            </a:r>
            <a:endParaRPr lang="en-GB" sz="2800" dirty="0">
              <a:solidFill>
                <a:schemeClr val="bg1"/>
              </a:solidFill>
            </a:endParaRPr>
          </a:p>
          <a:p>
            <a:pPr marL="342900" indent="-342900">
              <a:buClr>
                <a:schemeClr val="bg1"/>
              </a:buClr>
              <a:buFont typeface="Wingdings" pitchFamily="2" charset="2"/>
              <a:buChar char="§"/>
            </a:pPr>
            <a:endParaRPr lang="en-US" sz="2400" dirty="0"/>
          </a:p>
        </p:txBody>
      </p:sp>
    </p:spTree>
    <p:extLst>
      <p:ext uri="{BB962C8B-B14F-4D97-AF65-F5344CB8AC3E}">
        <p14:creationId xmlns:p14="http://schemas.microsoft.com/office/powerpoint/2010/main" val="3517031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A638E96C-9191-3449-5A78-CB5BCB1D6148}"/>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p:blipFill>
        <p:spPr>
          <a:prstGeom prst="rect">
            <a:avLst/>
          </a:prstGeom>
        </p:spPr>
      </p:pic>
      <p:sp>
        <p:nvSpPr>
          <p:cNvPr id="6" name="Title 5">
            <a:extLst>
              <a:ext uri="{FF2B5EF4-FFF2-40B4-BE49-F238E27FC236}">
                <a16:creationId xmlns:a16="http://schemas.microsoft.com/office/drawing/2014/main" id="{446AA7C9-843E-900E-8AF9-48D83377D684}"/>
              </a:ext>
            </a:extLst>
          </p:cNvPr>
          <p:cNvSpPr>
            <a:spLocks noGrp="1"/>
          </p:cNvSpPr>
          <p:nvPr>
            <p:ph type="title"/>
          </p:nvPr>
        </p:nvSpPr>
        <p:spPr/>
        <p:txBody>
          <a:bodyPr/>
          <a:lstStyle/>
          <a:p>
            <a:pPr>
              <a:lnSpc>
                <a:spcPct val="100000"/>
              </a:lnSpc>
            </a:pPr>
            <a:r>
              <a:rPr lang="en-GB" sz="3600" dirty="0"/>
              <a:t>Tactics for finding new leaders </a:t>
            </a:r>
            <a:endParaRPr lang="en-US" sz="3600" dirty="0"/>
          </a:p>
        </p:txBody>
      </p:sp>
      <p:sp>
        <p:nvSpPr>
          <p:cNvPr id="8" name="TextBox 7">
            <a:extLst>
              <a:ext uri="{FF2B5EF4-FFF2-40B4-BE49-F238E27FC236}">
                <a16:creationId xmlns:a16="http://schemas.microsoft.com/office/drawing/2014/main" id="{D2E6C1EB-C4DE-DFE8-673F-F86D1C053DE4}"/>
              </a:ext>
            </a:extLst>
          </p:cNvPr>
          <p:cNvSpPr txBox="1"/>
          <p:nvPr/>
        </p:nvSpPr>
        <p:spPr>
          <a:xfrm>
            <a:off x="318051" y="2147436"/>
            <a:ext cx="6472215" cy="2985433"/>
          </a:xfrm>
          <a:prstGeom prst="rect">
            <a:avLst/>
          </a:prstGeom>
          <a:solidFill>
            <a:srgbClr val="82A4CA">
              <a:alpha val="80000"/>
            </a:srgbClr>
          </a:solidFill>
        </p:spPr>
        <p:txBody>
          <a:bodyPr wrap="square">
            <a:spAutoFit/>
          </a:bodyPr>
          <a:lstStyle/>
          <a:p>
            <a:pPr marL="342900" marR="0" indent="-342900">
              <a:spcBef>
                <a:spcPts val="600"/>
              </a:spcBef>
              <a:buFont typeface="Wingdings" pitchFamily="2" charset="2"/>
              <a:buChar char="§"/>
            </a:pPr>
            <a:r>
              <a:rPr lang="en-GB" sz="2400" dirty="0">
                <a:solidFill>
                  <a:schemeClr val="bg1"/>
                </a:solidFill>
                <a:effectLst/>
                <a:latin typeface="+mn-lt"/>
              </a:rPr>
              <a:t>Begin succession planning early</a:t>
            </a:r>
          </a:p>
          <a:p>
            <a:pPr marL="342900" marR="0" indent="-342900">
              <a:spcBef>
                <a:spcPts val="600"/>
              </a:spcBef>
              <a:buFont typeface="Wingdings" pitchFamily="2" charset="2"/>
              <a:buChar char="§"/>
            </a:pPr>
            <a:r>
              <a:rPr lang="en-GB" sz="2400" dirty="0">
                <a:solidFill>
                  <a:schemeClr val="bg1"/>
                </a:solidFill>
                <a:effectLst/>
                <a:latin typeface="+mn-lt"/>
              </a:rPr>
              <a:t>Identify active participants in meetings</a:t>
            </a:r>
          </a:p>
          <a:p>
            <a:pPr marL="342900" marR="0" indent="-342900">
              <a:spcBef>
                <a:spcPts val="600"/>
              </a:spcBef>
              <a:buFont typeface="Wingdings" pitchFamily="2" charset="2"/>
              <a:buChar char="§"/>
            </a:pPr>
            <a:r>
              <a:rPr lang="en-GB" sz="2400" dirty="0">
                <a:solidFill>
                  <a:schemeClr val="bg1"/>
                </a:solidFill>
                <a:effectLst/>
                <a:latin typeface="+mn-lt"/>
              </a:rPr>
              <a:t>Who asks questions?</a:t>
            </a:r>
          </a:p>
          <a:p>
            <a:pPr marL="342900" marR="0" indent="-342900">
              <a:spcBef>
                <a:spcPts val="600"/>
              </a:spcBef>
              <a:buFont typeface="Wingdings" pitchFamily="2" charset="2"/>
              <a:buChar char="§"/>
            </a:pPr>
            <a:r>
              <a:rPr lang="en-GB" sz="2400" dirty="0">
                <a:solidFill>
                  <a:schemeClr val="bg1"/>
                </a:solidFill>
                <a:effectLst/>
                <a:latin typeface="+mn-lt"/>
              </a:rPr>
              <a:t>Talk one-on-one about the opportunities and transferable skills from club leadership</a:t>
            </a:r>
          </a:p>
          <a:p>
            <a:pPr marL="342900" marR="0" indent="-342900">
              <a:spcBef>
                <a:spcPts val="600"/>
              </a:spcBef>
              <a:buFont typeface="Wingdings" pitchFamily="2" charset="2"/>
              <a:buChar char="§"/>
            </a:pPr>
            <a:r>
              <a:rPr lang="en-GB" sz="2400" dirty="0">
                <a:solidFill>
                  <a:schemeClr val="bg1"/>
                </a:solidFill>
                <a:effectLst/>
                <a:latin typeface="+mn-lt"/>
              </a:rPr>
              <a:t>Invite members to serve on the Education, Membership, PR, and SAA committees</a:t>
            </a:r>
            <a:endParaRPr lang="en-GB" sz="2400" dirty="0">
              <a:solidFill>
                <a:schemeClr val="bg1"/>
              </a:solidFill>
              <a:effectLst/>
              <a:latin typeface="Helvetica Neue" panose="02000503000000020004" pitchFamily="2" charset="0"/>
            </a:endParaRPr>
          </a:p>
        </p:txBody>
      </p:sp>
    </p:spTree>
    <p:extLst>
      <p:ext uri="{BB962C8B-B14F-4D97-AF65-F5344CB8AC3E}">
        <p14:creationId xmlns:p14="http://schemas.microsoft.com/office/powerpoint/2010/main" val="2016335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fade">
                                      <p:cBhvr>
                                        <p:cTn id="27"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7E846D6E-90D5-577C-1726-CEB2DBCA965B}"/>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p:blipFill>
        <p:spPr>
          <a:prstGeom prst="rect">
            <a:avLst/>
          </a:prstGeom>
        </p:spPr>
      </p:pic>
      <p:sp>
        <p:nvSpPr>
          <p:cNvPr id="6" name="Title 5">
            <a:extLst>
              <a:ext uri="{FF2B5EF4-FFF2-40B4-BE49-F238E27FC236}">
                <a16:creationId xmlns:a16="http://schemas.microsoft.com/office/drawing/2014/main" id="{8F1330AF-9232-BB26-4CBA-2D5F02131380}"/>
              </a:ext>
            </a:extLst>
          </p:cNvPr>
          <p:cNvSpPr>
            <a:spLocks noGrp="1"/>
          </p:cNvSpPr>
          <p:nvPr>
            <p:ph type="title"/>
          </p:nvPr>
        </p:nvSpPr>
        <p:spPr>
          <a:xfrm>
            <a:off x="432000" y="432000"/>
            <a:ext cx="3835200" cy="1078748"/>
          </a:xfrm>
        </p:spPr>
        <p:txBody>
          <a:bodyPr/>
          <a:lstStyle/>
          <a:p>
            <a:pPr>
              <a:lnSpc>
                <a:spcPct val="100000"/>
              </a:lnSpc>
            </a:pPr>
            <a:r>
              <a:rPr lang="en-US" sz="3600" dirty="0">
                <a:solidFill>
                  <a:schemeClr val="bg1"/>
                </a:solidFill>
              </a:rPr>
              <a:t>Transition Best Practices</a:t>
            </a:r>
          </a:p>
        </p:txBody>
      </p:sp>
      <p:sp>
        <p:nvSpPr>
          <p:cNvPr id="10" name="TextBox 9">
            <a:extLst>
              <a:ext uri="{FF2B5EF4-FFF2-40B4-BE49-F238E27FC236}">
                <a16:creationId xmlns:a16="http://schemas.microsoft.com/office/drawing/2014/main" id="{F0201581-C1D9-233E-159A-CF5FD403DBDC}"/>
              </a:ext>
            </a:extLst>
          </p:cNvPr>
          <p:cNvSpPr txBox="1"/>
          <p:nvPr/>
        </p:nvSpPr>
        <p:spPr>
          <a:xfrm>
            <a:off x="432000" y="3248819"/>
            <a:ext cx="7023652" cy="2660692"/>
          </a:xfrm>
          <a:prstGeom prst="rect">
            <a:avLst/>
          </a:prstGeom>
          <a:solidFill>
            <a:schemeClr val="tx1">
              <a:alpha val="40286"/>
            </a:schemeClr>
          </a:solidFill>
        </p:spPr>
        <p:txBody>
          <a:bodyPr wrap="square" lIns="144000" tIns="144000" rIns="144000" bIns="144000">
            <a:spAutoFit/>
          </a:bodyPr>
          <a:lstStyle/>
          <a:p>
            <a:pPr marL="342900" marR="0" indent="-342900">
              <a:spcBef>
                <a:spcPts val="600"/>
              </a:spcBef>
              <a:buFont typeface="Wingdings" pitchFamily="2" charset="2"/>
              <a:buChar char="§"/>
            </a:pPr>
            <a:r>
              <a:rPr lang="en-GB" sz="2400" dirty="0">
                <a:solidFill>
                  <a:schemeClr val="bg1"/>
                </a:solidFill>
                <a:effectLst/>
                <a:latin typeface="+mn-lt"/>
              </a:rPr>
              <a:t>Election procedure on Pages 49 to 51 of </a:t>
            </a:r>
            <a:r>
              <a:rPr lang="en-GB" sz="2400" b="1" dirty="0">
                <a:solidFill>
                  <a:schemeClr val="bg1"/>
                </a:solidFill>
                <a:effectLst/>
                <a:latin typeface="+mn-lt"/>
              </a:rPr>
              <a:t>Club Leadership Handbook with 4-week timeline</a:t>
            </a:r>
            <a:endParaRPr lang="en-GB" sz="2400" dirty="0">
              <a:solidFill>
                <a:schemeClr val="bg1"/>
              </a:solidFill>
              <a:effectLst/>
              <a:latin typeface="+mn-lt"/>
            </a:endParaRPr>
          </a:p>
          <a:p>
            <a:pPr marL="342900" marR="0" indent="-342900">
              <a:spcBef>
                <a:spcPts val="600"/>
              </a:spcBef>
              <a:buFont typeface="Wingdings" pitchFamily="2" charset="2"/>
              <a:buChar char="§"/>
            </a:pPr>
            <a:r>
              <a:rPr lang="en-GB" sz="2400" dirty="0">
                <a:solidFill>
                  <a:schemeClr val="bg1"/>
                </a:solidFill>
                <a:effectLst/>
                <a:latin typeface="+mn-lt"/>
              </a:rPr>
              <a:t>Create “how to’s” for each role to complement TI documents</a:t>
            </a:r>
          </a:p>
          <a:p>
            <a:pPr marL="342900" marR="0" indent="-342900">
              <a:spcBef>
                <a:spcPts val="600"/>
              </a:spcBef>
              <a:buFont typeface="Wingdings" pitchFamily="2" charset="2"/>
              <a:buChar char="§"/>
            </a:pPr>
            <a:r>
              <a:rPr lang="en-GB" sz="2400" dirty="0">
                <a:solidFill>
                  <a:schemeClr val="bg1"/>
                </a:solidFill>
                <a:effectLst/>
                <a:latin typeface="+mn-lt"/>
              </a:rPr>
              <a:t>Document key tasks, timelines, milestones, processes, and how decisions are made</a:t>
            </a:r>
            <a:endParaRPr lang="en-GB" sz="2400" dirty="0">
              <a:solidFill>
                <a:schemeClr val="bg1"/>
              </a:solidFill>
              <a:effectLst/>
              <a:latin typeface="Helvetica Neue" panose="02000503000000020004" pitchFamily="2" charset="0"/>
            </a:endParaRPr>
          </a:p>
        </p:txBody>
      </p:sp>
    </p:spTree>
    <p:extLst>
      <p:ext uri="{BB962C8B-B14F-4D97-AF65-F5344CB8AC3E}">
        <p14:creationId xmlns:p14="http://schemas.microsoft.com/office/powerpoint/2010/main" val="1219170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fade">
                                      <p:cBhvr>
                                        <p:cTn id="12" dur="5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fade">
                                      <p:cBhvr>
                                        <p:cTn id="17"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CD41DF67-38D2-C8BA-F1EC-E500C69447C1}"/>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37BFC66E-2664-D3B6-3EAC-4C2349FEC575}"/>
              </a:ext>
            </a:extLst>
          </p:cNvPr>
          <p:cNvSpPr>
            <a:spLocks noGrp="1"/>
          </p:cNvSpPr>
          <p:nvPr>
            <p:ph type="title"/>
          </p:nvPr>
        </p:nvSpPr>
        <p:spPr/>
        <p:txBody>
          <a:bodyPr/>
          <a:lstStyle/>
          <a:p>
            <a:pPr>
              <a:lnSpc>
                <a:spcPct val="100000"/>
              </a:lnSpc>
            </a:pPr>
            <a:r>
              <a:rPr lang="en-GB" sz="3600" dirty="0">
                <a:solidFill>
                  <a:schemeClr val="bg1"/>
                </a:solidFill>
              </a:rPr>
              <a:t>Club Central Officer List Submission </a:t>
            </a:r>
            <a:endParaRPr lang="en-US" sz="3600" dirty="0">
              <a:solidFill>
                <a:schemeClr val="bg1"/>
              </a:solidFill>
            </a:endParaRPr>
          </a:p>
        </p:txBody>
      </p:sp>
      <p:sp>
        <p:nvSpPr>
          <p:cNvPr id="7" name="TextBox 6">
            <a:extLst>
              <a:ext uri="{FF2B5EF4-FFF2-40B4-BE49-F238E27FC236}">
                <a16:creationId xmlns:a16="http://schemas.microsoft.com/office/drawing/2014/main" id="{1EF4A66F-1A16-DA9D-CD8E-9670BC301DC4}"/>
              </a:ext>
            </a:extLst>
          </p:cNvPr>
          <p:cNvSpPr txBox="1"/>
          <p:nvPr/>
        </p:nvSpPr>
        <p:spPr>
          <a:xfrm>
            <a:off x="228800" y="3767666"/>
            <a:ext cx="8102400" cy="2506804"/>
          </a:xfrm>
          <a:prstGeom prst="rect">
            <a:avLst/>
          </a:prstGeom>
          <a:solidFill>
            <a:schemeClr val="tx1">
              <a:alpha val="40000"/>
            </a:schemeClr>
          </a:solidFill>
        </p:spPr>
        <p:txBody>
          <a:bodyPr wrap="square" lIns="144000" tIns="144000" rIns="144000" bIns="144000">
            <a:spAutoFit/>
          </a:bodyPr>
          <a:lstStyle/>
          <a:p>
            <a:pPr marL="342900" marR="0" indent="-342900">
              <a:buFont typeface="Wingdings" pitchFamily="2" charset="2"/>
              <a:buChar char="§"/>
            </a:pPr>
            <a:r>
              <a:rPr lang="en-GB" sz="2400" dirty="0">
                <a:solidFill>
                  <a:schemeClr val="bg1"/>
                </a:solidFill>
                <a:effectLst/>
                <a:latin typeface="+mn-lt"/>
              </a:rPr>
              <a:t>Enter new club officers into Club Central </a:t>
            </a:r>
            <a:r>
              <a:rPr lang="en-GB" sz="2400" b="1" dirty="0">
                <a:solidFill>
                  <a:schemeClr val="bg1"/>
                </a:solidFill>
                <a:effectLst/>
                <a:latin typeface="+mn-lt"/>
              </a:rPr>
              <a:t>immediately</a:t>
            </a:r>
            <a:r>
              <a:rPr lang="en-GB" sz="2400" dirty="0">
                <a:solidFill>
                  <a:schemeClr val="bg1"/>
                </a:solidFill>
                <a:effectLst/>
                <a:latin typeface="+mn-lt"/>
              </a:rPr>
              <a:t> </a:t>
            </a:r>
            <a:r>
              <a:rPr lang="en-GB" sz="2400" b="1" dirty="0">
                <a:solidFill>
                  <a:schemeClr val="bg1"/>
                </a:solidFill>
                <a:effectLst/>
                <a:latin typeface="+mn-lt"/>
              </a:rPr>
              <a:t>after your May club officer elections</a:t>
            </a:r>
            <a:endParaRPr lang="en-GB" sz="2400" dirty="0">
              <a:solidFill>
                <a:schemeClr val="bg1"/>
              </a:solidFill>
              <a:effectLst/>
              <a:latin typeface="+mn-lt"/>
            </a:endParaRPr>
          </a:p>
          <a:p>
            <a:pPr marL="342900" marR="0" indent="-342900">
              <a:buFont typeface="Wingdings" pitchFamily="2" charset="2"/>
              <a:buChar char="§"/>
            </a:pPr>
            <a:r>
              <a:rPr lang="en-GB" sz="2400" dirty="0">
                <a:solidFill>
                  <a:schemeClr val="bg1"/>
                </a:solidFill>
                <a:effectLst/>
                <a:latin typeface="+mn-lt"/>
              </a:rPr>
              <a:t>Deadline for all clubs to submit their club officer lists is June 30 to meet DCP Goal 10 for the upcoming year</a:t>
            </a:r>
          </a:p>
          <a:p>
            <a:pPr marL="342900" marR="0" indent="-342900">
              <a:buFont typeface="Wingdings" pitchFamily="2" charset="2"/>
              <a:buChar char="§"/>
            </a:pPr>
            <a:r>
              <a:rPr lang="en-US" sz="2400" dirty="0">
                <a:solidFill>
                  <a:schemeClr val="bg1"/>
                </a:solidFill>
                <a:latin typeface="Arial" panose="020B0604020202020204" pitchFamily="34" charset="0"/>
                <a:cs typeface="Arial" panose="020B0604020202020204" pitchFamily="34" charset="0"/>
              </a:rPr>
              <a:t>Weekly clubs with semiannual elections in November receive Goal 10 credit for submission by December 31</a:t>
            </a:r>
            <a:endParaRPr lang="en-GB" sz="2400" dirty="0">
              <a:solidFill>
                <a:schemeClr val="bg1"/>
              </a:solidFill>
              <a:effectLst/>
              <a:latin typeface="Helvetica Neue" panose="02000503000000020004" pitchFamily="2" charset="0"/>
            </a:endParaRPr>
          </a:p>
        </p:txBody>
      </p:sp>
    </p:spTree>
    <p:extLst>
      <p:ext uri="{BB962C8B-B14F-4D97-AF65-F5344CB8AC3E}">
        <p14:creationId xmlns:p14="http://schemas.microsoft.com/office/powerpoint/2010/main" val="172844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27177C2F-0A73-3B78-1A6E-7B3F66BEB2E4}"/>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DB86DED6-521F-5BFD-63A8-00C194DE3B34}"/>
              </a:ext>
            </a:extLst>
          </p:cNvPr>
          <p:cNvSpPr>
            <a:spLocks noGrp="1"/>
          </p:cNvSpPr>
          <p:nvPr>
            <p:ph type="title"/>
          </p:nvPr>
        </p:nvSpPr>
        <p:spPr/>
        <p:txBody>
          <a:bodyPr/>
          <a:lstStyle/>
          <a:p>
            <a:pPr>
              <a:lnSpc>
                <a:spcPct val="100000"/>
              </a:lnSpc>
            </a:pPr>
            <a:r>
              <a:rPr lang="en-US" sz="3200" dirty="0"/>
              <a:t>Wrap-Up</a:t>
            </a:r>
          </a:p>
        </p:txBody>
      </p:sp>
      <p:sp>
        <p:nvSpPr>
          <p:cNvPr id="6" name="TextBox 5">
            <a:extLst>
              <a:ext uri="{FF2B5EF4-FFF2-40B4-BE49-F238E27FC236}">
                <a16:creationId xmlns:a16="http://schemas.microsoft.com/office/drawing/2014/main" id="{61EA4756-CDA2-2BD4-3E29-BFAABF9A3EA2}"/>
              </a:ext>
            </a:extLst>
          </p:cNvPr>
          <p:cNvSpPr txBox="1"/>
          <p:nvPr/>
        </p:nvSpPr>
        <p:spPr>
          <a:xfrm>
            <a:off x="432000" y="1405995"/>
            <a:ext cx="5319443" cy="1776622"/>
          </a:xfrm>
          <a:prstGeom prst="rect">
            <a:avLst/>
          </a:prstGeom>
          <a:solidFill>
            <a:schemeClr val="accent4">
              <a:alpha val="50000"/>
            </a:schemeClr>
          </a:solidFill>
        </p:spPr>
        <p:txBody>
          <a:bodyPr wrap="square" lIns="144000" tIns="144000" rIns="144000" bIns="0" numCol="1" spcCol="360000" rtlCol="0">
            <a:spAutoFit/>
          </a:bodyPr>
          <a:lstStyle/>
          <a:p>
            <a:pPr marL="342900" indent="-342900">
              <a:spcBef>
                <a:spcPts val="600"/>
              </a:spcBef>
              <a:buFont typeface="Wingdings" pitchFamily="2" charset="2"/>
              <a:buChar char="§"/>
            </a:pPr>
            <a:r>
              <a:rPr lang="en-GB" sz="2400" dirty="0"/>
              <a:t>Member Engagement &amp; Retention</a:t>
            </a:r>
          </a:p>
          <a:p>
            <a:pPr marL="342900" indent="-342900">
              <a:spcBef>
                <a:spcPts val="600"/>
              </a:spcBef>
              <a:buFont typeface="Wingdings" pitchFamily="2" charset="2"/>
              <a:buChar char="§"/>
            </a:pPr>
            <a:r>
              <a:rPr lang="en-GB" sz="2400" dirty="0"/>
              <a:t>Goal Setting</a:t>
            </a:r>
          </a:p>
          <a:p>
            <a:pPr marL="342900" indent="-342900">
              <a:spcBef>
                <a:spcPts val="600"/>
              </a:spcBef>
              <a:buFont typeface="Wingdings" pitchFamily="2" charset="2"/>
              <a:buChar char="§"/>
            </a:pPr>
            <a:r>
              <a:rPr lang="en-GB" sz="2400" dirty="0"/>
              <a:t>Leadership Succession Planning</a:t>
            </a:r>
            <a:br>
              <a:rPr lang="en-GB" sz="2400" dirty="0"/>
            </a:br>
            <a:endParaRPr lang="en-GB" sz="2400" dirty="0"/>
          </a:p>
        </p:txBody>
      </p:sp>
      <p:sp>
        <p:nvSpPr>
          <p:cNvPr id="7" name="TextBox 6">
            <a:extLst>
              <a:ext uri="{FF2B5EF4-FFF2-40B4-BE49-F238E27FC236}">
                <a16:creationId xmlns:a16="http://schemas.microsoft.com/office/drawing/2014/main" id="{82E99985-5241-3095-B772-9488C91086DF}"/>
              </a:ext>
            </a:extLst>
          </p:cNvPr>
          <p:cNvSpPr txBox="1"/>
          <p:nvPr/>
        </p:nvSpPr>
        <p:spPr>
          <a:xfrm>
            <a:off x="6096001" y="1405995"/>
            <a:ext cx="5664000" cy="1849325"/>
          </a:xfrm>
          <a:prstGeom prst="rect">
            <a:avLst/>
          </a:prstGeom>
          <a:solidFill>
            <a:schemeClr val="accent4">
              <a:alpha val="50000"/>
            </a:schemeClr>
          </a:solidFill>
        </p:spPr>
        <p:txBody>
          <a:bodyPr wrap="square" lIns="144000" tIns="108000" rIns="144000" bIns="108000" numCol="1" spcCol="360000" rtlCol="0">
            <a:spAutoFit/>
          </a:bodyPr>
          <a:lstStyle/>
          <a:p>
            <a:pPr marL="342900" indent="-342900">
              <a:spcBef>
                <a:spcPts val="600"/>
              </a:spcBef>
              <a:buFont typeface="Wingdings" pitchFamily="2" charset="2"/>
              <a:buChar char="§"/>
            </a:pPr>
            <a:r>
              <a:rPr lang="en-GB" sz="2400" dirty="0"/>
              <a:t>Election Protocols</a:t>
            </a:r>
          </a:p>
          <a:p>
            <a:pPr marL="342900" indent="-342900">
              <a:spcBef>
                <a:spcPts val="600"/>
              </a:spcBef>
              <a:buFont typeface="Wingdings" pitchFamily="2" charset="2"/>
              <a:buChar char="§"/>
            </a:pPr>
            <a:r>
              <a:rPr lang="en-GB" sz="2400" dirty="0"/>
              <a:t>Transition Best Practices</a:t>
            </a:r>
          </a:p>
          <a:p>
            <a:pPr marL="342900" indent="-342900">
              <a:spcBef>
                <a:spcPts val="600"/>
              </a:spcBef>
              <a:buFont typeface="Wingdings" pitchFamily="2" charset="2"/>
              <a:buChar char="§"/>
            </a:pPr>
            <a:r>
              <a:rPr lang="en-GB" sz="2400" dirty="0"/>
              <a:t>Submitting Updated Club Officer Lists</a:t>
            </a:r>
          </a:p>
        </p:txBody>
      </p:sp>
    </p:spTree>
    <p:extLst>
      <p:ext uri="{BB962C8B-B14F-4D97-AF65-F5344CB8AC3E}">
        <p14:creationId xmlns:p14="http://schemas.microsoft.com/office/powerpoint/2010/main" val="1903508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animEffect transition="in" filter="fade">
                                      <p:cBhvr>
                                        <p:cTn id="7" dur="500"/>
                                        <p:tgtEl>
                                          <p:spTgt spid="7">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0" end="0"/>
                                            </p:txEl>
                                          </p:spTgt>
                                        </p:tgtEl>
                                        <p:attrNameLst>
                                          <p:attrName>style.visibility</p:attrName>
                                        </p:attrNameLst>
                                      </p:cBhvr>
                                      <p:to>
                                        <p:strVal val="visible"/>
                                      </p:to>
                                    </p:set>
                                    <p:animEffect transition="in" filter="fade">
                                      <p:cBhvr>
                                        <p:cTn id="10" dur="500"/>
                                        <p:tgtEl>
                                          <p:spTgt spid="7">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Effect transition="in" filter="fade">
                                      <p:cBhvr>
                                        <p:cTn id="13" dur="500"/>
                                        <p:tgtEl>
                                          <p:spTgt spid="7">
                                            <p:txEl>
                                              <p:pRg st="1" end="1"/>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xEl>
                                              <p:pRg st="2" end="2"/>
                                            </p:txEl>
                                          </p:spTgt>
                                        </p:tgtEl>
                                        <p:attrNameLst>
                                          <p:attrName>style.visibility</p:attrName>
                                        </p:attrNameLst>
                                      </p:cBhvr>
                                      <p:to>
                                        <p:strVal val="visible"/>
                                      </p:to>
                                    </p:set>
                                    <p:animEffect transition="in" filter="fade">
                                      <p:cBhvr>
                                        <p:cTn id="16"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EE8ECED0-4115-E366-AC5D-B3C5DCC9E148}"/>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5A677574-329D-10DE-4C56-4927F8FD5B9D}"/>
              </a:ext>
            </a:extLst>
          </p:cNvPr>
          <p:cNvSpPr>
            <a:spLocks noGrp="1"/>
          </p:cNvSpPr>
          <p:nvPr>
            <p:ph type="title"/>
          </p:nvPr>
        </p:nvSpPr>
        <p:spPr>
          <a:xfrm>
            <a:off x="432000" y="251791"/>
            <a:ext cx="6247096" cy="2997028"/>
          </a:xfrm>
        </p:spPr>
        <p:txBody>
          <a:bodyPr/>
          <a:lstStyle/>
          <a:p>
            <a:pPr>
              <a:lnSpc>
                <a:spcPct val="100000"/>
              </a:lnSpc>
            </a:pPr>
            <a:r>
              <a:rPr lang="en-GB" sz="3600" dirty="0"/>
              <a:t>Congratulations! </a:t>
            </a:r>
            <a:br>
              <a:rPr lang="en-GB" sz="3600" dirty="0"/>
            </a:br>
            <a:br>
              <a:rPr lang="en-GB" sz="3600" dirty="0"/>
            </a:br>
            <a:r>
              <a:rPr lang="en-GB" sz="2400" b="0" dirty="0"/>
              <a:t>You have successfully completed </a:t>
            </a:r>
            <a:br>
              <a:rPr lang="en-GB" sz="2400" b="0" dirty="0"/>
            </a:br>
            <a:r>
              <a:rPr lang="en-GB" sz="2400" b="0" dirty="0"/>
              <a:t>Round 2 Mid-Year Club Officer Training.</a:t>
            </a:r>
            <a:endParaRPr lang="en-US" sz="2400" b="0" dirty="0"/>
          </a:p>
        </p:txBody>
      </p:sp>
    </p:spTree>
    <p:extLst>
      <p:ext uri="{BB962C8B-B14F-4D97-AF65-F5344CB8AC3E}">
        <p14:creationId xmlns:p14="http://schemas.microsoft.com/office/powerpoint/2010/main" val="3731006826"/>
      </p:ext>
    </p:extLst>
  </p:cSld>
  <p:clrMapOvr>
    <a:masterClrMapping/>
  </p:clrMapOvr>
</p:sld>
</file>

<file path=ppt/theme/theme1.xml><?xml version="1.0" encoding="utf-8"?>
<a:theme xmlns:a="http://schemas.openxmlformats.org/drawingml/2006/main" name="Office Theme Blue">
  <a:themeElements>
    <a:clrScheme name="TMI COT Slide Training colours">
      <a:dk1>
        <a:srgbClr val="000000"/>
      </a:dk1>
      <a:lt1>
        <a:srgbClr val="FFFFFF"/>
      </a:lt1>
      <a:dk2>
        <a:srgbClr val="333333"/>
      </a:dk2>
      <a:lt2>
        <a:srgbClr val="FFFFFF"/>
      </a:lt2>
      <a:accent1>
        <a:srgbClr val="004165"/>
      </a:accent1>
      <a:accent2>
        <a:srgbClr val="772432"/>
      </a:accent2>
      <a:accent3>
        <a:srgbClr val="A9B2B1"/>
      </a:accent3>
      <a:accent4>
        <a:srgbClr val="F2DF74"/>
      </a:accent4>
      <a:accent5>
        <a:srgbClr val="006093"/>
      </a:accent5>
      <a:accent6>
        <a:srgbClr val="F5F5F5"/>
      </a:accent6>
      <a:hlink>
        <a:srgbClr val="004165"/>
      </a:hlink>
      <a:folHlink>
        <a:srgbClr val="77243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oastmasters COT Template V3" id="{E53F5AF3-180A-2E44-801B-0779EA753DA1}" vid="{93030801-9DB2-0B49-8C2A-8C4D0003F22E}"/>
    </a:ext>
  </a:extLst>
</a:theme>
</file>

<file path=ppt/theme/theme2.xml><?xml version="1.0" encoding="utf-8"?>
<a:theme xmlns:a="http://schemas.openxmlformats.org/drawingml/2006/main" name="1_Office Theme White">
  <a:themeElements>
    <a:clrScheme name="TMI COT Slide Training colours">
      <a:dk1>
        <a:srgbClr val="000000"/>
      </a:dk1>
      <a:lt1>
        <a:srgbClr val="FFFFFF"/>
      </a:lt1>
      <a:dk2>
        <a:srgbClr val="333333"/>
      </a:dk2>
      <a:lt2>
        <a:srgbClr val="FFFFFF"/>
      </a:lt2>
      <a:accent1>
        <a:srgbClr val="004165"/>
      </a:accent1>
      <a:accent2>
        <a:srgbClr val="772432"/>
      </a:accent2>
      <a:accent3>
        <a:srgbClr val="A9B2B1"/>
      </a:accent3>
      <a:accent4>
        <a:srgbClr val="F2DF74"/>
      </a:accent4>
      <a:accent5>
        <a:srgbClr val="006093"/>
      </a:accent5>
      <a:accent6>
        <a:srgbClr val="F5F5F5"/>
      </a:accent6>
      <a:hlink>
        <a:srgbClr val="004165"/>
      </a:hlink>
      <a:folHlink>
        <a:srgbClr val="77243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oastmasters COT Template V3" id="{E53F5AF3-180A-2E44-801B-0779EA753DA1}" vid="{64EDAD0E-161B-474D-B291-82B0DCDA00C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 Blue</Template>
  <TotalTime>0</TotalTime>
  <Words>3774</Words>
  <Application>Microsoft Office PowerPoint</Application>
  <PresentationFormat>Widescreen</PresentationFormat>
  <Paragraphs>251</Paragraphs>
  <Slides>18</Slides>
  <Notes>18</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18</vt:i4>
      </vt:variant>
    </vt:vector>
  </HeadingPairs>
  <TitlesOfParts>
    <vt:vector size="24" baseType="lpstr">
      <vt:lpstr>Arial</vt:lpstr>
      <vt:lpstr>Calibri</vt:lpstr>
      <vt:lpstr>Helvetica Neue</vt:lpstr>
      <vt:lpstr>Wingdings</vt:lpstr>
      <vt:lpstr>Office Theme Blue</vt:lpstr>
      <vt:lpstr>1_Office Theme White</vt:lpstr>
      <vt:lpstr>Facilitator Instructions (not for presentation)</vt:lpstr>
      <vt:lpstr>Facilitator Instructions (cont’d) (not for presentation)</vt:lpstr>
      <vt:lpstr>General Session Part 2</vt:lpstr>
      <vt:lpstr>PowerPoint Presentation</vt:lpstr>
      <vt:lpstr>Member Engagement &amp; Retention</vt:lpstr>
      <vt:lpstr>What do you observe in your club? </vt:lpstr>
      <vt:lpstr>How do you engage your members? </vt:lpstr>
      <vt:lpstr>Goal Setting</vt:lpstr>
      <vt:lpstr>Surveying Your Members</vt:lpstr>
      <vt:lpstr>Succession  Planning</vt:lpstr>
      <vt:lpstr>“The greatest contribution of a leader is to make other leaders.”</vt:lpstr>
      <vt:lpstr>If not YOU, then…</vt:lpstr>
      <vt:lpstr>Current Leaders –  What are your plans? </vt:lpstr>
      <vt:lpstr>Tactics for finding new leaders </vt:lpstr>
      <vt:lpstr>Transition Best Practices</vt:lpstr>
      <vt:lpstr>Club Central Officer List Submission </vt:lpstr>
      <vt:lpstr>Wrap-Up</vt:lpstr>
      <vt:lpstr>Congratulations!   You have successfully completed  Round 2 Mid-Year Club Officer Training.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2026-10-12T21:44:47Z</dcterms:created>
  <dcterms:modified xsi:type="dcterms:W3CDTF">2026-10-12T21:44:50Z</dcterms:modified>
</cp:coreProperties>
</file>