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Lst>
  <p:notesMasterIdLst>
    <p:notesMasterId r:id="rId64"/>
  </p:notesMasterIdLst>
  <p:sldIdLst>
    <p:sldId id="823" r:id="rId3"/>
    <p:sldId id="824" r:id="rId4"/>
    <p:sldId id="312" r:id="rId5"/>
    <p:sldId id="259" r:id="rId6"/>
    <p:sldId id="258"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83" r:id="rId26"/>
    <p:sldId id="284" r:id="rId27"/>
    <p:sldId id="825" r:id="rId28"/>
    <p:sldId id="286" r:id="rId29"/>
    <p:sldId id="287" r:id="rId30"/>
    <p:sldId id="288" r:id="rId31"/>
    <p:sldId id="289" r:id="rId32"/>
    <p:sldId id="290" r:id="rId33"/>
    <p:sldId id="291" r:id="rId34"/>
    <p:sldId id="292" r:id="rId35"/>
    <p:sldId id="293" r:id="rId36"/>
    <p:sldId id="294" r:id="rId37"/>
    <p:sldId id="295" r:id="rId38"/>
    <p:sldId id="296" r:id="rId39"/>
    <p:sldId id="297" r:id="rId40"/>
    <p:sldId id="830" r:id="rId41"/>
    <p:sldId id="299" r:id="rId42"/>
    <p:sldId id="300" r:id="rId43"/>
    <p:sldId id="301" r:id="rId44"/>
    <p:sldId id="302" r:id="rId45"/>
    <p:sldId id="303" r:id="rId46"/>
    <p:sldId id="304" r:id="rId47"/>
    <p:sldId id="305" r:id="rId48"/>
    <p:sldId id="306" r:id="rId49"/>
    <p:sldId id="307" r:id="rId50"/>
    <p:sldId id="308" r:id="rId51"/>
    <p:sldId id="309" r:id="rId52"/>
    <p:sldId id="310" r:id="rId53"/>
    <p:sldId id="311" r:id="rId54"/>
    <p:sldId id="826" r:id="rId55"/>
    <p:sldId id="827" r:id="rId56"/>
    <p:sldId id="828" r:id="rId57"/>
    <p:sldId id="829" r:id="rId58"/>
    <p:sldId id="278" r:id="rId59"/>
    <p:sldId id="279" r:id="rId60"/>
    <p:sldId id="280" r:id="rId61"/>
    <p:sldId id="281" r:id="rId62"/>
    <p:sldId id="282" r:id="rId6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25E25F4-3D28-A6EF-503D-E2DEEB3DE379}" name="Rob Christeson" initials="RC" userId="S::rob.christeson@bw-thinking.com::f456fcfa-7ca8-4c50-a58b-7754a991a784" providerId="AD"/>
  <p188:author id="{871982FB-7171-3FD3-A4FB-83103828E4DB}" name="Jing Humphreys" initials="JH" userId="S::dtmjing_gmail.com#ext#@toastmasterseo.onmicrosoft.com::6469de7f-58eb-436a-b9d6-f195d577c6b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5EEF9"/>
    <a:srgbClr val="ADCADD"/>
    <a:srgbClr val="0073C8"/>
    <a:srgbClr val="02B752"/>
    <a:srgbClr val="FFC700"/>
    <a:srgbClr val="C70100"/>
    <a:srgbClr val="FF6A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42214C4-CE02-47A6-B0FE-A6D388585B01}" v="1" dt="2026-09-21T17:02:39.81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6419" autoAdjust="0"/>
    <p:restoredTop sz="57133" autoAdjust="0"/>
  </p:normalViewPr>
  <p:slideViewPr>
    <p:cSldViewPr snapToGrid="0" showGuides="1">
      <p:cViewPr varScale="1">
        <p:scale>
          <a:sx n="42" d="100"/>
          <a:sy n="42" d="100"/>
        </p:scale>
        <p:origin x="784" y="40"/>
      </p:cViewPr>
      <p:guideLst>
        <p:guide orient="horz" pos="2160"/>
        <p:guide pos="3840"/>
      </p:guideLst>
    </p:cSldViewPr>
  </p:slideViewPr>
  <p:notesTextViewPr>
    <p:cViewPr>
      <p:scale>
        <a:sx n="1" d="1"/>
        <a:sy n="1" d="1"/>
      </p:scale>
      <p:origin x="0" y="0"/>
    </p:cViewPr>
  </p:notesTextViewPr>
  <p:sorterViewPr>
    <p:cViewPr>
      <p:scale>
        <a:sx n="80" d="100"/>
        <a:sy n="80" d="100"/>
      </p:scale>
      <p:origin x="0" y="0"/>
    </p:cViewPr>
  </p:sorterViewPr>
  <p:notesViewPr>
    <p:cSldViewPr snapToGrid="0" showGuides="1">
      <p:cViewPr varScale="1">
        <p:scale>
          <a:sx n="58" d="100"/>
          <a:sy n="58" d="100"/>
        </p:scale>
        <p:origin x="1488" y="77"/>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viewProps" Target="viewProps.xml"/><Relationship Id="rId5" Type="http://schemas.openxmlformats.org/officeDocument/2006/relationships/slide" Target="slides/slide3.xml"/><Relationship Id="rId61" Type="http://schemas.openxmlformats.org/officeDocument/2006/relationships/slide" Target="slides/slide59.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notesMaster" Target="notesMasters/notesMaster1.xml"/><Relationship Id="rId69" Type="http://schemas.microsoft.com/office/2015/10/relationships/revisionInfo" Target="revisionInfo.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theme" Target="theme/theme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Notes Placeholder 4"/>
          <p:cNvSpPr>
            <a:spLocks noGrp="1"/>
          </p:cNvSpPr>
          <p:nvPr>
            <p:ph type="body" sz="quarter" idx="3"/>
          </p:nvPr>
        </p:nvSpPr>
        <p:spPr>
          <a:xfrm>
            <a:off x="685800" y="3710609"/>
            <a:ext cx="5486400" cy="4966252"/>
          </a:xfrm>
          <a:prstGeom prst="rect">
            <a:avLst/>
          </a:prstGeom>
        </p:spPr>
        <p:txBody>
          <a:bodyPr vert="horz" lIns="251999" tIns="216000" rIns="251999" bIns="216000" rtlCol="0"/>
          <a:lstStyle/>
          <a:p>
            <a:pPr lvl="0"/>
            <a:r>
              <a:rPr lang="en-GB" dirty="0"/>
              <a:t>Click to edit Master text styles</a:t>
            </a:r>
          </a:p>
          <a:p>
            <a:pPr lvl="1"/>
            <a:r>
              <a:rPr lang="en-GB" dirty="0"/>
              <a:t>Second level</a:t>
            </a:r>
          </a:p>
          <a:p>
            <a:pPr lvl="2"/>
            <a:r>
              <a:rPr lang="en-GB" dirty="0"/>
              <a:t>Third level</a:t>
            </a:r>
          </a:p>
          <a:p>
            <a:pPr lvl="3"/>
            <a:r>
              <a:rPr lang="en-GB" dirty="0"/>
              <a:t>Fourth level</a:t>
            </a: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Arial" panose="020B0604020202020204" pitchFamily="34" charset="0"/>
                <a:cs typeface="Arial" panose="020B0604020202020204" pitchFamily="34" charset="0"/>
              </a:defRPr>
            </a:lvl1pPr>
          </a:lstStyle>
          <a:p>
            <a:fld id="{DC9DD302-1F34-F94E-BE63-3678BC305FEB}" type="slidenum">
              <a:rPr lang="en-US" smtClean="0"/>
              <a:pPr/>
              <a:t>‹#›</a:t>
            </a:fld>
            <a:endParaRPr lang="en-US" dirty="0">
              <a:latin typeface="Arial" panose="020B0604020202020204" pitchFamily="34" charset="0"/>
              <a:cs typeface="Arial" panose="020B0604020202020204" pitchFamily="34" charset="0"/>
            </a:endParaRPr>
          </a:p>
        </p:txBody>
      </p:sp>
      <p:sp>
        <p:nvSpPr>
          <p:cNvPr id="9" name="Slide Image Placeholder 8">
            <a:extLst>
              <a:ext uri="{FF2B5EF4-FFF2-40B4-BE49-F238E27FC236}">
                <a16:creationId xmlns:a16="http://schemas.microsoft.com/office/drawing/2014/main" id="{02BCB559-4777-7244-884D-E7FF152C6C97}"/>
              </a:ext>
            </a:extLst>
          </p:cNvPr>
          <p:cNvSpPr>
            <a:spLocks noGrp="1" noRot="1" noChangeAspect="1"/>
          </p:cNvSpPr>
          <p:nvPr>
            <p:ph type="sldImg" idx="2"/>
          </p:nvPr>
        </p:nvSpPr>
        <p:spPr>
          <a:xfrm>
            <a:off x="685800" y="467139"/>
            <a:ext cx="5486400" cy="3086100"/>
          </a:xfrm>
          <a:prstGeom prst="rect">
            <a:avLst/>
          </a:prstGeom>
          <a:noFill/>
          <a:ln w="12700">
            <a:solidFill>
              <a:prstClr val="black"/>
            </a:solidFill>
          </a:ln>
        </p:spPr>
        <p:txBody>
          <a:bodyPr vert="horz" lIns="91440" tIns="45720" rIns="91440" bIns="45720" rtlCol="0" anchor="ctr"/>
          <a:lstStyle/>
          <a:p>
            <a:endParaRPr lang="en-US" dirty="0"/>
          </a:p>
        </p:txBody>
      </p:sp>
    </p:spTree>
    <p:extLst>
      <p:ext uri="{BB962C8B-B14F-4D97-AF65-F5344CB8AC3E}">
        <p14:creationId xmlns:p14="http://schemas.microsoft.com/office/powerpoint/2010/main" val="3188841462"/>
      </p:ext>
    </p:extLst>
  </p:cSld>
  <p:clrMap bg1="lt1" tx1="dk1" bg2="lt2" tx2="dk2" accent1="accent1" accent2="accent2" accent3="accent3" accent4="accent4" accent5="accent5" accent6="accent6" hlink="hlink" folHlink="folHlink"/>
  <p:notesStyle>
    <a:lvl1pPr marL="0" indent="-216000" algn="l" defTabSz="216000" rtl="0" eaLnBrk="1" latinLnBrk="0" hangingPunct="1">
      <a:lnSpc>
        <a:spcPct val="100000"/>
      </a:lnSpc>
      <a:spcAft>
        <a:spcPts val="0"/>
      </a:spcAft>
      <a:buFont typeface="Wingdings" pitchFamily="2" charset="2"/>
      <a:buChar char="§"/>
      <a:tabLst>
        <a:tab pos="216000" algn="l"/>
        <a:tab pos="432000" algn="l"/>
        <a:tab pos="648000" algn="l"/>
        <a:tab pos="864000" algn="l"/>
      </a:tabLst>
      <a:defRPr sz="1200" kern="1200">
        <a:solidFill>
          <a:schemeClr val="tx1"/>
        </a:solidFill>
        <a:latin typeface="Arial" panose="020B0604020202020204" pitchFamily="34" charset="0"/>
        <a:ea typeface="+mn-ea"/>
        <a:cs typeface="Arial" panose="020B0604020202020204" pitchFamily="34" charset="0"/>
      </a:defRPr>
    </a:lvl1pPr>
    <a:lvl2pPr marL="432000" indent="-216000" algn="l" defTabSz="216000" rtl="0" eaLnBrk="1" latinLnBrk="0" hangingPunct="1">
      <a:lnSpc>
        <a:spcPct val="100000"/>
      </a:lnSpc>
      <a:spcAft>
        <a:spcPts val="0"/>
      </a:spcAft>
      <a:buFont typeface="Wingdings" pitchFamily="2" charset="2"/>
      <a:buChar char="§"/>
      <a:tabLst>
        <a:tab pos="216000" algn="l"/>
        <a:tab pos="432000" algn="l"/>
        <a:tab pos="648000" algn="l"/>
        <a:tab pos="864000" algn="l"/>
      </a:tabLst>
      <a:defRPr sz="1200" kern="1200">
        <a:solidFill>
          <a:schemeClr val="tx1"/>
        </a:solidFill>
        <a:latin typeface="Arial" panose="020B0604020202020204" pitchFamily="34" charset="0"/>
        <a:ea typeface="+mn-ea"/>
        <a:cs typeface="Arial" panose="020B0604020202020204" pitchFamily="34" charset="0"/>
      </a:defRPr>
    </a:lvl2pPr>
    <a:lvl3pPr marL="648000" indent="-216000" algn="l" defTabSz="216000" rtl="0" eaLnBrk="1" latinLnBrk="0" hangingPunct="1">
      <a:lnSpc>
        <a:spcPct val="100000"/>
      </a:lnSpc>
      <a:spcAft>
        <a:spcPts val="0"/>
      </a:spcAft>
      <a:buFont typeface="Wingdings" pitchFamily="2" charset="2"/>
      <a:buChar char="§"/>
      <a:tabLst>
        <a:tab pos="216000" algn="l"/>
        <a:tab pos="432000" algn="l"/>
        <a:tab pos="648000" algn="l"/>
        <a:tab pos="864000" algn="l"/>
      </a:tabLst>
      <a:defRPr sz="1200" kern="1200">
        <a:solidFill>
          <a:schemeClr val="tx1"/>
        </a:solidFill>
        <a:latin typeface="Arial" panose="020B0604020202020204" pitchFamily="34" charset="0"/>
        <a:ea typeface="+mn-ea"/>
        <a:cs typeface="Arial" panose="020B0604020202020204" pitchFamily="34" charset="0"/>
      </a:defRPr>
    </a:lvl3pPr>
    <a:lvl4pPr marL="864000" indent="-216000" algn="l" defTabSz="216000" rtl="0" eaLnBrk="1" latinLnBrk="0" hangingPunct="1">
      <a:lnSpc>
        <a:spcPct val="100000"/>
      </a:lnSpc>
      <a:spcAft>
        <a:spcPts val="0"/>
      </a:spcAft>
      <a:buFont typeface="Wingdings" pitchFamily="2" charset="2"/>
      <a:buChar char="§"/>
      <a:tabLst>
        <a:tab pos="216000" algn="l"/>
        <a:tab pos="432000" algn="l"/>
        <a:tab pos="648000" algn="l"/>
        <a:tab pos="864000" algn="l"/>
      </a:tabLst>
      <a:defRPr sz="1200" kern="1200">
        <a:solidFill>
          <a:schemeClr val="tx1"/>
        </a:solidFill>
        <a:latin typeface="Arial" panose="020B0604020202020204" pitchFamily="34" charset="0"/>
        <a:ea typeface="+mn-ea"/>
        <a:cs typeface="Arial" panose="020B0604020202020204" pitchFamily="34" charset="0"/>
      </a:defRPr>
    </a:lvl4pPr>
    <a:lvl5pPr marL="1828800" algn="l" defTabSz="914400" rtl="0" eaLnBrk="1" latinLnBrk="0" hangingPunct="1">
      <a:buFont typeface="Wingdings" pitchFamily="2" charset="2"/>
      <a:buChar char="§"/>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2880" userDrawn="1">
          <p15:clr>
            <a:srgbClr val="F26B43"/>
          </p15:clr>
        </p15:guide>
        <p15:guide id="2" pos="2160"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www.toastmasters.org/leadership-central/governing-documents.aspx#Policy30EthicsandConduct557"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www.toastmasters.org/resources/moments-of-truth" TargetMode="External"/><Relationship Id="rId2" Type="http://schemas.openxmlformats.org/officeDocument/2006/relationships/slide" Target="../slides/slide18.xml"/><Relationship Id="rId1" Type="http://schemas.openxmlformats.org/officeDocument/2006/relationships/notesMaster" Target="../notesMasters/notesMaster1.xml"/><Relationship Id="rId4" Type="http://schemas.openxmlformats.org/officeDocument/2006/relationships/hyperlink" Target="https://dashboards.toastmasters.org/" TargetMode="Externa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65163"/>
            <a:ext cx="5486400" cy="3086100"/>
          </a:xfrm>
        </p:spPr>
        <p:txBody>
          <a:bodyPr/>
          <a:lstStyle/>
          <a:p>
            <a:endParaRPr lang="en-US" dirty="0"/>
          </a:p>
        </p:txBody>
      </p:sp>
      <p:sp>
        <p:nvSpPr>
          <p:cNvPr id="3" name="Notes Placeholder 2"/>
          <p:cNvSpPr>
            <a:spLocks noGrp="1"/>
          </p:cNvSpPr>
          <p:nvPr>
            <p:ph type="body" idx="1"/>
          </p:nvPr>
        </p:nvSpPr>
        <p:spPr>
          <a:xfrm>
            <a:off x="685800" y="3988903"/>
            <a:ext cx="5486400" cy="4687957"/>
          </a:xfrm>
        </p:spPr>
        <p:txBody>
          <a:bodyPr/>
          <a:lstStyle/>
          <a:p>
            <a:pPr marL="0" indent="0">
              <a:buNone/>
            </a:pPr>
            <a:r>
              <a:rPr lang="en-GB" sz="1200" b="1" i="0" kern="100" dirty="0">
                <a:effectLst/>
                <a:latin typeface="Arial" panose="020B0604020202020204" pitchFamily="34" charset="0"/>
                <a:ea typeface="Aptos" panose="020B0004020202020204" pitchFamily="34" charset="0"/>
                <a:cs typeface="Times New Roman" panose="02020603050405020304" pitchFamily="18" charset="0"/>
              </a:rPr>
              <a:t>Round 2 Mid-Year Club Officer Training (COT) Planning and Facilitation Team:</a:t>
            </a:r>
          </a:p>
          <a:p>
            <a:pPr marL="0" indent="0">
              <a:buNone/>
            </a:pPr>
            <a:r>
              <a:rPr lang="en-GB" sz="1200" i="0" kern="100" dirty="0">
                <a:effectLst/>
                <a:latin typeface="Arial" panose="020B0604020202020204" pitchFamily="34" charset="0"/>
                <a:ea typeface="Aptos" panose="020B0004020202020204" pitchFamily="34" charset="0"/>
                <a:cs typeface="Times New Roman" panose="02020603050405020304" pitchFamily="18" charset="0"/>
              </a:rPr>
              <a:t>A duration of 4 hours is recommended for Club Officer Training (COT)</a:t>
            </a:r>
            <a:r>
              <a:rPr lang="en-US" i="0" dirty="0"/>
              <a:t>. </a:t>
            </a:r>
            <a:r>
              <a:rPr lang="en-US" dirty="0"/>
              <a:t>This club officer breakout session is planned for 75 minutes. The Round 2 Mid-Year training event begins with the Mid-Year Hall of Fame (shown before the training begins), introduction (5 minutes), General Session Part 1 (60 minutes), 10-minute break, club officer breakout sessions (75 minutes), 10-minute break, and finally General Session Part 2 (45 minutes). The total time allotted for the entire training is 210 minutes or 3 hours 30 minutes. This schedule leaves a flexible 30-minute slot that can be used for a special presentation on advanced recruitment techniques, a panel discussion addressing the specific membership challenges faced by clubs in your District, Pathways engagement and recognition, </a:t>
            </a:r>
            <a:r>
              <a:rPr lang="en-GB" sz="1200" kern="1200" dirty="0">
                <a:solidFill>
                  <a:schemeClr val="tx1"/>
                </a:solidFill>
                <a:effectLst/>
                <a:latin typeface="Arial" panose="020B0604020202020204" pitchFamily="34" charset="0"/>
                <a:ea typeface="+mn-ea"/>
                <a:cs typeface="Arial" panose="020B0604020202020204" pitchFamily="34" charset="0"/>
              </a:rPr>
              <a:t>or another presentation focused on the needs of the clubs in your District.</a:t>
            </a: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47FC4-CAF1-6741-875A-C83F3721E6B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charset="0"/>
            </a:endParaRPr>
          </a:p>
        </p:txBody>
      </p:sp>
    </p:spTree>
    <p:extLst>
      <p:ext uri="{BB962C8B-B14F-4D97-AF65-F5344CB8AC3E}">
        <p14:creationId xmlns:p14="http://schemas.microsoft.com/office/powerpoint/2010/main" val="37235166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FFA9A4-DD25-BF42-94E1-2E9AC25CDB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F07DC7A-731A-0FF3-97D9-1EEC93241654}"/>
              </a:ext>
            </a:extLst>
          </p:cNvPr>
          <p:cNvSpPr>
            <a:spLocks noGrp="1" noRot="1" noChangeAspect="1"/>
          </p:cNvSpPr>
          <p:nvPr>
            <p:ph type="sldImg"/>
          </p:nvPr>
        </p:nvSpPr>
        <p:spPr>
          <a:xfrm>
            <a:off x="685800" y="665163"/>
            <a:ext cx="5486400" cy="3086100"/>
          </a:xfrm>
        </p:spPr>
        <p:txBody>
          <a:bodyPr/>
          <a:lstStyle/>
          <a:p>
            <a:endParaRPr lang="en-US" dirty="0"/>
          </a:p>
        </p:txBody>
      </p:sp>
      <p:sp>
        <p:nvSpPr>
          <p:cNvPr id="3" name="Notes Placeholder 2">
            <a:extLst>
              <a:ext uri="{FF2B5EF4-FFF2-40B4-BE49-F238E27FC236}">
                <a16:creationId xmlns:a16="http://schemas.microsoft.com/office/drawing/2014/main" id="{ABB4C252-3C93-F3FC-E274-7DD8A59A7DCD}"/>
              </a:ext>
            </a:extLst>
          </p:cNvPr>
          <p:cNvSpPr>
            <a:spLocks noGrp="1"/>
          </p:cNvSpPr>
          <p:nvPr>
            <p:ph type="body" idx="1"/>
          </p:nvPr>
        </p:nvSpPr>
        <p:spPr>
          <a:xfrm>
            <a:off x="685800" y="3988903"/>
            <a:ext cx="5486400" cy="4687957"/>
          </a:xfrm>
        </p:spPr>
        <p:txBody>
          <a:bodyPr/>
          <a:lstStyle/>
          <a:p>
            <a:pPr marL="0" indent="0">
              <a:buNone/>
            </a:pPr>
            <a:r>
              <a:rPr lang="en-GB" sz="1200" b="1" i="0" kern="100" dirty="0">
                <a:effectLst/>
                <a:latin typeface="Arial" panose="020B0604020202020204" pitchFamily="34" charset="0"/>
                <a:ea typeface="Aptos" panose="020B0004020202020204" pitchFamily="34" charset="0"/>
                <a:cs typeface="Times New Roman" panose="02020603050405020304" pitchFamily="18" charset="0"/>
              </a:rPr>
              <a:t>Round 2 Mid-Year Club Officer Training (COT) Planning and Facilitation Team:</a:t>
            </a:r>
          </a:p>
          <a:p>
            <a:pPr marL="0" indent="0">
              <a:buNone/>
            </a:pPr>
            <a:r>
              <a:rPr lang="en-GB" sz="1200" i="0" kern="100" dirty="0">
                <a:effectLst/>
                <a:latin typeface="Arial" panose="020B0604020202020204" pitchFamily="34" charset="0"/>
                <a:ea typeface="Aptos" panose="020B0004020202020204" pitchFamily="34" charset="0"/>
                <a:cs typeface="Times New Roman" panose="02020603050405020304" pitchFamily="18" charset="0"/>
              </a:rPr>
              <a:t>A duration of 4 hours is recommended for Club Officer Training (COT)</a:t>
            </a:r>
            <a:r>
              <a:rPr lang="en-US" i="0" dirty="0"/>
              <a:t>. </a:t>
            </a:r>
            <a:r>
              <a:rPr lang="en-US" dirty="0"/>
              <a:t>This club officer breakout session is planned for 75 minutes. The Round 2 Mid-Year training event begins with the Mid-Year Hall of Fame (shown before the training begins), introduction (5 minutes), General Session Part 1 (60 minutes), 10-minute break, club officer breakout sessions (75 minutes), 10-minute break, and finally General Session Part 2 (45 minutes). The total time allotted for the entire training is 210 minutes or 3 hours 30 minutes. This schedule leaves a flexible 30-minute slot that can be used for a special presentation on advanced recruitment techniques, a panel discussion addressing the specific membership challenges faced by clubs in your District, Pathways engagement and recognition, </a:t>
            </a:r>
            <a:r>
              <a:rPr lang="en-GB" sz="1200" kern="1200" dirty="0">
                <a:solidFill>
                  <a:schemeClr val="tx1"/>
                </a:solidFill>
                <a:effectLst/>
                <a:latin typeface="Arial" panose="020B0604020202020204" pitchFamily="34" charset="0"/>
                <a:ea typeface="+mn-ea"/>
                <a:cs typeface="Arial" panose="020B0604020202020204" pitchFamily="34" charset="0"/>
              </a:rPr>
              <a:t>or another presentation focused on the needs of the clubs in your District.</a:t>
            </a:r>
          </a:p>
          <a:p>
            <a:pPr marL="0" indent="0">
              <a:buNone/>
            </a:pPr>
            <a:endParaRPr lang="en-GB" dirty="0"/>
          </a:p>
        </p:txBody>
      </p:sp>
      <p:sp>
        <p:nvSpPr>
          <p:cNvPr id="4" name="Slide Number Placeholder 3">
            <a:extLst>
              <a:ext uri="{FF2B5EF4-FFF2-40B4-BE49-F238E27FC236}">
                <a16:creationId xmlns:a16="http://schemas.microsoft.com/office/drawing/2014/main" id="{2D7D8822-563C-5817-C1F2-13790F2DFB5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47FC4-CAF1-6741-875A-C83F3721E6B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charset="0"/>
            </a:endParaRPr>
          </a:p>
        </p:txBody>
      </p:sp>
    </p:spTree>
    <p:extLst>
      <p:ext uri="{BB962C8B-B14F-4D97-AF65-F5344CB8AC3E}">
        <p14:creationId xmlns:p14="http://schemas.microsoft.com/office/powerpoint/2010/main" val="18716294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on slide: 0.5 minute</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0.5 minute of 60-minute or 75-minute session</a:t>
            </a:r>
            <a:br>
              <a:rPr lang="en-GB" sz="1200" b="1" kern="1200" dirty="0">
                <a:solidFill>
                  <a:schemeClr val="tx1"/>
                </a:solidFill>
                <a:effectLst/>
                <a:latin typeface="Arial" panose="020B0604020202020204" pitchFamily="34" charset="0"/>
                <a:ea typeface="+mn-ea"/>
                <a:cs typeface="Arial" panose="020B0604020202020204" pitchFamily="34" charset="0"/>
              </a:rPr>
            </a:b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br>
              <a:rPr lang="en-GB" sz="1200" kern="1200" dirty="0">
                <a:solidFill>
                  <a:schemeClr val="tx1"/>
                </a:solidFill>
                <a:effectLst/>
                <a:latin typeface="Arial" panose="020B0604020202020204" pitchFamily="34" charset="0"/>
                <a:ea typeface="+mn-ea"/>
                <a:cs typeface="Arial" panose="020B0604020202020204" pitchFamily="34" charset="0"/>
              </a:rPr>
            </a:br>
            <a:r>
              <a:rPr lang="en-GB" sz="1200" b="1" kern="1200" dirty="0">
                <a:solidFill>
                  <a:schemeClr val="tx1"/>
                </a:solidFill>
                <a:effectLst/>
                <a:latin typeface="Arial" panose="020B0604020202020204" pitchFamily="34" charset="0"/>
                <a:ea typeface="+mn-ea"/>
                <a:cs typeface="Arial" panose="020B0604020202020204" pitchFamily="34" charset="0"/>
              </a:rPr>
              <a:t>(Say) </a:t>
            </a:r>
            <a:r>
              <a:rPr lang="en-GB" sz="1200" kern="1200" dirty="0">
                <a:solidFill>
                  <a:schemeClr val="tx1"/>
                </a:solidFill>
                <a:effectLst/>
                <a:latin typeface="Arial" panose="020B0604020202020204" pitchFamily="34" charset="0"/>
                <a:ea typeface="+mn-ea"/>
                <a:cs typeface="Arial" panose="020B0604020202020204" pitchFamily="34" charset="0"/>
              </a:rPr>
              <a:t>Welcome to Round 2 Mid-Year President’s training!</a:t>
            </a: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3</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128327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on slide: 1 minute</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1.5 minutes of 60-minute or 75-minute session</a:t>
            </a:r>
          </a:p>
          <a:p>
            <a:pPr marL="0" indent="0">
              <a:buNone/>
            </a:pP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br>
              <a:rPr lang="en-GB" sz="1200" kern="1200" dirty="0">
                <a:solidFill>
                  <a:schemeClr val="tx1"/>
                </a:solidFill>
                <a:effectLst/>
                <a:latin typeface="Arial" panose="020B0604020202020204" pitchFamily="34" charset="0"/>
                <a:ea typeface="+mn-ea"/>
                <a:cs typeface="Arial" panose="020B0604020202020204" pitchFamily="34" charset="0"/>
              </a:rPr>
            </a:br>
            <a:r>
              <a:rPr lang="en-US" b="1" dirty="0"/>
              <a:t>(Say) </a:t>
            </a:r>
            <a:r>
              <a:rPr lang="en-US" dirty="0"/>
              <a:t>Round 2 Mid-Year Club Officer Training focuses heavily on discussion and sharing ideas. The agenda for Round 2 Mid-Year President’s training includes the following topics:</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Refresher quiz on core responsibilities of the role</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Where are we now? Current challenges and opportunities in your role</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Where are we going? Where do we want to be by June 30? How will we get there from here?</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Case Studies to apply root cause problem-solving techniques</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Succession planning </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Questions and Answers</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Next steps</a:t>
            </a: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4</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700480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466725"/>
            <a:ext cx="5486400" cy="3086100"/>
          </a:xfrm>
        </p:spPr>
        <p:txBody>
          <a:bodyPr/>
          <a:lstStyle/>
          <a:p>
            <a:endParaRPr lang="en-US" dirty="0"/>
          </a:p>
        </p:txBody>
      </p:sp>
      <p:sp>
        <p:nvSpPr>
          <p:cNvPr id="3" name="Notes Placeholder 2"/>
          <p:cNvSpPr>
            <a:spLocks noGrp="1"/>
          </p:cNvSpPr>
          <p:nvPr>
            <p:ph type="body" idx="1"/>
          </p:nvPr>
        </p:nvSpPr>
        <p:spPr>
          <a:xfrm>
            <a:off x="463825" y="3538332"/>
            <a:ext cx="6016487" cy="5579165"/>
          </a:xfrm>
        </p:spPr>
        <p:txBody>
          <a:bodyPr/>
          <a:lstStyle/>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Time on slide: 2 minute</a:t>
            </a: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Elapsed time: 3.5 minutes of 60-minute or 75-minute session</a:t>
            </a:r>
          </a:p>
          <a:p>
            <a:pPr marL="0" indent="0">
              <a:buNone/>
            </a:pPr>
            <a:br>
              <a:rPr lang="en-GB" sz="1100" b="1" kern="1200" dirty="0">
                <a:solidFill>
                  <a:schemeClr val="tx1"/>
                </a:solidFill>
                <a:effectLst/>
                <a:latin typeface="Arial" panose="020B0604020202020204" pitchFamily="34" charset="0"/>
                <a:ea typeface="+mn-ea"/>
                <a:cs typeface="Arial" panose="020B0604020202020204" pitchFamily="34" charset="0"/>
              </a:rPr>
            </a:br>
            <a:r>
              <a:rPr lang="en-GB" sz="1100" b="1" kern="1200" dirty="0">
                <a:solidFill>
                  <a:schemeClr val="tx1"/>
                </a:solidFill>
                <a:effectLst/>
                <a:latin typeface="Arial" panose="020B0604020202020204" pitchFamily="34" charset="0"/>
                <a:ea typeface="+mn-ea"/>
                <a:cs typeface="Arial" panose="020B0604020202020204" pitchFamily="34" charset="0"/>
              </a:rPr>
              <a:t>Facilitator Notes:</a:t>
            </a:r>
          </a:p>
          <a:p>
            <a:pPr marL="0" marR="0" lvl="0" indent="0" algn="l" defTabSz="216000" rtl="0" eaLnBrk="1" fontAlgn="auto" latinLnBrk="0" hangingPunct="1">
              <a:buClrTx/>
              <a:buSzTx/>
              <a:buFont typeface="Wingdings" pitchFamily="2" charset="2"/>
              <a:buNone/>
              <a:tabLst>
                <a:tab pos="216000" algn="l"/>
                <a:tab pos="432000" algn="l"/>
                <a:tab pos="648000" algn="l"/>
                <a:tab pos="864000" algn="l"/>
              </a:tabLst>
              <a:defRPr/>
            </a:pPr>
            <a:r>
              <a:rPr lang="en-GB" sz="1100" b="1" kern="1200" dirty="0">
                <a:solidFill>
                  <a:schemeClr val="tx1"/>
                </a:solidFill>
                <a:effectLst/>
                <a:latin typeface="Arial" panose="020B0604020202020204" pitchFamily="34" charset="0"/>
                <a:ea typeface="+mn-ea"/>
                <a:cs typeface="Arial" panose="020B0604020202020204" pitchFamily="34" charset="0"/>
              </a:rPr>
              <a:t>(Ask) </a:t>
            </a:r>
            <a:r>
              <a:rPr lang="en-GB" sz="1100" kern="1200" dirty="0">
                <a:solidFill>
                  <a:schemeClr val="tx1"/>
                </a:solidFill>
                <a:effectLst/>
                <a:latin typeface="Arial" panose="020B0604020202020204" pitchFamily="34" charset="0"/>
                <a:ea typeface="+mn-ea"/>
                <a:cs typeface="Arial" panose="020B0604020202020204" pitchFamily="34" charset="0"/>
              </a:rPr>
              <a:t>We learned the responsibilities of the President role during Round 1 of Club Officer Training. Now that you have served in the role, what are the main responsibilities of the President in your club? </a:t>
            </a:r>
          </a:p>
          <a:p>
            <a:pPr marL="0" indent="0">
              <a:buNone/>
            </a:pPr>
            <a:endParaRPr lang="en-GB" sz="800" kern="1200" dirty="0">
              <a:solidFill>
                <a:schemeClr val="tx1"/>
              </a:solidFill>
              <a:effectLst/>
              <a:latin typeface="Arial" panose="020B0604020202020204" pitchFamily="34" charset="0"/>
              <a:ea typeface="+mn-ea"/>
              <a:cs typeface="Arial" panose="020B0604020202020204" pitchFamily="34" charset="0"/>
            </a:endParaRPr>
          </a:p>
          <a:p>
            <a:pPr marL="0" marR="0" lvl="0" indent="0" algn="l" defTabSz="216000" rtl="0" eaLnBrk="1" fontAlgn="auto" latinLnBrk="0" hangingPunct="1">
              <a:buClrTx/>
              <a:buSzTx/>
              <a:buFont typeface="Wingdings" pitchFamily="2" charset="2"/>
              <a:buNone/>
              <a:tabLst>
                <a:tab pos="216000" algn="l"/>
                <a:tab pos="432000" algn="l"/>
                <a:tab pos="648000" algn="l"/>
                <a:tab pos="864000" algn="l"/>
              </a:tabLst>
              <a:defRPr/>
            </a:pPr>
            <a:r>
              <a:rPr lang="en-GB" sz="1100" dirty="0"/>
              <a:t>(For online or hybrid training, ask online participants to type concise answers into the Zoom Chat and share a few answers. For onsite audiences, ask those who want to answer to raise their hands and then have a few of them give single phrase or one sentence answers.</a:t>
            </a:r>
            <a:r>
              <a:rPr lang="en-US" sz="1100" dirty="0"/>
              <a:t> </a:t>
            </a:r>
            <a:r>
              <a:rPr lang="en-US" sz="1100" b="1" dirty="0"/>
              <a:t>Limit the discussion to 1.5 minutes</a:t>
            </a:r>
            <a:r>
              <a:rPr lang="en-US" sz="1100" dirty="0"/>
              <a:t>. Add from your own experience as President and/or from the background information below, if needed.)</a:t>
            </a:r>
          </a:p>
          <a:p>
            <a:pPr marL="0" marR="0" lvl="0" indent="0" algn="l" defTabSz="216000" rtl="0" eaLnBrk="1" fontAlgn="auto" latinLnBrk="0" hangingPunct="1">
              <a:buClrTx/>
              <a:buSzTx/>
              <a:buFont typeface="Wingdings" pitchFamily="2" charset="2"/>
              <a:buNone/>
              <a:tabLst>
                <a:tab pos="216000" algn="l"/>
                <a:tab pos="432000" algn="l"/>
                <a:tab pos="648000" algn="l"/>
                <a:tab pos="864000" algn="l"/>
              </a:tabLst>
              <a:defRPr/>
            </a:pPr>
            <a:endParaRPr lang="en-US" sz="800" dirty="0"/>
          </a:p>
          <a:p>
            <a:pPr marL="0" marR="0" lvl="0" indent="0" algn="l" defTabSz="216000" rtl="0" eaLnBrk="1" fontAlgn="auto" latinLnBrk="0" hangingPunct="1">
              <a:buClrTx/>
              <a:buSzTx/>
              <a:buFont typeface="Wingdings" pitchFamily="2" charset="2"/>
              <a:buNone/>
              <a:tabLst>
                <a:tab pos="216000" algn="l"/>
                <a:tab pos="432000" algn="l"/>
                <a:tab pos="648000" algn="l"/>
                <a:tab pos="864000" algn="l"/>
              </a:tabLst>
              <a:defRPr/>
            </a:pPr>
            <a:r>
              <a:rPr lang="en-US" sz="1100" b="1" dirty="0"/>
              <a:t>Background information – President responsibilities include:</a:t>
            </a:r>
            <a:endParaRPr lang="en-US" sz="700" dirty="0"/>
          </a:p>
          <a:p>
            <a:pPr marL="0" indent="0">
              <a:buNone/>
            </a:pPr>
            <a:r>
              <a:rPr lang="en-US" sz="1100" b="0" i="0" kern="1200" dirty="0">
                <a:solidFill>
                  <a:schemeClr val="tx1"/>
                </a:solidFill>
                <a:effectLst/>
                <a:latin typeface="Arial" panose="020B0604020202020204" pitchFamily="34" charset="0"/>
                <a:ea typeface="+mn-ea"/>
                <a:cs typeface="Arial" panose="020B0604020202020204" pitchFamily="34" charset="0"/>
              </a:rPr>
              <a:t>The Club President is the chief executive officer of the club and is responsible for fulfilling the club mission. The Club President chairs meetings of the club and the Club Executive Committee, appoints all committees, and has general supervision of the operation of the club. </a:t>
            </a:r>
            <a:r>
              <a:rPr lang="en-US" sz="1100" dirty="0"/>
              <a:t>As the person who sets the tone for the club, the Club President is expected to provide helpful, supportive leadership for all club activities and be the first to assume responsibility for the progress and welfare of the club. The Club President motivates, arbitrates, and facilitates as required. When making a difficult decision, the President does so in consultation with club members and other club officers. </a:t>
            </a:r>
          </a:p>
          <a:p>
            <a:pPr marL="0" indent="0">
              <a:buNone/>
            </a:pPr>
            <a:endParaRPr lang="en-US" sz="800" dirty="0"/>
          </a:p>
          <a:p>
            <a:pPr marL="0" indent="0">
              <a:buNone/>
            </a:pPr>
            <a:r>
              <a:rPr lang="en-US" sz="1100" dirty="0"/>
              <a:t>The Club President’s focus is on club quality and the member experience, working together with club officers and members to achieve success in the Distinguished Club Program by encouraging member educational achievements, building and maintaining club membership, attending Club Officer Training, and submitting membership dues payments, officer lists, and other documents on time. The Club President serves as the club’s representative at the District and international levels. </a:t>
            </a:r>
          </a:p>
          <a:p>
            <a:pPr marL="0" indent="0">
              <a:buNone/>
            </a:pPr>
            <a:endParaRPr lang="en-US" sz="800" dirty="0"/>
          </a:p>
          <a:p>
            <a:pPr marL="0" marR="0" lvl="0" indent="0" algn="l" defTabSz="216000" rtl="0" eaLnBrk="1" fontAlgn="auto" latinLnBrk="0" hangingPunct="1">
              <a:buClrTx/>
              <a:buSzTx/>
              <a:buFont typeface="Wingdings" pitchFamily="2" charset="2"/>
              <a:buNone/>
              <a:tabLst>
                <a:tab pos="216000" algn="l"/>
                <a:tab pos="432000" algn="l"/>
                <a:tab pos="648000" algn="l"/>
                <a:tab pos="864000" algn="l"/>
              </a:tabLst>
              <a:defRPr/>
            </a:pPr>
            <a:r>
              <a:rPr lang="en-US" sz="1100" b="1" dirty="0"/>
              <a:t>Remind Club Presidents that they set the tone for the club, </a:t>
            </a:r>
            <a:r>
              <a:rPr lang="en-GB" sz="1100" b="1" kern="1200" dirty="0">
                <a:solidFill>
                  <a:schemeClr val="tx1"/>
                </a:solidFill>
                <a:effectLst/>
                <a:latin typeface="Arial" panose="020B0604020202020204" pitchFamily="34" charset="0"/>
                <a:ea typeface="+mn-ea"/>
                <a:cs typeface="Arial" panose="020B0604020202020204" pitchFamily="34" charset="0"/>
              </a:rPr>
              <a:t>your attitude/approach determines the energy level of the meeting and the whole year as well.</a:t>
            </a:r>
          </a:p>
          <a:p>
            <a:pPr marL="0" indent="0">
              <a:buNone/>
            </a:pPr>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5</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640988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on slide: 1.5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5 minutes of 60-minute or 75-minute session</a:t>
            </a:r>
          </a:p>
          <a:p>
            <a:pPr marL="0" indent="0">
              <a:buNone/>
            </a:pP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marR="0" lvl="0" indent="0" algn="l" defTabSz="216000" rtl="0" eaLnBrk="1" fontAlgn="auto" latinLnBrk="0" hangingPunct="1">
              <a:lnSpc>
                <a:spcPts val="1500"/>
              </a:lnSpc>
              <a:spcBef>
                <a:spcPts val="0"/>
              </a:spcBef>
              <a:spcAft>
                <a:spcPts val="600"/>
              </a:spcAft>
              <a:buClrTx/>
              <a:buSzTx/>
              <a:buFont typeface="Wingdings" pitchFamily="2" charset="2"/>
              <a:buNone/>
              <a:tabLst>
                <a:tab pos="216000" algn="l"/>
                <a:tab pos="432000" algn="l"/>
                <a:tab pos="648000" algn="l"/>
                <a:tab pos="864000" algn="l"/>
              </a:tabLst>
              <a:defRPr/>
            </a:pPr>
            <a:r>
              <a:rPr lang="en-GB" sz="1200" b="1" kern="1200" dirty="0">
                <a:solidFill>
                  <a:schemeClr val="tx1"/>
                </a:solidFill>
                <a:effectLst/>
                <a:latin typeface="Arial" panose="020B0604020202020204" pitchFamily="34" charset="0"/>
                <a:ea typeface="+mn-ea"/>
                <a:cs typeface="Arial" panose="020B0604020202020204" pitchFamily="34" charset="0"/>
              </a:rPr>
              <a:t>(Say) </a:t>
            </a:r>
            <a:r>
              <a:rPr lang="en-GB" sz="1200" kern="1200" dirty="0">
                <a:solidFill>
                  <a:schemeClr val="tx1"/>
                </a:solidFill>
                <a:effectLst/>
                <a:latin typeface="Arial" panose="020B0604020202020204" pitchFamily="34" charset="0"/>
                <a:ea typeface="+mn-ea"/>
                <a:cs typeface="Arial" panose="020B0604020202020204" pitchFamily="34" charset="0"/>
              </a:rPr>
              <a:t>We also reviewed the Club Success Cycle in Round 1 of Club Officer Training. </a:t>
            </a:r>
            <a:r>
              <a:rPr lang="en-GB" dirty="0"/>
              <a:t>The Club President is held accountable for club success, but it requires the commitment and collaboration of club members and the Executive Committee to achieve club success. The President ensures that each club officer understands and fulfils their responsibilities in the Club Success Cycle and motivates club members to actively participate in Toastmasters to achieve their reasons for joining. The President </a:t>
            </a:r>
            <a:r>
              <a:rPr kumimoji="0" lang="en-US"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encourages all members to be advocates for the club, invites guests to join, and i</a:t>
            </a:r>
            <a:r>
              <a:rPr kumimoji="0" lang="en-US"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nspires members to pursue leadership positions to continue their personal development in Toastmasters.</a:t>
            </a:r>
            <a:r>
              <a:rPr kumimoji="0" lang="en-US"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lang="en-GB" dirty="0"/>
              <a:t>The President takes a wholistic approach to club success, understanding the big picture but also the role of each club officer and member in the phases of the Club Success Cycle. </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6</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408579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466725"/>
            <a:ext cx="5486400" cy="3086100"/>
          </a:xfrm>
        </p:spPr>
        <p:txBody>
          <a:bodyPr/>
          <a:lstStyle/>
          <a:p>
            <a:endParaRPr lang="en-US" dirty="0"/>
          </a:p>
        </p:txBody>
      </p:sp>
      <p:sp>
        <p:nvSpPr>
          <p:cNvPr id="3" name="Notes Placeholder 2"/>
          <p:cNvSpPr>
            <a:spLocks noGrp="1"/>
          </p:cNvSpPr>
          <p:nvPr>
            <p:ph type="body" idx="1"/>
          </p:nvPr>
        </p:nvSpPr>
        <p:spPr>
          <a:xfrm>
            <a:off x="490329" y="3525081"/>
            <a:ext cx="5963479" cy="5632174"/>
          </a:xfrm>
        </p:spPr>
        <p:txBody>
          <a:bodyPr/>
          <a:lstStyle/>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Time on slide: 1 minute</a:t>
            </a: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Elapsed time: 6 minutes of 60-minute or 75-minute session</a:t>
            </a:r>
            <a:br>
              <a:rPr lang="en-GB" sz="1100" b="1" kern="1200" dirty="0">
                <a:solidFill>
                  <a:schemeClr val="tx1"/>
                </a:solidFill>
                <a:effectLst/>
                <a:latin typeface="Arial" panose="020B0604020202020204" pitchFamily="34" charset="0"/>
                <a:ea typeface="+mn-ea"/>
                <a:cs typeface="Arial" panose="020B0604020202020204" pitchFamily="34" charset="0"/>
              </a:rPr>
            </a:br>
            <a:endParaRPr lang="en-GB" sz="11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Facilitator Notes:</a:t>
            </a:r>
          </a:p>
          <a:p>
            <a:pPr marL="0" marR="0" lvl="0" indent="0" algn="l" defTabSz="914400" rtl="0" eaLnBrk="1" fontAlgn="auto" latinLnBrk="0" hangingPunct="1">
              <a:lnSpc>
                <a:spcPts val="1500"/>
              </a:lnSpc>
              <a:spcBef>
                <a:spcPts val="0"/>
              </a:spcBef>
              <a:spcAft>
                <a:spcPts val="600"/>
              </a:spcAft>
              <a:buClrTx/>
              <a:buSzTx/>
              <a:buFont typeface="Wingdings" pitchFamily="2" charset="2"/>
              <a:buNone/>
              <a:tabLst/>
              <a:defRPr/>
            </a:pPr>
            <a:r>
              <a:rPr lang="en-US" sz="1100" b="1" dirty="0"/>
              <a:t>(Say) </a:t>
            </a:r>
            <a:r>
              <a:rPr lang="en-US" sz="1100" dirty="0"/>
              <a:t>These are the transferable skills we discussed in Round 1 of Club Officer Training (COT) for Club Presidents. </a:t>
            </a:r>
            <a:r>
              <a:rPr lang="en-GB" sz="1100" kern="1200" dirty="0">
                <a:solidFill>
                  <a:schemeClr val="tx1"/>
                </a:solidFill>
                <a:effectLst/>
                <a:latin typeface="Arial" panose="020B0604020202020204" pitchFamily="34" charset="0"/>
                <a:ea typeface="+mn-ea"/>
                <a:cs typeface="Arial" panose="020B0604020202020204" pitchFamily="34" charset="0"/>
              </a:rPr>
              <a:t>By serving as Club President, you have the opportunity to develop these highly transferable skills, valued in corporate environments, entrepreneurship, and community work. The President’s role is a perfect place to learn and sharpen your management and leadership skills and to experiment and practice potential strategies.</a:t>
            </a:r>
            <a:endParaRPr lang="en-US" sz="1100" dirty="0"/>
          </a:p>
          <a:p>
            <a:pPr>
              <a:buFont typeface="Arial" panose="020B0604020202020204" pitchFamily="34" charset="0"/>
              <a:buNone/>
            </a:pPr>
            <a:r>
              <a:rPr lang="en-US" sz="1100" dirty="0"/>
              <a:t>(</a:t>
            </a:r>
            <a:r>
              <a:rPr lang="en-US" sz="1100" b="1" dirty="0"/>
              <a:t>Engage</a:t>
            </a:r>
            <a:r>
              <a:rPr lang="en-US" sz="1100" dirty="0"/>
              <a:t> the audience by </a:t>
            </a:r>
            <a:r>
              <a:rPr lang="en-US" sz="1100" b="1" dirty="0"/>
              <a:t>asking</a:t>
            </a:r>
            <a:r>
              <a:rPr lang="en-US" sz="1100" dirty="0"/>
              <a:t>:) Which of these transferable skills have you developed or improved since you began your term as President? </a:t>
            </a:r>
          </a:p>
          <a:p>
            <a:pPr>
              <a:buFont typeface="Arial" panose="020B0604020202020204" pitchFamily="34" charset="0"/>
              <a:buNone/>
            </a:pPr>
            <a:endParaRPr lang="en-US" sz="800" i="0" dirty="0"/>
          </a:p>
          <a:p>
            <a:pPr marL="0" indent="0">
              <a:buNone/>
            </a:pPr>
            <a:r>
              <a:rPr lang="en-GB" sz="1100" dirty="0"/>
              <a:t>(For online or hybrid training, ask online participants to type concise answers into the Zoom Chat and share a few of their answers. For onsite audiences, ask</a:t>
            </a:r>
            <a:r>
              <a:rPr lang="en-GB" sz="1100" kern="1200" dirty="0">
                <a:solidFill>
                  <a:schemeClr val="tx1"/>
                </a:solidFill>
                <a:effectLst/>
                <a:latin typeface="Arial" panose="020B0604020202020204" pitchFamily="34" charset="0"/>
                <a:ea typeface="+mn-ea"/>
                <a:cs typeface="Arial" panose="020B0604020202020204" pitchFamily="34" charset="0"/>
              </a:rPr>
              <a:t> them to raise their hands as you poll them when calling out each transferable skill.</a:t>
            </a:r>
            <a:r>
              <a:rPr lang="en-US" sz="1100" dirty="0"/>
              <a:t>)</a:t>
            </a:r>
            <a:endParaRPr lang="en-GB" sz="1100" kern="1200" dirty="0">
              <a:solidFill>
                <a:schemeClr val="tx1"/>
              </a:solidFill>
              <a:effectLst/>
              <a:latin typeface="Arial" panose="020B0604020202020204" pitchFamily="34" charset="0"/>
              <a:ea typeface="+mn-ea"/>
              <a:cs typeface="Arial" panose="020B0604020202020204" pitchFamily="34" charset="0"/>
            </a:endParaRPr>
          </a:p>
          <a:p>
            <a:pPr marL="0" indent="0">
              <a:buNone/>
            </a:pPr>
            <a:endParaRPr lang="en-GB" sz="800" kern="1200" dirty="0">
              <a:solidFill>
                <a:schemeClr val="tx1"/>
              </a:solidFill>
              <a:effectLst/>
              <a:latin typeface="Arial" panose="020B0604020202020204" pitchFamily="34" charset="0"/>
              <a:ea typeface="+mn-ea"/>
              <a:cs typeface="Arial" panose="020B0604020202020204" pitchFamily="34" charset="0"/>
            </a:endParaRPr>
          </a:p>
          <a:p>
            <a:pPr marL="0" marR="0" lvl="0" indent="0" algn="l" defTabSz="216000" rtl="0" eaLnBrk="1" fontAlgn="auto" latinLnBrk="0" hangingPunct="1">
              <a:spcBef>
                <a:spcPts val="0"/>
              </a:spcBef>
              <a:buClrTx/>
              <a:buSzTx/>
              <a:buFont typeface="Wingdings" pitchFamily="2" charset="2"/>
              <a:buNone/>
              <a:tabLst>
                <a:tab pos="216000" algn="l"/>
                <a:tab pos="432000" algn="l"/>
                <a:tab pos="648000" algn="l"/>
                <a:tab pos="864000" algn="l"/>
              </a:tabLst>
              <a:defRPr/>
            </a:pPr>
            <a:r>
              <a:rPr lang="en-US" sz="1100" b="1" dirty="0"/>
              <a:t>(Additional information, if needed – President Transferable Skills include:</a:t>
            </a:r>
            <a:endParaRPr lang="en-GB" sz="1100" kern="1200" dirty="0">
              <a:solidFill>
                <a:schemeClr val="tx1"/>
              </a:solidFill>
              <a:effectLst/>
              <a:latin typeface="Arial" panose="020B0604020202020204" pitchFamily="34" charset="0"/>
              <a:ea typeface="+mn-ea"/>
              <a:cs typeface="Arial" panose="020B0604020202020204" pitchFamily="34" charset="0"/>
            </a:endParaRPr>
          </a:p>
          <a:p>
            <a:pPr marL="171450" indent="-171450"/>
            <a:r>
              <a:rPr lang="en-GB" sz="1100" b="1" dirty="0"/>
              <a:t>Leadership</a:t>
            </a:r>
            <a:r>
              <a:rPr lang="en-GB" sz="1100" dirty="0"/>
              <a:t> – The President can significantly impact the overall trajectory of a club and is key to ensuring that the club has a successful year.</a:t>
            </a:r>
          </a:p>
          <a:p>
            <a:pPr marL="171450" indent="-171450"/>
            <a:r>
              <a:rPr lang="en-GB" sz="1100" b="1" dirty="0"/>
              <a:t>Teamwork &amp; Management </a:t>
            </a:r>
            <a:r>
              <a:rPr lang="en-GB" sz="1100" dirty="0"/>
              <a:t>– Teamwork leverages the strengths of every member of the team. There will be occasions when supporting team members is needed, in addition to dealing with conflicts when they arise. You are accountable for each club officer fulfilling their individual responsibilities but also for them working interdependently as a team for the success of the club.</a:t>
            </a:r>
          </a:p>
          <a:p>
            <a:pPr marL="171450" indent="-171450"/>
            <a:r>
              <a:rPr lang="en-GB" sz="1100" b="1" dirty="0"/>
              <a:t>Strategic Planning </a:t>
            </a:r>
            <a:r>
              <a:rPr lang="en-GB" sz="1100" dirty="0"/>
              <a:t>– Ownership of creating and implementing the Club Success Plan lies with the President, working in conjunction with the Executive Committee. </a:t>
            </a:r>
          </a:p>
          <a:p>
            <a:pPr marL="171450" marR="0" lvl="0" indent="-171450" algn="l" defTabSz="216000" rtl="0" eaLnBrk="1" fontAlgn="auto" latinLnBrk="0" hangingPunct="1">
              <a:lnSpc>
                <a:spcPts val="1500"/>
              </a:lnSpc>
              <a:spcBef>
                <a:spcPts val="0"/>
              </a:spcBef>
              <a:spcAft>
                <a:spcPts val="600"/>
              </a:spcAft>
              <a:buClrTx/>
              <a:buSzTx/>
              <a:buFont typeface="Wingdings" pitchFamily="2" charset="2"/>
              <a:buChar char="§"/>
              <a:tabLst>
                <a:tab pos="216000" algn="l"/>
                <a:tab pos="432000" algn="l"/>
                <a:tab pos="648000" algn="l"/>
                <a:tab pos="864000" algn="l"/>
              </a:tabLst>
              <a:defRPr/>
            </a:pPr>
            <a:r>
              <a:rPr lang="en-GB" sz="1100" b="1" dirty="0"/>
              <a:t>Conflict Resolution </a:t>
            </a:r>
            <a:r>
              <a:rPr lang="en-GB" sz="1100" dirty="0"/>
              <a:t>– Conflict is often a result of miscommunication or a misunderstanding. Conflict is usually driven by ego and resolved through communication. Address conflict immediately between team members and club members.) In any role, remember to </a:t>
            </a:r>
            <a:r>
              <a:rPr lang="en-GB" sz="1100" kern="1200" dirty="0">
                <a:solidFill>
                  <a:schemeClr val="tx1"/>
                </a:solidFill>
                <a:effectLst/>
                <a:latin typeface="Arial" panose="020B0604020202020204" pitchFamily="34" charset="0"/>
                <a:ea typeface="+mn-ea"/>
                <a:cs typeface="Arial" panose="020B0604020202020204" pitchFamily="34" charset="0"/>
              </a:rPr>
              <a:t>praise publicly and criticize/coach privately.</a:t>
            </a:r>
          </a:p>
          <a:p>
            <a:pPr marL="171450" indent="-171450"/>
            <a:endParaRPr lang="en-GB" sz="1100" dirty="0"/>
          </a:p>
          <a:p>
            <a:pPr marL="0" indent="0">
              <a:buFontTx/>
              <a:buNone/>
            </a:pPr>
            <a:br>
              <a:rPr lang="en-GB" sz="1100" kern="1200" dirty="0">
                <a:solidFill>
                  <a:schemeClr val="tx1"/>
                </a:solidFill>
                <a:effectLst/>
                <a:latin typeface="Arial" panose="020B0604020202020204" pitchFamily="34" charset="0"/>
                <a:ea typeface="+mn-ea"/>
                <a:cs typeface="Arial" panose="020B0604020202020204" pitchFamily="34" charset="0"/>
              </a:rPr>
            </a:br>
            <a:endParaRPr lang="en-GB" sz="1100" kern="1200" dirty="0">
              <a:solidFill>
                <a:schemeClr val="tx1"/>
              </a:solidFill>
              <a:effectLst/>
              <a:latin typeface="Arial" panose="020B0604020202020204" pitchFamily="34" charset="0"/>
              <a:ea typeface="+mn-ea"/>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7</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65877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for Quiz section: TOTAL of 8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AFTER Quiz: 14 minutes of 60-minute or 75-minute session</a:t>
            </a:r>
            <a:br>
              <a:rPr lang="en-GB" sz="1200" b="1" kern="1200" dirty="0">
                <a:solidFill>
                  <a:schemeClr val="tx1"/>
                </a:solidFill>
                <a:effectLst/>
                <a:latin typeface="Arial" panose="020B0604020202020204" pitchFamily="34" charset="0"/>
                <a:ea typeface="+mn-ea"/>
                <a:cs typeface="Arial" panose="020B0604020202020204" pitchFamily="34" charset="0"/>
              </a:rPr>
            </a:b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t>
            </a:r>
            <a:r>
              <a:rPr lang="en-US" b="1" dirty="0"/>
              <a:t>The Refresher Quiz: </a:t>
            </a:r>
            <a:r>
              <a:rPr lang="en-US" dirty="0"/>
              <a:t>This activity is a quick knowledge check presented in a quiz format. </a:t>
            </a:r>
          </a:p>
          <a:p>
            <a:r>
              <a:rPr lang="en-US" b="1" dirty="0">
                <a:latin typeface="Arial" panose="020B0604020202020204" pitchFamily="34" charset="0"/>
                <a:cs typeface="Arial" panose="020B0604020202020204" pitchFamily="34" charset="0"/>
              </a:rPr>
              <a:t>BEFORE training this session, decide</a:t>
            </a:r>
            <a:r>
              <a:rPr lang="en-US" dirty="0">
                <a:latin typeface="Arial" panose="020B0604020202020204" pitchFamily="34" charset="0"/>
                <a:cs typeface="Arial" panose="020B0604020202020204" pitchFamily="34" charset="0"/>
              </a:rPr>
              <a:t> </a:t>
            </a:r>
            <a:r>
              <a:rPr lang="en-US" b="1" dirty="0">
                <a:latin typeface="Arial" panose="020B0604020202020204" pitchFamily="34" charset="0"/>
                <a:cs typeface="Arial" panose="020B0604020202020204" pitchFamily="34" charset="0"/>
              </a:rPr>
              <a:t>which FOUR or FIVE of the 10 questions </a:t>
            </a:r>
            <a:r>
              <a:rPr lang="en-US" dirty="0">
                <a:latin typeface="Arial" panose="020B0604020202020204" pitchFamily="34" charset="0"/>
                <a:cs typeface="Arial" panose="020B0604020202020204" pitchFamily="34" charset="0"/>
              </a:rPr>
              <a:t>you want to ask as a refresher for the </a:t>
            </a:r>
            <a:r>
              <a:rPr lang="en-US" b="1" dirty="0">
                <a:latin typeface="Arial" panose="020B0604020202020204" pitchFamily="34" charset="0"/>
                <a:cs typeface="Arial" panose="020B0604020202020204" pitchFamily="34" charset="0"/>
              </a:rPr>
              <a:t>Presidents</a:t>
            </a:r>
            <a:r>
              <a:rPr lang="en-US" dirty="0">
                <a:latin typeface="Arial" panose="020B0604020202020204" pitchFamily="34" charset="0"/>
                <a:cs typeface="Arial" panose="020B0604020202020204" pitchFamily="34" charset="0"/>
              </a:rPr>
              <a:t> in attendance. </a:t>
            </a:r>
          </a:p>
          <a:p>
            <a:r>
              <a:rPr lang="en-US" b="1" dirty="0">
                <a:latin typeface="Arial" panose="020B0604020202020204" pitchFamily="34" charset="0"/>
                <a:cs typeface="Arial" panose="020B0604020202020204" pitchFamily="34" charset="0"/>
              </a:rPr>
              <a:t>Hide</a:t>
            </a:r>
            <a:r>
              <a:rPr lang="en-US" dirty="0">
                <a:latin typeface="Arial" panose="020B0604020202020204" pitchFamily="34" charset="0"/>
                <a:cs typeface="Arial" panose="020B0604020202020204" pitchFamily="34" charset="0"/>
              </a:rPr>
              <a:t> </a:t>
            </a:r>
            <a:r>
              <a:rPr lang="en-US" b="1" dirty="0">
                <a:latin typeface="Arial" panose="020B0604020202020204" pitchFamily="34" charset="0"/>
                <a:cs typeface="Arial" panose="020B0604020202020204" pitchFamily="34" charset="0"/>
              </a:rPr>
              <a:t>the five or six slides </a:t>
            </a:r>
            <a:r>
              <a:rPr lang="en-US" b="0" dirty="0">
                <a:latin typeface="Arial" panose="020B0604020202020204" pitchFamily="34" charset="0"/>
                <a:cs typeface="Arial" panose="020B0604020202020204" pitchFamily="34" charset="0"/>
              </a:rPr>
              <a:t>that</a:t>
            </a:r>
            <a:r>
              <a:rPr lang="en-US" b="1" dirty="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you choose </a:t>
            </a:r>
            <a:r>
              <a:rPr lang="en-US" b="1" dirty="0">
                <a:latin typeface="Arial" panose="020B0604020202020204" pitchFamily="34" charset="0"/>
                <a:cs typeface="Arial" panose="020B0604020202020204" pitchFamily="34" charset="0"/>
              </a:rPr>
              <a:t>not</a:t>
            </a:r>
            <a:r>
              <a:rPr lang="en-US" dirty="0">
                <a:latin typeface="Arial" panose="020B0604020202020204" pitchFamily="34" charset="0"/>
                <a:cs typeface="Arial" panose="020B0604020202020204" pitchFamily="34" charset="0"/>
              </a:rPr>
              <a:t> to ask. </a:t>
            </a:r>
          </a:p>
          <a:p>
            <a:r>
              <a:rPr lang="en-US" b="1" dirty="0">
                <a:latin typeface="Arial" panose="020B0604020202020204" pitchFamily="34" charset="0"/>
                <a:cs typeface="Arial" panose="020B0604020202020204" pitchFamily="34" charset="0"/>
              </a:rPr>
              <a:t>For online training</a:t>
            </a:r>
            <a:r>
              <a:rPr lang="en-US" dirty="0">
                <a:latin typeface="Arial" panose="020B0604020202020204" pitchFamily="34" charset="0"/>
                <a:cs typeface="Arial" panose="020B0604020202020204" pitchFamily="34" charset="0"/>
              </a:rPr>
              <a:t>, use Zoom polls or a tool, such as, Slido, Kahoot, or Mentimeter, if you have access to this type of tool. </a:t>
            </a:r>
          </a:p>
          <a:p>
            <a:r>
              <a:rPr lang="en-US" b="1" dirty="0">
                <a:latin typeface="Arial" panose="020B0604020202020204" pitchFamily="34" charset="0"/>
                <a:cs typeface="Arial" panose="020B0604020202020204" pitchFamily="34" charset="0"/>
              </a:rPr>
              <a:t>For onsite training</a:t>
            </a:r>
            <a:r>
              <a:rPr lang="en-US" dirty="0">
                <a:latin typeface="Arial" panose="020B0604020202020204" pitchFamily="34" charset="0"/>
                <a:cs typeface="Arial" panose="020B0604020202020204" pitchFamily="34" charset="0"/>
              </a:rPr>
              <a:t>, read out the questions and ask members to raise their hands to answer. </a:t>
            </a:r>
            <a:r>
              <a:rPr lang="en-US" b="1" i="1" dirty="0">
                <a:latin typeface="Arial" panose="020B0604020202020204" pitchFamily="34" charset="0"/>
                <a:cs typeface="Arial" panose="020B0604020202020204" pitchFamily="34" charset="0"/>
              </a:rPr>
              <a:t>Please spend NO MORE THAN 8 MINUTES on this quiz section.)</a:t>
            </a:r>
            <a:endParaRPr lang="en-US" dirty="0">
              <a:latin typeface="Arial" panose="020B0604020202020204" pitchFamily="34" charset="0"/>
              <a:cs typeface="Arial" panose="020B0604020202020204" pitchFamily="34" charset="0"/>
            </a:endParaRPr>
          </a:p>
          <a:p>
            <a:endParaRPr lang="en-US" sz="800" b="1" dirty="0"/>
          </a:p>
          <a:p>
            <a:pPr marL="0" indent="0">
              <a:buNone/>
            </a:pPr>
            <a:r>
              <a:rPr lang="en-US" sz="1200" b="1" dirty="0"/>
              <a:t>(Say) </a:t>
            </a:r>
            <a:r>
              <a:rPr lang="en-US" sz="1200" dirty="0"/>
              <a:t>Let’s test your knowledge of the Club President role and responsibilities! </a:t>
            </a:r>
            <a:r>
              <a:rPr lang="en-GB" sz="1200" b="0" kern="1200" dirty="0">
                <a:solidFill>
                  <a:schemeClr val="tx1"/>
                </a:solidFill>
                <a:latin typeface="Arial" panose="020B0604020202020204" pitchFamily="34" charset="0"/>
                <a:ea typeface="+mn-ea"/>
                <a:cs typeface="Arial" panose="020B0604020202020204" pitchFamily="34" charset="0"/>
              </a:rPr>
              <a:t>The questions are multiple-choice. There may be one or more correct answers per question. </a:t>
            </a: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p:txBody>
      </p:sp>
      <p:sp>
        <p:nvSpPr>
          <p:cNvPr id="4" name="Slide Number Placeholder 3"/>
          <p:cNvSpPr>
            <a:spLocks noGrp="1"/>
          </p:cNvSpPr>
          <p:nvPr>
            <p:ph type="sldNum" sz="quarter" idx="5"/>
          </p:nvPr>
        </p:nvSpPr>
        <p:spPr/>
        <p:txBody>
          <a:bodyPr/>
          <a:lstStyle/>
          <a:p>
            <a:fld id="{DC9DD302-1F34-F94E-BE63-3678BC305FEB}" type="slidenum">
              <a:rPr lang="en-US" smtClean="0"/>
              <a:pPr/>
              <a:t>8</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16338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466725"/>
            <a:ext cx="5486400" cy="3086100"/>
          </a:xfrm>
        </p:spPr>
        <p:txBody>
          <a:bodyPr/>
          <a:lstStyle/>
          <a:p>
            <a:endParaRPr lang="en-US" dirty="0"/>
          </a:p>
        </p:txBody>
      </p:sp>
      <p:sp>
        <p:nvSpPr>
          <p:cNvPr id="3" name="Notes Placeholder 2"/>
          <p:cNvSpPr>
            <a:spLocks noGrp="1"/>
          </p:cNvSpPr>
          <p:nvPr>
            <p:ph type="body" idx="1"/>
          </p:nvPr>
        </p:nvSpPr>
        <p:spPr>
          <a:xfrm>
            <a:off x="685800" y="3710609"/>
            <a:ext cx="5486400" cy="5208104"/>
          </a:xfrm>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for Quiz section: TOTAL of 8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AFTER Quiz: 14 minutes of 60-minute or 75-minute session</a:t>
            </a:r>
            <a:br>
              <a:rPr lang="en-GB" sz="1200" b="1" kern="1200" dirty="0">
                <a:solidFill>
                  <a:schemeClr val="tx1"/>
                </a:solidFill>
                <a:effectLst/>
                <a:latin typeface="Arial" panose="020B0604020202020204" pitchFamily="34" charset="0"/>
                <a:ea typeface="+mn-ea"/>
                <a:cs typeface="Arial" panose="020B0604020202020204" pitchFamily="34" charset="0"/>
              </a:rPr>
            </a:b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US" dirty="0"/>
              <a:t>(</a:t>
            </a:r>
            <a:r>
              <a:rPr lang="en-US" b="1" dirty="0"/>
              <a:t>Ask</a:t>
            </a:r>
            <a:r>
              <a:rPr lang="en-US" dirty="0"/>
              <a:t> the question. For online participants, have them type their answers into the Zoom Chat. For onsite participants, have them raise their hands, if they want to answer. </a:t>
            </a:r>
            <a:r>
              <a:rPr lang="en-GB" sz="1200" kern="1200" dirty="0">
                <a:solidFill>
                  <a:schemeClr val="tx1"/>
                </a:solidFill>
                <a:effectLst/>
                <a:latin typeface="Arial" panose="020B0604020202020204" pitchFamily="34" charset="0"/>
                <a:ea typeface="+mn-ea"/>
                <a:cs typeface="Arial" panose="020B0604020202020204" pitchFamily="34" charset="0"/>
              </a:rPr>
              <a:t>Then discuss the correct and incorrect answers below.)</a:t>
            </a:r>
          </a:p>
          <a:p>
            <a:pPr marL="0" indent="0">
              <a:buNone/>
            </a:pPr>
            <a:endParaRPr lang="en-GB" sz="9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(Say) Correct Answers are B, C and E</a:t>
            </a:r>
            <a:r>
              <a:rPr lang="en-GB" sz="1200" kern="1200" dirty="0">
                <a:solidFill>
                  <a:schemeClr val="tx1"/>
                </a:solidFill>
                <a:effectLst/>
                <a:latin typeface="Arial" panose="020B0604020202020204" pitchFamily="34" charset="0"/>
                <a:ea typeface="+mn-ea"/>
                <a:cs typeface="Arial" panose="020B0604020202020204" pitchFamily="34" charset="0"/>
              </a:rPr>
              <a:t>. (Distinguished Club status is a measure of club quality and indicates the health of a club. Clubs should always strive for Distinguished Club status or higher.)</a:t>
            </a:r>
            <a:br>
              <a:rPr lang="en-GB" sz="1200" kern="1200" dirty="0">
                <a:solidFill>
                  <a:schemeClr val="tx1"/>
                </a:solidFill>
                <a:effectLst/>
                <a:latin typeface="Arial" panose="020B0604020202020204" pitchFamily="34" charset="0"/>
                <a:ea typeface="+mn-ea"/>
                <a:cs typeface="Arial" panose="020B0604020202020204" pitchFamily="34" charset="0"/>
              </a:rPr>
            </a:b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Incorrect Answers are A and D</a:t>
            </a:r>
            <a:r>
              <a:rPr lang="en-GB" sz="1200" kern="1200" dirty="0">
                <a:solidFill>
                  <a:schemeClr val="tx1"/>
                </a:solidFill>
                <a:effectLst/>
                <a:latin typeface="Arial" panose="020B0604020202020204" pitchFamily="34" charset="0"/>
                <a:ea typeface="+mn-ea"/>
                <a:cs typeface="Arial" panose="020B0604020202020204" pitchFamily="34" charset="0"/>
              </a:rPr>
              <a:t>.</a:t>
            </a:r>
          </a:p>
          <a:p>
            <a:pPr marL="241200" indent="-241200">
              <a:buNone/>
            </a:pPr>
            <a:r>
              <a:rPr lang="en-GB" sz="1200" kern="1200" dirty="0">
                <a:solidFill>
                  <a:schemeClr val="tx1"/>
                </a:solidFill>
                <a:effectLst/>
                <a:latin typeface="Arial" panose="020B0604020202020204" pitchFamily="34" charset="0"/>
                <a:ea typeface="+mn-ea"/>
                <a:cs typeface="Arial" panose="020B0604020202020204" pitchFamily="34" charset="0"/>
              </a:rPr>
              <a:t>A – The President Is not a dictator. The President confers with the Executive Committee, and each club member has a vote on decisions made by and for the club.</a:t>
            </a:r>
          </a:p>
          <a:p>
            <a:pPr marL="241200" indent="-241200">
              <a:buNone/>
            </a:pPr>
            <a:r>
              <a:rPr lang="en-GB" sz="1200" kern="1200" dirty="0">
                <a:solidFill>
                  <a:schemeClr val="tx1"/>
                </a:solidFill>
                <a:effectLst/>
                <a:latin typeface="Arial" panose="020B0604020202020204" pitchFamily="34" charset="0"/>
                <a:ea typeface="+mn-ea"/>
                <a:cs typeface="Arial" panose="020B0604020202020204" pitchFamily="34" charset="0"/>
              </a:rPr>
              <a:t>D – The President should participate in club meetings and set an example by presenting Pathways projects, but the Club President should not present Pathways projects at every club meeting. The President should encourage the active participation by every member of the club.)</a:t>
            </a:r>
          </a:p>
          <a:p>
            <a:pPr marL="0" indent="0">
              <a:buNone/>
            </a:pPr>
            <a:endParaRPr lang="en-GB" sz="8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a:t>
            </a:r>
            <a:r>
              <a:rPr lang="en-GB" sz="1200" b="1" kern="1200" dirty="0">
                <a:solidFill>
                  <a:schemeClr val="tx1"/>
                </a:solidFill>
                <a:effectLst/>
                <a:latin typeface="Arial" panose="020B0604020202020204" pitchFamily="34" charset="0"/>
                <a:ea typeface="+mn-ea"/>
                <a:cs typeface="Arial" panose="020B0604020202020204" pitchFamily="34" charset="0"/>
              </a:rPr>
              <a:t>Emphasize</a:t>
            </a:r>
            <a:r>
              <a:rPr lang="en-GB" sz="1200" kern="1200" dirty="0">
                <a:solidFill>
                  <a:schemeClr val="tx1"/>
                </a:solidFill>
                <a:effectLst/>
                <a:latin typeface="Arial" panose="020B0604020202020204" pitchFamily="34" charset="0"/>
                <a:ea typeface="+mn-ea"/>
                <a:cs typeface="Arial" panose="020B0604020202020204" pitchFamily="34" charset="0"/>
              </a:rPr>
              <a:t>) The Club President is the Club’s CEO and your efforts can positively impact the club over the remainder of the year and potentially into the future. </a:t>
            </a:r>
          </a:p>
          <a:p>
            <a:pPr marL="0" indent="0">
              <a:buNone/>
            </a:pPr>
            <a:br>
              <a:rPr lang="en-GB" sz="1200" kern="1200" dirty="0">
                <a:solidFill>
                  <a:schemeClr val="tx1"/>
                </a:solidFill>
                <a:effectLst/>
                <a:latin typeface="Arial" panose="020B0604020202020204" pitchFamily="34" charset="0"/>
                <a:ea typeface="+mn-ea"/>
                <a:cs typeface="Arial" panose="020B0604020202020204" pitchFamily="34" charset="0"/>
              </a:rPr>
            </a:br>
            <a:endParaRPr lang="en-GB" sz="1200" kern="1200" dirty="0">
              <a:solidFill>
                <a:schemeClr val="tx1"/>
              </a:solidFill>
              <a:effectLst/>
              <a:latin typeface="Arial" panose="020B0604020202020204" pitchFamily="34" charset="0"/>
              <a:ea typeface="+mn-ea"/>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9</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563993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for Quiz section: TOTAL of 8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AFTER Quiz: 14 minutes of 60-minute or 75-minute session</a:t>
            </a:r>
            <a:br>
              <a:rPr lang="en-GB" sz="1200" b="1" kern="1200" dirty="0">
                <a:solidFill>
                  <a:schemeClr val="tx1"/>
                </a:solidFill>
                <a:effectLst/>
                <a:latin typeface="Arial" panose="020B0604020202020204" pitchFamily="34" charset="0"/>
                <a:ea typeface="+mn-ea"/>
                <a:cs typeface="Arial" panose="020B0604020202020204" pitchFamily="34" charset="0"/>
              </a:rPr>
            </a:b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US" dirty="0"/>
              <a:t>(</a:t>
            </a:r>
            <a:r>
              <a:rPr lang="en-US" b="1" dirty="0"/>
              <a:t>Ask</a:t>
            </a:r>
            <a:r>
              <a:rPr lang="en-US" dirty="0"/>
              <a:t> the question. For online participants, have them type their answers into the Zoom Chat. For onsite participants, have them raise their hands, if they want to answer. </a:t>
            </a:r>
            <a:r>
              <a:rPr lang="en-GB" sz="1200" kern="1200" dirty="0">
                <a:solidFill>
                  <a:schemeClr val="tx1"/>
                </a:solidFill>
                <a:effectLst/>
                <a:latin typeface="Arial" panose="020B0604020202020204" pitchFamily="34" charset="0"/>
                <a:ea typeface="+mn-ea"/>
                <a:cs typeface="Arial" panose="020B0604020202020204" pitchFamily="34" charset="0"/>
              </a:rPr>
              <a:t>Then discuss the correct and incorrect answers below.)</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(Say) Correct Answer is A</a:t>
            </a:r>
            <a:r>
              <a:rPr lang="en-GB" sz="1200" kern="1200" dirty="0">
                <a:solidFill>
                  <a:schemeClr val="tx1"/>
                </a:solidFill>
                <a:effectLst/>
                <a:latin typeface="Arial" panose="020B0604020202020204" pitchFamily="34" charset="0"/>
                <a:ea typeface="+mn-ea"/>
                <a:cs typeface="Arial" panose="020B0604020202020204" pitchFamily="34" charset="0"/>
              </a:rPr>
              <a:t>.</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By meeting monthly, the Executive Committee is proactive. The club officers can often take preventative action to avoid problems before they become harder to correct. Regular monthly meetings make it easier to help members and the club achieve its annual goals because the goals are monitored monthly by club officers. This also often results in shorter, more productive meetings than holding the meetings quarterly or less frequently. </a:t>
            </a: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10</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490556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for Quiz section: TOTAL of 8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AFTER Quiz: 14 minutes of 60-minute or 75-minute session</a:t>
            </a:r>
            <a:br>
              <a:rPr lang="en-GB" sz="1200" b="1" kern="1200" dirty="0">
                <a:solidFill>
                  <a:schemeClr val="tx1"/>
                </a:solidFill>
                <a:effectLst/>
                <a:latin typeface="Arial" panose="020B0604020202020204" pitchFamily="34" charset="0"/>
                <a:ea typeface="+mn-ea"/>
                <a:cs typeface="Arial" panose="020B0604020202020204" pitchFamily="34" charset="0"/>
              </a:rPr>
            </a:b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US" dirty="0"/>
              <a:t>(</a:t>
            </a:r>
            <a:r>
              <a:rPr lang="en-US" b="1" dirty="0"/>
              <a:t>Ask</a:t>
            </a:r>
            <a:r>
              <a:rPr lang="en-US" dirty="0"/>
              <a:t> the question. For online participants, have them type their answers into the Zoom Chat. For onsite participants, have them raise their hands, if they want to answer. </a:t>
            </a:r>
            <a:r>
              <a:rPr lang="en-GB" sz="1200" kern="1200" dirty="0">
                <a:solidFill>
                  <a:schemeClr val="tx1"/>
                </a:solidFill>
                <a:effectLst/>
                <a:latin typeface="Arial" panose="020B0604020202020204" pitchFamily="34" charset="0"/>
                <a:ea typeface="+mn-ea"/>
                <a:cs typeface="Arial" panose="020B0604020202020204" pitchFamily="34" charset="0"/>
              </a:rPr>
              <a:t>Then discuss the correct and incorrect answers below.)</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(Say) Correct Answer is ALL (A through F).</a:t>
            </a:r>
          </a:p>
          <a:p>
            <a:pPr marL="0" indent="0">
              <a:buNone/>
            </a:pP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marR="0" lvl="0" indent="0" algn="l" defTabSz="216000" rtl="0" eaLnBrk="1" fontAlgn="auto" latinLnBrk="0" hangingPunct="1">
              <a:lnSpc>
                <a:spcPts val="1500"/>
              </a:lnSpc>
              <a:spcBef>
                <a:spcPts val="0"/>
              </a:spcBef>
              <a:spcAft>
                <a:spcPts val="600"/>
              </a:spcAft>
              <a:buClrTx/>
              <a:buSzTx/>
              <a:buFont typeface="Wingdings" pitchFamily="2" charset="2"/>
              <a:buNone/>
              <a:tabLst>
                <a:tab pos="216000" algn="l"/>
                <a:tab pos="432000" algn="l"/>
                <a:tab pos="648000" algn="l"/>
                <a:tab pos="864000" algn="l"/>
              </a:tabLst>
              <a:defRPr/>
            </a:pPr>
            <a:r>
              <a:rPr lang="en-US" sz="1200" b="1" kern="1200" dirty="0">
                <a:solidFill>
                  <a:schemeClr val="tx1"/>
                </a:solidFill>
                <a:effectLst/>
                <a:latin typeface="Arial" panose="020B0604020202020204" pitchFamily="34" charset="0"/>
                <a:ea typeface="+mn-ea"/>
                <a:cs typeface="Arial" panose="020B0604020202020204" pitchFamily="34" charset="0"/>
              </a:rPr>
              <a:t>Remind the Club President’s that in Round 1 the </a:t>
            </a:r>
            <a:r>
              <a:rPr lang="en-GB" sz="1200" kern="1200" dirty="0">
                <a:solidFill>
                  <a:schemeClr val="tx1"/>
                </a:solidFill>
                <a:effectLst/>
                <a:latin typeface="Arial" panose="020B0604020202020204" pitchFamily="34" charset="0"/>
                <a:ea typeface="+mn-ea"/>
                <a:cs typeface="Arial" panose="020B0604020202020204" pitchFamily="34" charset="0"/>
              </a:rPr>
              <a:t>KPIs – Key Performance Indicators - that are measures of overall club health and success. This is not an exhaustive list and only shows the most essential elements, each of which can be used to uncover more information and data </a:t>
            </a:r>
            <a:endParaRPr lang="en-US"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endParaRPr lang="en-US" sz="1200" b="1" kern="1200" dirty="0">
              <a:solidFill>
                <a:schemeClr val="tx1"/>
              </a:solidFill>
              <a:effectLst/>
              <a:latin typeface="Arial" panose="020B0604020202020204" pitchFamily="34" charset="0"/>
              <a:ea typeface="+mn-ea"/>
              <a:cs typeface="Arial" panose="020B0604020202020204" pitchFamily="34" charset="0"/>
            </a:endParaRPr>
          </a:p>
          <a:p>
            <a:r>
              <a:rPr lang="en-GB" sz="1200" kern="1200" dirty="0">
                <a:solidFill>
                  <a:schemeClr val="tx1"/>
                </a:solidFill>
                <a:effectLst/>
                <a:latin typeface="Arial" panose="020B0604020202020204" pitchFamily="34" charset="0"/>
                <a:ea typeface="+mn-ea"/>
                <a:cs typeface="Arial" panose="020B0604020202020204" pitchFamily="34" charset="0"/>
              </a:rPr>
              <a:t>Number of members in the club</a:t>
            </a:r>
          </a:p>
          <a:p>
            <a:r>
              <a:rPr lang="en-GB" sz="1200" kern="1200" dirty="0">
                <a:solidFill>
                  <a:schemeClr val="tx1"/>
                </a:solidFill>
                <a:effectLst/>
                <a:latin typeface="Arial" panose="020B0604020202020204" pitchFamily="34" charset="0"/>
                <a:ea typeface="+mn-ea"/>
                <a:cs typeface="Arial" panose="020B0604020202020204" pitchFamily="34" charset="0"/>
              </a:rPr>
              <a:t>Number of members &amp; guests attending</a:t>
            </a:r>
          </a:p>
          <a:p>
            <a:r>
              <a:rPr lang="en-GB" sz="1200" kern="1200" dirty="0">
                <a:solidFill>
                  <a:schemeClr val="tx1"/>
                </a:solidFill>
                <a:effectLst/>
                <a:latin typeface="Arial" panose="020B0604020202020204" pitchFamily="34" charset="0"/>
                <a:ea typeface="+mn-ea"/>
                <a:cs typeface="Arial" panose="020B0604020202020204" pitchFamily="34" charset="0"/>
              </a:rPr>
              <a:t>Number of completed Distinguished Club Program goals</a:t>
            </a:r>
          </a:p>
          <a:p>
            <a:r>
              <a:rPr lang="en-GB" sz="1200" kern="1200" dirty="0">
                <a:solidFill>
                  <a:schemeClr val="tx1"/>
                </a:solidFill>
                <a:effectLst/>
                <a:latin typeface="Arial" panose="020B0604020202020204" pitchFamily="34" charset="0"/>
                <a:ea typeface="+mn-ea"/>
                <a:cs typeface="Arial" panose="020B0604020202020204" pitchFamily="34" charset="0"/>
              </a:rPr>
              <a:t>Who is doing what in meetings</a:t>
            </a:r>
          </a:p>
          <a:p>
            <a:r>
              <a:rPr lang="en-GB" sz="1200" kern="1200" dirty="0">
                <a:solidFill>
                  <a:schemeClr val="tx1"/>
                </a:solidFill>
                <a:effectLst/>
                <a:latin typeface="Arial" panose="020B0604020202020204" pitchFamily="34" charset="0"/>
                <a:ea typeface="+mn-ea"/>
                <a:cs typeface="Arial" panose="020B0604020202020204" pitchFamily="34" charset="0"/>
              </a:rPr>
              <a:t>Who is about to complete a Pathways level</a:t>
            </a:r>
          </a:p>
          <a:p>
            <a:pPr marL="0" indent="0">
              <a:buNone/>
            </a:pPr>
            <a:endParaRPr lang="en-GB" sz="1200" b="1" kern="1200" dirty="0">
              <a:solidFill>
                <a:schemeClr val="tx1"/>
              </a:solidFill>
              <a:effectLst/>
              <a:latin typeface="Arial" panose="020B0604020202020204" pitchFamily="34" charset="0"/>
              <a:ea typeface="+mn-ea"/>
              <a:cs typeface="Arial" panose="020B0604020202020204" pitchFamily="34" charset="0"/>
            </a:endParaRPr>
          </a:p>
        </p:txBody>
      </p:sp>
      <p:sp>
        <p:nvSpPr>
          <p:cNvPr id="4" name="Slide Number Placeholder 3"/>
          <p:cNvSpPr>
            <a:spLocks noGrp="1"/>
          </p:cNvSpPr>
          <p:nvPr>
            <p:ph type="sldNum" sz="quarter" idx="5"/>
          </p:nvPr>
        </p:nvSpPr>
        <p:spPr/>
        <p:txBody>
          <a:bodyPr/>
          <a:lstStyle/>
          <a:p>
            <a:fld id="{DC9DD302-1F34-F94E-BE63-3678BC305FEB}" type="slidenum">
              <a:rPr lang="en-US" smtClean="0"/>
              <a:pPr/>
              <a:t>11</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020362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for Quiz section: TOTAL of 8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AFTER Quiz: 14 minutes of 60-minute or 75-minute session</a:t>
            </a:r>
          </a:p>
          <a:p>
            <a:pPr marL="0" indent="0">
              <a:buNone/>
            </a:pP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US" dirty="0"/>
              <a:t>(</a:t>
            </a:r>
            <a:r>
              <a:rPr lang="en-US" b="1" dirty="0"/>
              <a:t>Ask</a:t>
            </a:r>
            <a:r>
              <a:rPr lang="en-US" dirty="0"/>
              <a:t> the question. For online participants, have them type their answers into the Zoom Chat. For onsite participants, have them raise their hands, if they want to answer. </a:t>
            </a:r>
            <a:r>
              <a:rPr lang="en-GB" sz="1200" kern="1200" dirty="0">
                <a:solidFill>
                  <a:schemeClr val="tx1"/>
                </a:solidFill>
                <a:effectLst/>
                <a:latin typeface="Arial" panose="020B0604020202020204" pitchFamily="34" charset="0"/>
                <a:ea typeface="+mn-ea"/>
                <a:cs typeface="Arial" panose="020B0604020202020204" pitchFamily="34" charset="0"/>
              </a:rPr>
              <a:t>Then discuss the correct and incorrect answers below.)</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(Say) Correct Answer is B.</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As President, you are the one holding individual club officers accountable for their actions. If a club officer is not performing their responsibilities, speak with that club officer privately about their commitment. If they can no longer fulfill their responsibilities, discuss the option for them to serve at a later date, so that you can recruit another member who can commit to the responsibilities of their club officer role. </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The Area Director and District Director are not responsible for holding club officers accountable for their actions. They can encourage and support club officers to succeed, but they are not accountable for their actions.</a:t>
            </a:r>
          </a:p>
          <a:p>
            <a:pPr marL="0" indent="0">
              <a:buNone/>
            </a:pPr>
            <a:br>
              <a:rPr lang="en-GB" sz="1200" kern="1200" dirty="0">
                <a:solidFill>
                  <a:schemeClr val="tx1"/>
                </a:solidFill>
                <a:effectLst/>
                <a:latin typeface="Arial" panose="020B0604020202020204" pitchFamily="34" charset="0"/>
                <a:ea typeface="+mn-ea"/>
                <a:cs typeface="Arial" panose="020B0604020202020204" pitchFamily="34" charset="0"/>
              </a:rPr>
            </a:br>
            <a:endParaRPr lang="en-GB" sz="1200" kern="1200" dirty="0">
              <a:solidFill>
                <a:schemeClr val="tx1"/>
              </a:solidFill>
              <a:effectLst/>
              <a:latin typeface="Arial" panose="020B0604020202020204" pitchFamily="34" charset="0"/>
              <a:ea typeface="+mn-ea"/>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12</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515475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for Quiz section: TOTAL of 8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AFTER Quiz: 14 minutes of 60-minute or 75-minute session</a:t>
            </a:r>
            <a:br>
              <a:rPr lang="en-GB" sz="1200" b="1" kern="1200" dirty="0">
                <a:solidFill>
                  <a:schemeClr val="tx1"/>
                </a:solidFill>
                <a:effectLst/>
                <a:latin typeface="Arial" panose="020B0604020202020204" pitchFamily="34" charset="0"/>
                <a:ea typeface="+mn-ea"/>
                <a:cs typeface="Arial" panose="020B0604020202020204" pitchFamily="34" charset="0"/>
              </a:rPr>
            </a:b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US" dirty="0"/>
              <a:t>(</a:t>
            </a:r>
            <a:r>
              <a:rPr lang="en-US" b="1" dirty="0"/>
              <a:t>Ask</a:t>
            </a:r>
            <a:r>
              <a:rPr lang="en-US" dirty="0"/>
              <a:t> the question. For online participants, have them type their answers into the Zoom Chat. For onsite participants, have them raise their hands, if they want to answer. </a:t>
            </a:r>
            <a:r>
              <a:rPr lang="en-GB" sz="1200" kern="1200" dirty="0">
                <a:solidFill>
                  <a:schemeClr val="tx1"/>
                </a:solidFill>
                <a:effectLst/>
                <a:latin typeface="Arial" panose="020B0604020202020204" pitchFamily="34" charset="0"/>
                <a:ea typeface="+mn-ea"/>
                <a:cs typeface="Arial" panose="020B0604020202020204" pitchFamily="34" charset="0"/>
              </a:rPr>
              <a:t>Then discuss the correct and incorrect answers below.)</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(Say) Correct Answers are B and C.</a:t>
            </a:r>
            <a:r>
              <a:rPr lang="en-GB" sz="1200" kern="1200" dirty="0">
                <a:solidFill>
                  <a:schemeClr val="tx1"/>
                </a:solidFill>
                <a:effectLst/>
                <a:latin typeface="Arial" panose="020B0604020202020204" pitchFamily="34" charset="0"/>
                <a:ea typeface="+mn-ea"/>
                <a:cs typeface="Arial" panose="020B0604020202020204" pitchFamily="34" charset="0"/>
              </a:rPr>
              <a:t>  (The Distinguished Club Program goals are actually part of the Club Success Plan.)</a:t>
            </a:r>
          </a:p>
          <a:p>
            <a:pPr marL="0" indent="0">
              <a:buNone/>
            </a:pPr>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13</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738535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for Quiz section: TOTAL of 8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AFTER Quiz: 14 minutes of 60-minute or 75-minute session</a:t>
            </a:r>
            <a:br>
              <a:rPr lang="en-GB" sz="1200" b="1" kern="1200" dirty="0">
                <a:solidFill>
                  <a:schemeClr val="tx1"/>
                </a:solidFill>
                <a:effectLst/>
                <a:latin typeface="Arial" panose="020B0604020202020204" pitchFamily="34" charset="0"/>
                <a:ea typeface="+mn-ea"/>
                <a:cs typeface="Arial" panose="020B0604020202020204" pitchFamily="34" charset="0"/>
              </a:rPr>
            </a:b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US" dirty="0"/>
              <a:t>(</a:t>
            </a:r>
            <a:r>
              <a:rPr lang="en-US" b="1" dirty="0"/>
              <a:t>Ask</a:t>
            </a:r>
            <a:r>
              <a:rPr lang="en-US" dirty="0"/>
              <a:t> the question. For online participants, have them type their answers into the Zoom Chat. For onsite participants, have them raise their hands, if they want to answer. </a:t>
            </a:r>
            <a:r>
              <a:rPr lang="en-GB" sz="1200" kern="1200" dirty="0">
                <a:solidFill>
                  <a:schemeClr val="tx1"/>
                </a:solidFill>
                <a:effectLst/>
                <a:latin typeface="Arial" panose="020B0604020202020204" pitchFamily="34" charset="0"/>
                <a:ea typeface="+mn-ea"/>
                <a:cs typeface="Arial" panose="020B0604020202020204" pitchFamily="34" charset="0"/>
              </a:rPr>
              <a:t>Then discuss the correct and incorrect answers below.)</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(Say) Correct Answer is D.</a:t>
            </a:r>
            <a:br>
              <a:rPr lang="en-GB" sz="1200" kern="1200" dirty="0">
                <a:solidFill>
                  <a:schemeClr val="tx1"/>
                </a:solidFill>
                <a:effectLst/>
                <a:latin typeface="Arial" panose="020B0604020202020204" pitchFamily="34" charset="0"/>
                <a:ea typeface="+mn-ea"/>
                <a:cs typeface="Arial" panose="020B0604020202020204" pitchFamily="34" charset="0"/>
              </a:rPr>
            </a:b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(Discuss how the President can ensure that A, B, C and E are also achieved – through the other club officers fulfilling their responsibilities.)</a:t>
            </a: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14</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075544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466725"/>
            <a:ext cx="5486400" cy="3086100"/>
          </a:xfrm>
        </p:spPr>
        <p:txBody>
          <a:bodyPr/>
          <a:lstStyle/>
          <a:p>
            <a:endParaRPr lang="en-US" dirty="0"/>
          </a:p>
        </p:txBody>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for Quiz section: TOTAL of 8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AFTER Quiz: 14 minutes of 60-minute or 75-minute session</a:t>
            </a:r>
          </a:p>
          <a:p>
            <a:pPr marL="0" indent="0">
              <a:buNone/>
            </a:pPr>
            <a:endParaRPr lang="en-GB" sz="7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US" dirty="0"/>
              <a:t>(</a:t>
            </a:r>
            <a:r>
              <a:rPr lang="en-US" b="1" dirty="0"/>
              <a:t>Ask</a:t>
            </a:r>
            <a:r>
              <a:rPr lang="en-US" dirty="0"/>
              <a:t> the question. For online participants, have them type their answers into the Zoom Chat. For onsite participants, have them raise their hands, if they want to answer. </a:t>
            </a:r>
            <a:r>
              <a:rPr lang="en-GB" sz="1200" kern="1200" dirty="0">
                <a:solidFill>
                  <a:schemeClr val="tx1"/>
                </a:solidFill>
                <a:effectLst/>
                <a:latin typeface="Arial" panose="020B0604020202020204" pitchFamily="34" charset="0"/>
                <a:ea typeface="+mn-ea"/>
                <a:cs typeface="Arial" panose="020B0604020202020204" pitchFamily="34" charset="0"/>
              </a:rPr>
              <a:t>Then discuss the correct and incorrect answers below.)</a:t>
            </a:r>
          </a:p>
          <a:p>
            <a:pPr marL="0" indent="0">
              <a:buNone/>
            </a:pPr>
            <a:endParaRPr lang="en-GB" sz="800" kern="1200" dirty="0">
              <a:solidFill>
                <a:schemeClr val="tx1"/>
              </a:solidFill>
              <a:effectLst/>
              <a:latin typeface="Arial" panose="020B0604020202020204" pitchFamily="34" charset="0"/>
              <a:ea typeface="+mn-ea"/>
              <a:cs typeface="Arial" panose="020B0604020202020204" pitchFamily="34" charset="0"/>
            </a:endParaRPr>
          </a:p>
          <a:p>
            <a:pPr marL="0" marR="0" lvl="0" indent="0" algn="l" defTabSz="216000" rtl="0" eaLnBrk="1" fontAlgn="auto" latinLnBrk="0" hangingPunct="1">
              <a:spcBef>
                <a:spcPts val="0"/>
              </a:spcBef>
              <a:buClrTx/>
              <a:buSzTx/>
              <a:buFont typeface="Wingdings" pitchFamily="2" charset="2"/>
              <a:buNone/>
              <a:tabLst>
                <a:tab pos="216000" algn="l"/>
                <a:tab pos="432000" algn="l"/>
                <a:tab pos="648000" algn="l"/>
                <a:tab pos="864000" algn="l"/>
              </a:tabLst>
              <a:defRPr/>
            </a:pPr>
            <a:r>
              <a:rPr lang="en-GB" sz="1200" b="1" kern="1200" dirty="0">
                <a:solidFill>
                  <a:schemeClr val="tx1"/>
                </a:solidFill>
                <a:effectLst/>
                <a:latin typeface="Arial" panose="020B0604020202020204" pitchFamily="34" charset="0"/>
                <a:ea typeface="+mn-ea"/>
                <a:cs typeface="Arial" panose="020B0604020202020204" pitchFamily="34" charset="0"/>
              </a:rPr>
              <a:t>(Say) Correct Answer is B. If in doubt, then as President contact WHQ for further advice after reading </a:t>
            </a:r>
            <a:r>
              <a:rPr lang="en-GB" sz="1200" b="0" i="0" kern="1200" dirty="0">
                <a:solidFill>
                  <a:schemeClr val="tx1"/>
                </a:solidFill>
                <a:effectLst/>
                <a:latin typeface="Arial" panose="020B0604020202020204" pitchFamily="34" charset="0"/>
                <a:ea typeface="+mn-ea"/>
                <a:cs typeface="Arial" panose="020B0604020202020204" pitchFamily="34" charset="0"/>
              </a:rPr>
              <a:t>about Toastmasters Ethics and Conduct policies and protocols see </a:t>
            </a:r>
            <a:r>
              <a:rPr lang="en-GB" sz="1200" b="0" i="0" u="none" strike="noStrike" kern="1200" dirty="0">
                <a:solidFill>
                  <a:schemeClr val="tx1"/>
                </a:solidFill>
                <a:effectLst/>
                <a:latin typeface="Arial" panose="020B0604020202020204" pitchFamily="34" charset="0"/>
                <a:ea typeface="+mn-ea"/>
                <a:cs typeface="Arial" panose="020B0604020202020204" pitchFamily="34" charset="0"/>
                <a:hlinkClick r:id="rId3"/>
              </a:rPr>
              <a:t>Policy 3.0 and Protocol 3.0</a:t>
            </a:r>
            <a:endParaRPr lang="en-GB" sz="1200" b="0" i="0" u="none" strike="noStrike" kern="1200" dirty="0">
              <a:solidFill>
                <a:schemeClr val="tx1"/>
              </a:solidFill>
              <a:effectLst/>
              <a:latin typeface="Arial" panose="020B0604020202020204" pitchFamily="34" charset="0"/>
              <a:ea typeface="+mn-ea"/>
              <a:cs typeface="Arial" panose="020B0604020202020204" pitchFamily="34" charset="0"/>
            </a:endParaRPr>
          </a:p>
          <a:p>
            <a:pPr marL="0" indent="0">
              <a:buNone/>
            </a:pPr>
            <a:endParaRPr lang="en-GB" sz="900" b="1" dirty="0"/>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(You may also want to ask, if time permits:) </a:t>
            </a:r>
            <a:r>
              <a:rPr lang="en-GB" sz="1200" b="0" kern="1200" dirty="0">
                <a:solidFill>
                  <a:schemeClr val="tx1"/>
                </a:solidFill>
                <a:effectLst/>
                <a:latin typeface="Arial" panose="020B0604020202020204" pitchFamily="34" charset="0"/>
                <a:ea typeface="+mn-ea"/>
                <a:cs typeface="Arial" panose="020B0604020202020204" pitchFamily="34" charset="0"/>
              </a:rPr>
              <a:t>Have you ever had to deal with a conflict involving members of your club? If yes, what was your approach? </a:t>
            </a:r>
          </a:p>
          <a:p>
            <a:pPr marL="0" indent="0">
              <a:buNone/>
            </a:pPr>
            <a:r>
              <a:rPr lang="en-GB" sz="1200" b="0" kern="1200" dirty="0">
                <a:solidFill>
                  <a:schemeClr val="tx1"/>
                </a:solidFill>
                <a:effectLst/>
                <a:latin typeface="Arial" panose="020B0604020202020204" pitchFamily="34" charset="0"/>
                <a:ea typeface="+mn-ea"/>
                <a:cs typeface="Arial" panose="020B0604020202020204" pitchFamily="34" charset="0"/>
              </a:rPr>
              <a:t>(A broader discussion within the Executive Committee may also be helpful to gain more information and perspectives too.)</a:t>
            </a:r>
          </a:p>
          <a:p>
            <a:pPr marL="0" marR="0" lvl="0" indent="0" algn="l" defTabSz="216000" rtl="0" eaLnBrk="1" fontAlgn="auto" latinLnBrk="0" hangingPunct="1">
              <a:lnSpc>
                <a:spcPts val="1500"/>
              </a:lnSpc>
              <a:spcBef>
                <a:spcPts val="0"/>
              </a:spcBef>
              <a:spcAft>
                <a:spcPts val="600"/>
              </a:spcAft>
              <a:buClrTx/>
              <a:buSzTx/>
              <a:buFont typeface="Wingdings" pitchFamily="2" charset="2"/>
              <a:buNone/>
              <a:tabLst>
                <a:tab pos="216000" algn="l"/>
                <a:tab pos="432000" algn="l"/>
                <a:tab pos="648000" algn="l"/>
                <a:tab pos="864000" algn="l"/>
              </a:tabLst>
              <a:defRPr/>
            </a:pPr>
            <a:endParaRPr lang="en-GB" sz="800" b="1" dirty="0"/>
          </a:p>
          <a:p>
            <a:pPr marL="0" marR="0" lvl="0" indent="0" algn="l" defTabSz="216000" rtl="0" eaLnBrk="1" fontAlgn="auto" latinLnBrk="0" hangingPunct="1">
              <a:lnSpc>
                <a:spcPts val="1500"/>
              </a:lnSpc>
              <a:spcBef>
                <a:spcPts val="0"/>
              </a:spcBef>
              <a:spcAft>
                <a:spcPts val="600"/>
              </a:spcAft>
              <a:buClrTx/>
              <a:buSzTx/>
              <a:buFont typeface="Wingdings" pitchFamily="2" charset="2"/>
              <a:buNone/>
              <a:tabLst>
                <a:tab pos="216000" algn="l"/>
                <a:tab pos="432000" algn="l"/>
                <a:tab pos="648000" algn="l"/>
                <a:tab pos="864000" algn="l"/>
              </a:tabLst>
              <a:defRPr/>
            </a:pPr>
            <a:r>
              <a:rPr lang="en-GB" sz="1200" b="1" kern="1200" dirty="0">
                <a:solidFill>
                  <a:schemeClr val="tx1"/>
                </a:solidFill>
                <a:effectLst/>
                <a:latin typeface="Arial" panose="020B0604020202020204" pitchFamily="34" charset="0"/>
                <a:ea typeface="+mn-ea"/>
                <a:cs typeface="Arial" panose="020B0604020202020204" pitchFamily="34" charset="0"/>
              </a:rPr>
              <a:t>(Remind Presidents that Protocol 3 prevents Area and other District officials from arbitrating club conflicts, so E is not an option!) https://ccdn.toastmasters.org/medias/files/department-documents/club-documents/471-policy-violations-quick-reference-guide.pdf</a:t>
            </a:r>
          </a:p>
          <a:p>
            <a:pPr marL="0" indent="0">
              <a:buNone/>
            </a:pP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endParaRPr lang="en-GB" sz="1200" b="0" kern="1200" dirty="0">
              <a:solidFill>
                <a:schemeClr val="tx1"/>
              </a:solidFill>
              <a:effectLst/>
              <a:latin typeface="Arial" panose="020B0604020202020204" pitchFamily="34" charset="0"/>
              <a:ea typeface="+mn-ea"/>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15</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76648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for Quiz section: TOTAL of 8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AFTER Quiz: 14 minutes of 60-minute or 75-minute session</a:t>
            </a:r>
          </a:p>
          <a:p>
            <a:pPr marL="0" indent="0">
              <a:buNone/>
            </a:pP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US" dirty="0"/>
              <a:t>(</a:t>
            </a:r>
            <a:r>
              <a:rPr lang="en-US" b="1" dirty="0"/>
              <a:t>Ask</a:t>
            </a:r>
            <a:r>
              <a:rPr lang="en-US" dirty="0"/>
              <a:t> the question. For online participants, have them type their answers into the Zoom Chat. For onsite participants, have them raise their hands, if they want to answer. </a:t>
            </a:r>
            <a:r>
              <a:rPr lang="en-GB" sz="1200" kern="1200" dirty="0">
                <a:solidFill>
                  <a:schemeClr val="tx1"/>
                </a:solidFill>
                <a:effectLst/>
                <a:latin typeface="Arial" panose="020B0604020202020204" pitchFamily="34" charset="0"/>
                <a:ea typeface="+mn-ea"/>
                <a:cs typeface="Arial" panose="020B0604020202020204" pitchFamily="34" charset="0"/>
              </a:rPr>
              <a:t>Then discuss the correct and incorrect answers below.)</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marR="0" lvl="0" indent="0" algn="l" defTabSz="216000" rtl="0" eaLnBrk="1" fontAlgn="auto" latinLnBrk="0" hangingPunct="1">
              <a:lnSpc>
                <a:spcPts val="1500"/>
              </a:lnSpc>
              <a:spcBef>
                <a:spcPts val="0"/>
              </a:spcBef>
              <a:spcAft>
                <a:spcPts val="600"/>
              </a:spcAft>
              <a:buClrTx/>
              <a:buSzTx/>
              <a:buFont typeface="Wingdings" pitchFamily="2" charset="2"/>
              <a:buNone/>
              <a:tabLst>
                <a:tab pos="216000" algn="l"/>
                <a:tab pos="432000" algn="l"/>
                <a:tab pos="648000" algn="l"/>
                <a:tab pos="864000" algn="l"/>
              </a:tabLst>
              <a:defRPr/>
            </a:pPr>
            <a:r>
              <a:rPr lang="en-GB" sz="1200" b="1" kern="1200" dirty="0">
                <a:solidFill>
                  <a:schemeClr val="tx1"/>
                </a:solidFill>
                <a:effectLst/>
                <a:latin typeface="Arial" panose="020B0604020202020204" pitchFamily="34" charset="0"/>
                <a:ea typeface="+mn-ea"/>
                <a:cs typeface="Arial" panose="020B0604020202020204" pitchFamily="34" charset="0"/>
              </a:rPr>
              <a:t>(Say) Correct Answers are B, C and E.</a:t>
            </a:r>
            <a:br>
              <a:rPr lang="en-GB" sz="1200" kern="1200" dirty="0">
                <a:solidFill>
                  <a:schemeClr val="tx1"/>
                </a:solidFill>
                <a:effectLst/>
                <a:latin typeface="Arial" panose="020B0604020202020204" pitchFamily="34" charset="0"/>
                <a:ea typeface="+mn-ea"/>
                <a:cs typeface="Arial" panose="020B0604020202020204" pitchFamily="34" charset="0"/>
              </a:rPr>
            </a:br>
            <a:r>
              <a:rPr lang="en-GB" sz="1200" kern="1200" dirty="0">
                <a:solidFill>
                  <a:schemeClr val="tx1"/>
                </a:solidFill>
                <a:effectLst/>
                <a:latin typeface="Arial" panose="020B0604020202020204" pitchFamily="34" charset="0"/>
                <a:ea typeface="+mn-ea"/>
                <a:cs typeface="Arial" panose="020B0604020202020204" pitchFamily="34" charset="0"/>
              </a:rPr>
              <a:t>E – can include future club officer training and the wide range of training materials on the Toastmasters website.</a:t>
            </a:r>
          </a:p>
          <a:p>
            <a:pPr marL="0" indent="0">
              <a:buNone/>
            </a:pPr>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16</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20442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for Quiz section: TOTAL of 8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AFTER Quiz: 14 minutes of 60-minute or 75-minute session</a:t>
            </a:r>
          </a:p>
          <a:p>
            <a:pPr marL="0" indent="0">
              <a:buNone/>
            </a:pP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(After asking the question and listening to their responses:) </a:t>
            </a:r>
          </a:p>
          <a:p>
            <a:pPr marL="0" indent="0">
              <a:buNone/>
            </a:pP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(Say) Correct Answer is B.</a:t>
            </a:r>
          </a:p>
          <a:p>
            <a:pPr marL="0" indent="0">
              <a:buNone/>
            </a:pPr>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17</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379857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466725"/>
            <a:ext cx="5486400" cy="3086100"/>
          </a:xfrm>
        </p:spPr>
        <p:txBody>
          <a:bodyPr/>
          <a:lstStyle/>
          <a:p>
            <a:endParaRPr lang="en-US" dirty="0"/>
          </a:p>
        </p:txBody>
      </p:sp>
      <p:sp>
        <p:nvSpPr>
          <p:cNvPr id="3" name="Notes Placeholder 2"/>
          <p:cNvSpPr>
            <a:spLocks noGrp="1"/>
          </p:cNvSpPr>
          <p:nvPr>
            <p:ph type="body" idx="1"/>
          </p:nvPr>
        </p:nvSpPr>
        <p:spPr>
          <a:xfrm>
            <a:off x="685800" y="3710608"/>
            <a:ext cx="5486400" cy="5168349"/>
          </a:xfrm>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for Quiz section: TOTAL of 8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AFTER Quiz: 14 minutes of 60-minute or 75-minute session</a:t>
            </a:r>
            <a:br>
              <a:rPr lang="en-GB" sz="1200" b="1" kern="1200" dirty="0">
                <a:solidFill>
                  <a:schemeClr val="tx1"/>
                </a:solidFill>
                <a:effectLst/>
                <a:latin typeface="Arial" panose="020B0604020202020204" pitchFamily="34" charset="0"/>
                <a:ea typeface="+mn-ea"/>
                <a:cs typeface="Arial" panose="020B0604020202020204" pitchFamily="34" charset="0"/>
              </a:rPr>
            </a:b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US" dirty="0"/>
              <a:t>(</a:t>
            </a:r>
            <a:r>
              <a:rPr lang="en-US" b="1" dirty="0"/>
              <a:t>Ask</a:t>
            </a:r>
            <a:r>
              <a:rPr lang="en-US" dirty="0"/>
              <a:t> the question. For online participants, have them type their answers into the Zoom Chat. For onsite participants, have them raise their hands, if they want to answer. </a:t>
            </a:r>
            <a:r>
              <a:rPr lang="en-GB" sz="1200" kern="1200" dirty="0">
                <a:solidFill>
                  <a:schemeClr val="tx1"/>
                </a:solidFill>
                <a:effectLst/>
                <a:latin typeface="Arial" panose="020B0604020202020204" pitchFamily="34" charset="0"/>
                <a:ea typeface="+mn-ea"/>
                <a:cs typeface="Arial" panose="020B0604020202020204" pitchFamily="34" charset="0"/>
              </a:rPr>
              <a:t>Then discuss the correct and incorrect answers below.)</a:t>
            </a:r>
          </a:p>
          <a:p>
            <a:pPr marL="0" indent="0">
              <a:buNone/>
            </a:pPr>
            <a:endParaRPr lang="en-GB" sz="800" kern="1200" dirty="0">
              <a:solidFill>
                <a:schemeClr val="tx1"/>
              </a:solidFill>
              <a:effectLst/>
              <a:latin typeface="Arial" panose="020B0604020202020204" pitchFamily="34" charset="0"/>
              <a:ea typeface="+mn-ea"/>
              <a:cs typeface="Arial" panose="020B0604020202020204" pitchFamily="34" charset="0"/>
            </a:endParaRPr>
          </a:p>
          <a:p>
            <a:pPr marL="0" marR="0" lvl="0" indent="0" algn="l" defTabSz="216000" rtl="0" eaLnBrk="1" fontAlgn="auto" latinLnBrk="0" hangingPunct="1">
              <a:spcBef>
                <a:spcPts val="0"/>
              </a:spcBef>
              <a:buClrTx/>
              <a:buSzTx/>
              <a:buFont typeface="Wingdings" pitchFamily="2" charset="2"/>
              <a:buNone/>
              <a:tabLst>
                <a:tab pos="216000" algn="l"/>
                <a:tab pos="432000" algn="l"/>
                <a:tab pos="648000" algn="l"/>
                <a:tab pos="864000" algn="l"/>
              </a:tabLst>
              <a:defRPr/>
            </a:pPr>
            <a:r>
              <a:rPr lang="en-GB" sz="1200" b="1" kern="1200" dirty="0">
                <a:solidFill>
                  <a:schemeClr val="tx1"/>
                </a:solidFill>
                <a:effectLst/>
                <a:latin typeface="Arial" panose="020B0604020202020204" pitchFamily="34" charset="0"/>
                <a:ea typeface="+mn-ea"/>
                <a:cs typeface="Arial" panose="020B0604020202020204" pitchFamily="34" charset="0"/>
              </a:rPr>
              <a:t>(Say) Correct Answers are A, D, and E. The best answer is A</a:t>
            </a:r>
            <a:r>
              <a:rPr lang="en-GB" sz="1200" b="0" kern="1200" dirty="0">
                <a:solidFill>
                  <a:schemeClr val="tx1"/>
                </a:solidFill>
                <a:effectLst/>
                <a:latin typeface="Arial" panose="020B0604020202020204" pitchFamily="34" charset="0"/>
                <a:ea typeface="+mn-ea"/>
                <a:cs typeface="Arial" panose="020B0604020202020204" pitchFamily="34" charset="0"/>
              </a:rPr>
              <a:t>, but the Area Director’s Club Visit Report may point out some areas for improvement. Completing the Club Success Plan is also an opportunity for club officers to identify areas for improvement. </a:t>
            </a:r>
          </a:p>
          <a:p>
            <a:pPr marL="0" indent="0">
              <a:buNone/>
            </a:pPr>
            <a:endParaRPr lang="en-GB" sz="8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(Ask) </a:t>
            </a:r>
            <a:r>
              <a:rPr lang="en-GB" sz="1200" kern="1200" dirty="0">
                <a:solidFill>
                  <a:schemeClr val="tx1"/>
                </a:solidFill>
                <a:effectLst/>
                <a:latin typeface="Arial" panose="020B0604020202020204" pitchFamily="34" charset="0"/>
                <a:ea typeface="+mn-ea"/>
                <a:cs typeface="Arial" panose="020B0604020202020204" pitchFamily="34" charset="0"/>
              </a:rPr>
              <a:t>How many of your clubs have conducted a Moments of Truth program this year?</a:t>
            </a:r>
          </a:p>
          <a:p>
            <a:pPr marL="0" indent="0">
              <a:buNone/>
            </a:pPr>
            <a:endParaRPr lang="en-US" sz="800" b="1" dirty="0"/>
          </a:p>
          <a:p>
            <a:pPr marL="0" marR="0" lvl="0" indent="0" algn="l" defTabSz="216000" rtl="0" eaLnBrk="1" fontAlgn="auto" latinLnBrk="0" hangingPunct="1">
              <a:spcBef>
                <a:spcPts val="0"/>
              </a:spcBef>
              <a:buClrTx/>
              <a:buSzTx/>
              <a:buFont typeface="Wingdings" pitchFamily="2" charset="2"/>
              <a:buNone/>
              <a:tabLst>
                <a:tab pos="216000" algn="l"/>
                <a:tab pos="432000" algn="l"/>
                <a:tab pos="648000" algn="l"/>
                <a:tab pos="864000" algn="l"/>
              </a:tabLst>
              <a:defRPr/>
            </a:pPr>
            <a:r>
              <a:rPr lang="en-US" b="1" dirty="0"/>
              <a:t>Note</a:t>
            </a:r>
            <a:r>
              <a:rPr lang="en-US" dirty="0"/>
              <a:t>: Many clubs hold a Moments of Truth meeting twice a year. The first in July to set the baseline and a second one in January to evaluate progress. </a:t>
            </a:r>
          </a:p>
          <a:p>
            <a:pPr marL="0" indent="0">
              <a:buNone/>
            </a:pPr>
            <a:endParaRPr lang="en-US" sz="800" dirty="0"/>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Links if asked </a:t>
            </a:r>
            <a:br>
              <a:rPr lang="en-GB" sz="1200" kern="1200" dirty="0">
                <a:solidFill>
                  <a:schemeClr val="tx1"/>
                </a:solidFill>
                <a:effectLst/>
                <a:latin typeface="Arial" panose="020B0604020202020204" pitchFamily="34" charset="0"/>
                <a:ea typeface="+mn-ea"/>
                <a:cs typeface="Arial" panose="020B0604020202020204" pitchFamily="34" charset="0"/>
              </a:rPr>
            </a:br>
            <a:r>
              <a:rPr lang="en-GB" sz="1200" kern="1200" dirty="0">
                <a:solidFill>
                  <a:schemeClr val="tx1"/>
                </a:solidFill>
                <a:effectLst/>
                <a:latin typeface="Arial" panose="020B0604020202020204" pitchFamily="34" charset="0"/>
                <a:ea typeface="+mn-ea"/>
                <a:cs typeface="Arial" panose="020B0604020202020204" pitchFamily="34" charset="0"/>
              </a:rPr>
              <a:t>MOT: </a:t>
            </a:r>
            <a:r>
              <a:rPr lang="en-GB" sz="1200" u="sng" kern="1200" dirty="0">
                <a:solidFill>
                  <a:schemeClr val="tx1"/>
                </a:solidFill>
                <a:effectLst/>
                <a:latin typeface="Arial" panose="020B0604020202020204" pitchFamily="34" charset="0"/>
                <a:ea typeface="+mn-ea"/>
                <a:cs typeface="Arial" panose="020B0604020202020204" pitchFamily="34" charset="0"/>
                <a:hlinkClick r:id="rId3"/>
              </a:rPr>
              <a:t>https://www.toastmasters.org/resources/moments-of-truth</a:t>
            </a: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Dashboard: </a:t>
            </a:r>
            <a:r>
              <a:rPr lang="en-GB" sz="1200" u="sng" kern="1200" dirty="0">
                <a:solidFill>
                  <a:schemeClr val="tx1"/>
                </a:solidFill>
                <a:effectLst/>
                <a:latin typeface="Arial" panose="020B0604020202020204" pitchFamily="34" charset="0"/>
                <a:ea typeface="+mn-ea"/>
                <a:cs typeface="Arial" panose="020B0604020202020204" pitchFamily="34" charset="0"/>
                <a:hlinkClick r:id="rId4"/>
              </a:rPr>
              <a:t>https://dashboards.toastmasters.org/</a:t>
            </a:r>
            <a:br>
              <a:rPr lang="en-GB" sz="1200" kern="1200" dirty="0">
                <a:solidFill>
                  <a:schemeClr val="tx1"/>
                </a:solidFill>
                <a:effectLst/>
                <a:latin typeface="Arial" panose="020B0604020202020204" pitchFamily="34" charset="0"/>
                <a:ea typeface="+mn-ea"/>
                <a:cs typeface="Arial" panose="020B0604020202020204" pitchFamily="34" charset="0"/>
              </a:rPr>
            </a:br>
            <a:endParaRPr lang="en-GB" sz="8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Area Director report is sent to President on record.</a:t>
            </a:r>
            <a:br>
              <a:rPr lang="en-GB" sz="1200" kern="1200" dirty="0">
                <a:solidFill>
                  <a:schemeClr val="tx1"/>
                </a:solidFill>
                <a:effectLst/>
                <a:latin typeface="Arial" panose="020B0604020202020204" pitchFamily="34" charset="0"/>
                <a:ea typeface="+mn-ea"/>
                <a:cs typeface="Arial" panose="020B0604020202020204" pitchFamily="34" charset="0"/>
              </a:rPr>
            </a:br>
            <a:r>
              <a:rPr lang="en-GB" sz="1200" kern="1200" dirty="0">
                <a:solidFill>
                  <a:schemeClr val="tx1"/>
                </a:solidFill>
                <a:effectLst/>
                <a:latin typeface="Arial" panose="020B0604020202020204" pitchFamily="34" charset="0"/>
                <a:ea typeface="+mn-ea"/>
                <a:cs typeface="Arial" panose="020B0604020202020204" pitchFamily="34" charset="0"/>
              </a:rPr>
              <a:t>Check Club Central for CSP.</a:t>
            </a:r>
          </a:p>
        </p:txBody>
      </p:sp>
      <p:sp>
        <p:nvSpPr>
          <p:cNvPr id="4" name="Slide Number Placeholder 3"/>
          <p:cNvSpPr>
            <a:spLocks noGrp="1"/>
          </p:cNvSpPr>
          <p:nvPr>
            <p:ph type="sldNum" sz="quarter" idx="5"/>
          </p:nvPr>
        </p:nvSpPr>
        <p:spPr/>
        <p:txBody>
          <a:bodyPr/>
          <a:lstStyle/>
          <a:p>
            <a:fld id="{DC9DD302-1F34-F94E-BE63-3678BC305FEB}" type="slidenum">
              <a:rPr lang="en-US" smtClean="0"/>
              <a:pPr/>
              <a:t>18</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6589900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466725"/>
            <a:ext cx="5486400" cy="3086100"/>
          </a:xfrm>
        </p:spPr>
        <p:txBody>
          <a:bodyPr/>
          <a:lstStyle/>
          <a:p>
            <a:endParaRPr lang="en-US" dirty="0"/>
          </a:p>
        </p:txBody>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on slide: 2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16 minutes of 60-minute or 75-minute session</a:t>
            </a:r>
          </a:p>
          <a:p>
            <a:pPr marL="0" indent="0">
              <a:buNone/>
            </a:pPr>
            <a:endParaRPr lang="en-GB" sz="8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b="1" dirty="0"/>
              <a:t>(Ask) </a:t>
            </a:r>
          </a:p>
          <a:p>
            <a:pPr marL="171450" indent="-171450">
              <a:buFont typeface="Wingdings" pitchFamily="2" charset="2"/>
              <a:buChar char="§"/>
            </a:pPr>
            <a:r>
              <a:rPr lang="en-GB" dirty="0"/>
              <a:t>Where are we in the Toastmasters year? </a:t>
            </a:r>
          </a:p>
          <a:p>
            <a:pPr marL="171450" indent="-171450">
              <a:buFont typeface="Wingdings" pitchFamily="2" charset="2"/>
              <a:buChar char="§"/>
            </a:pPr>
            <a:r>
              <a:rPr lang="en-GB" dirty="0"/>
              <a:t>How many more months do your members and your club have to achieve the goals in your Club Success Plan?  </a:t>
            </a:r>
          </a:p>
          <a:p>
            <a:pPr marL="171450" indent="-171450">
              <a:buFont typeface="Wingdings" pitchFamily="2" charset="2"/>
              <a:buChar char="§"/>
            </a:pPr>
            <a:r>
              <a:rPr lang="en-GB" dirty="0"/>
              <a:t>What goals have your members achieved? </a:t>
            </a:r>
          </a:p>
          <a:p>
            <a:pPr marL="171450" indent="-171450">
              <a:buFont typeface="Wingdings" pitchFamily="2" charset="2"/>
              <a:buChar char="§"/>
            </a:pPr>
            <a:r>
              <a:rPr lang="en-GB" dirty="0"/>
              <a:t>What goals has your club achieved? </a:t>
            </a:r>
          </a:p>
          <a:p>
            <a:pPr marL="171450" indent="-171450">
              <a:buFont typeface="Wingdings" pitchFamily="2" charset="2"/>
              <a:buChar char="§"/>
            </a:pPr>
            <a:r>
              <a:rPr lang="en-GB" dirty="0"/>
              <a:t>What goals have you achieved in your role as President?</a:t>
            </a:r>
          </a:p>
          <a:p>
            <a:pPr marL="171450" indent="-171450">
              <a:buFont typeface="Wingdings" pitchFamily="2" charset="2"/>
              <a:buChar char="§"/>
            </a:pPr>
            <a:r>
              <a:rPr lang="en-GB" dirty="0"/>
              <a:t>Where are we now? </a:t>
            </a:r>
          </a:p>
          <a:p>
            <a:endParaRPr lang="en-GB" sz="800" dirty="0"/>
          </a:p>
          <a:p>
            <a:pPr marL="0" indent="0">
              <a:buNone/>
            </a:pPr>
            <a:r>
              <a:rPr lang="en-GB" b="1" dirty="0"/>
              <a:t>(Note: </a:t>
            </a:r>
            <a:r>
              <a:rPr lang="en-GB" dirty="0"/>
              <a:t>In this section, it is advisable to write down valuable contributions from attendees to discuss later, time permitting.)</a:t>
            </a:r>
          </a:p>
          <a:p>
            <a:pPr marL="0" indent="0">
              <a:buNone/>
            </a:pPr>
            <a:endParaRPr lang="en-GB" sz="800" dirty="0"/>
          </a:p>
          <a:p>
            <a:pPr marL="0" marR="0" lvl="0" indent="0" algn="l" defTabSz="914400" rtl="0" eaLnBrk="1" fontAlgn="auto" latinLnBrk="0" hangingPunct="1">
              <a:lnSpc>
                <a:spcPct val="100000"/>
              </a:lnSpc>
              <a:spcAft>
                <a:spcPts val="0"/>
              </a:spcAft>
              <a:buClrTx/>
              <a:buSzTx/>
              <a:buFontTx/>
              <a:buNone/>
              <a:tabLst/>
              <a:defRPr/>
            </a:pPr>
            <a:r>
              <a:rPr lang="en-US" b="1" dirty="0"/>
              <a:t>(For online training</a:t>
            </a:r>
            <a:r>
              <a:rPr lang="en-US" dirty="0"/>
              <a:t>, invite club officers to enter their responses into the Zoom Chat. Then share some of their responses out loud or ask your Chat Master to do so. If you have a small group and want them to verbalize their responses, ask them to raise their digital hands but limit them to one sentence or less to allow multiple responses. </a:t>
            </a:r>
          </a:p>
          <a:p>
            <a:pPr marL="0" marR="0" lvl="0" indent="0" algn="l" defTabSz="914400" rtl="0" eaLnBrk="1" fontAlgn="auto" latinLnBrk="0" hangingPunct="1">
              <a:lnSpc>
                <a:spcPct val="100000"/>
              </a:lnSpc>
              <a:spcAft>
                <a:spcPts val="0"/>
              </a:spcAft>
              <a:buClrTx/>
              <a:buSzTx/>
              <a:buFontTx/>
              <a:buNone/>
              <a:tabLst/>
              <a:defRPr/>
            </a:pPr>
            <a:endParaRPr lang="en-US" sz="800" b="1" dirty="0"/>
          </a:p>
          <a:p>
            <a:pPr marL="0" marR="0" lvl="0" indent="0" algn="l" defTabSz="914400" rtl="0" eaLnBrk="1" fontAlgn="auto" latinLnBrk="0" hangingPunct="1">
              <a:lnSpc>
                <a:spcPct val="100000"/>
              </a:lnSpc>
              <a:spcAft>
                <a:spcPts val="0"/>
              </a:spcAft>
              <a:buClrTx/>
              <a:buSzTx/>
              <a:buFontTx/>
              <a:buNone/>
              <a:tabLst/>
              <a:defRPr/>
            </a:pPr>
            <a:r>
              <a:rPr lang="en-US" b="1" dirty="0"/>
              <a:t>For onsite training</a:t>
            </a:r>
            <a:r>
              <a:rPr lang="en-US" dirty="0"/>
              <a:t>, ask them to raise their hands and again limit them to one sentence or less to have time for multiple responses.)</a:t>
            </a:r>
          </a:p>
          <a:p>
            <a:pPr marL="0" marR="0" lvl="0" indent="0" algn="l" defTabSz="914400" rtl="0" eaLnBrk="1" fontAlgn="auto" latinLnBrk="0" hangingPunct="1">
              <a:lnSpc>
                <a:spcPct val="100000"/>
              </a:lnSpc>
              <a:spcAft>
                <a:spcPts val="0"/>
              </a:spcAft>
              <a:buClrTx/>
              <a:buSzTx/>
              <a:buFontTx/>
              <a:buNone/>
              <a:tabLst/>
              <a:defRPr/>
            </a:pPr>
            <a:endParaRPr lang="en-US" sz="800" dirty="0"/>
          </a:p>
          <a:p>
            <a:pPr marL="0" marR="0" lvl="0" indent="0" algn="l" defTabSz="914400" rtl="0" eaLnBrk="1" fontAlgn="auto" latinLnBrk="0" hangingPunct="1">
              <a:lnSpc>
                <a:spcPct val="100000"/>
              </a:lnSpc>
              <a:spcAft>
                <a:spcPts val="0"/>
              </a:spcAft>
              <a:buClrTx/>
              <a:buSzTx/>
              <a:buFontTx/>
              <a:buNone/>
              <a:tabLst/>
              <a:defRPr/>
            </a:pPr>
            <a:r>
              <a:rPr lang="en-US" dirty="0"/>
              <a:t>For both online and onsite training aske for one short summary – a sentence or two at most</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19</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159933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466725"/>
            <a:ext cx="5486400" cy="3086100"/>
          </a:xfrm>
        </p:spPr>
        <p:txBody>
          <a:bodyPr/>
          <a:lstStyle/>
          <a:p>
            <a:endParaRPr lang="en-US" dirty="0"/>
          </a:p>
        </p:txBody>
      </p:sp>
      <p:sp>
        <p:nvSpPr>
          <p:cNvPr id="3" name="Notes Placeholder 2"/>
          <p:cNvSpPr>
            <a:spLocks noGrp="1"/>
          </p:cNvSpPr>
          <p:nvPr>
            <p:ph type="body" idx="1"/>
          </p:nvPr>
        </p:nvSpPr>
        <p:spPr>
          <a:xfrm>
            <a:off x="685800" y="3640241"/>
            <a:ext cx="5486400" cy="5274365"/>
          </a:xfrm>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on slide: 2 minutes/3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18 minutes of 60-minute session/19 minutes of 75-minute session</a:t>
            </a:r>
          </a:p>
          <a:p>
            <a:pPr marL="0" indent="0">
              <a:buNone/>
            </a:pPr>
            <a:endParaRPr lang="en-GB" sz="8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marR="0" lvl="0" indent="0" algn="l" defTabSz="216000" rtl="0" eaLnBrk="1" fontAlgn="auto" latinLnBrk="0" hangingPunct="1">
              <a:buClrTx/>
              <a:buSzTx/>
              <a:buFont typeface="Wingdings" pitchFamily="2" charset="2"/>
              <a:buNone/>
              <a:tabLst>
                <a:tab pos="216000" algn="l"/>
                <a:tab pos="432000" algn="l"/>
                <a:tab pos="648000" algn="l"/>
                <a:tab pos="864000" algn="l"/>
              </a:tabLst>
              <a:defRPr/>
            </a:pPr>
            <a:r>
              <a:rPr lang="en-GB" sz="1200" b="1" kern="1200" dirty="0">
                <a:solidFill>
                  <a:schemeClr val="tx1"/>
                </a:solidFill>
                <a:effectLst/>
                <a:latin typeface="Arial" panose="020B0604020202020204" pitchFamily="34" charset="0"/>
                <a:ea typeface="+mn-ea"/>
                <a:cs typeface="Arial" panose="020B0604020202020204" pitchFamily="34" charset="0"/>
              </a:rPr>
              <a:t>(Ask)</a:t>
            </a:r>
            <a:r>
              <a:rPr lang="en-GB" sz="1200" kern="1200" dirty="0">
                <a:solidFill>
                  <a:schemeClr val="tx1"/>
                </a:solidFill>
                <a:effectLst/>
                <a:latin typeface="Arial" panose="020B0604020202020204" pitchFamily="34" charset="0"/>
                <a:ea typeface="+mn-ea"/>
                <a:cs typeface="Arial" panose="020B0604020202020204" pitchFamily="34" charset="0"/>
              </a:rPr>
              <a:t> </a:t>
            </a:r>
            <a:r>
              <a:rPr lang="en-US" dirty="0"/>
              <a:t>What are your club’s successes? </a:t>
            </a:r>
            <a:r>
              <a:rPr lang="en-GB" sz="1200" kern="1200" dirty="0">
                <a:solidFill>
                  <a:schemeClr val="tx1"/>
                </a:solidFill>
                <a:effectLst/>
                <a:latin typeface="Arial" panose="020B0604020202020204" pitchFamily="34" charset="0"/>
                <a:ea typeface="+mn-ea"/>
                <a:cs typeface="Arial" panose="020B0604020202020204" pitchFamily="34" charset="0"/>
              </a:rPr>
              <a:t>How have you contributed to one or more successes in your club as President? </a:t>
            </a:r>
          </a:p>
          <a:p>
            <a:pPr marL="0" marR="0" lvl="0" indent="0" algn="l" defTabSz="914400" rtl="0" eaLnBrk="1" fontAlgn="auto" latinLnBrk="0" hangingPunct="1">
              <a:buClrTx/>
              <a:buSzTx/>
              <a:buFontTx/>
              <a:buNone/>
              <a:tabLst/>
              <a:defRPr/>
            </a:pPr>
            <a:endParaRPr lang="en-US" sz="800" b="1" dirty="0"/>
          </a:p>
          <a:p>
            <a:pPr marL="0" marR="0" lvl="0" indent="0" algn="l" defTabSz="914400" rtl="0" eaLnBrk="1" fontAlgn="auto" latinLnBrk="0" hangingPunct="1">
              <a:buClrTx/>
              <a:buSzTx/>
              <a:buFontTx/>
              <a:buNone/>
              <a:tabLst/>
              <a:defRPr/>
            </a:pPr>
            <a:r>
              <a:rPr lang="en-US" b="1" dirty="0"/>
              <a:t>(For online training</a:t>
            </a:r>
            <a:r>
              <a:rPr lang="en-US" dirty="0"/>
              <a:t>, invite club officers to enter their responses into the Zoom Chat. Then share some of their responses out loud or ask your Chat Master to do so. If you have a small group and want them to verbalize their responses, ask them to raise their digital hands but limit them to one sentence or less to allow multiple responses. </a:t>
            </a:r>
          </a:p>
          <a:p>
            <a:pPr marL="0" marR="0" lvl="0" indent="0" algn="l" defTabSz="914400" rtl="0" eaLnBrk="1" fontAlgn="auto" latinLnBrk="0" hangingPunct="1">
              <a:buClrTx/>
              <a:buSzTx/>
              <a:buFontTx/>
              <a:buNone/>
              <a:tabLst/>
              <a:defRPr/>
            </a:pPr>
            <a:endParaRPr lang="en-US" sz="800" b="1" dirty="0"/>
          </a:p>
          <a:p>
            <a:pPr marL="0" marR="0" lvl="0" indent="0" algn="l" defTabSz="914400" rtl="0" eaLnBrk="1" fontAlgn="auto" latinLnBrk="0" hangingPunct="1">
              <a:buClrTx/>
              <a:buSzTx/>
              <a:buFontTx/>
              <a:buNone/>
              <a:tabLst/>
              <a:defRPr/>
            </a:pPr>
            <a:r>
              <a:rPr lang="en-US" b="1" dirty="0"/>
              <a:t>For onsite training</a:t>
            </a:r>
            <a:r>
              <a:rPr lang="en-US" dirty="0"/>
              <a:t>, ask them to raise their hands and again limit them to one sentence or less to have time for multiple responses.)</a:t>
            </a:r>
          </a:p>
          <a:p>
            <a:pPr marL="0" indent="0">
              <a:buNone/>
            </a:pPr>
            <a:endParaRPr lang="en-GB" sz="8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Other questions to ask (time permitting):</a:t>
            </a:r>
          </a:p>
          <a:p>
            <a:pPr marL="171450" marR="0" lvl="0" indent="-171450" algn="l" defTabSz="216000" rtl="0" eaLnBrk="1" fontAlgn="auto" latinLnBrk="0" hangingPunct="1">
              <a:buClrTx/>
              <a:buSzTx/>
              <a:buFont typeface="Wingdings" pitchFamily="2" charset="2"/>
              <a:buChar char="§"/>
              <a:tabLst>
                <a:tab pos="216000" algn="l"/>
                <a:tab pos="432000" algn="l"/>
                <a:tab pos="648000" algn="l"/>
                <a:tab pos="864000" algn="l"/>
              </a:tabLst>
              <a:defRPr/>
            </a:pPr>
            <a:r>
              <a:rPr lang="en-GB" sz="1200" kern="1200" dirty="0">
                <a:solidFill>
                  <a:schemeClr val="tx1"/>
                </a:solidFill>
                <a:effectLst/>
                <a:latin typeface="Arial" panose="020B0604020202020204" pitchFamily="34" charset="0"/>
                <a:ea typeface="+mn-ea"/>
                <a:cs typeface="Arial" panose="020B0604020202020204" pitchFamily="34" charset="0"/>
              </a:rPr>
              <a:t>How were your Sep/Oct renewals?</a:t>
            </a:r>
          </a:p>
          <a:p>
            <a:pPr marL="171450" marR="0" lvl="0" indent="-171450" algn="l" defTabSz="216000" rtl="0" eaLnBrk="1" fontAlgn="auto" latinLnBrk="0" hangingPunct="1">
              <a:buClrTx/>
              <a:buSzTx/>
              <a:buFont typeface="Wingdings" pitchFamily="2" charset="2"/>
              <a:buChar char="§"/>
              <a:tabLst>
                <a:tab pos="216000" algn="l"/>
                <a:tab pos="432000" algn="l"/>
                <a:tab pos="648000" algn="l"/>
                <a:tab pos="864000" algn="l"/>
              </a:tabLst>
              <a:defRPr/>
            </a:pPr>
            <a:r>
              <a:rPr lang="en-GB" sz="1200" kern="1200" dirty="0">
                <a:solidFill>
                  <a:schemeClr val="tx1"/>
                </a:solidFill>
                <a:effectLst/>
                <a:latin typeface="Arial" panose="020B0604020202020204" pitchFamily="34" charset="0"/>
                <a:ea typeface="+mn-ea"/>
                <a:cs typeface="Arial" panose="020B0604020202020204" pitchFamily="34" charset="0"/>
              </a:rPr>
              <a:t>How many of your members are achieving their goals in Pathways?</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How many guests are attending your club meetings?</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How well is PR working to promote your club?</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If a corporate club, which communication channels are working well to promote your club?</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How do you need to update the Club Success Plan (CSP) to be more successful?</a:t>
            </a:r>
          </a:p>
          <a:p>
            <a:pPr marL="0" indent="0">
              <a:buNone/>
            </a:pPr>
            <a:endParaRPr lang="en-GB" sz="8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b="1" dirty="0"/>
              <a:t>(Note: </a:t>
            </a:r>
            <a:r>
              <a:rPr lang="en-GB" dirty="0"/>
              <a:t>In this section, it is advisable to write down valuable contributions from attendees to discuss later, time permitting.)</a:t>
            </a:r>
          </a:p>
          <a:p>
            <a:pPr marL="0" indent="0">
              <a:buNone/>
            </a:pPr>
            <a:endParaRPr lang="en-GB"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20</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4385036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466725"/>
            <a:ext cx="5486400" cy="3086100"/>
          </a:xfrm>
        </p:spPr>
        <p:txBody>
          <a:bodyPr/>
          <a:lstStyle/>
          <a:p>
            <a:endParaRPr lang="en-US" dirty="0"/>
          </a:p>
        </p:txBody>
      </p:sp>
      <p:sp>
        <p:nvSpPr>
          <p:cNvPr id="3" name="Notes Placeholder 2"/>
          <p:cNvSpPr>
            <a:spLocks noGrp="1"/>
          </p:cNvSpPr>
          <p:nvPr>
            <p:ph type="body" idx="1"/>
          </p:nvPr>
        </p:nvSpPr>
        <p:spPr>
          <a:xfrm>
            <a:off x="685800" y="3636100"/>
            <a:ext cx="5486400" cy="5256109"/>
          </a:xfrm>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on slide: 2 minutes/3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20 minutes of 60-minute session/22 minutes of a 75-minute session</a:t>
            </a:r>
            <a:br>
              <a:rPr lang="en-GB" sz="1200" b="1" kern="1200" dirty="0">
                <a:solidFill>
                  <a:schemeClr val="tx1"/>
                </a:solidFill>
                <a:effectLst/>
                <a:latin typeface="Arial" panose="020B0604020202020204" pitchFamily="34" charset="0"/>
                <a:ea typeface="+mn-ea"/>
                <a:cs typeface="Arial" panose="020B0604020202020204" pitchFamily="34" charset="0"/>
              </a:rPr>
            </a:b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(Ask) </a:t>
            </a:r>
            <a:r>
              <a:rPr lang="en-GB" sz="1200" kern="1200" dirty="0">
                <a:solidFill>
                  <a:schemeClr val="tx1"/>
                </a:solidFill>
                <a:effectLst/>
                <a:latin typeface="Arial" panose="020B0604020202020204" pitchFamily="34" charset="0"/>
                <a:ea typeface="+mn-ea"/>
                <a:cs typeface="Arial" panose="020B0604020202020204" pitchFamily="34" charset="0"/>
              </a:rPr>
              <a:t>What is not going well in your club from your perspective as Club President?</a:t>
            </a:r>
          </a:p>
          <a:p>
            <a:pPr marL="0" indent="0">
              <a:buNone/>
            </a:pPr>
            <a:endParaRPr lang="en-GB" sz="8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Other questions to ask (time permitting):</a:t>
            </a:r>
          </a:p>
          <a:p>
            <a:r>
              <a:rPr lang="en-GB" sz="1200" kern="1200" dirty="0">
                <a:solidFill>
                  <a:schemeClr val="tx1"/>
                </a:solidFill>
                <a:effectLst/>
                <a:latin typeface="Arial" panose="020B0604020202020204" pitchFamily="34" charset="0"/>
                <a:ea typeface="+mn-ea"/>
                <a:cs typeface="Arial" panose="020B0604020202020204" pitchFamily="34" charset="0"/>
              </a:rPr>
              <a:t>What are obstacles to progress?</a:t>
            </a:r>
          </a:p>
          <a:p>
            <a:r>
              <a:rPr lang="en-GB" sz="1200" kern="1200" dirty="0">
                <a:solidFill>
                  <a:schemeClr val="tx1"/>
                </a:solidFill>
                <a:effectLst/>
                <a:latin typeface="Arial" panose="020B0604020202020204" pitchFamily="34" charset="0"/>
                <a:ea typeface="+mn-ea"/>
                <a:cs typeface="Arial" panose="020B0604020202020204" pitchFamily="34" charset="0"/>
              </a:rPr>
              <a:t>How would you rate the quality of your club meetings?</a:t>
            </a:r>
          </a:p>
          <a:p>
            <a:pPr marL="0" marR="0" lvl="0" indent="-216000" algn="l" defTabSz="216000" rtl="0" eaLnBrk="1" fontAlgn="auto" latinLnBrk="0" hangingPunct="1">
              <a:lnSpc>
                <a:spcPts val="1500"/>
              </a:lnSpc>
              <a:spcBef>
                <a:spcPts val="0"/>
              </a:spcBef>
              <a:spcAft>
                <a:spcPts val="600"/>
              </a:spcAft>
              <a:buClrTx/>
              <a:buSzTx/>
              <a:buFont typeface="Wingdings" pitchFamily="2" charset="2"/>
              <a:buChar char="§"/>
              <a:tabLst>
                <a:tab pos="216000" algn="l"/>
                <a:tab pos="432000" algn="l"/>
                <a:tab pos="648000" algn="l"/>
                <a:tab pos="864000" algn="l"/>
              </a:tabLst>
              <a:defRPr/>
            </a:pPr>
            <a:r>
              <a:rPr lang="en-GB" sz="1200" kern="1200" dirty="0">
                <a:solidFill>
                  <a:schemeClr val="tx1"/>
                </a:solidFill>
                <a:effectLst/>
                <a:latin typeface="Arial" panose="020B0604020202020204" pitchFamily="34" charset="0"/>
                <a:ea typeface="+mn-ea"/>
                <a:cs typeface="Arial" panose="020B0604020202020204" pitchFamily="34" charset="0"/>
              </a:rPr>
              <a:t>How well are members are not progressing in Pathways?</a:t>
            </a:r>
          </a:p>
          <a:p>
            <a:r>
              <a:rPr lang="en-GB" sz="1200" kern="1200" dirty="0">
                <a:solidFill>
                  <a:schemeClr val="tx1"/>
                </a:solidFill>
                <a:effectLst/>
                <a:latin typeface="Arial" panose="020B0604020202020204" pitchFamily="34" charset="0"/>
                <a:ea typeface="+mn-ea"/>
                <a:cs typeface="Arial" panose="020B0604020202020204" pitchFamily="34" charset="0"/>
              </a:rPr>
              <a:t>How many new members have joined your club since July 1?</a:t>
            </a:r>
          </a:p>
          <a:p>
            <a:r>
              <a:rPr lang="en-GB" sz="1200" kern="1200" dirty="0">
                <a:solidFill>
                  <a:schemeClr val="tx1"/>
                </a:solidFill>
                <a:effectLst/>
                <a:latin typeface="Arial" panose="020B0604020202020204" pitchFamily="34" charset="0"/>
                <a:ea typeface="+mn-ea"/>
                <a:cs typeface="Arial" panose="020B0604020202020204" pitchFamily="34" charset="0"/>
              </a:rPr>
              <a:t>How many members did not renew during the Sep/Oct renewals?</a:t>
            </a:r>
          </a:p>
          <a:p>
            <a:r>
              <a:rPr lang="en-GB" sz="1200" kern="1200" dirty="0">
                <a:solidFill>
                  <a:schemeClr val="tx1"/>
                </a:solidFill>
                <a:effectLst/>
                <a:latin typeface="Arial" panose="020B0604020202020204" pitchFamily="34" charset="0"/>
                <a:ea typeface="+mn-ea"/>
                <a:cs typeface="Arial" panose="020B0604020202020204" pitchFamily="34" charset="0"/>
              </a:rPr>
              <a:t>Does the Club Success Plan need to be amended?</a:t>
            </a:r>
          </a:p>
          <a:p>
            <a:r>
              <a:rPr lang="en-GB" sz="1200" kern="1200" dirty="0">
                <a:solidFill>
                  <a:schemeClr val="tx1"/>
                </a:solidFill>
                <a:effectLst/>
                <a:latin typeface="Arial" panose="020B0604020202020204" pitchFamily="34" charset="0"/>
                <a:ea typeface="+mn-ea"/>
                <a:cs typeface="Arial" panose="020B0604020202020204" pitchFamily="34" charset="0"/>
              </a:rPr>
              <a:t>Are there any challenges within the Executive Committee?</a:t>
            </a:r>
          </a:p>
          <a:p>
            <a:endParaRPr lang="en-US" sz="800" dirty="0"/>
          </a:p>
          <a:p>
            <a:pPr marL="0" indent="0">
              <a:buNone/>
            </a:pPr>
            <a:r>
              <a:rPr lang="en-GB" b="1" dirty="0"/>
              <a:t>(Note: </a:t>
            </a:r>
            <a:r>
              <a:rPr lang="en-GB" dirty="0"/>
              <a:t>In this section, it is advisable to write down valuable contributions from attendees to discuss later, time permitting.)</a:t>
            </a:r>
          </a:p>
          <a:p>
            <a:pPr marL="0" indent="0">
              <a:buNone/>
            </a:pPr>
            <a:endParaRPr lang="en-GB" sz="8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(For online training</a:t>
            </a:r>
            <a:r>
              <a:rPr lang="en-US" dirty="0"/>
              <a:t>, invite club officers to enter their responses into the Zoom chat and have a Chat Master read some of the responses out loud. If you have a small group and want them to verbalize their responses, ask them to  raise their digital hand but limit them to one sentence or less to allow for multiple responses.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800"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For onsite training</a:t>
            </a:r>
            <a:r>
              <a:rPr lang="en-US" dirty="0"/>
              <a:t>, ask them to raise their hands and again limit them to one sentence to have time for multiple responses.)</a:t>
            </a:r>
          </a:p>
          <a:p>
            <a:pPr marL="0" indent="0">
              <a:buNone/>
            </a:pPr>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21</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0904010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466725"/>
            <a:ext cx="5486400" cy="3086100"/>
          </a:xfrm>
        </p:spPr>
        <p:txBody>
          <a:bodyPr/>
          <a:lstStyle/>
          <a:p>
            <a:endParaRPr lang="en-US" dirty="0"/>
          </a:p>
        </p:txBody>
      </p:sp>
      <p:sp>
        <p:nvSpPr>
          <p:cNvPr id="3" name="Notes Placeholder 2"/>
          <p:cNvSpPr>
            <a:spLocks noGrp="1"/>
          </p:cNvSpPr>
          <p:nvPr>
            <p:ph type="body" idx="1"/>
          </p:nvPr>
        </p:nvSpPr>
        <p:spPr>
          <a:xfrm>
            <a:off x="685799" y="3582884"/>
            <a:ext cx="5648739" cy="5508108"/>
          </a:xfrm>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on slide: 2 minutes/3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22 minutes of 60-minute session/25 minutes of a 75-minute session</a:t>
            </a:r>
          </a:p>
          <a:p>
            <a:pPr marL="0" indent="0">
              <a:buNone/>
            </a:pPr>
            <a:endParaRPr lang="en-GB" sz="8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(Say) </a:t>
            </a:r>
            <a:r>
              <a:rPr lang="en-GB" sz="1200" kern="1200" dirty="0">
                <a:solidFill>
                  <a:schemeClr val="tx1"/>
                </a:solidFill>
                <a:effectLst/>
                <a:latin typeface="Arial" panose="020B0604020202020204" pitchFamily="34" charset="0"/>
                <a:ea typeface="+mn-ea"/>
                <a:cs typeface="Arial" panose="020B0604020202020204" pitchFamily="34" charset="0"/>
              </a:rPr>
              <a:t>The end of the Toastmasters year on June 30 is fast approaching. There is still time to solve any issues identified earlier in this session. </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(Ask) </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Where is your club going?</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How is your club tracking toward the goals in the Distinguished Club Program? </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Are your members achieving their individual goals? </a:t>
            </a:r>
          </a:p>
          <a:p>
            <a:pPr marL="171450" indent="-171450">
              <a:buFont typeface="Wingdings" panose="05000000000000000000" pitchFamily="2" charset="2"/>
              <a:buChar char="§"/>
            </a:pPr>
            <a:r>
              <a:rPr lang="en-US" dirty="0"/>
              <a:t>What can you do as President to make your club meetings more successful, to support your club in achieving its DCP goals by year-end?</a:t>
            </a:r>
          </a:p>
          <a:p>
            <a:pPr marL="171450" indent="-171450">
              <a:buFont typeface="Wingdings" panose="05000000000000000000" pitchFamily="2" charset="2"/>
              <a:buChar char="§"/>
            </a:pPr>
            <a:endParaRPr lang="en-US" sz="800" dirty="0"/>
          </a:p>
          <a:p>
            <a:pPr marL="0" marR="0" lvl="0" indent="0" algn="l" defTabSz="216000" rtl="0" eaLnBrk="1" fontAlgn="auto" latinLnBrk="0" hangingPunct="1">
              <a:buClrTx/>
              <a:buSzTx/>
              <a:buFont typeface="Wingdings" panose="05000000000000000000" pitchFamily="2" charset="2"/>
              <a:buNone/>
              <a:tabLst>
                <a:tab pos="216000" algn="l"/>
                <a:tab pos="432000" algn="l"/>
                <a:tab pos="648000" algn="l"/>
                <a:tab pos="864000" algn="l"/>
              </a:tabLst>
              <a:defRPr/>
            </a:pPr>
            <a:r>
              <a:rPr lang="en-GB" sz="1200" kern="1200" dirty="0">
                <a:solidFill>
                  <a:schemeClr val="tx1"/>
                </a:solidFill>
                <a:effectLst/>
                <a:latin typeface="Arial" panose="020B0604020202020204" pitchFamily="34" charset="0"/>
                <a:ea typeface="+mn-ea"/>
                <a:cs typeface="Arial" panose="020B0604020202020204" pitchFamily="34" charset="0"/>
              </a:rPr>
              <a:t>Now that we have identified Successes and Challenges: What can we Start-Stop-Continue to work on between now and June 30 to achieve more success.</a:t>
            </a:r>
          </a:p>
          <a:p>
            <a:pPr marL="0" indent="0">
              <a:buNone/>
            </a:pPr>
            <a:endParaRPr lang="en-US" sz="800" dirty="0"/>
          </a:p>
          <a:p>
            <a:pPr marL="0" indent="0">
              <a:buNone/>
            </a:pPr>
            <a:r>
              <a:rPr lang="en-GB" b="1" dirty="0"/>
              <a:t>(Note: </a:t>
            </a:r>
            <a:r>
              <a:rPr lang="en-GB" dirty="0"/>
              <a:t>In this section, it is advisable to write down valuable contributions from attendees to discuss later, time permitting.)</a:t>
            </a:r>
          </a:p>
          <a:p>
            <a:pPr marL="0" indent="0">
              <a:buNone/>
            </a:pPr>
            <a:endParaRPr lang="en-GB" sz="800" dirty="0"/>
          </a:p>
          <a:p>
            <a:pPr marL="0" marR="0" lvl="0" indent="0" algn="l" defTabSz="914400" rtl="0" eaLnBrk="1" fontAlgn="auto" latinLnBrk="0" hangingPunct="1">
              <a:buClrTx/>
              <a:buSzTx/>
              <a:buFontTx/>
              <a:buNone/>
              <a:tabLst/>
              <a:defRPr/>
            </a:pPr>
            <a:r>
              <a:rPr lang="en-US" b="1" dirty="0"/>
              <a:t>(For online training</a:t>
            </a:r>
            <a:r>
              <a:rPr lang="en-US" dirty="0"/>
              <a:t>, invite club officers to enter their responses into the Zoom Chat. Then share some of their responses out loud or ask your Chat Master to do so. If you have a small group and want them to verbalize their responses, ask them to raise their digital hands but limit them to one sentence or less to allow multiple responses. </a:t>
            </a:r>
          </a:p>
          <a:p>
            <a:pPr marL="0" marR="0" lvl="0" indent="0" algn="l" defTabSz="914400" rtl="0" eaLnBrk="1" fontAlgn="auto" latinLnBrk="0" hangingPunct="1">
              <a:buClrTx/>
              <a:buSzTx/>
              <a:buFontTx/>
              <a:buNone/>
              <a:tabLst/>
              <a:defRPr/>
            </a:pPr>
            <a:endParaRPr lang="en-US" sz="800" b="1" dirty="0"/>
          </a:p>
          <a:p>
            <a:pPr marL="0" marR="0" lvl="0" indent="0" algn="l" defTabSz="914400" rtl="0" eaLnBrk="1" fontAlgn="auto" latinLnBrk="0" hangingPunct="1">
              <a:buClrTx/>
              <a:buSzTx/>
              <a:buFontTx/>
              <a:buNone/>
              <a:tabLst/>
              <a:defRPr/>
            </a:pPr>
            <a:r>
              <a:rPr lang="en-US" b="1" dirty="0"/>
              <a:t>For onsite training</a:t>
            </a:r>
            <a:r>
              <a:rPr lang="en-US" dirty="0"/>
              <a:t>, ask them to raise their hands and again limit them to one sentence or less to have time for multiple responses.)</a:t>
            </a:r>
          </a:p>
          <a:p>
            <a:pPr marL="0" indent="0">
              <a:buNone/>
            </a:pPr>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22</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7208468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on slide: 1 minute</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23 minutes of 60-minute session/26 minutes of a 75-minute session</a:t>
            </a:r>
          </a:p>
          <a:p>
            <a:pPr marL="0" indent="0">
              <a:buNone/>
            </a:pP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(Say) </a:t>
            </a:r>
            <a:r>
              <a:rPr lang="en-GB" sz="1200" kern="1200" dirty="0">
                <a:solidFill>
                  <a:schemeClr val="tx1"/>
                </a:solidFill>
                <a:effectLst/>
                <a:latin typeface="Arial" panose="020B0604020202020204" pitchFamily="34" charset="0"/>
                <a:ea typeface="+mn-ea"/>
                <a:cs typeface="Arial" panose="020B0604020202020204" pitchFamily="34" charset="0"/>
              </a:rPr>
              <a:t>We defined Root Cause Analysis (RCA) in General Session Part 1. By using RCA, club officers can clearly define and address the root causes of issues facing their club, not just the symptoms. RCA helps Presidents avoid “quick fixes” and instead identify the structural issues affecting club performance. In the example illustrated here the problem is the “Club is in long-term decline” It has lost members and failed to recruit new ones. In addition, it has not been Distinguished for the past five years after being Presidents Distinguished for the previous 9 years.</a:t>
            </a:r>
          </a:p>
        </p:txBody>
      </p:sp>
      <p:sp>
        <p:nvSpPr>
          <p:cNvPr id="4" name="Slide Number Placeholder 3"/>
          <p:cNvSpPr>
            <a:spLocks noGrp="1"/>
          </p:cNvSpPr>
          <p:nvPr>
            <p:ph type="sldNum" sz="quarter" idx="5"/>
          </p:nvPr>
        </p:nvSpPr>
        <p:spPr/>
        <p:txBody>
          <a:bodyPr/>
          <a:lstStyle/>
          <a:p>
            <a:fld id="{DC9DD302-1F34-F94E-BE63-3678BC305FEB}" type="slidenum">
              <a:rPr lang="en-US" smtClean="0"/>
              <a:pPr/>
              <a:t>23</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7875667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466725"/>
            <a:ext cx="5486400" cy="3086100"/>
          </a:xfrm>
        </p:spPr>
        <p:txBody>
          <a:bodyPr/>
          <a:lstStyle/>
          <a:p>
            <a:endParaRPr lang="en-US" dirty="0"/>
          </a:p>
        </p:txBody>
      </p:sp>
      <p:sp>
        <p:nvSpPr>
          <p:cNvPr id="3" name="Notes Placeholder 2"/>
          <p:cNvSpPr>
            <a:spLocks noGrp="1"/>
          </p:cNvSpPr>
          <p:nvPr>
            <p:ph type="body" idx="1"/>
          </p:nvPr>
        </p:nvSpPr>
        <p:spPr>
          <a:xfrm>
            <a:off x="473765" y="3566077"/>
            <a:ext cx="5910469" cy="7832035"/>
          </a:xfrm>
        </p:spPr>
        <p:txBody>
          <a:bodyPr/>
          <a:lstStyle/>
          <a:p>
            <a:pPr marL="0" indent="0">
              <a:buNone/>
            </a:pPr>
            <a:r>
              <a:rPr lang="en-GB" sz="1050" b="1" kern="1200" dirty="0">
                <a:solidFill>
                  <a:schemeClr val="tx1"/>
                </a:solidFill>
                <a:effectLst/>
                <a:latin typeface="Arial" panose="020B0604020202020204" pitchFamily="34" charset="0"/>
                <a:ea typeface="+mn-ea"/>
                <a:cs typeface="Arial" panose="020B0604020202020204" pitchFamily="34" charset="0"/>
              </a:rPr>
              <a:t>Time on slide: 3 minutes</a:t>
            </a:r>
          </a:p>
          <a:p>
            <a:pPr marL="0" indent="0">
              <a:buNone/>
            </a:pPr>
            <a:r>
              <a:rPr lang="en-GB" sz="1050" b="1" kern="1200" dirty="0">
                <a:solidFill>
                  <a:schemeClr val="tx1"/>
                </a:solidFill>
                <a:effectLst/>
                <a:latin typeface="Arial" panose="020B0604020202020204" pitchFamily="34" charset="0"/>
                <a:ea typeface="+mn-ea"/>
                <a:cs typeface="Arial" panose="020B0604020202020204" pitchFamily="34" charset="0"/>
              </a:rPr>
              <a:t>Elapsed time: 26 minutes of 60-minute session/29 minutes of a 75-minute session</a:t>
            </a:r>
          </a:p>
          <a:p>
            <a:pPr marL="0" indent="0">
              <a:buNone/>
            </a:pPr>
            <a:endParaRPr lang="en-GB" sz="7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05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sz="1050" kern="1200" dirty="0">
                <a:solidFill>
                  <a:schemeClr val="tx1"/>
                </a:solidFill>
                <a:effectLst/>
                <a:latin typeface="Arial" panose="020B0604020202020204" pitchFamily="34" charset="0"/>
                <a:ea typeface="+mn-ea"/>
                <a:cs typeface="Arial" panose="020B0604020202020204" pitchFamily="34" charset="0"/>
              </a:rPr>
              <a:t>(</a:t>
            </a:r>
            <a:r>
              <a:rPr lang="en-GB" sz="1050" b="1" kern="1200" dirty="0">
                <a:solidFill>
                  <a:schemeClr val="tx1"/>
                </a:solidFill>
                <a:effectLst/>
                <a:latin typeface="Arial" panose="020B0604020202020204" pitchFamily="34" charset="0"/>
                <a:ea typeface="+mn-ea"/>
                <a:cs typeface="Arial" panose="020B0604020202020204" pitchFamily="34" charset="0"/>
              </a:rPr>
              <a:t>Post</a:t>
            </a:r>
            <a:r>
              <a:rPr lang="en-GB" sz="1050" kern="1200" dirty="0">
                <a:solidFill>
                  <a:schemeClr val="tx1"/>
                </a:solidFill>
                <a:effectLst/>
                <a:latin typeface="Arial" panose="020B0604020202020204" pitchFamily="34" charset="0"/>
                <a:ea typeface="+mn-ea"/>
                <a:cs typeface="Arial" panose="020B0604020202020204" pitchFamily="34" charset="0"/>
              </a:rPr>
              <a:t> a copy of the Fishbone diagram in the Zoom chat, if conducting an online or hybrid meeting. Print out copies to distribute, if training is onsite.)</a:t>
            </a:r>
          </a:p>
          <a:p>
            <a:pPr marL="0" indent="0">
              <a:buNone/>
            </a:pPr>
            <a:endParaRPr lang="en-GB" sz="7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050" b="1" kern="1200" dirty="0">
                <a:solidFill>
                  <a:schemeClr val="tx1"/>
                </a:solidFill>
                <a:effectLst/>
                <a:latin typeface="Arial" panose="020B0604020202020204" pitchFamily="34" charset="0"/>
                <a:ea typeface="+mn-ea"/>
                <a:cs typeface="Arial" panose="020B0604020202020204" pitchFamily="34" charset="0"/>
              </a:rPr>
              <a:t>(Say) </a:t>
            </a:r>
            <a:r>
              <a:rPr lang="en-GB" sz="1050" kern="1200" dirty="0">
                <a:solidFill>
                  <a:schemeClr val="tx1"/>
                </a:solidFill>
                <a:effectLst/>
                <a:latin typeface="Arial" panose="020B0604020202020204" pitchFamily="34" charset="0"/>
                <a:ea typeface="+mn-ea"/>
                <a:cs typeface="Arial" panose="020B0604020202020204" pitchFamily="34" charset="0"/>
              </a:rPr>
              <a:t>This is the Fishbone diagram template that you can use during the case studies and also when diagnosing problems in your club. </a:t>
            </a:r>
          </a:p>
          <a:p>
            <a:pPr marL="0" indent="0">
              <a:buNone/>
            </a:pPr>
            <a:endParaRPr lang="en-GB" sz="7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050" kern="1200" dirty="0">
                <a:solidFill>
                  <a:schemeClr val="tx1"/>
                </a:solidFill>
                <a:effectLst/>
                <a:latin typeface="Arial" panose="020B0604020202020204" pitchFamily="34" charset="0"/>
                <a:ea typeface="+mn-ea"/>
                <a:cs typeface="Arial" panose="020B0604020202020204" pitchFamily="34" charset="0"/>
              </a:rPr>
              <a:t>(The purpose of this slide is to walk the Presidents through each Fishbone diagram category to show how they structure the Root Cause Analysis (RCA) discussion. Review each category of the Fishbone diagram analysis to define the root cause(s).) </a:t>
            </a:r>
          </a:p>
          <a:p>
            <a:pPr marL="0" indent="0">
              <a:buNone/>
            </a:pPr>
            <a:br>
              <a:rPr lang="en-GB" sz="1050" kern="1200" dirty="0">
                <a:solidFill>
                  <a:schemeClr val="tx1"/>
                </a:solidFill>
                <a:effectLst/>
                <a:latin typeface="Arial" panose="020B0604020202020204" pitchFamily="34" charset="0"/>
                <a:ea typeface="+mn-ea"/>
                <a:cs typeface="Arial" panose="020B0604020202020204" pitchFamily="34" charset="0"/>
              </a:rPr>
            </a:br>
            <a:r>
              <a:rPr lang="en-GB" sz="1050" b="1" kern="1200" dirty="0">
                <a:solidFill>
                  <a:schemeClr val="tx1"/>
                </a:solidFill>
                <a:effectLst/>
                <a:latin typeface="Arial" panose="020B0604020202020204" pitchFamily="34" charset="0"/>
                <a:ea typeface="+mn-ea"/>
                <a:cs typeface="Arial" panose="020B0604020202020204" pitchFamily="34" charset="0"/>
              </a:rPr>
              <a:t>(Say) </a:t>
            </a:r>
            <a:r>
              <a:rPr lang="en-GB" sz="1050" kern="1200" dirty="0">
                <a:solidFill>
                  <a:schemeClr val="tx1"/>
                </a:solidFill>
                <a:effectLst/>
                <a:latin typeface="Arial" panose="020B0604020202020204" pitchFamily="34" charset="0"/>
                <a:ea typeface="+mn-ea"/>
                <a:cs typeface="Arial" panose="020B0604020202020204" pitchFamily="34" charset="0"/>
              </a:rPr>
              <a:t>As President, you should guide your Executive Committee through these categories when diagnosing club issues.</a:t>
            </a:r>
          </a:p>
          <a:p>
            <a:pPr marL="228600" indent="-228600">
              <a:buFont typeface="+mj-lt"/>
              <a:buAutoNum type="arabicPeriod"/>
            </a:pPr>
            <a:r>
              <a:rPr lang="en-GB" sz="1050" b="1" kern="1200" dirty="0">
                <a:solidFill>
                  <a:schemeClr val="tx1"/>
                </a:solidFill>
                <a:effectLst/>
                <a:latin typeface="Arial" panose="020B0604020202020204" pitchFamily="34" charset="0"/>
                <a:ea typeface="+mn-ea"/>
                <a:cs typeface="Arial" panose="020B0604020202020204" pitchFamily="34" charset="0"/>
              </a:rPr>
              <a:t>Resources</a:t>
            </a:r>
            <a:r>
              <a:rPr lang="en-GB" sz="1050" kern="1200" dirty="0">
                <a:solidFill>
                  <a:schemeClr val="tx1"/>
                </a:solidFill>
                <a:effectLst/>
                <a:latin typeface="Arial" panose="020B0604020202020204" pitchFamily="34" charset="0"/>
                <a:ea typeface="+mn-ea"/>
                <a:cs typeface="Arial" panose="020B0604020202020204" pitchFamily="34" charset="0"/>
              </a:rPr>
              <a:t> – “What resources does your club have?”</a:t>
            </a:r>
          </a:p>
          <a:p>
            <a:pPr marL="660600" lvl="1" indent="-228600"/>
            <a:r>
              <a:rPr lang="en-GB" sz="1050" kern="1200" dirty="0">
                <a:solidFill>
                  <a:schemeClr val="tx1"/>
                </a:solidFill>
                <a:effectLst/>
                <a:latin typeface="Arial" panose="020B0604020202020204" pitchFamily="34" charset="0"/>
                <a:ea typeface="+mn-ea"/>
                <a:cs typeface="Arial" panose="020B0604020202020204" pitchFamily="34" charset="0"/>
              </a:rPr>
              <a:t>These are the club’s tangible assets – available funds/bank account, the club’s physical/online/hybrid venue, any technological tools, as well as its website and social media accounts. Resources must support club growth, not hinder it. </a:t>
            </a:r>
          </a:p>
          <a:p>
            <a:pPr marL="228600" indent="-228600">
              <a:buFont typeface="+mj-lt"/>
              <a:buAutoNum type="arabicPeriod"/>
            </a:pPr>
            <a:r>
              <a:rPr lang="en-GB" sz="1050" b="1" kern="1200" dirty="0">
                <a:solidFill>
                  <a:schemeClr val="tx1"/>
                </a:solidFill>
                <a:effectLst/>
                <a:latin typeface="Arial" panose="020B0604020202020204" pitchFamily="34" charset="0"/>
                <a:ea typeface="+mn-ea"/>
                <a:cs typeface="Arial" panose="020B0604020202020204" pitchFamily="34" charset="0"/>
              </a:rPr>
              <a:t>Processes</a:t>
            </a:r>
            <a:r>
              <a:rPr lang="en-GB" sz="1050" kern="1200" dirty="0">
                <a:solidFill>
                  <a:schemeClr val="tx1"/>
                </a:solidFill>
                <a:effectLst/>
                <a:latin typeface="Arial" panose="020B0604020202020204" pitchFamily="34" charset="0"/>
                <a:ea typeface="+mn-ea"/>
                <a:cs typeface="Arial" panose="020B0604020202020204" pitchFamily="34" charset="0"/>
              </a:rPr>
              <a:t> – “How does your club operate?” </a:t>
            </a:r>
          </a:p>
          <a:p>
            <a:pPr marL="660600" lvl="1" indent="-228600"/>
            <a:r>
              <a:rPr lang="en-GB" sz="1050" kern="1200" dirty="0">
                <a:solidFill>
                  <a:schemeClr val="tx1"/>
                </a:solidFill>
                <a:effectLst/>
                <a:latin typeface="Arial" panose="020B0604020202020204" pitchFamily="34" charset="0"/>
                <a:ea typeface="+mn-ea"/>
                <a:cs typeface="Arial" panose="020B0604020202020204" pitchFamily="34" charset="0"/>
              </a:rPr>
              <a:t>These are the systems, repeatable steps, tasks, and actions that keep the club operating, such as guest follow-up processes, meeting roles and speech assignment scheduling, dues collection, mentoring programs, onboarding, and club management system would be part of this. These processes must be reliable and consistent.</a:t>
            </a:r>
          </a:p>
          <a:p>
            <a:pPr marL="228600" indent="-228600">
              <a:buFont typeface="+mj-lt"/>
              <a:buAutoNum type="arabicPeriod"/>
            </a:pPr>
            <a:r>
              <a:rPr lang="en-GB" sz="1050" b="1" kern="1200" dirty="0">
                <a:solidFill>
                  <a:schemeClr val="tx1"/>
                </a:solidFill>
                <a:effectLst/>
                <a:latin typeface="Arial" panose="020B0604020202020204" pitchFamily="34" charset="0"/>
                <a:ea typeface="+mn-ea"/>
                <a:cs typeface="Arial" panose="020B0604020202020204" pitchFamily="34" charset="0"/>
              </a:rPr>
              <a:t>Leadership</a:t>
            </a:r>
            <a:r>
              <a:rPr lang="en-GB" sz="1050" kern="1200" dirty="0">
                <a:solidFill>
                  <a:schemeClr val="tx1"/>
                </a:solidFill>
                <a:effectLst/>
                <a:latin typeface="Arial" panose="020B0604020202020204" pitchFamily="34" charset="0"/>
                <a:ea typeface="+mn-ea"/>
                <a:cs typeface="Arial" panose="020B0604020202020204" pitchFamily="34" charset="0"/>
              </a:rPr>
              <a:t> – “How do you lead your club?” </a:t>
            </a:r>
          </a:p>
          <a:p>
            <a:pPr marL="660600" lvl="1" indent="-228600"/>
            <a:r>
              <a:rPr lang="en-GB" sz="1050" kern="1200" dirty="0">
                <a:solidFill>
                  <a:schemeClr val="tx1"/>
                </a:solidFill>
                <a:effectLst/>
                <a:latin typeface="Arial" panose="020B0604020202020204" pitchFamily="34" charset="0"/>
                <a:ea typeface="+mn-ea"/>
                <a:cs typeface="Arial" panose="020B0604020202020204" pitchFamily="34" charset="0"/>
              </a:rPr>
              <a:t>What are the attitudes, actions, and behaviors of Executive Committee members? Leadership role clarity, teamwork, and accountability are essential to club success. </a:t>
            </a:r>
          </a:p>
          <a:p>
            <a:pPr marL="228600" indent="-228600">
              <a:buFont typeface="+mj-lt"/>
              <a:buAutoNum type="arabicPeriod"/>
            </a:pPr>
            <a:r>
              <a:rPr lang="en-GB" sz="1050" b="1" kern="1200" dirty="0">
                <a:solidFill>
                  <a:schemeClr val="tx1"/>
                </a:solidFill>
                <a:effectLst/>
                <a:latin typeface="Arial" panose="020B0604020202020204" pitchFamily="34" charset="0"/>
                <a:ea typeface="+mn-ea"/>
                <a:cs typeface="Arial" panose="020B0604020202020204" pitchFamily="34" charset="0"/>
              </a:rPr>
              <a:t>Culture</a:t>
            </a:r>
            <a:r>
              <a:rPr lang="en-GB" sz="1050" kern="1200" dirty="0">
                <a:solidFill>
                  <a:schemeClr val="tx1"/>
                </a:solidFill>
                <a:effectLst/>
                <a:latin typeface="Arial" panose="020B0604020202020204" pitchFamily="34" charset="0"/>
                <a:ea typeface="+mn-ea"/>
                <a:cs typeface="Arial" panose="020B0604020202020204" pitchFamily="34" charset="0"/>
              </a:rPr>
              <a:t> – “How does it feel to be a member of your club?” </a:t>
            </a:r>
          </a:p>
          <a:p>
            <a:pPr marL="660600" lvl="1" indent="-228600"/>
            <a:r>
              <a:rPr lang="en-GB" sz="1050" kern="1200" dirty="0">
                <a:solidFill>
                  <a:schemeClr val="tx1"/>
                </a:solidFill>
                <a:effectLst/>
                <a:latin typeface="Arial" panose="020B0604020202020204" pitchFamily="34" charset="0"/>
                <a:ea typeface="+mn-ea"/>
                <a:cs typeface="Arial" panose="020B0604020202020204" pitchFamily="34" charset="0"/>
              </a:rPr>
              <a:t>What is the atmosphere of your club, its values, and member dynamics? How do you recognize member and club achievements? How do you celebrate personal achievements outside of Toastmasters, like birthdays, anniversaries, promotions at work? Culture strongly influences guest impressions and membership retention.</a:t>
            </a:r>
          </a:p>
          <a:p>
            <a:pPr marL="228600" indent="-228600">
              <a:buFont typeface="+mj-lt"/>
              <a:buAutoNum type="arabicPeriod"/>
            </a:pPr>
            <a:r>
              <a:rPr lang="en-GB" sz="1050" b="1" kern="1200" dirty="0">
                <a:solidFill>
                  <a:schemeClr val="tx1"/>
                </a:solidFill>
                <a:effectLst/>
                <a:latin typeface="Arial" panose="020B0604020202020204" pitchFamily="34" charset="0"/>
                <a:ea typeface="+mn-ea"/>
                <a:cs typeface="Arial" panose="020B0604020202020204" pitchFamily="34" charset="0"/>
              </a:rPr>
              <a:t>Meetings</a:t>
            </a:r>
            <a:r>
              <a:rPr lang="en-GB" sz="1050" kern="1200" dirty="0">
                <a:solidFill>
                  <a:schemeClr val="tx1"/>
                </a:solidFill>
                <a:effectLst/>
                <a:latin typeface="Arial" panose="020B0604020202020204" pitchFamily="34" charset="0"/>
                <a:ea typeface="+mn-ea"/>
                <a:cs typeface="Arial" panose="020B0604020202020204" pitchFamily="34" charset="0"/>
              </a:rPr>
              <a:t> – “What is the quality of your club meetings?”</a:t>
            </a:r>
          </a:p>
          <a:p>
            <a:pPr marL="660600" lvl="1" indent="-228600"/>
            <a:r>
              <a:rPr lang="en-GB" sz="1050" kern="1200" dirty="0">
                <a:solidFill>
                  <a:schemeClr val="tx1"/>
                </a:solidFill>
                <a:effectLst/>
                <a:latin typeface="Arial" panose="020B0604020202020204" pitchFamily="34" charset="0"/>
                <a:ea typeface="+mn-ea"/>
                <a:cs typeface="Arial" panose="020B0604020202020204" pitchFamily="34" charset="0"/>
              </a:rPr>
              <a:t>Are all meeting roles filled in advance? Do you use FreeToastHost or Easy-Speak for your club meeting management system to schedule meeting roles, create your agenda, and track Pathways progress? If not, how do you do this in your club? What does advance club programming look like? Meetings are the club’s “product” that guests experience. The guest must want to pay for this product to decide to join your club. </a:t>
            </a:r>
          </a:p>
          <a:p>
            <a:pPr marL="228600" indent="-228600">
              <a:buFont typeface="+mj-lt"/>
              <a:buAutoNum type="arabicPeriod"/>
            </a:pPr>
            <a:r>
              <a:rPr lang="en-GB" sz="1050" b="1" kern="1200" dirty="0">
                <a:solidFill>
                  <a:schemeClr val="tx1"/>
                </a:solidFill>
                <a:effectLst/>
                <a:latin typeface="Arial" panose="020B0604020202020204" pitchFamily="34" charset="0"/>
                <a:ea typeface="+mn-ea"/>
                <a:cs typeface="Arial" panose="020B0604020202020204" pitchFamily="34" charset="0"/>
              </a:rPr>
              <a:t>Membership</a:t>
            </a:r>
            <a:r>
              <a:rPr lang="en-GB" sz="1050" kern="1200" dirty="0">
                <a:solidFill>
                  <a:schemeClr val="tx1"/>
                </a:solidFill>
                <a:effectLst/>
                <a:latin typeface="Arial" panose="020B0604020202020204" pitchFamily="34" charset="0"/>
                <a:ea typeface="+mn-ea"/>
                <a:cs typeface="Arial" panose="020B0604020202020204" pitchFamily="34" charset="0"/>
              </a:rPr>
              <a:t> – “Who are members of your club? How do they participate?”</a:t>
            </a:r>
          </a:p>
          <a:p>
            <a:pPr marL="660600" lvl="1" indent="-228600"/>
            <a:r>
              <a:rPr lang="en-GB" sz="1050" kern="1200" dirty="0">
                <a:solidFill>
                  <a:schemeClr val="tx1"/>
                </a:solidFill>
                <a:effectLst/>
                <a:latin typeface="Arial" panose="020B0604020202020204" pitchFamily="34" charset="0"/>
                <a:ea typeface="+mn-ea"/>
                <a:cs typeface="Arial" panose="020B0604020202020204" pitchFamily="34" charset="0"/>
              </a:rPr>
              <a:t>What is the composition of the club’s members? Is the membership diverse? How often are they participating in club meetings and social activities? Are they interested in other levels of Toastmasters and activities, contests, conferences? Membership engagement is key to member satisfaction, retention, and growth.</a:t>
            </a: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24</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3795265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466725"/>
            <a:ext cx="5486400" cy="3086100"/>
          </a:xfrm>
        </p:spPr>
        <p:txBody>
          <a:bodyPr/>
          <a:lstStyle/>
          <a:p>
            <a:endParaRPr lang="en-US" dirty="0"/>
          </a:p>
        </p:txBody>
      </p:sp>
      <p:sp>
        <p:nvSpPr>
          <p:cNvPr id="3" name="Notes Placeholder 2"/>
          <p:cNvSpPr>
            <a:spLocks noGrp="1"/>
          </p:cNvSpPr>
          <p:nvPr>
            <p:ph type="body" idx="1"/>
          </p:nvPr>
        </p:nvSpPr>
        <p:spPr>
          <a:xfrm>
            <a:off x="437321" y="3604592"/>
            <a:ext cx="6042991" cy="5287617"/>
          </a:xfrm>
        </p:spPr>
        <p:txBody>
          <a:bodyPr/>
          <a:lstStyle/>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Time on slide: 2 minutes</a:t>
            </a: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Elapsed time: 28 minutes of 60-minute session/31 minutes of a 75-minute session</a:t>
            </a:r>
          </a:p>
          <a:p>
            <a:pPr marL="0" indent="0">
              <a:buNone/>
            </a:pPr>
            <a:endParaRPr lang="en-GB" sz="8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(Say) </a:t>
            </a:r>
            <a:r>
              <a:rPr lang="en-GB" sz="1100" kern="1200" dirty="0">
                <a:solidFill>
                  <a:schemeClr val="tx1"/>
                </a:solidFill>
                <a:effectLst/>
                <a:latin typeface="Arial" panose="020B0604020202020204" pitchFamily="34" charset="0"/>
                <a:ea typeface="+mn-ea"/>
                <a:cs typeface="Arial" panose="020B0604020202020204" pitchFamily="34" charset="0"/>
              </a:rPr>
              <a:t>From the information in this Fishbone Diagram example, what do you think the root cause is or root causes are for the problem, “Club is in long-term decline”? </a:t>
            </a:r>
          </a:p>
          <a:p>
            <a:pPr marL="0" indent="0">
              <a:buNone/>
            </a:pPr>
            <a:endParaRPr lang="en-GB" sz="800" kern="1200" dirty="0">
              <a:solidFill>
                <a:schemeClr val="tx1"/>
              </a:solidFill>
              <a:effectLst/>
              <a:latin typeface="Arial" panose="020B0604020202020204" pitchFamily="34" charset="0"/>
              <a:ea typeface="+mn-ea"/>
              <a:cs typeface="Arial" panose="020B0604020202020204" pitchFamily="34" charset="0"/>
            </a:endParaRPr>
          </a:p>
          <a:p>
            <a:pPr marL="228600" indent="-228600">
              <a:buFont typeface="+mj-lt"/>
              <a:buAutoNum type="arabicPeriod"/>
            </a:pPr>
            <a:r>
              <a:rPr lang="en-GB" sz="1100" b="1" kern="1200" dirty="0">
                <a:solidFill>
                  <a:schemeClr val="tx1"/>
                </a:solidFill>
                <a:effectLst/>
                <a:latin typeface="Arial" panose="020B0604020202020204" pitchFamily="34" charset="0"/>
                <a:ea typeface="+mn-ea"/>
                <a:cs typeface="Arial" panose="020B0604020202020204" pitchFamily="34" charset="0"/>
              </a:rPr>
              <a:t>Resources</a:t>
            </a:r>
            <a:r>
              <a:rPr lang="en-GB" sz="1100" kern="1200" dirty="0">
                <a:solidFill>
                  <a:schemeClr val="tx1"/>
                </a:solidFill>
                <a:effectLst/>
                <a:latin typeface="Arial" panose="020B0604020202020204" pitchFamily="34" charset="0"/>
                <a:ea typeface="+mn-ea"/>
                <a:cs typeface="Arial" panose="020B0604020202020204" pitchFamily="34" charset="0"/>
              </a:rPr>
              <a:t> – “What resources does this club have?”</a:t>
            </a:r>
          </a:p>
          <a:p>
            <a:pPr marL="660600" lvl="1" indent="-228600"/>
            <a:r>
              <a:rPr lang="en-GB" sz="1100" kern="1200" dirty="0">
                <a:solidFill>
                  <a:schemeClr val="tx1"/>
                </a:solidFill>
                <a:effectLst/>
                <a:latin typeface="Arial" panose="020B0604020202020204" pitchFamily="34" charset="0"/>
                <a:ea typeface="+mn-ea"/>
                <a:cs typeface="Arial" panose="020B0604020202020204" pitchFamily="34" charset="0"/>
              </a:rPr>
              <a:t>The club has an outdated website, no marketing efforts, and a shabby venue. Do these resources support membership growth or hinder it? </a:t>
            </a:r>
          </a:p>
          <a:p>
            <a:pPr marL="228600" indent="-228600">
              <a:buFont typeface="+mj-lt"/>
              <a:buAutoNum type="arabicPeriod"/>
            </a:pPr>
            <a:r>
              <a:rPr lang="en-GB" sz="1100" b="1" kern="1200" dirty="0">
                <a:solidFill>
                  <a:schemeClr val="tx1"/>
                </a:solidFill>
                <a:effectLst/>
                <a:latin typeface="Arial" panose="020B0604020202020204" pitchFamily="34" charset="0"/>
                <a:ea typeface="+mn-ea"/>
                <a:cs typeface="Arial" panose="020B0604020202020204" pitchFamily="34" charset="0"/>
              </a:rPr>
              <a:t>Processes</a:t>
            </a:r>
            <a:r>
              <a:rPr lang="en-GB" sz="1100" kern="1200" dirty="0">
                <a:solidFill>
                  <a:schemeClr val="tx1"/>
                </a:solidFill>
                <a:effectLst/>
                <a:latin typeface="Arial" panose="020B0604020202020204" pitchFamily="34" charset="0"/>
                <a:ea typeface="+mn-ea"/>
                <a:cs typeface="Arial" panose="020B0604020202020204" pitchFamily="34" charset="0"/>
              </a:rPr>
              <a:t> – “How does this club operate?” </a:t>
            </a:r>
          </a:p>
          <a:p>
            <a:pPr marL="660600" lvl="1" indent="-228600"/>
            <a:r>
              <a:rPr lang="en-GB" sz="1100" kern="1200" dirty="0">
                <a:solidFill>
                  <a:schemeClr val="tx1"/>
                </a:solidFill>
                <a:effectLst/>
                <a:latin typeface="Arial" panose="020B0604020202020204" pitchFamily="34" charset="0"/>
                <a:ea typeface="+mn-ea"/>
                <a:cs typeface="Arial" panose="020B0604020202020204" pitchFamily="34" charset="0"/>
              </a:rPr>
              <a:t>The club did not complete its Club Success Plan, has no clear guest-to-member conversion process, and has no formalized new member onboarding processes. Processes are not in place to support club success.</a:t>
            </a:r>
          </a:p>
          <a:p>
            <a:pPr marL="228600" indent="-228600">
              <a:buFont typeface="+mj-lt"/>
              <a:buAutoNum type="arabicPeriod"/>
            </a:pPr>
            <a:r>
              <a:rPr lang="en-GB" sz="1100" b="1" kern="1200" dirty="0">
                <a:solidFill>
                  <a:schemeClr val="tx1"/>
                </a:solidFill>
                <a:effectLst/>
                <a:latin typeface="Arial" panose="020B0604020202020204" pitchFamily="34" charset="0"/>
                <a:ea typeface="+mn-ea"/>
                <a:cs typeface="Arial" panose="020B0604020202020204" pitchFamily="34" charset="0"/>
              </a:rPr>
              <a:t>Leadership</a:t>
            </a:r>
            <a:r>
              <a:rPr lang="en-GB" sz="1100" kern="1200" dirty="0">
                <a:solidFill>
                  <a:schemeClr val="tx1"/>
                </a:solidFill>
                <a:effectLst/>
                <a:latin typeface="Arial" panose="020B0604020202020204" pitchFamily="34" charset="0"/>
                <a:ea typeface="+mn-ea"/>
                <a:cs typeface="Arial" panose="020B0604020202020204" pitchFamily="34" charset="0"/>
              </a:rPr>
              <a:t> – “How is this club led?” </a:t>
            </a:r>
          </a:p>
          <a:p>
            <a:pPr marL="660600" lvl="1" indent="-228600"/>
            <a:r>
              <a:rPr lang="en-GB" sz="1100" kern="1200" dirty="0">
                <a:solidFill>
                  <a:schemeClr val="tx1"/>
                </a:solidFill>
                <a:effectLst/>
                <a:latin typeface="Arial" panose="020B0604020202020204" pitchFamily="34" charset="0"/>
                <a:ea typeface="+mn-ea"/>
                <a:cs typeface="Arial" panose="020B0604020202020204" pitchFamily="34" charset="0"/>
              </a:rPr>
              <a:t>The VPM has not attended training and the other officers sound too busy to lead. Leadership role clarity, teamwork, and accountability are essential to club success. </a:t>
            </a:r>
          </a:p>
          <a:p>
            <a:pPr marL="228600" indent="-228600">
              <a:buFont typeface="+mj-lt"/>
              <a:buAutoNum type="arabicPeriod"/>
            </a:pPr>
            <a:r>
              <a:rPr lang="en-GB" sz="1100" b="1" kern="1200" dirty="0">
                <a:solidFill>
                  <a:schemeClr val="tx1"/>
                </a:solidFill>
                <a:effectLst/>
                <a:latin typeface="Arial" panose="020B0604020202020204" pitchFamily="34" charset="0"/>
                <a:ea typeface="+mn-ea"/>
                <a:cs typeface="Arial" panose="020B0604020202020204" pitchFamily="34" charset="0"/>
              </a:rPr>
              <a:t>Culture</a:t>
            </a:r>
            <a:r>
              <a:rPr lang="en-GB" sz="1100" kern="1200" dirty="0">
                <a:solidFill>
                  <a:schemeClr val="tx1"/>
                </a:solidFill>
                <a:effectLst/>
                <a:latin typeface="Arial" panose="020B0604020202020204" pitchFamily="34" charset="0"/>
                <a:ea typeface="+mn-ea"/>
                <a:cs typeface="Arial" panose="020B0604020202020204" pitchFamily="34" charset="0"/>
              </a:rPr>
              <a:t> – “How does it feel to be a member of this club?” </a:t>
            </a:r>
          </a:p>
          <a:p>
            <a:pPr marL="660600" lvl="1" indent="-228600"/>
            <a:r>
              <a:rPr lang="en-GB" sz="1100" kern="1200" dirty="0">
                <a:solidFill>
                  <a:schemeClr val="tx1"/>
                </a:solidFill>
                <a:effectLst/>
                <a:latin typeface="Arial" panose="020B0604020202020204" pitchFamily="34" charset="0"/>
                <a:ea typeface="+mn-ea"/>
                <a:cs typeface="Arial" panose="020B0604020202020204" pitchFamily="34" charset="0"/>
              </a:rPr>
              <a:t>With conflicts, no recognition, and no post-meeting socialization, the culture does not sound like a positive, supportive environment. Culture strongly influences guest impressions and membership retention.</a:t>
            </a:r>
          </a:p>
          <a:p>
            <a:pPr marL="228600" indent="-228600">
              <a:buFont typeface="+mj-lt"/>
              <a:buAutoNum type="arabicPeriod"/>
            </a:pPr>
            <a:r>
              <a:rPr lang="en-GB" sz="1100" b="1" kern="1200" dirty="0">
                <a:solidFill>
                  <a:schemeClr val="tx1"/>
                </a:solidFill>
                <a:effectLst/>
                <a:latin typeface="Arial" panose="020B0604020202020204" pitchFamily="34" charset="0"/>
                <a:ea typeface="+mn-ea"/>
                <a:cs typeface="Arial" panose="020B0604020202020204" pitchFamily="34" charset="0"/>
              </a:rPr>
              <a:t>Meetings</a:t>
            </a:r>
            <a:r>
              <a:rPr lang="en-GB" sz="1100" kern="1200" dirty="0">
                <a:solidFill>
                  <a:schemeClr val="tx1"/>
                </a:solidFill>
                <a:effectLst/>
                <a:latin typeface="Arial" panose="020B0604020202020204" pitchFamily="34" charset="0"/>
                <a:ea typeface="+mn-ea"/>
                <a:cs typeface="Arial" panose="020B0604020202020204" pitchFamily="34" charset="0"/>
              </a:rPr>
              <a:t> – “What is the quality of their club meetings?”</a:t>
            </a:r>
          </a:p>
          <a:p>
            <a:pPr marL="660600" lvl="1" indent="-228600"/>
            <a:r>
              <a:rPr lang="en-GB" sz="1100" kern="1200" dirty="0">
                <a:solidFill>
                  <a:schemeClr val="tx1"/>
                </a:solidFill>
                <a:effectLst/>
                <a:latin typeface="Arial" panose="020B0604020202020204" pitchFamily="34" charset="0"/>
                <a:ea typeface="+mn-ea"/>
                <a:cs typeface="Arial" panose="020B0604020202020204" pitchFamily="34" charset="0"/>
              </a:rPr>
              <a:t>Meetings often end late, have low energy and speech evaluations are poor. Meetings are the club’s “product” that guests experience. The guest must want to pay for this product to decide to join your club. </a:t>
            </a:r>
          </a:p>
          <a:p>
            <a:pPr marL="228600" indent="-228600">
              <a:buFont typeface="+mj-lt"/>
              <a:buAutoNum type="arabicPeriod"/>
            </a:pPr>
            <a:r>
              <a:rPr lang="en-GB" sz="1100" b="1" kern="1200" dirty="0">
                <a:solidFill>
                  <a:schemeClr val="tx1"/>
                </a:solidFill>
                <a:effectLst/>
                <a:latin typeface="Arial" panose="020B0604020202020204" pitchFamily="34" charset="0"/>
                <a:ea typeface="+mn-ea"/>
                <a:cs typeface="Arial" panose="020B0604020202020204" pitchFamily="34" charset="0"/>
              </a:rPr>
              <a:t>Membership</a:t>
            </a:r>
            <a:r>
              <a:rPr lang="en-GB" sz="1100" kern="1200" dirty="0">
                <a:solidFill>
                  <a:schemeClr val="tx1"/>
                </a:solidFill>
                <a:effectLst/>
                <a:latin typeface="Arial" panose="020B0604020202020204" pitchFamily="34" charset="0"/>
                <a:ea typeface="+mn-ea"/>
                <a:cs typeface="Arial" panose="020B0604020202020204" pitchFamily="34" charset="0"/>
              </a:rPr>
              <a:t> – “Who are members of your club? How do they participate?”</a:t>
            </a:r>
          </a:p>
          <a:p>
            <a:pPr marL="660600" lvl="1" indent="-228600"/>
            <a:r>
              <a:rPr lang="en-GB" sz="1100" kern="1200" dirty="0">
                <a:solidFill>
                  <a:schemeClr val="tx1"/>
                </a:solidFill>
                <a:effectLst/>
                <a:latin typeface="Arial" panose="020B0604020202020204" pitchFamily="34" charset="0"/>
                <a:ea typeface="+mn-ea"/>
                <a:cs typeface="Arial" panose="020B0604020202020204" pitchFamily="34" charset="0"/>
              </a:rPr>
              <a:t>Guests rarely join and members often leave. Members are not educated in Pathways. Membership engagement is key to member satisfaction, retention, and growth.</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p:txBody>
      </p:sp>
      <p:sp>
        <p:nvSpPr>
          <p:cNvPr id="4" name="Slide Number Placeholder 3"/>
          <p:cNvSpPr>
            <a:spLocks noGrp="1"/>
          </p:cNvSpPr>
          <p:nvPr>
            <p:ph type="sldNum" sz="quarter" idx="5"/>
          </p:nvPr>
        </p:nvSpPr>
        <p:spPr/>
        <p:txBody>
          <a:bodyPr/>
          <a:lstStyle/>
          <a:p>
            <a:fld id="{DC9DD302-1F34-F94E-BE63-3678BC305FEB}" type="slidenum">
              <a:rPr lang="en-US" smtClean="0"/>
              <a:pPr/>
              <a:t>25</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6015229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466725"/>
            <a:ext cx="5486400" cy="3086100"/>
          </a:xfrm>
        </p:spPr>
        <p:txBody>
          <a:bodyPr/>
          <a:lstStyle/>
          <a:p>
            <a:endParaRPr lang="en-US" dirty="0"/>
          </a:p>
        </p:txBody>
      </p:sp>
      <p:sp>
        <p:nvSpPr>
          <p:cNvPr id="3" name="Notes Placeholder 2"/>
          <p:cNvSpPr>
            <a:spLocks noGrp="1"/>
          </p:cNvSpPr>
          <p:nvPr>
            <p:ph type="body" idx="1"/>
          </p:nvPr>
        </p:nvSpPr>
        <p:spPr>
          <a:xfrm>
            <a:off x="463825" y="3710608"/>
            <a:ext cx="5976732" cy="5155095"/>
          </a:xfrm>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on slide: 1 minute</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29 minutes of 60-minute session/32 minutes of a 75-minute session</a:t>
            </a:r>
          </a:p>
          <a:p>
            <a:pPr marL="0" indent="0">
              <a:buNone/>
            </a:pPr>
            <a:endParaRPr lang="en-GB" sz="8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a:t>
            </a:r>
            <a:r>
              <a:rPr lang="en-GB" sz="1200" b="1" kern="1200" dirty="0">
                <a:solidFill>
                  <a:schemeClr val="tx1"/>
                </a:solidFill>
                <a:effectLst/>
                <a:latin typeface="Arial" panose="020B0604020202020204" pitchFamily="34" charset="0"/>
                <a:ea typeface="+mn-ea"/>
                <a:cs typeface="Arial" panose="020B0604020202020204" pitchFamily="34" charset="0"/>
              </a:rPr>
              <a:t>Ask</a:t>
            </a:r>
            <a:r>
              <a:rPr lang="en-GB" sz="1200" kern="1200" dirty="0">
                <a:solidFill>
                  <a:schemeClr val="tx1"/>
                </a:solidFill>
                <a:effectLst/>
                <a:latin typeface="Arial" panose="020B0604020202020204" pitchFamily="34" charset="0"/>
                <a:ea typeface="+mn-ea"/>
                <a:cs typeface="Arial" panose="020B0604020202020204" pitchFamily="34" charset="0"/>
              </a:rPr>
              <a:t> club Presidents to list the root cause and then 1 to 3 corrective actions that become the root solutions. Share the examples below, if needed.)</a:t>
            </a:r>
          </a:p>
          <a:p>
            <a:pPr marL="0" indent="0">
              <a:buNone/>
            </a:pPr>
            <a:endParaRPr lang="en-GB" sz="8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Root cause: </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Club officers are not committed to their roles and responsibilities and the mission of the club. </a:t>
            </a:r>
          </a:p>
          <a:p>
            <a:pPr marL="0" indent="0">
              <a:buNone/>
            </a:pPr>
            <a:endParaRPr lang="en-GB" sz="8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Root solutions:</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Club officers set the tone and standards for the club. By fulfilling their responsibilities, they create a positive, supportive environment where members can learn and grow in Toastmasters. The club officers need to meet and decide whether they want the club to continue to decline OR will they commit their time and talents to make it a thriving club again. They need to take responsibility for their roles and establish processes and systems to market their club, provide a high-quality meeting experience, and onboard new members effectively. </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marR="0" lvl="0" indent="0" algn="l" defTabSz="216000" rtl="0" eaLnBrk="1" fontAlgn="auto" latinLnBrk="0" hangingPunct="1">
              <a:buClrTx/>
              <a:buSzTx/>
              <a:buFont typeface="Wingdings" pitchFamily="2" charset="2"/>
              <a:buNone/>
              <a:tabLst>
                <a:tab pos="216000" algn="l"/>
                <a:tab pos="432000" algn="l"/>
                <a:tab pos="648000" algn="l"/>
                <a:tab pos="864000" algn="l"/>
              </a:tabLst>
              <a:defRPr/>
            </a:pPr>
            <a:r>
              <a:rPr lang="en-GB" sz="1200" kern="1200" dirty="0">
                <a:solidFill>
                  <a:schemeClr val="tx1"/>
                </a:solidFill>
                <a:effectLst/>
                <a:latin typeface="Arial" panose="020B0604020202020204" pitchFamily="34" charset="0"/>
                <a:ea typeface="+mn-ea"/>
                <a:cs typeface="Arial" panose="020B0604020202020204" pitchFamily="34" charset="0"/>
              </a:rPr>
              <a:t>One of the root causes is often Poor Meeting Quality. The root solution can be to focus on consistent, on-time meeting start/end, agenda to include pre and post meeting socializing with guests and members, themed meetings, work on more effective evaluations and recognition of achievements. Meeting that are too structured or formulaic can lack energy and can drive members and guests away.</a:t>
            </a:r>
          </a:p>
          <a:p>
            <a:pPr marL="0" indent="0">
              <a:buNone/>
            </a:pPr>
            <a:br>
              <a:rPr lang="en-GB" sz="1200" kern="1200" dirty="0">
                <a:solidFill>
                  <a:schemeClr val="tx1"/>
                </a:solidFill>
                <a:effectLst/>
                <a:latin typeface="Arial" panose="020B0604020202020204" pitchFamily="34" charset="0"/>
                <a:ea typeface="+mn-ea"/>
                <a:cs typeface="Arial" panose="020B0604020202020204" pitchFamily="34" charset="0"/>
              </a:rPr>
            </a:br>
            <a:endParaRPr lang="en-GB" sz="1200" kern="1200" dirty="0">
              <a:solidFill>
                <a:schemeClr val="tx1"/>
              </a:solidFill>
              <a:effectLst/>
              <a:latin typeface="Arial" panose="020B0604020202020204" pitchFamily="34" charset="0"/>
              <a:ea typeface="+mn-ea"/>
              <a:cs typeface="Arial" panose="020B0604020202020204" pitchFamily="34" charset="0"/>
            </a:endParaRPr>
          </a:p>
        </p:txBody>
      </p:sp>
      <p:sp>
        <p:nvSpPr>
          <p:cNvPr id="4" name="Slide Number Placeholder 3"/>
          <p:cNvSpPr>
            <a:spLocks noGrp="1"/>
          </p:cNvSpPr>
          <p:nvPr>
            <p:ph type="sldNum" sz="quarter" idx="5"/>
          </p:nvPr>
        </p:nvSpPr>
        <p:spPr/>
        <p:txBody>
          <a:bodyPr/>
          <a:lstStyle/>
          <a:p>
            <a:fld id="{DC9DD302-1F34-F94E-BE63-3678BC305FEB}" type="slidenum">
              <a:rPr lang="en-US" smtClean="0"/>
              <a:pPr/>
              <a:t>26</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765957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for slide: 1 minute</a:t>
            </a:r>
          </a:p>
          <a:p>
            <a:pPr marL="0" marR="0" lvl="0" indent="0" algn="l" defTabSz="216000" rtl="0" eaLnBrk="1" fontAlgn="auto" latinLnBrk="0" hangingPunct="1">
              <a:lnSpc>
                <a:spcPts val="1500"/>
              </a:lnSpc>
              <a:spcBef>
                <a:spcPts val="0"/>
              </a:spcBef>
              <a:spcAft>
                <a:spcPts val="600"/>
              </a:spcAft>
              <a:buClrTx/>
              <a:buSzTx/>
              <a:buFont typeface="Wingdings" pitchFamily="2" charset="2"/>
              <a:buNone/>
              <a:tabLst>
                <a:tab pos="216000" algn="l"/>
                <a:tab pos="432000" algn="l"/>
                <a:tab pos="648000" algn="l"/>
                <a:tab pos="864000" algn="l"/>
              </a:tabLst>
              <a:defRPr/>
            </a:pPr>
            <a:r>
              <a:rPr lang="en-GB" sz="1200" b="1" kern="1200" dirty="0">
                <a:solidFill>
                  <a:schemeClr val="tx1"/>
                </a:solidFill>
                <a:effectLst/>
                <a:latin typeface="Arial" panose="020B0604020202020204" pitchFamily="34" charset="0"/>
                <a:ea typeface="+mn-ea"/>
                <a:cs typeface="Arial" panose="020B0604020202020204" pitchFamily="34" charset="0"/>
              </a:rPr>
              <a:t>Elapsed time: 30 minutes of 60-minute session/33 minutes of a 75-minute session </a:t>
            </a:r>
            <a:br>
              <a:rPr lang="en-GB" sz="1200" b="1" kern="1200" dirty="0">
                <a:solidFill>
                  <a:schemeClr val="tx1"/>
                </a:solidFill>
                <a:effectLst/>
                <a:latin typeface="Arial" panose="020B0604020202020204" pitchFamily="34" charset="0"/>
                <a:ea typeface="+mn-ea"/>
                <a:cs typeface="Arial" panose="020B0604020202020204" pitchFamily="34" charset="0"/>
              </a:rPr>
            </a:b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(A total of 6 case studies are included, but facilitators should prioritize which case study to use first, and time permitting, which one to use second and third. Use the discussions during the “Where are we now, Successes, Challenges, and Where are we going” slides to decide which case studies would be most appropriate for the participants. The goal is to identify the possible root causes of the problems and to develop root solutions.)</a:t>
            </a:r>
            <a:br>
              <a:rPr lang="en-GB" sz="1200" kern="1200" dirty="0">
                <a:solidFill>
                  <a:schemeClr val="tx1"/>
                </a:solidFill>
                <a:effectLst/>
                <a:latin typeface="Arial" panose="020B0604020202020204" pitchFamily="34" charset="0"/>
                <a:ea typeface="+mn-ea"/>
                <a:cs typeface="Arial" panose="020B0604020202020204" pitchFamily="34" charset="0"/>
              </a:rPr>
            </a:br>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27</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0507384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for Case Studies: 20 minutes/30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AFTER Case Studies: 50 minutes of 60-minute session/63 minutes of 75-minute session</a:t>
            </a:r>
          </a:p>
          <a:p>
            <a:pPr marL="0" indent="0">
              <a:buNone/>
            </a:pP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Facilitators Notes:</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(This shows the six case studies for Presidents. Each case study may take 10 to 15 minutes to determine root causes and root solutions. The facilitator should prioritize which case study to use first, second and potentially third. If you have time and want to ask the attendees for their choices, you can do so. All case studies have 2 or three slides per case study – one stating the case study scenario, one with the club’s data, and then potential Fishbone diagrams, the root causes, and root solutions.)</a:t>
            </a:r>
          </a:p>
          <a:p>
            <a:pPr marL="0" indent="0">
              <a:buNone/>
            </a:pPr>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28</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5717997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466725"/>
            <a:ext cx="5486400" cy="3086100"/>
          </a:xfrm>
        </p:spPr>
        <p:txBody>
          <a:bodyPr/>
          <a:lstStyle/>
          <a:p>
            <a:endParaRPr lang="en-US" dirty="0"/>
          </a:p>
        </p:txBody>
      </p:sp>
      <p:sp>
        <p:nvSpPr>
          <p:cNvPr id="3" name="Notes Placeholder 2"/>
          <p:cNvSpPr>
            <a:spLocks noGrp="1"/>
          </p:cNvSpPr>
          <p:nvPr>
            <p:ph type="body" idx="1"/>
          </p:nvPr>
        </p:nvSpPr>
        <p:spPr>
          <a:xfrm>
            <a:off x="427382" y="3582884"/>
            <a:ext cx="6003235" cy="5561116"/>
          </a:xfrm>
        </p:spPr>
        <p:txBody>
          <a:bodyPr/>
          <a:lstStyle/>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Time for Case Studies: 20 minutes/30 minutes</a:t>
            </a: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Elapsed time AFTER Case Studies: 50 minutes of 60-minute session/63 minutes of 75-minute session</a:t>
            </a:r>
            <a:br>
              <a:rPr lang="en-GB" sz="1100" b="1" kern="1200" dirty="0">
                <a:solidFill>
                  <a:schemeClr val="tx1"/>
                </a:solidFill>
                <a:effectLst/>
                <a:latin typeface="Arial" panose="020B0604020202020204" pitchFamily="34" charset="0"/>
                <a:ea typeface="+mn-ea"/>
                <a:cs typeface="Arial" panose="020B0604020202020204" pitchFamily="34" charset="0"/>
              </a:rPr>
            </a:br>
            <a:endParaRPr lang="en-GB" sz="11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sz="1100" kern="1200" dirty="0">
                <a:solidFill>
                  <a:schemeClr val="tx1"/>
                </a:solidFill>
                <a:effectLst/>
                <a:latin typeface="Arial" panose="020B0604020202020204" pitchFamily="34" charset="0"/>
                <a:ea typeface="+mn-ea"/>
                <a:cs typeface="Arial" panose="020B0604020202020204" pitchFamily="34" charset="0"/>
              </a:rPr>
              <a:t>(</a:t>
            </a:r>
            <a:r>
              <a:rPr lang="en-GB" sz="1100" b="1" kern="1200" dirty="0">
                <a:solidFill>
                  <a:schemeClr val="tx1"/>
                </a:solidFill>
                <a:effectLst/>
                <a:latin typeface="Arial" panose="020B0604020202020204" pitchFamily="34" charset="0"/>
                <a:ea typeface="+mn-ea"/>
                <a:cs typeface="Arial" panose="020B0604020202020204" pitchFamily="34" charset="0"/>
              </a:rPr>
              <a:t>Present</a:t>
            </a:r>
            <a:r>
              <a:rPr lang="en-GB" sz="1100" kern="1200" dirty="0">
                <a:solidFill>
                  <a:schemeClr val="tx1"/>
                </a:solidFill>
                <a:effectLst/>
                <a:latin typeface="Arial" panose="020B0604020202020204" pitchFamily="34" charset="0"/>
                <a:ea typeface="+mn-ea"/>
                <a:cs typeface="Arial" panose="020B0604020202020204" pitchFamily="34" charset="0"/>
              </a:rPr>
              <a:t> the case study. Encourage Presidents to reflect on the gap between June’s enthusiasm and December’s outcomes. Emphasize that “doing well” is not the same as “achieving goals”, and that frustration often signals deeper structural issues. More details about the case study are on the next slide. </a:t>
            </a:r>
            <a:r>
              <a:rPr lang="en-GB" sz="1100" b="1" kern="1200" dirty="0">
                <a:solidFill>
                  <a:schemeClr val="tx1"/>
                </a:solidFill>
                <a:effectLst/>
                <a:latin typeface="Arial" panose="020B0604020202020204" pitchFamily="34" charset="0"/>
                <a:ea typeface="+mn-ea"/>
                <a:cs typeface="Arial" panose="020B0604020202020204" pitchFamily="34" charset="0"/>
              </a:rPr>
              <a:t>Ask</a:t>
            </a:r>
            <a:r>
              <a:rPr lang="en-GB" sz="1100" kern="1200" dirty="0">
                <a:solidFill>
                  <a:schemeClr val="tx1"/>
                </a:solidFill>
                <a:effectLst/>
                <a:latin typeface="Arial" panose="020B0604020202020204" pitchFamily="34" charset="0"/>
                <a:ea typeface="+mn-ea"/>
                <a:cs typeface="Arial" panose="020B0604020202020204" pitchFamily="34" charset="0"/>
              </a:rPr>
              <a:t> participants to apply the Fishbone problem-solving methodology to the case study to determine the root cause(s) and possible root solution(s). The aim is to reach root solutions that address the underlying root cause, not the symptoms.) </a:t>
            </a:r>
          </a:p>
          <a:p>
            <a:pPr marL="0" indent="0">
              <a:buNone/>
            </a:pPr>
            <a:endParaRPr lang="en-GB" sz="7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Fishbone Problem-Solving Technique:</a:t>
            </a:r>
            <a:endParaRPr lang="en-GB" sz="1100" kern="1200" dirty="0">
              <a:solidFill>
                <a:schemeClr val="tx1"/>
              </a:solidFill>
              <a:effectLst/>
              <a:latin typeface="Arial" panose="020B0604020202020204" pitchFamily="34" charset="0"/>
              <a:ea typeface="+mn-ea"/>
              <a:cs typeface="Arial" panose="020B0604020202020204" pitchFamily="34" charset="0"/>
            </a:endParaRP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Keep asking for “bones” until you reach a structural or behavioral cause.</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Avoid circularity — rephrase if needed.</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Ask for more details if necessary – if they say Multiple Tools not used ask the to identify the tools not used, or under Leadership which process are not being followed.</a:t>
            </a:r>
          </a:p>
          <a:p>
            <a:pPr marL="0" indent="0">
              <a:buNone/>
            </a:pPr>
            <a:endParaRPr lang="en-GB" sz="7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Key Prompts</a:t>
            </a:r>
          </a:p>
          <a:p>
            <a:pPr marL="171450" lvl="0" indent="-171450"/>
            <a:r>
              <a:rPr lang="en-GB" sz="1100" kern="1200" dirty="0">
                <a:solidFill>
                  <a:schemeClr val="tx1"/>
                </a:solidFill>
                <a:effectLst/>
                <a:latin typeface="Arial" panose="020B0604020202020204" pitchFamily="34" charset="0"/>
                <a:ea typeface="+mn-ea"/>
                <a:cs typeface="Arial" panose="020B0604020202020204" pitchFamily="34" charset="0"/>
              </a:rPr>
              <a:t>“What changed between June and December?”</a:t>
            </a:r>
          </a:p>
          <a:p>
            <a:pPr marL="171450" lvl="0" indent="-171450"/>
            <a:r>
              <a:rPr lang="en-GB" sz="1100" kern="1200" dirty="0">
                <a:solidFill>
                  <a:schemeClr val="tx1"/>
                </a:solidFill>
                <a:effectLst/>
                <a:latin typeface="Arial" panose="020B0604020202020204" pitchFamily="34" charset="0"/>
                <a:ea typeface="+mn-ea"/>
                <a:cs typeface="Arial" panose="020B0604020202020204" pitchFamily="34" charset="0"/>
              </a:rPr>
              <a:t>“Which goals stalled first — and why?”</a:t>
            </a:r>
          </a:p>
          <a:p>
            <a:pPr marL="171450" lvl="0" indent="-171450"/>
            <a:r>
              <a:rPr lang="en-GB" sz="1100" kern="1200" dirty="0">
                <a:solidFill>
                  <a:schemeClr val="tx1"/>
                </a:solidFill>
                <a:effectLst/>
                <a:latin typeface="Arial" panose="020B0604020202020204" pitchFamily="34" charset="0"/>
                <a:ea typeface="+mn-ea"/>
                <a:cs typeface="Arial" panose="020B0604020202020204" pitchFamily="34" charset="0"/>
              </a:rPr>
              <a:t>“Is this a motivation issue, a process issue, or a leadership issue?”</a:t>
            </a:r>
            <a:endParaRPr lang="en-GB" sz="11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endParaRPr lang="en-GB" sz="7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Learning Outcomes</a:t>
            </a:r>
          </a:p>
          <a:p>
            <a:pPr marL="0" indent="0">
              <a:buNone/>
            </a:pPr>
            <a:r>
              <a:rPr lang="en-GB" sz="1100" kern="1200" dirty="0">
                <a:solidFill>
                  <a:schemeClr val="tx1"/>
                </a:solidFill>
                <a:effectLst/>
                <a:latin typeface="Arial" panose="020B0604020202020204" pitchFamily="34" charset="0"/>
                <a:ea typeface="+mn-ea"/>
                <a:cs typeface="Arial" panose="020B0604020202020204" pitchFamily="34" charset="0"/>
              </a:rPr>
              <a:t>Participants learn:</a:t>
            </a:r>
          </a:p>
          <a:p>
            <a:pPr marL="171450" lvl="0" indent="-171450"/>
            <a:r>
              <a:rPr lang="en-GB" sz="1100" kern="1200" dirty="0">
                <a:solidFill>
                  <a:schemeClr val="tx1"/>
                </a:solidFill>
                <a:effectLst/>
                <a:latin typeface="Arial" panose="020B0604020202020204" pitchFamily="34" charset="0"/>
                <a:ea typeface="+mn-ea"/>
                <a:cs typeface="Arial" panose="020B0604020202020204" pitchFamily="34" charset="0"/>
              </a:rPr>
              <a:t>how early enthusiasm fades without structure</a:t>
            </a:r>
          </a:p>
          <a:p>
            <a:pPr marL="171450" lvl="0" indent="-171450"/>
            <a:r>
              <a:rPr lang="en-GB" sz="1100" kern="1200" dirty="0">
                <a:solidFill>
                  <a:schemeClr val="tx1"/>
                </a:solidFill>
                <a:effectLst/>
                <a:latin typeface="Arial" panose="020B0604020202020204" pitchFamily="34" charset="0"/>
                <a:ea typeface="+mn-ea"/>
                <a:cs typeface="Arial" panose="020B0604020202020204" pitchFamily="34" charset="0"/>
              </a:rPr>
              <a:t>how to identify root causes behind stalled goals</a:t>
            </a:r>
          </a:p>
          <a:p>
            <a:pPr marL="171450" lvl="0" indent="-171450"/>
            <a:r>
              <a:rPr lang="en-GB" sz="1100" kern="1200" dirty="0">
                <a:solidFill>
                  <a:schemeClr val="tx1"/>
                </a:solidFill>
                <a:effectLst/>
                <a:latin typeface="Arial" panose="020B0604020202020204" pitchFamily="34" charset="0"/>
                <a:ea typeface="+mn-ea"/>
                <a:cs typeface="Arial" panose="020B0604020202020204" pitchFamily="34" charset="0"/>
              </a:rPr>
              <a:t>how leadership behavior influences team momentum</a:t>
            </a:r>
          </a:p>
          <a:p>
            <a:pPr marL="0" indent="0">
              <a:buNone/>
            </a:pPr>
            <a:endParaRPr lang="en-GB" sz="7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Purpose of the Slide</a:t>
            </a:r>
          </a:p>
          <a:p>
            <a:pPr marL="0" indent="0">
              <a:buNone/>
            </a:pPr>
            <a:r>
              <a:rPr lang="en-GB" sz="1100" kern="1200" dirty="0">
                <a:solidFill>
                  <a:schemeClr val="tx1"/>
                </a:solidFill>
                <a:effectLst/>
                <a:latin typeface="Arial" panose="020B0604020202020204" pitchFamily="34" charset="0"/>
                <a:ea typeface="+mn-ea"/>
                <a:cs typeface="Arial" panose="020B0604020202020204" pitchFamily="34" charset="0"/>
              </a:rPr>
              <a:t>To introduce a realistic scenario where high ambition does not translate into results, prompting Presidents to diagnose underlying issues.</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p:txBody>
      </p:sp>
      <p:sp>
        <p:nvSpPr>
          <p:cNvPr id="4" name="Slide Number Placeholder 3"/>
          <p:cNvSpPr>
            <a:spLocks noGrp="1"/>
          </p:cNvSpPr>
          <p:nvPr>
            <p:ph type="sldNum" sz="quarter" idx="5"/>
          </p:nvPr>
        </p:nvSpPr>
        <p:spPr/>
        <p:txBody>
          <a:bodyPr/>
          <a:lstStyle/>
          <a:p>
            <a:fld id="{DC9DD302-1F34-F94E-BE63-3678BC305FEB}" type="slidenum">
              <a:rPr lang="en-US" smtClean="0"/>
              <a:pPr/>
              <a:t>29</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3229702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for Case Studies: 20 minutes/30 minutes</a:t>
            </a: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AFTER Case Studies: 50 minutes of 60-minute session/63 minutes of 75-minute session</a:t>
            </a:r>
            <a:br>
              <a:rPr lang="en-GB" sz="1200" kern="1200" dirty="0">
                <a:solidFill>
                  <a:schemeClr val="tx1"/>
                </a:solidFill>
                <a:effectLst/>
                <a:latin typeface="Arial" panose="020B0604020202020204" pitchFamily="34" charset="0"/>
                <a:ea typeface="+mn-ea"/>
                <a:cs typeface="Arial" panose="020B0604020202020204" pitchFamily="34" charset="0"/>
              </a:rPr>
            </a:b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marR="0" lvl="0" indent="0" algn="l" defTabSz="216000" rtl="0" eaLnBrk="1" fontAlgn="auto" latinLnBrk="0" hangingPunct="1">
              <a:lnSpc>
                <a:spcPts val="1500"/>
              </a:lnSpc>
              <a:spcBef>
                <a:spcPts val="0"/>
              </a:spcBef>
              <a:spcAft>
                <a:spcPts val="600"/>
              </a:spcAft>
              <a:buClrTx/>
              <a:buSzTx/>
              <a:buFont typeface="Wingdings" pitchFamily="2" charset="2"/>
              <a:buNone/>
              <a:tabLst>
                <a:tab pos="216000" algn="l"/>
                <a:tab pos="432000" algn="l"/>
                <a:tab pos="648000" algn="l"/>
                <a:tab pos="864000" algn="l"/>
              </a:tabLst>
              <a:defRPr/>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0" kern="1200" dirty="0">
                <a:solidFill>
                  <a:schemeClr val="tx1"/>
                </a:solidFill>
                <a:effectLst/>
                <a:latin typeface="Arial" panose="020B0604020202020204" pitchFamily="34" charset="0"/>
                <a:ea typeface="+mn-ea"/>
                <a:cs typeface="Arial" panose="020B0604020202020204" pitchFamily="34" charset="0"/>
              </a:rPr>
              <a:t>Club Details </a:t>
            </a:r>
            <a:r>
              <a:rPr lang="en-GB" sz="1200" kern="1200" dirty="0">
                <a:solidFill>
                  <a:schemeClr val="tx1"/>
                </a:solidFill>
                <a:effectLst/>
                <a:latin typeface="Arial" panose="020B0604020202020204" pitchFamily="34" charset="0"/>
                <a:ea typeface="+mn-ea"/>
                <a:cs typeface="Arial" panose="020B0604020202020204" pitchFamily="34" charset="0"/>
              </a:rPr>
              <a:t>as of December 13</a:t>
            </a:r>
            <a:r>
              <a:rPr lang="en-GB" sz="1200" b="1" kern="1200" dirty="0">
                <a:solidFill>
                  <a:schemeClr val="tx1"/>
                </a:solidFill>
                <a:effectLst/>
                <a:latin typeface="Arial" panose="020B0604020202020204" pitchFamily="34" charset="0"/>
                <a:ea typeface="+mn-ea"/>
                <a:cs typeface="Arial" panose="020B0604020202020204" pitchFamily="34" charset="0"/>
              </a:rPr>
              <a:t>:</a:t>
            </a:r>
            <a:endParaRPr lang="en-GB" sz="1200" kern="1200" dirty="0">
              <a:solidFill>
                <a:schemeClr val="tx1"/>
              </a:solidFill>
              <a:effectLst/>
              <a:latin typeface="Arial" panose="020B0604020202020204" pitchFamily="34" charset="0"/>
              <a:ea typeface="+mn-ea"/>
              <a:cs typeface="Arial" panose="020B0604020202020204" pitchFamily="34" charset="0"/>
            </a:endParaRPr>
          </a:p>
          <a:p>
            <a:r>
              <a:rPr lang="en-GB" sz="1200" kern="1200" dirty="0">
                <a:solidFill>
                  <a:schemeClr val="tx1"/>
                </a:solidFill>
                <a:effectLst/>
                <a:latin typeface="Arial" panose="020B0604020202020204" pitchFamily="34" charset="0"/>
                <a:ea typeface="+mn-ea"/>
                <a:cs typeface="Arial" panose="020B0604020202020204" pitchFamily="34" charset="0"/>
              </a:rPr>
              <a:t>DCP Goals – 4/10 (2 Levels 2s, 1 Level 4, 4 New Members, 4 More New Members)</a:t>
            </a:r>
          </a:p>
          <a:p>
            <a:r>
              <a:rPr lang="en-GB" sz="1200" kern="1200" dirty="0">
                <a:solidFill>
                  <a:schemeClr val="tx1"/>
                </a:solidFill>
                <a:effectLst/>
                <a:latin typeface="Arial" panose="020B0604020202020204" pitchFamily="34" charset="0"/>
                <a:ea typeface="+mn-ea"/>
                <a:cs typeface="Arial" panose="020B0604020202020204" pitchFamily="34" charset="0"/>
              </a:rPr>
              <a:t>Sep/Oct renewals – Retained 28 members out of 41</a:t>
            </a:r>
          </a:p>
          <a:p>
            <a:r>
              <a:rPr lang="en-GB" sz="1200" kern="1200" dirty="0">
                <a:solidFill>
                  <a:schemeClr val="tx1"/>
                </a:solidFill>
                <a:effectLst/>
                <a:latin typeface="Arial" panose="020B0604020202020204" pitchFamily="34" charset="0"/>
                <a:ea typeface="+mn-ea"/>
                <a:cs typeface="Arial" panose="020B0604020202020204" pitchFamily="34" charset="0"/>
              </a:rPr>
              <a:t>Current Club Membership – 31 Members</a:t>
            </a:r>
            <a:br>
              <a:rPr lang="en-GB" sz="1200" kern="1200" dirty="0">
                <a:solidFill>
                  <a:schemeClr val="tx1"/>
                </a:solidFill>
                <a:effectLst/>
                <a:latin typeface="Arial" panose="020B0604020202020204" pitchFamily="34" charset="0"/>
                <a:ea typeface="+mn-ea"/>
                <a:cs typeface="Arial" panose="020B0604020202020204" pitchFamily="34" charset="0"/>
              </a:rPr>
            </a:b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Key Prompts</a:t>
            </a:r>
          </a:p>
          <a:p>
            <a:pPr marL="171450" lvl="0" indent="-171450"/>
            <a:r>
              <a:rPr lang="en-GB" sz="1200" kern="1200" dirty="0">
                <a:solidFill>
                  <a:schemeClr val="tx1"/>
                </a:solidFill>
                <a:effectLst/>
                <a:latin typeface="Arial" panose="020B0604020202020204" pitchFamily="34" charset="0"/>
                <a:ea typeface="+mn-ea"/>
                <a:cs typeface="Arial" panose="020B0604020202020204" pitchFamily="34" charset="0"/>
              </a:rPr>
              <a:t>“Which officer behaviors are affecting progress?”</a:t>
            </a:r>
          </a:p>
          <a:p>
            <a:pPr marL="171450" lvl="0" indent="-171450"/>
            <a:r>
              <a:rPr lang="en-GB" sz="1200" kern="1200" dirty="0">
                <a:solidFill>
                  <a:schemeClr val="tx1"/>
                </a:solidFill>
                <a:effectLst/>
                <a:latin typeface="Arial" panose="020B0604020202020204" pitchFamily="34" charset="0"/>
                <a:ea typeface="+mn-ea"/>
                <a:cs typeface="Arial" panose="020B0604020202020204" pitchFamily="34" charset="0"/>
              </a:rPr>
              <a:t>“Where do you see bottlenecks or gaps?”</a:t>
            </a:r>
          </a:p>
          <a:p>
            <a:pPr marL="171450" lvl="0" indent="-171450"/>
            <a:r>
              <a:rPr lang="en-GB" sz="1200" kern="1200" dirty="0">
                <a:solidFill>
                  <a:schemeClr val="tx1"/>
                </a:solidFill>
                <a:effectLst/>
                <a:latin typeface="Arial" panose="020B0604020202020204" pitchFamily="34" charset="0"/>
                <a:ea typeface="+mn-ea"/>
                <a:cs typeface="Arial" panose="020B0604020202020204" pitchFamily="34" charset="0"/>
              </a:rPr>
              <a:t>“Does the data support the President’s frustration?”</a:t>
            </a:r>
          </a:p>
          <a:p>
            <a:pPr marL="0" indent="0">
              <a:buNone/>
            </a:pP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Learning Outcomes</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Participants learn:</a:t>
            </a:r>
          </a:p>
          <a:p>
            <a:pPr marL="171450" lvl="0" indent="-171450"/>
            <a:r>
              <a:rPr lang="en-GB" sz="1200" kern="1200" dirty="0">
                <a:solidFill>
                  <a:schemeClr val="tx1"/>
                </a:solidFill>
                <a:effectLst/>
                <a:latin typeface="Arial" panose="020B0604020202020204" pitchFamily="34" charset="0"/>
                <a:ea typeface="+mn-ea"/>
                <a:cs typeface="Arial" panose="020B0604020202020204" pitchFamily="34" charset="0"/>
              </a:rPr>
              <a:t>how officer engagement impacts club momentum</a:t>
            </a:r>
          </a:p>
          <a:p>
            <a:pPr marL="171450" lvl="0" indent="-171450"/>
            <a:r>
              <a:rPr lang="en-GB" sz="1200" kern="1200" dirty="0">
                <a:solidFill>
                  <a:schemeClr val="tx1"/>
                </a:solidFill>
                <a:effectLst/>
                <a:latin typeface="Arial" panose="020B0604020202020204" pitchFamily="34" charset="0"/>
                <a:ea typeface="+mn-ea"/>
                <a:cs typeface="Arial" panose="020B0604020202020204" pitchFamily="34" charset="0"/>
              </a:rPr>
              <a:t>how data reveals underlying patterns</a:t>
            </a:r>
          </a:p>
          <a:p>
            <a:pPr marL="171450" lvl="0" indent="-171450"/>
            <a:r>
              <a:rPr lang="en-GB" sz="1200" kern="1200" dirty="0">
                <a:solidFill>
                  <a:schemeClr val="tx1"/>
                </a:solidFill>
                <a:effectLst/>
                <a:latin typeface="Arial" panose="020B0604020202020204" pitchFamily="34" charset="0"/>
                <a:ea typeface="+mn-ea"/>
                <a:cs typeface="Arial" panose="020B0604020202020204" pitchFamily="34" charset="0"/>
              </a:rPr>
              <a:t>how leadership gaps contribute to stalled goals</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Purpose of the Slide</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To provide the factual context needed to diagnose root causes using RCA and the Fishbone diagram.</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p:txBody>
      </p:sp>
      <p:sp>
        <p:nvSpPr>
          <p:cNvPr id="4" name="Slide Number Placeholder 3"/>
          <p:cNvSpPr>
            <a:spLocks noGrp="1"/>
          </p:cNvSpPr>
          <p:nvPr>
            <p:ph type="sldNum" sz="quarter" idx="5"/>
          </p:nvPr>
        </p:nvSpPr>
        <p:spPr/>
        <p:txBody>
          <a:bodyPr/>
          <a:lstStyle/>
          <a:p>
            <a:fld id="{DC9DD302-1F34-F94E-BE63-3678BC305FEB}" type="slidenum">
              <a:rPr lang="en-US" smtClean="0"/>
              <a:pPr/>
              <a:t>30</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0612919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for Case Studies: 20 minutes/30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AFTER Case Studies: 50 minutes of 60-minute session/63 minutes of 75-minute session</a:t>
            </a:r>
          </a:p>
          <a:p>
            <a:pPr marL="0" indent="0">
              <a:buNone/>
            </a:pP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(Only show this slide after the Club Presidents have attempted to make their own Fishbone diagram.)</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Key Prompts</a:t>
            </a:r>
          </a:p>
          <a:p>
            <a:pPr marL="171450" lvl="0" indent="-171450"/>
            <a:r>
              <a:rPr lang="en-GB" sz="1200" kern="1200" dirty="0">
                <a:solidFill>
                  <a:schemeClr val="tx1"/>
                </a:solidFill>
                <a:effectLst/>
                <a:latin typeface="Arial" panose="020B0604020202020204" pitchFamily="34" charset="0"/>
                <a:ea typeface="+mn-ea"/>
                <a:cs typeface="Arial" panose="020B0604020202020204" pitchFamily="34" charset="0"/>
              </a:rPr>
              <a:t>“Which causes did you identify that match this diagram?”</a:t>
            </a:r>
          </a:p>
          <a:p>
            <a:pPr marL="171450" lvl="0" indent="-171450"/>
            <a:r>
              <a:rPr lang="en-GB" sz="1200" kern="1200" dirty="0">
                <a:solidFill>
                  <a:schemeClr val="tx1"/>
                </a:solidFill>
                <a:effectLst/>
                <a:latin typeface="Arial" panose="020B0604020202020204" pitchFamily="34" charset="0"/>
                <a:ea typeface="+mn-ea"/>
                <a:cs typeface="Arial" panose="020B0604020202020204" pitchFamily="34" charset="0"/>
              </a:rPr>
              <a:t>“Which causes did you miss?”</a:t>
            </a:r>
          </a:p>
          <a:p>
            <a:pPr marL="171450" lvl="0" indent="-171450"/>
            <a:r>
              <a:rPr lang="en-GB" sz="1200" kern="1200" dirty="0">
                <a:solidFill>
                  <a:schemeClr val="tx1"/>
                </a:solidFill>
                <a:effectLst/>
                <a:latin typeface="Arial" panose="020B0604020202020204" pitchFamily="34" charset="0"/>
                <a:ea typeface="+mn-ea"/>
                <a:cs typeface="Arial" panose="020B0604020202020204" pitchFamily="34" charset="0"/>
              </a:rPr>
              <a:t>“What leadership actions would you take as President?”</a:t>
            </a:r>
          </a:p>
          <a:p>
            <a:pPr marL="171450" lvl="0" indent="-171450"/>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Learning Outcomes</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Participants learn:</a:t>
            </a:r>
          </a:p>
          <a:p>
            <a:pPr marL="171450" lvl="0" indent="-171450"/>
            <a:r>
              <a:rPr lang="en-GB" sz="1200" kern="1200" dirty="0">
                <a:solidFill>
                  <a:schemeClr val="tx1"/>
                </a:solidFill>
                <a:effectLst/>
                <a:latin typeface="Arial" panose="020B0604020202020204" pitchFamily="34" charset="0"/>
                <a:ea typeface="+mn-ea"/>
                <a:cs typeface="Arial" panose="020B0604020202020204" pitchFamily="34" charset="0"/>
              </a:rPr>
              <a:t>how to map causes into Fishbone categories</a:t>
            </a:r>
          </a:p>
          <a:p>
            <a:pPr marL="171450" lvl="0" indent="-171450"/>
            <a:r>
              <a:rPr lang="en-GB" sz="1200" kern="1200" dirty="0">
                <a:solidFill>
                  <a:schemeClr val="tx1"/>
                </a:solidFill>
                <a:effectLst/>
                <a:latin typeface="Arial" panose="020B0604020202020204" pitchFamily="34" charset="0"/>
                <a:ea typeface="+mn-ea"/>
                <a:cs typeface="Arial" panose="020B0604020202020204" pitchFamily="34" charset="0"/>
              </a:rPr>
              <a:t>how leadership disengagement affects club momentum</a:t>
            </a:r>
          </a:p>
          <a:p>
            <a:pPr marL="171450" lvl="0" indent="-171450"/>
            <a:r>
              <a:rPr lang="en-GB" sz="1200" kern="1200" dirty="0">
                <a:solidFill>
                  <a:schemeClr val="tx1"/>
                </a:solidFill>
                <a:effectLst/>
                <a:latin typeface="Arial" panose="020B0604020202020204" pitchFamily="34" charset="0"/>
                <a:ea typeface="+mn-ea"/>
                <a:cs typeface="Arial" panose="020B0604020202020204" pitchFamily="34" charset="0"/>
              </a:rPr>
              <a:t>how structural changes can restore progress</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Purpose of the Slide</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To reveal the completed Fishbone diagram after Presidents attempt their own version, enabling comparison and deeper discussion.</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lv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31</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2279262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466725"/>
            <a:ext cx="5486400" cy="3086100"/>
          </a:xfrm>
        </p:spPr>
        <p:txBody>
          <a:bodyPr/>
          <a:lstStyle/>
          <a:p>
            <a:endParaRPr lang="en-US" dirty="0"/>
          </a:p>
        </p:txBody>
      </p:sp>
      <p:sp>
        <p:nvSpPr>
          <p:cNvPr id="3" name="Notes Placeholder 2"/>
          <p:cNvSpPr>
            <a:spLocks noGrp="1"/>
          </p:cNvSpPr>
          <p:nvPr>
            <p:ph type="body" idx="1"/>
          </p:nvPr>
        </p:nvSpPr>
        <p:spPr>
          <a:xfrm>
            <a:off x="450575" y="3591340"/>
            <a:ext cx="6016486" cy="5340627"/>
          </a:xfrm>
        </p:spPr>
        <p:txBody>
          <a:bodyPr/>
          <a:lstStyle/>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Time for Case Studies: 20 minutes/30 minutes</a:t>
            </a: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Elapsed time AFTER Case Studies: 50 minutes of 60-minute session/63 minutes of 75-minute session</a:t>
            </a:r>
            <a:br>
              <a:rPr lang="en-GB" sz="1100" b="1" kern="1200" dirty="0">
                <a:solidFill>
                  <a:schemeClr val="tx1"/>
                </a:solidFill>
                <a:effectLst/>
                <a:latin typeface="Arial" panose="020B0604020202020204" pitchFamily="34" charset="0"/>
                <a:ea typeface="+mn-ea"/>
                <a:cs typeface="Arial" panose="020B0604020202020204" pitchFamily="34" charset="0"/>
              </a:rPr>
            </a:br>
            <a:endParaRPr lang="en-GB" sz="11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Facilitator Notes:</a:t>
            </a:r>
          </a:p>
          <a:p>
            <a:pPr marL="171450" indent="-171450">
              <a:buFont typeface="Wingdings" panose="05000000000000000000" pitchFamily="2" charset="2"/>
              <a:buChar char="§"/>
            </a:pPr>
            <a:r>
              <a:rPr lang="en-GB" sz="1100" kern="1200" dirty="0">
                <a:solidFill>
                  <a:schemeClr val="tx1"/>
                </a:solidFill>
                <a:effectLst/>
                <a:latin typeface="Arial" panose="020B0604020202020204" pitchFamily="34" charset="0"/>
                <a:ea typeface="+mn-ea"/>
                <a:cs typeface="Arial" panose="020B0604020202020204" pitchFamily="34" charset="0"/>
              </a:rPr>
              <a:t>Explain that this is a real club example.</a:t>
            </a:r>
          </a:p>
          <a:p>
            <a:pPr marL="171450" indent="-171450">
              <a:buFont typeface="Wingdings" panose="05000000000000000000" pitchFamily="2" charset="2"/>
              <a:buChar char="§"/>
            </a:pPr>
            <a:r>
              <a:rPr lang="en-GB" sz="1100" kern="1200" dirty="0">
                <a:solidFill>
                  <a:schemeClr val="tx1"/>
                </a:solidFill>
                <a:effectLst/>
                <a:latin typeface="Arial" panose="020B0604020202020204" pitchFamily="34" charset="0"/>
                <a:ea typeface="+mn-ea"/>
                <a:cs typeface="Arial" panose="020B0604020202020204" pitchFamily="34" charset="0"/>
              </a:rPr>
              <a:t>Highlight the mixed engagement levels — some officers are performing well, others are disengaging, and one conflict has affected motivation.</a:t>
            </a:r>
          </a:p>
          <a:p>
            <a:pPr marL="171450" indent="-171450">
              <a:buFont typeface="Wingdings" panose="05000000000000000000" pitchFamily="2" charset="2"/>
              <a:buChar char="§"/>
            </a:pPr>
            <a:r>
              <a:rPr lang="en-GB" sz="1100" kern="1200" dirty="0">
                <a:solidFill>
                  <a:schemeClr val="tx1"/>
                </a:solidFill>
                <a:effectLst/>
                <a:latin typeface="Arial" panose="020B0604020202020204" pitchFamily="34" charset="0"/>
                <a:ea typeface="+mn-ea"/>
                <a:cs typeface="Arial" panose="020B0604020202020204" pitchFamily="34" charset="0"/>
              </a:rPr>
              <a:t>Point out that the club’s numbers are not bad, but they do not reflect the ambitious goals set in June.</a:t>
            </a:r>
          </a:p>
          <a:p>
            <a:pPr marL="0" indent="0">
              <a:buNone/>
            </a:pPr>
            <a:endParaRPr lang="en-GB" sz="700" kern="1200" dirty="0">
              <a:solidFill>
                <a:schemeClr val="tx1"/>
              </a:solidFill>
              <a:effectLst/>
              <a:latin typeface="Arial" panose="020B0604020202020204" pitchFamily="34" charset="0"/>
              <a:ea typeface="+mn-ea"/>
              <a:cs typeface="Arial" panose="020B0604020202020204" pitchFamily="34" charset="0"/>
            </a:endParaRPr>
          </a:p>
          <a:p>
            <a:pPr marL="0" marR="0" lvl="0" indent="0" algn="l" defTabSz="216000" rtl="0" eaLnBrk="1" fontAlgn="auto" latinLnBrk="0" hangingPunct="1">
              <a:buClrTx/>
              <a:buSzTx/>
              <a:buFont typeface="Wingdings" pitchFamily="2" charset="2"/>
              <a:buNone/>
              <a:tabLst>
                <a:tab pos="216000" algn="l"/>
                <a:tab pos="432000" algn="l"/>
                <a:tab pos="648000" algn="l"/>
                <a:tab pos="864000" algn="l"/>
              </a:tabLst>
              <a:defRPr/>
            </a:pPr>
            <a:r>
              <a:rPr lang="en-GB" sz="1100" b="1" dirty="0"/>
              <a:t>Root Solutions </a:t>
            </a:r>
            <a:endParaRPr lang="en-GB" sz="1100" dirty="0"/>
          </a:p>
          <a:p>
            <a:pPr marL="0" marR="0" lvl="0" indent="0" algn="l" defTabSz="216000" rtl="0" eaLnBrk="1" fontAlgn="auto" latinLnBrk="0" hangingPunct="1">
              <a:buClrTx/>
              <a:buSzTx/>
              <a:buFont typeface="Wingdings" pitchFamily="2" charset="2"/>
              <a:buNone/>
              <a:tabLst>
                <a:tab pos="216000" algn="l"/>
                <a:tab pos="432000" algn="l"/>
                <a:tab pos="648000" algn="l"/>
                <a:tab pos="864000" algn="l"/>
              </a:tabLst>
              <a:defRPr/>
            </a:pPr>
            <a:r>
              <a:rPr lang="en-GB" sz="1100" dirty="0"/>
              <a:t>Replacing the VPE provided a significant sense of new momentum to the club, especially as a very experienced member who had joined recently from another District filled-in the role. Meeting quality immediately improved, processes were followed, and the club finished with all 10 goals met at the end of the year. Additionally, steps to integrate all of the club’s tools were made, which reduced the workload on team members. Unfortunately, lack of socialization remains a weak point of this club and members generally don’t know one another well. </a:t>
            </a:r>
          </a:p>
          <a:p>
            <a:pPr marL="0" indent="0">
              <a:buNone/>
            </a:pPr>
            <a:endParaRPr lang="en-GB" sz="7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Facilitator Guidance</a:t>
            </a:r>
            <a:endParaRPr lang="en-GB" sz="11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kern="1200" dirty="0">
                <a:solidFill>
                  <a:schemeClr val="tx1"/>
                </a:solidFill>
                <a:effectLst/>
                <a:latin typeface="Arial" panose="020B0604020202020204" pitchFamily="34" charset="0"/>
                <a:ea typeface="+mn-ea"/>
                <a:cs typeface="Arial" panose="020B0604020202020204" pitchFamily="34" charset="0"/>
              </a:rPr>
              <a:t>Explain that the solution shown is based on the real club’s experience.</a:t>
            </a:r>
          </a:p>
          <a:p>
            <a:pPr marL="0" indent="0">
              <a:buNone/>
            </a:pPr>
            <a:r>
              <a:rPr lang="en-GB" sz="1100" kern="1200" dirty="0">
                <a:solidFill>
                  <a:schemeClr val="tx1"/>
                </a:solidFill>
                <a:effectLst/>
                <a:latin typeface="Arial" panose="020B0604020202020204" pitchFamily="34" charset="0"/>
                <a:ea typeface="+mn-ea"/>
                <a:cs typeface="Arial" panose="020B0604020202020204" pitchFamily="34" charset="0"/>
              </a:rPr>
              <a:t>Highlight that the root solutions involved:</a:t>
            </a:r>
          </a:p>
          <a:p>
            <a:pPr marL="171450" lvl="0" indent="-171450"/>
            <a:r>
              <a:rPr lang="en-GB" sz="1100" kern="1200" dirty="0">
                <a:solidFill>
                  <a:schemeClr val="tx1"/>
                </a:solidFill>
                <a:effectLst/>
                <a:latin typeface="Arial" panose="020B0604020202020204" pitchFamily="34" charset="0"/>
                <a:ea typeface="+mn-ea"/>
                <a:cs typeface="Arial" panose="020B0604020202020204" pitchFamily="34" charset="0"/>
              </a:rPr>
              <a:t>replacing the VPE with an experienced, engaged member</a:t>
            </a:r>
          </a:p>
          <a:p>
            <a:pPr marL="171450" lvl="0" indent="-171450"/>
            <a:r>
              <a:rPr lang="en-GB" sz="1100" kern="1200" dirty="0">
                <a:solidFill>
                  <a:schemeClr val="tx1"/>
                </a:solidFill>
                <a:effectLst/>
                <a:latin typeface="Arial" panose="020B0604020202020204" pitchFamily="34" charset="0"/>
                <a:ea typeface="+mn-ea"/>
                <a:cs typeface="Arial" panose="020B0604020202020204" pitchFamily="34" charset="0"/>
              </a:rPr>
              <a:t>reallocating the Secretary role to the Treasurer</a:t>
            </a:r>
          </a:p>
          <a:p>
            <a:pPr marL="171450" lvl="0" indent="-171450"/>
            <a:r>
              <a:rPr lang="en-GB" sz="1100" kern="1200" dirty="0">
                <a:solidFill>
                  <a:schemeClr val="tx1"/>
                </a:solidFill>
                <a:effectLst/>
                <a:latin typeface="Arial" panose="020B0604020202020204" pitchFamily="34" charset="0"/>
                <a:ea typeface="+mn-ea"/>
                <a:cs typeface="Arial" panose="020B0604020202020204" pitchFamily="34" charset="0"/>
              </a:rPr>
              <a:t>providing additional support to the VPM due to personal challenges</a:t>
            </a:r>
          </a:p>
          <a:p>
            <a:pPr marL="171450" lvl="0" indent="-171450"/>
            <a:r>
              <a:rPr lang="en-GB" sz="1100" kern="1200" dirty="0">
                <a:solidFill>
                  <a:schemeClr val="tx1"/>
                </a:solidFill>
                <a:effectLst/>
                <a:latin typeface="Arial" panose="020B0604020202020204" pitchFamily="34" charset="0"/>
                <a:ea typeface="+mn-ea"/>
                <a:cs typeface="Arial" panose="020B0604020202020204" pitchFamily="34" charset="0"/>
              </a:rPr>
              <a:t>integrating club tools to reduce workload</a:t>
            </a:r>
          </a:p>
          <a:p>
            <a:pPr marL="171450" lvl="0" indent="-171450"/>
            <a:r>
              <a:rPr lang="en-GB" sz="1100" kern="1200" dirty="0">
                <a:solidFill>
                  <a:schemeClr val="tx1"/>
                </a:solidFill>
                <a:effectLst/>
                <a:latin typeface="Arial" panose="020B0604020202020204" pitchFamily="34" charset="0"/>
                <a:ea typeface="+mn-ea"/>
                <a:cs typeface="Arial" panose="020B0604020202020204" pitchFamily="34" charset="0"/>
              </a:rPr>
              <a:t>re‑establishing meeting quality and process consistency</a:t>
            </a:r>
          </a:p>
          <a:p>
            <a:pPr marL="0" indent="0">
              <a:buNone/>
            </a:pPr>
            <a:r>
              <a:rPr lang="en-GB" sz="1100" kern="1200" dirty="0">
                <a:solidFill>
                  <a:schemeClr val="tx1"/>
                </a:solidFill>
                <a:effectLst/>
                <a:latin typeface="Arial" panose="020B0604020202020204" pitchFamily="34" charset="0"/>
                <a:ea typeface="+mn-ea"/>
                <a:cs typeface="Arial" panose="020B0604020202020204" pitchFamily="34" charset="0"/>
              </a:rPr>
              <a:t>Note that culture (socialization) remains a weak point — not all root causes can be solved at once. This context helps Presidents understand how leadership changes can restore momentum.</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p:txBody>
      </p:sp>
      <p:sp>
        <p:nvSpPr>
          <p:cNvPr id="4" name="Slide Number Placeholder 3"/>
          <p:cNvSpPr>
            <a:spLocks noGrp="1"/>
          </p:cNvSpPr>
          <p:nvPr>
            <p:ph type="sldNum" sz="quarter" idx="5"/>
          </p:nvPr>
        </p:nvSpPr>
        <p:spPr/>
        <p:txBody>
          <a:bodyPr/>
          <a:lstStyle/>
          <a:p>
            <a:fld id="{DC9DD302-1F34-F94E-BE63-3678BC305FEB}" type="slidenum">
              <a:rPr lang="en-US" smtClean="0"/>
              <a:pPr/>
              <a:t>32</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5612527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466725"/>
            <a:ext cx="5486400" cy="3086100"/>
          </a:xfrm>
        </p:spPr>
        <p:txBody>
          <a:bodyPr/>
          <a:lstStyle/>
          <a:p>
            <a:endParaRPr lang="en-US" dirty="0"/>
          </a:p>
        </p:txBody>
      </p:sp>
      <p:sp>
        <p:nvSpPr>
          <p:cNvPr id="3" name="Notes Placeholder 2"/>
          <p:cNvSpPr>
            <a:spLocks noGrp="1"/>
          </p:cNvSpPr>
          <p:nvPr>
            <p:ph type="body" idx="1"/>
          </p:nvPr>
        </p:nvSpPr>
        <p:spPr>
          <a:xfrm>
            <a:off x="463825" y="3591341"/>
            <a:ext cx="5857461" cy="5274363"/>
          </a:xfrm>
        </p:spPr>
        <p:txBody>
          <a:bodyPr/>
          <a:lstStyle/>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Time for Case Studies: 20 minutes/30 minutes</a:t>
            </a: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Elapsed time AFTER Case Studies: 50 minutes of 60-minute session/63 minutes of 75-minute session</a:t>
            </a:r>
          </a:p>
          <a:p>
            <a:pPr marL="0" indent="0">
              <a:buNone/>
            </a:pPr>
            <a:endParaRPr lang="en-GB" sz="8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Facilitator Notes:</a:t>
            </a:r>
          </a:p>
          <a:p>
            <a:pPr marL="0" marR="0" lvl="0" indent="0" algn="l" defTabSz="216000" rtl="0" eaLnBrk="1" fontAlgn="auto" latinLnBrk="0" hangingPunct="1">
              <a:buClrTx/>
              <a:buSzTx/>
              <a:buFont typeface="Wingdings" pitchFamily="2" charset="2"/>
              <a:buNone/>
              <a:tabLst>
                <a:tab pos="216000" algn="l"/>
                <a:tab pos="432000" algn="l"/>
                <a:tab pos="648000" algn="l"/>
                <a:tab pos="864000" algn="l"/>
              </a:tabLst>
              <a:defRPr/>
            </a:pPr>
            <a:r>
              <a:rPr lang="en-GB" sz="1100" kern="1200" dirty="0">
                <a:solidFill>
                  <a:schemeClr val="tx1"/>
                </a:solidFill>
                <a:effectLst/>
                <a:latin typeface="Arial" panose="020B0604020202020204" pitchFamily="34" charset="0"/>
                <a:ea typeface="+mn-ea"/>
                <a:cs typeface="Arial" panose="020B0604020202020204" pitchFamily="34" charset="0"/>
              </a:rPr>
              <a:t>(</a:t>
            </a:r>
            <a:r>
              <a:rPr lang="en-GB" sz="1100" b="1" kern="1200" dirty="0">
                <a:solidFill>
                  <a:schemeClr val="tx1"/>
                </a:solidFill>
                <a:effectLst/>
                <a:latin typeface="Arial" panose="020B0604020202020204" pitchFamily="34" charset="0"/>
                <a:ea typeface="+mn-ea"/>
                <a:cs typeface="Arial" panose="020B0604020202020204" pitchFamily="34" charset="0"/>
              </a:rPr>
              <a:t>Present</a:t>
            </a:r>
            <a:r>
              <a:rPr lang="en-GB" sz="1100" kern="1200" dirty="0">
                <a:solidFill>
                  <a:schemeClr val="tx1"/>
                </a:solidFill>
                <a:effectLst/>
                <a:latin typeface="Arial" panose="020B0604020202020204" pitchFamily="34" charset="0"/>
                <a:ea typeface="+mn-ea"/>
                <a:cs typeface="Arial" panose="020B0604020202020204" pitchFamily="34" charset="0"/>
              </a:rPr>
              <a:t> the case study. Emphasize that cultural issues are often subtle, long‑developing, and difficult for newer Presidents to address. Highlight the importance of listening to guest feedback — it often reveals what members are reluctant to say. More details about the case study are on the next slide. </a:t>
            </a:r>
            <a:r>
              <a:rPr lang="en-GB" sz="1100" b="1" kern="1200" dirty="0">
                <a:solidFill>
                  <a:schemeClr val="tx1"/>
                </a:solidFill>
                <a:effectLst/>
                <a:latin typeface="Arial" panose="020B0604020202020204" pitchFamily="34" charset="0"/>
                <a:ea typeface="+mn-ea"/>
                <a:cs typeface="Arial" panose="020B0604020202020204" pitchFamily="34" charset="0"/>
              </a:rPr>
              <a:t>Ask</a:t>
            </a:r>
            <a:r>
              <a:rPr lang="en-GB" sz="1100" kern="1200" dirty="0">
                <a:solidFill>
                  <a:schemeClr val="tx1"/>
                </a:solidFill>
                <a:effectLst/>
                <a:latin typeface="Arial" panose="020B0604020202020204" pitchFamily="34" charset="0"/>
                <a:ea typeface="+mn-ea"/>
                <a:cs typeface="Arial" panose="020B0604020202020204" pitchFamily="34" charset="0"/>
              </a:rPr>
              <a:t> participants to apply the Fishbone problem-solving methodology to the case study to determine the root cause(s) and possible root solution(s). The aim is to reach root solution(s) that address the underlying root cause, not the symptoms.) </a:t>
            </a:r>
          </a:p>
          <a:p>
            <a:pPr marL="0" indent="0">
              <a:buNone/>
            </a:pPr>
            <a:endParaRPr lang="en-GB" sz="8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Fishbone Problem-Solving Technique:</a:t>
            </a:r>
            <a:endParaRPr lang="en-GB" sz="1100" kern="1200" dirty="0">
              <a:solidFill>
                <a:schemeClr val="tx1"/>
              </a:solidFill>
              <a:effectLst/>
              <a:latin typeface="Arial" panose="020B0604020202020204" pitchFamily="34" charset="0"/>
              <a:ea typeface="+mn-ea"/>
              <a:cs typeface="Arial" panose="020B0604020202020204" pitchFamily="34" charset="0"/>
            </a:endParaRP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Keep asking for “bones” until you reach a structural or behavioral cause.</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Avoid circularity — rephrase if needed.</a:t>
            </a:r>
          </a:p>
          <a:p>
            <a:pPr marL="0" indent="0">
              <a:buNone/>
            </a:pPr>
            <a:endParaRPr lang="en-GB" sz="8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Key Prompts</a:t>
            </a:r>
          </a:p>
          <a:p>
            <a:pPr marL="171450" lvl="0" indent="-171450"/>
            <a:r>
              <a:rPr lang="en-GB" sz="1100" kern="1200" dirty="0">
                <a:solidFill>
                  <a:schemeClr val="tx1"/>
                </a:solidFill>
                <a:effectLst/>
                <a:latin typeface="Arial" panose="020B0604020202020204" pitchFamily="34" charset="0"/>
                <a:ea typeface="+mn-ea"/>
                <a:cs typeface="Arial" panose="020B0604020202020204" pitchFamily="34" charset="0"/>
              </a:rPr>
              <a:t>“What behaviors signal a cultural problem?”</a:t>
            </a:r>
          </a:p>
          <a:p>
            <a:pPr marL="171450" lvl="0" indent="-171450"/>
            <a:r>
              <a:rPr lang="en-GB" sz="1100" kern="1200" dirty="0">
                <a:solidFill>
                  <a:schemeClr val="tx1"/>
                </a:solidFill>
                <a:effectLst/>
                <a:latin typeface="Arial" panose="020B0604020202020204" pitchFamily="34" charset="0"/>
                <a:ea typeface="+mn-ea"/>
                <a:cs typeface="Arial" panose="020B0604020202020204" pitchFamily="34" charset="0"/>
              </a:rPr>
              <a:t>“How do cliques affect member experience?”</a:t>
            </a:r>
          </a:p>
          <a:p>
            <a:pPr marL="171450" lvl="0" indent="-171450"/>
            <a:r>
              <a:rPr lang="en-GB" sz="1100" kern="1200" dirty="0">
                <a:solidFill>
                  <a:schemeClr val="tx1"/>
                </a:solidFill>
                <a:effectLst/>
                <a:latin typeface="Arial" panose="020B0604020202020204" pitchFamily="34" charset="0"/>
                <a:ea typeface="+mn-ea"/>
                <a:cs typeface="Arial" panose="020B0604020202020204" pitchFamily="34" charset="0"/>
              </a:rPr>
              <a:t>“What would you do first as President?”</a:t>
            </a:r>
          </a:p>
          <a:p>
            <a:pPr marL="0" indent="0">
              <a:buNone/>
            </a:pPr>
            <a:endParaRPr lang="en-GB" sz="8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Learning Outcomes</a:t>
            </a:r>
            <a:endParaRPr lang="en-GB" sz="11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kern="1200" dirty="0">
                <a:solidFill>
                  <a:schemeClr val="tx1"/>
                </a:solidFill>
                <a:effectLst/>
                <a:latin typeface="Arial" panose="020B0604020202020204" pitchFamily="34" charset="0"/>
                <a:ea typeface="+mn-ea"/>
                <a:cs typeface="Arial" panose="020B0604020202020204" pitchFamily="34" charset="0"/>
              </a:rPr>
              <a:t>Participants learn:</a:t>
            </a:r>
          </a:p>
          <a:p>
            <a:pPr marL="171450" lvl="0" indent="-171450"/>
            <a:r>
              <a:rPr lang="en-GB" sz="1100" kern="1200" dirty="0">
                <a:solidFill>
                  <a:schemeClr val="tx1"/>
                </a:solidFill>
                <a:effectLst/>
                <a:latin typeface="Arial" panose="020B0604020202020204" pitchFamily="34" charset="0"/>
                <a:ea typeface="+mn-ea"/>
                <a:cs typeface="Arial" panose="020B0604020202020204" pitchFamily="34" charset="0"/>
              </a:rPr>
              <a:t>how club culture affects retention and guest impressions</a:t>
            </a:r>
          </a:p>
          <a:p>
            <a:pPr marL="171450" lvl="0" indent="-171450"/>
            <a:r>
              <a:rPr lang="en-GB" sz="1100" kern="1200" dirty="0">
                <a:solidFill>
                  <a:schemeClr val="tx1"/>
                </a:solidFill>
                <a:effectLst/>
                <a:latin typeface="Arial" panose="020B0604020202020204" pitchFamily="34" charset="0"/>
                <a:ea typeface="+mn-ea"/>
                <a:cs typeface="Arial" panose="020B0604020202020204" pitchFamily="34" charset="0"/>
              </a:rPr>
              <a:t>how cliques form and how they influence club dynamics</a:t>
            </a:r>
          </a:p>
          <a:p>
            <a:pPr marL="171450" lvl="0" indent="-171450"/>
            <a:r>
              <a:rPr lang="en-GB" sz="1100" kern="1200" dirty="0">
                <a:solidFill>
                  <a:schemeClr val="tx1"/>
                </a:solidFill>
                <a:effectLst/>
                <a:latin typeface="Arial" panose="020B0604020202020204" pitchFamily="34" charset="0"/>
                <a:ea typeface="+mn-ea"/>
                <a:cs typeface="Arial" panose="020B0604020202020204" pitchFamily="34" charset="0"/>
              </a:rPr>
              <a:t>how to identify cultural root causes using RCA</a:t>
            </a:r>
          </a:p>
          <a:p>
            <a:pPr marL="0" indent="0">
              <a:buNone/>
            </a:pPr>
            <a:endParaRPr lang="en-GB" sz="8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Purpose of the Slide</a:t>
            </a:r>
          </a:p>
          <a:p>
            <a:pPr marL="0" indent="0">
              <a:buNone/>
            </a:pPr>
            <a:r>
              <a:rPr lang="en-GB" sz="1100" kern="1200" dirty="0">
                <a:solidFill>
                  <a:schemeClr val="tx1"/>
                </a:solidFill>
                <a:effectLst/>
                <a:latin typeface="Arial" panose="020B0604020202020204" pitchFamily="34" charset="0"/>
                <a:ea typeface="+mn-ea"/>
                <a:cs typeface="Arial" panose="020B0604020202020204" pitchFamily="34" charset="0"/>
              </a:rPr>
              <a:t>To introduce a scenario where club culture has become insular, causing disengagement, declining attendance, and member loss.</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33</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3196990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466725"/>
            <a:ext cx="5486400" cy="3086100"/>
          </a:xfrm>
        </p:spPr>
        <p:txBody>
          <a:bodyPr/>
          <a:lstStyle/>
          <a:p>
            <a:endParaRPr lang="en-US" dirty="0"/>
          </a:p>
        </p:txBody>
      </p:sp>
      <p:sp>
        <p:nvSpPr>
          <p:cNvPr id="3" name="Notes Placeholder 2"/>
          <p:cNvSpPr>
            <a:spLocks noGrp="1"/>
          </p:cNvSpPr>
          <p:nvPr>
            <p:ph type="body" idx="1"/>
          </p:nvPr>
        </p:nvSpPr>
        <p:spPr>
          <a:xfrm>
            <a:off x="530087" y="3591340"/>
            <a:ext cx="5963478" cy="5552659"/>
          </a:xfrm>
        </p:spPr>
        <p:txBody>
          <a:bodyPr/>
          <a:lstStyle/>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Time for Case Studies: 20 minutes/30 minutes</a:t>
            </a:r>
            <a:endParaRPr lang="en-GB" sz="11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Elapsed time AFTER Case Studies: 50 minutes of 60-minute session/63 minutes of 75-minute session</a:t>
            </a:r>
            <a:br>
              <a:rPr lang="en-GB" sz="1100" kern="1200" dirty="0">
                <a:solidFill>
                  <a:schemeClr val="tx1"/>
                </a:solidFill>
                <a:effectLst/>
                <a:latin typeface="Arial" panose="020B0604020202020204" pitchFamily="34" charset="0"/>
                <a:ea typeface="+mn-ea"/>
                <a:cs typeface="Arial" panose="020B0604020202020204" pitchFamily="34" charset="0"/>
              </a:rPr>
            </a:br>
            <a:endParaRPr lang="en-GB" sz="1100" kern="1200" dirty="0">
              <a:solidFill>
                <a:schemeClr val="tx1"/>
              </a:solidFill>
              <a:effectLst/>
              <a:latin typeface="Arial" panose="020B0604020202020204" pitchFamily="34" charset="0"/>
              <a:ea typeface="+mn-ea"/>
              <a:cs typeface="Arial" panose="020B0604020202020204" pitchFamily="34" charset="0"/>
            </a:endParaRPr>
          </a:p>
          <a:p>
            <a:pPr marL="0" marR="0" lvl="0" indent="0" algn="l" defTabSz="216000" rtl="0" eaLnBrk="1" fontAlgn="auto" latinLnBrk="0" hangingPunct="1">
              <a:buClrTx/>
              <a:buSzTx/>
              <a:buFont typeface="Wingdings" pitchFamily="2" charset="2"/>
              <a:buNone/>
              <a:tabLst>
                <a:tab pos="216000" algn="l"/>
                <a:tab pos="432000" algn="l"/>
                <a:tab pos="648000" algn="l"/>
                <a:tab pos="864000" algn="l"/>
              </a:tabLst>
              <a:defRPr/>
            </a:pPr>
            <a:r>
              <a:rPr lang="en-GB" sz="11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sz="1100" b="0" kern="1200" dirty="0">
                <a:solidFill>
                  <a:schemeClr val="tx1"/>
                </a:solidFill>
                <a:effectLst/>
                <a:latin typeface="Arial" panose="020B0604020202020204" pitchFamily="34" charset="0"/>
                <a:ea typeface="+mn-ea"/>
                <a:cs typeface="Arial" panose="020B0604020202020204" pitchFamily="34" charset="0"/>
              </a:rPr>
              <a:t>Club Details </a:t>
            </a:r>
            <a:r>
              <a:rPr lang="en-GB" sz="1100" kern="1200" dirty="0">
                <a:solidFill>
                  <a:schemeClr val="tx1"/>
                </a:solidFill>
                <a:effectLst/>
                <a:latin typeface="Arial" panose="020B0604020202020204" pitchFamily="34" charset="0"/>
                <a:ea typeface="+mn-ea"/>
                <a:cs typeface="Arial" panose="020B0604020202020204" pitchFamily="34" charset="0"/>
              </a:rPr>
              <a:t>as of December 13</a:t>
            </a:r>
            <a:r>
              <a:rPr lang="en-GB" sz="1100" b="1" kern="1200" dirty="0">
                <a:solidFill>
                  <a:schemeClr val="tx1"/>
                </a:solidFill>
                <a:effectLst/>
                <a:latin typeface="Arial" panose="020B0604020202020204" pitchFamily="34" charset="0"/>
                <a:ea typeface="+mn-ea"/>
                <a:cs typeface="Arial" panose="020B0604020202020204" pitchFamily="34" charset="0"/>
              </a:rPr>
              <a:t>:</a:t>
            </a:r>
            <a:endParaRPr lang="en-GB" sz="1100" kern="1200" dirty="0">
              <a:solidFill>
                <a:schemeClr val="tx1"/>
              </a:solidFill>
              <a:effectLst/>
              <a:latin typeface="Arial" panose="020B0604020202020204" pitchFamily="34" charset="0"/>
              <a:ea typeface="+mn-ea"/>
              <a:cs typeface="Arial" panose="020B0604020202020204" pitchFamily="34" charset="0"/>
            </a:endParaRP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DCP Goals Met – 3/10</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Sep/Oct renewals – Retained 20 out of 29 members</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Current Club Membership – 21 Members </a:t>
            </a:r>
          </a:p>
          <a:p>
            <a:pPr marL="0" indent="0">
              <a:buNone/>
            </a:pPr>
            <a:endParaRPr lang="en-GB" sz="8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Highlight the pattern:</a:t>
            </a:r>
          </a:p>
          <a:p>
            <a:pPr marL="171450" lvl="0" indent="-171450"/>
            <a:r>
              <a:rPr lang="en-GB" sz="1100" kern="1200" dirty="0">
                <a:solidFill>
                  <a:schemeClr val="tx1"/>
                </a:solidFill>
                <a:effectLst/>
                <a:latin typeface="Arial" panose="020B0604020202020204" pitchFamily="34" charset="0"/>
                <a:ea typeface="+mn-ea"/>
                <a:cs typeface="Arial" panose="020B0604020202020204" pitchFamily="34" charset="0"/>
              </a:rPr>
              <a:t>a strong, older core</a:t>
            </a:r>
          </a:p>
          <a:p>
            <a:pPr marL="171450" lvl="0" indent="-171450"/>
            <a:r>
              <a:rPr lang="en-GB" sz="1100" kern="1200" dirty="0">
                <a:solidFill>
                  <a:schemeClr val="tx1"/>
                </a:solidFill>
                <a:effectLst/>
                <a:latin typeface="Arial" panose="020B0604020202020204" pitchFamily="34" charset="0"/>
                <a:ea typeface="+mn-ea"/>
                <a:cs typeface="Arial" panose="020B0604020202020204" pitchFamily="34" charset="0"/>
              </a:rPr>
              <a:t>newer leaders lacking confidence</a:t>
            </a:r>
          </a:p>
          <a:p>
            <a:pPr marL="171450" lvl="0" indent="-171450"/>
            <a:r>
              <a:rPr lang="en-GB" sz="1100" kern="1200" dirty="0">
                <a:solidFill>
                  <a:schemeClr val="tx1"/>
                </a:solidFill>
                <a:effectLst/>
                <a:latin typeface="Arial" panose="020B0604020202020204" pitchFamily="34" charset="0"/>
                <a:ea typeface="+mn-ea"/>
                <a:cs typeface="Arial" panose="020B0604020202020204" pitchFamily="34" charset="0"/>
              </a:rPr>
              <a:t>friendships influencing decision‑making</a:t>
            </a:r>
          </a:p>
          <a:p>
            <a:pPr marL="171450" lvl="0" indent="-171450"/>
            <a:r>
              <a:rPr lang="en-GB" sz="1100" kern="1200" dirty="0">
                <a:solidFill>
                  <a:schemeClr val="tx1"/>
                </a:solidFill>
                <a:effectLst/>
                <a:latin typeface="Arial" panose="020B0604020202020204" pitchFamily="34" charset="0"/>
                <a:ea typeface="+mn-ea"/>
                <a:cs typeface="Arial" panose="020B0604020202020204" pitchFamily="34" charset="0"/>
              </a:rPr>
              <a:t>reluctance to change established habits</a:t>
            </a:r>
          </a:p>
          <a:p>
            <a:pPr marL="171450" lvl="0" indent="-171450"/>
            <a:r>
              <a:rPr lang="en-GB" sz="1100" kern="1200" dirty="0">
                <a:solidFill>
                  <a:schemeClr val="tx1"/>
                </a:solidFill>
                <a:effectLst/>
                <a:latin typeface="Arial" panose="020B0604020202020204" pitchFamily="34" charset="0"/>
                <a:ea typeface="+mn-ea"/>
                <a:cs typeface="Arial" panose="020B0604020202020204" pitchFamily="34" charset="0"/>
              </a:rPr>
              <a:t>Point out that the club’s numbers (membership, retention, DCP) reflect the cultural issues. </a:t>
            </a:r>
            <a:br>
              <a:rPr lang="en-GB" sz="1100" kern="1200" dirty="0">
                <a:solidFill>
                  <a:schemeClr val="tx1"/>
                </a:solidFill>
                <a:effectLst/>
                <a:latin typeface="Arial" panose="020B0604020202020204" pitchFamily="34" charset="0"/>
                <a:ea typeface="+mn-ea"/>
                <a:cs typeface="Arial" panose="020B0604020202020204" pitchFamily="34" charset="0"/>
              </a:rPr>
            </a:br>
            <a:endParaRPr lang="en-GB" sz="11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Key Prompts</a:t>
            </a:r>
          </a:p>
          <a:p>
            <a:pPr marL="171450" lvl="0" indent="-171450"/>
            <a:r>
              <a:rPr lang="en-GB" sz="1100" kern="1200" dirty="0">
                <a:solidFill>
                  <a:schemeClr val="tx1"/>
                </a:solidFill>
                <a:effectLst/>
                <a:latin typeface="Arial" panose="020B0604020202020204" pitchFamily="34" charset="0"/>
                <a:ea typeface="+mn-ea"/>
                <a:cs typeface="Arial" panose="020B0604020202020204" pitchFamily="34" charset="0"/>
              </a:rPr>
              <a:t>“Where do you see power dynamics affecting culture?”</a:t>
            </a:r>
          </a:p>
          <a:p>
            <a:pPr marL="171450" lvl="0" indent="-171450"/>
            <a:r>
              <a:rPr lang="en-GB" sz="1100" kern="1200" dirty="0">
                <a:solidFill>
                  <a:schemeClr val="tx1"/>
                </a:solidFill>
                <a:effectLst/>
                <a:latin typeface="Arial" panose="020B0604020202020204" pitchFamily="34" charset="0"/>
                <a:ea typeface="+mn-ea"/>
                <a:cs typeface="Arial" panose="020B0604020202020204" pitchFamily="34" charset="0"/>
              </a:rPr>
              <a:t>“Which officers are influencing the club’s direction?”</a:t>
            </a:r>
          </a:p>
          <a:p>
            <a:pPr marL="171450" lvl="0" indent="-171450"/>
            <a:r>
              <a:rPr lang="en-GB" sz="1100" kern="1200" dirty="0">
                <a:solidFill>
                  <a:schemeClr val="tx1"/>
                </a:solidFill>
                <a:effectLst/>
                <a:latin typeface="Arial" panose="020B0604020202020204" pitchFamily="34" charset="0"/>
                <a:ea typeface="+mn-ea"/>
                <a:cs typeface="Arial" panose="020B0604020202020204" pitchFamily="34" charset="0"/>
              </a:rPr>
              <a:t>“How might newer members feel in this environment?”</a:t>
            </a:r>
          </a:p>
          <a:p>
            <a:pPr marL="0" indent="0">
              <a:buNone/>
            </a:pPr>
            <a:endParaRPr lang="en-GB" sz="8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Learning Outcomes</a:t>
            </a:r>
          </a:p>
          <a:p>
            <a:pPr marL="0" indent="0">
              <a:buNone/>
            </a:pPr>
            <a:r>
              <a:rPr lang="en-GB" sz="1100" kern="1200" dirty="0">
                <a:solidFill>
                  <a:schemeClr val="tx1"/>
                </a:solidFill>
                <a:effectLst/>
                <a:latin typeface="Arial" panose="020B0604020202020204" pitchFamily="34" charset="0"/>
                <a:ea typeface="+mn-ea"/>
                <a:cs typeface="Arial" panose="020B0604020202020204" pitchFamily="34" charset="0"/>
              </a:rPr>
              <a:t>Participants learn:</a:t>
            </a:r>
          </a:p>
          <a:p>
            <a:pPr marL="171450" lvl="0" indent="-171450"/>
            <a:r>
              <a:rPr lang="en-GB" sz="1100" kern="1200" dirty="0">
                <a:solidFill>
                  <a:schemeClr val="tx1"/>
                </a:solidFill>
                <a:effectLst/>
                <a:latin typeface="Arial" panose="020B0604020202020204" pitchFamily="34" charset="0"/>
                <a:ea typeface="+mn-ea"/>
                <a:cs typeface="Arial" panose="020B0604020202020204" pitchFamily="34" charset="0"/>
              </a:rPr>
              <a:t>how interpersonal relationships shape club culture</a:t>
            </a:r>
          </a:p>
          <a:p>
            <a:pPr marL="171450" lvl="0" indent="-171450"/>
            <a:r>
              <a:rPr lang="en-GB" sz="1100" kern="1200" dirty="0">
                <a:solidFill>
                  <a:schemeClr val="tx1"/>
                </a:solidFill>
                <a:effectLst/>
                <a:latin typeface="Arial" panose="020B0604020202020204" pitchFamily="34" charset="0"/>
                <a:ea typeface="+mn-ea"/>
                <a:cs typeface="Arial" panose="020B0604020202020204" pitchFamily="34" charset="0"/>
              </a:rPr>
              <a:t>how experience imbalances affect leadership confidence</a:t>
            </a:r>
          </a:p>
          <a:p>
            <a:pPr marL="171450" lvl="0" indent="-171450"/>
            <a:r>
              <a:rPr lang="en-GB" sz="1100" kern="1200" dirty="0">
                <a:solidFill>
                  <a:schemeClr val="tx1"/>
                </a:solidFill>
                <a:effectLst/>
                <a:latin typeface="Arial" panose="020B0604020202020204" pitchFamily="34" charset="0"/>
                <a:ea typeface="+mn-ea"/>
                <a:cs typeface="Arial" panose="020B0604020202020204" pitchFamily="34" charset="0"/>
              </a:rPr>
              <a:t>how data supports cultural diagnosis</a:t>
            </a:r>
          </a:p>
          <a:p>
            <a:pPr marL="0" indent="0">
              <a:buNone/>
            </a:pPr>
            <a:endParaRPr lang="en-GB" sz="8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Purpose of the Slide</a:t>
            </a:r>
          </a:p>
          <a:p>
            <a:pPr marL="0" indent="0">
              <a:buNone/>
            </a:pPr>
            <a:r>
              <a:rPr lang="en-GB" sz="1100" kern="1200" dirty="0">
                <a:solidFill>
                  <a:schemeClr val="tx1"/>
                </a:solidFill>
                <a:effectLst/>
                <a:latin typeface="Arial" panose="020B0604020202020204" pitchFamily="34" charset="0"/>
                <a:ea typeface="+mn-ea"/>
                <a:cs typeface="Arial" panose="020B0604020202020204" pitchFamily="34" charset="0"/>
              </a:rPr>
              <a:t>To provide the factual and interpersonal context needed to analyze the club’s cultural challenges, using the Fishbone diagram.</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34</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4287922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466725"/>
            <a:ext cx="5486400" cy="3086100"/>
          </a:xfrm>
        </p:spPr>
        <p:txBody>
          <a:bodyPr/>
          <a:lstStyle/>
          <a:p>
            <a:endParaRPr lang="en-US" dirty="0"/>
          </a:p>
        </p:txBody>
      </p:sp>
      <p:sp>
        <p:nvSpPr>
          <p:cNvPr id="3" name="Notes Placeholder 2"/>
          <p:cNvSpPr>
            <a:spLocks noGrp="1"/>
          </p:cNvSpPr>
          <p:nvPr>
            <p:ph type="body" idx="1"/>
          </p:nvPr>
        </p:nvSpPr>
        <p:spPr>
          <a:xfrm>
            <a:off x="503583" y="3604593"/>
            <a:ext cx="5883965" cy="5327372"/>
          </a:xfrm>
        </p:spPr>
        <p:txBody>
          <a:bodyPr/>
          <a:lstStyle/>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Time for Case Studies: 20 minutes/30 minutes</a:t>
            </a:r>
            <a:endParaRPr lang="en-GB" sz="11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Elapsed time AFTER Case Studies: 50 minutes of 60-minute session/63 minutes of 75-minute session</a:t>
            </a:r>
          </a:p>
          <a:p>
            <a:pPr marL="0" indent="0">
              <a:buNone/>
            </a:pPr>
            <a:endParaRPr lang="en-GB" sz="11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Facilitator Notes</a:t>
            </a:r>
            <a:endParaRPr lang="en-GB" sz="11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kern="1200" dirty="0">
                <a:solidFill>
                  <a:schemeClr val="tx1"/>
                </a:solidFill>
                <a:effectLst/>
                <a:latin typeface="Arial" panose="020B0604020202020204" pitchFamily="34" charset="0"/>
                <a:ea typeface="+mn-ea"/>
                <a:cs typeface="Arial" panose="020B0604020202020204" pitchFamily="34" charset="0"/>
              </a:rPr>
              <a:t>(Only show this slide after the Club Presidents have attempted to make their own version.) </a:t>
            </a:r>
          </a:p>
          <a:p>
            <a:endParaRPr lang="en-US" sz="1100" dirty="0"/>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Key Prompts</a:t>
            </a:r>
          </a:p>
          <a:p>
            <a:pPr lvl="0"/>
            <a:r>
              <a:rPr lang="en-GB" sz="1100" kern="1200" dirty="0">
                <a:solidFill>
                  <a:schemeClr val="tx1"/>
                </a:solidFill>
                <a:effectLst/>
                <a:latin typeface="Arial" panose="020B0604020202020204" pitchFamily="34" charset="0"/>
                <a:ea typeface="+mn-ea"/>
                <a:cs typeface="Arial" panose="020B0604020202020204" pitchFamily="34" charset="0"/>
              </a:rPr>
              <a:t>“Which cultural behaviors are most damaging?”</a:t>
            </a:r>
          </a:p>
          <a:p>
            <a:pPr lvl="0"/>
            <a:r>
              <a:rPr lang="en-GB" sz="1100" kern="1200" dirty="0">
                <a:solidFill>
                  <a:schemeClr val="tx1"/>
                </a:solidFill>
                <a:effectLst/>
                <a:latin typeface="Arial" panose="020B0604020202020204" pitchFamily="34" charset="0"/>
                <a:ea typeface="+mn-ea"/>
                <a:cs typeface="Arial" panose="020B0604020202020204" pitchFamily="34" charset="0"/>
              </a:rPr>
              <a:t>“What conversations need to happen first?”</a:t>
            </a:r>
          </a:p>
          <a:p>
            <a:pPr lvl="0"/>
            <a:r>
              <a:rPr lang="en-GB" sz="1100" kern="1200" dirty="0">
                <a:solidFill>
                  <a:schemeClr val="tx1"/>
                </a:solidFill>
                <a:effectLst/>
                <a:latin typeface="Arial" panose="020B0604020202020204" pitchFamily="34" charset="0"/>
                <a:ea typeface="+mn-ea"/>
                <a:cs typeface="Arial" panose="020B0604020202020204" pitchFamily="34" charset="0"/>
              </a:rPr>
              <a:t>“How can the President rebuild trust and connection?”</a:t>
            </a:r>
          </a:p>
          <a:p>
            <a:pPr lvl="0"/>
            <a:r>
              <a:rPr lang="en-GB" sz="1100" kern="1200" dirty="0">
                <a:solidFill>
                  <a:schemeClr val="tx1"/>
                </a:solidFill>
                <a:effectLst/>
                <a:latin typeface="Arial" panose="020B0604020202020204" pitchFamily="34" charset="0"/>
                <a:ea typeface="+mn-ea"/>
                <a:cs typeface="Arial" panose="020B0604020202020204" pitchFamily="34" charset="0"/>
              </a:rPr>
              <a:t>“Esprit de Corps” refers to pride and team spirit (i.e. we’re all in this together)</a:t>
            </a:r>
          </a:p>
          <a:p>
            <a:pPr marL="0" indent="0">
              <a:buNone/>
            </a:pPr>
            <a:endParaRPr lang="en-GB" sz="11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Highlight the emerging picture:</a:t>
            </a:r>
          </a:p>
          <a:p>
            <a:pPr marL="171450" lvl="0" indent="-171450"/>
            <a:r>
              <a:rPr lang="en-GB" sz="1100" kern="1200" dirty="0">
                <a:solidFill>
                  <a:schemeClr val="tx1"/>
                </a:solidFill>
                <a:effectLst/>
                <a:latin typeface="Arial" panose="020B0604020202020204" pitchFamily="34" charset="0"/>
                <a:ea typeface="+mn-ea"/>
                <a:cs typeface="Arial" panose="020B0604020202020204" pitchFamily="34" charset="0"/>
              </a:rPr>
              <a:t>a divided club</a:t>
            </a:r>
          </a:p>
          <a:p>
            <a:pPr marL="171450" lvl="0" indent="-171450"/>
            <a:r>
              <a:rPr lang="en-GB" sz="1100" kern="1200" dirty="0">
                <a:solidFill>
                  <a:schemeClr val="tx1"/>
                </a:solidFill>
                <a:effectLst/>
                <a:latin typeface="Arial" panose="020B0604020202020204" pitchFamily="34" charset="0"/>
                <a:ea typeface="+mn-ea"/>
                <a:cs typeface="Arial" panose="020B0604020202020204" pitchFamily="34" charset="0"/>
              </a:rPr>
              <a:t>an insular core of experienced members</a:t>
            </a:r>
          </a:p>
          <a:p>
            <a:pPr marL="171450" lvl="0" indent="-171450"/>
            <a:r>
              <a:rPr lang="en-GB" sz="1100" kern="1200" dirty="0">
                <a:solidFill>
                  <a:schemeClr val="tx1"/>
                </a:solidFill>
                <a:effectLst/>
                <a:latin typeface="Arial" panose="020B0604020202020204" pitchFamily="34" charset="0"/>
                <a:ea typeface="+mn-ea"/>
                <a:cs typeface="Arial" panose="020B0604020202020204" pitchFamily="34" charset="0"/>
              </a:rPr>
              <a:t>a President unsure how to address conflict</a:t>
            </a:r>
          </a:p>
          <a:p>
            <a:pPr marL="171450" lvl="0" indent="-171450"/>
            <a:r>
              <a:rPr lang="en-GB" sz="1100" kern="1200" dirty="0">
                <a:solidFill>
                  <a:schemeClr val="tx1"/>
                </a:solidFill>
                <a:effectLst/>
                <a:latin typeface="Arial" panose="020B0604020202020204" pitchFamily="34" charset="0"/>
                <a:ea typeface="+mn-ea"/>
                <a:cs typeface="Arial" panose="020B0604020202020204" pitchFamily="34" charset="0"/>
              </a:rPr>
              <a:t>limited awareness of what a modern, healthy club experience looks like</a:t>
            </a:r>
          </a:p>
          <a:p>
            <a:pPr marL="171450" lvl="0" indent="-171450"/>
            <a:r>
              <a:rPr lang="en-GB" sz="1100" kern="1200" dirty="0">
                <a:solidFill>
                  <a:schemeClr val="tx1"/>
                </a:solidFill>
                <a:effectLst/>
                <a:latin typeface="Arial" panose="020B0604020202020204" pitchFamily="34" charset="0"/>
                <a:ea typeface="+mn-ea"/>
                <a:cs typeface="Arial" panose="020B0604020202020204" pitchFamily="34" charset="0"/>
              </a:rPr>
              <a:t>unresolved tensions driving members away</a:t>
            </a:r>
          </a:p>
          <a:p>
            <a:endParaRPr lang="en-US" sz="1100" dirty="0"/>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Learning Outcomes</a:t>
            </a:r>
          </a:p>
          <a:p>
            <a:pPr marL="0" indent="0">
              <a:buNone/>
            </a:pPr>
            <a:r>
              <a:rPr lang="en-GB" sz="1100" kern="1200" dirty="0">
                <a:solidFill>
                  <a:schemeClr val="tx1"/>
                </a:solidFill>
                <a:effectLst/>
                <a:latin typeface="Arial" panose="020B0604020202020204" pitchFamily="34" charset="0"/>
                <a:ea typeface="+mn-ea"/>
                <a:cs typeface="Arial" panose="020B0604020202020204" pitchFamily="34" charset="0"/>
              </a:rPr>
              <a:t>Participants understand:</a:t>
            </a:r>
          </a:p>
          <a:p>
            <a:pPr marL="171450" lvl="0" indent="-171450"/>
            <a:r>
              <a:rPr lang="en-GB" sz="1100" kern="1200" dirty="0">
                <a:solidFill>
                  <a:schemeClr val="tx1"/>
                </a:solidFill>
                <a:effectLst/>
                <a:latin typeface="Arial" panose="020B0604020202020204" pitchFamily="34" charset="0"/>
                <a:ea typeface="+mn-ea"/>
                <a:cs typeface="Arial" panose="020B0604020202020204" pitchFamily="34" charset="0"/>
              </a:rPr>
              <a:t>how cultural issues manifest across Fishbone categories</a:t>
            </a:r>
          </a:p>
          <a:p>
            <a:pPr marL="171450" lvl="0" indent="-171450"/>
            <a:r>
              <a:rPr lang="en-GB" sz="1100" kern="1200" dirty="0">
                <a:solidFill>
                  <a:schemeClr val="tx1"/>
                </a:solidFill>
                <a:effectLst/>
                <a:latin typeface="Arial" panose="020B0604020202020204" pitchFamily="34" charset="0"/>
                <a:ea typeface="+mn-ea"/>
                <a:cs typeface="Arial" panose="020B0604020202020204" pitchFamily="34" charset="0"/>
              </a:rPr>
              <a:t>how leadership confidence affects club climate</a:t>
            </a:r>
          </a:p>
          <a:p>
            <a:pPr marL="171450" lvl="0" indent="-171450"/>
            <a:r>
              <a:rPr lang="en-GB" sz="1100" kern="1200" dirty="0">
                <a:solidFill>
                  <a:schemeClr val="tx1"/>
                </a:solidFill>
                <a:effectLst/>
                <a:latin typeface="Arial" panose="020B0604020202020204" pitchFamily="34" charset="0"/>
                <a:ea typeface="+mn-ea"/>
                <a:cs typeface="Arial" panose="020B0604020202020204" pitchFamily="34" charset="0"/>
              </a:rPr>
              <a:t>how root solutions require both conversation and cultural change</a:t>
            </a:r>
          </a:p>
          <a:p>
            <a:pPr marL="0" indent="0">
              <a:buNone/>
            </a:pPr>
            <a:endParaRPr lang="en-GB" sz="11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Purpose of the Slide</a:t>
            </a:r>
          </a:p>
          <a:p>
            <a:pPr marL="0" indent="0">
              <a:buNone/>
            </a:pPr>
            <a:r>
              <a:rPr lang="en-GB" sz="1100" kern="1200" dirty="0">
                <a:solidFill>
                  <a:schemeClr val="tx1"/>
                </a:solidFill>
                <a:effectLst/>
                <a:latin typeface="Arial" panose="020B0604020202020204" pitchFamily="34" charset="0"/>
                <a:ea typeface="+mn-ea"/>
                <a:cs typeface="Arial" panose="020B0604020202020204" pitchFamily="34" charset="0"/>
              </a:rPr>
              <a:t>To reveal the completed Fishbone diagram after Presidents attempt their own version, enabling comparison and deeper discussion.</a:t>
            </a:r>
          </a:p>
          <a:p>
            <a:pPr marL="0" indent="0">
              <a:buNone/>
            </a:pPr>
            <a:endParaRPr lang="en-GB" sz="1100" kern="1200" dirty="0">
              <a:solidFill>
                <a:schemeClr val="tx1"/>
              </a:solidFill>
              <a:effectLst/>
              <a:latin typeface="Arial" panose="020B0604020202020204" pitchFamily="34" charset="0"/>
              <a:ea typeface="+mn-ea"/>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35</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5982243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466725"/>
            <a:ext cx="5486400" cy="3086100"/>
          </a:xfrm>
        </p:spPr>
        <p:txBody>
          <a:bodyPr/>
          <a:lstStyle/>
          <a:p>
            <a:endParaRPr lang="en-US" dirty="0"/>
          </a:p>
        </p:txBody>
      </p:sp>
      <p:sp>
        <p:nvSpPr>
          <p:cNvPr id="3" name="Notes Placeholder 2"/>
          <p:cNvSpPr>
            <a:spLocks noGrp="1"/>
          </p:cNvSpPr>
          <p:nvPr>
            <p:ph type="body" idx="1"/>
          </p:nvPr>
        </p:nvSpPr>
        <p:spPr>
          <a:xfrm>
            <a:off x="530087" y="3591340"/>
            <a:ext cx="5976730" cy="5380381"/>
          </a:xfrm>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for Case Studies: 20 minutes/30 minutes</a:t>
            </a: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AFTER Case Studies: 50 minutes of 60-minute session/63 minutes of 75-minute session</a:t>
            </a: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Root Causes</a:t>
            </a:r>
          </a:p>
          <a:p>
            <a:pPr marL="171450" marR="0" lvl="0" indent="-171450" algn="l" defTabSz="216000" rtl="0" eaLnBrk="1" fontAlgn="auto" latinLnBrk="0" hangingPunct="1">
              <a:buClrTx/>
              <a:buSzTx/>
              <a:buFont typeface="Wingdings" panose="05000000000000000000" pitchFamily="2" charset="2"/>
              <a:buChar char="§"/>
              <a:tabLst>
                <a:tab pos="216000" algn="l"/>
                <a:tab pos="432000" algn="l"/>
                <a:tab pos="648000" algn="l"/>
                <a:tab pos="864000" algn="l"/>
              </a:tabLst>
              <a:defRPr/>
            </a:pPr>
            <a:r>
              <a:rPr lang="en-GB" sz="1200" dirty="0"/>
              <a:t>Club is insular with a long‑established clique combined with leadership inexperience and unresolved conflict.</a:t>
            </a:r>
          </a:p>
          <a:p>
            <a:pPr marL="171450" lvl="0" indent="-171450">
              <a:buFont typeface="Wingdings" panose="05000000000000000000" pitchFamily="2" charset="2"/>
              <a:buChar char="§"/>
            </a:pPr>
            <a:r>
              <a:rPr lang="en-GB" sz="1200" kern="1200" dirty="0">
                <a:solidFill>
                  <a:schemeClr val="tx1"/>
                </a:solidFill>
                <a:effectLst/>
                <a:latin typeface="Arial" panose="020B0604020202020204" pitchFamily="34" charset="0"/>
                <a:ea typeface="+mn-ea"/>
                <a:cs typeface="Arial" panose="020B0604020202020204" pitchFamily="34" charset="0"/>
              </a:rPr>
              <a:t>President lacks confidence in addressing experienced members and managing conflict.</a:t>
            </a:r>
          </a:p>
          <a:p>
            <a:pPr marL="171450" lvl="0" indent="-171450">
              <a:buFont typeface="Wingdings" panose="05000000000000000000" pitchFamily="2" charset="2"/>
              <a:buChar char="§"/>
            </a:pPr>
            <a:r>
              <a:rPr lang="en-GB" sz="1200" kern="1200" dirty="0">
                <a:solidFill>
                  <a:schemeClr val="tx1"/>
                </a:solidFill>
                <a:effectLst/>
                <a:latin typeface="Arial" panose="020B0604020202020204" pitchFamily="34" charset="0"/>
                <a:ea typeface="+mn-ea"/>
                <a:cs typeface="Arial" panose="020B0604020202020204" pitchFamily="34" charset="0"/>
              </a:rPr>
              <a:t>Club is unaware of what a great, contemporary club experience looks like.</a:t>
            </a:r>
          </a:p>
          <a:p>
            <a:pPr marL="171450" lvl="0" indent="-171450">
              <a:buFont typeface="Wingdings" panose="05000000000000000000" pitchFamily="2" charset="2"/>
              <a:buChar char="§"/>
            </a:pPr>
            <a:r>
              <a:rPr lang="en-GB" sz="1200" kern="1200" dirty="0">
                <a:solidFill>
                  <a:schemeClr val="tx1"/>
                </a:solidFill>
                <a:effectLst/>
                <a:latin typeface="Arial" panose="020B0604020202020204" pitchFamily="34" charset="0"/>
                <a:ea typeface="+mn-ea"/>
                <a:cs typeface="Arial" panose="020B0604020202020204" pitchFamily="34" charset="0"/>
              </a:rPr>
              <a:t>Conflicts, cliques, and mistrust are driving members away and creating a toxic atmosphere.</a:t>
            </a:r>
          </a:p>
          <a:p>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Root Solutions</a:t>
            </a:r>
          </a:p>
          <a:p>
            <a:pPr marL="171450" marR="0" lvl="0" indent="-171450" algn="l" defTabSz="216000" rtl="0" eaLnBrk="1" fontAlgn="auto" latinLnBrk="0" hangingPunct="1">
              <a:buClrTx/>
              <a:buSzTx/>
              <a:buFont typeface="Wingdings" panose="05000000000000000000" pitchFamily="2" charset="2"/>
              <a:buChar char="§"/>
              <a:tabLst>
                <a:tab pos="216000" algn="l"/>
                <a:tab pos="432000" algn="l"/>
                <a:tab pos="648000" algn="l"/>
                <a:tab pos="864000" algn="l"/>
              </a:tabLst>
              <a:defRPr/>
            </a:pPr>
            <a:r>
              <a:rPr lang="en-GB" sz="1200" kern="1200" dirty="0">
                <a:solidFill>
                  <a:schemeClr val="tx1"/>
                </a:solidFill>
                <a:effectLst/>
                <a:latin typeface="Arial" panose="020B0604020202020204" pitchFamily="34" charset="0"/>
                <a:ea typeface="+mn-ea"/>
                <a:cs typeface="Arial" panose="020B0604020202020204" pitchFamily="34" charset="0"/>
              </a:rPr>
              <a:t>Conduct a Moments of Truth (MoT) in the club – can be any member to do this. </a:t>
            </a:r>
          </a:p>
          <a:p>
            <a:pPr marL="171450" marR="0" lvl="0" indent="-171450" algn="l" defTabSz="216000" rtl="0" eaLnBrk="1" fontAlgn="auto" latinLnBrk="0" hangingPunct="1">
              <a:buClrTx/>
              <a:buSzTx/>
              <a:buFont typeface="Wingdings" panose="05000000000000000000" pitchFamily="2" charset="2"/>
              <a:buChar char="§"/>
              <a:tabLst>
                <a:tab pos="216000" algn="l"/>
                <a:tab pos="432000" algn="l"/>
                <a:tab pos="648000" algn="l"/>
                <a:tab pos="864000" algn="l"/>
              </a:tabLst>
              <a:defRPr/>
            </a:pPr>
            <a:r>
              <a:rPr lang="en-GB" sz="1200" kern="1200" dirty="0">
                <a:solidFill>
                  <a:schemeClr val="tx1"/>
                </a:solidFill>
                <a:effectLst/>
                <a:latin typeface="Arial" panose="020B0604020202020204" pitchFamily="34" charset="0"/>
                <a:ea typeface="+mn-ea"/>
                <a:cs typeface="Arial" panose="020B0604020202020204" pitchFamily="34" charset="0"/>
              </a:rPr>
              <a:t>Organize a physically in‑person Executive Committee meeting. Discuss concerns openly and respectfully. Re‑contract expectations, behaviors, and goals.</a:t>
            </a:r>
          </a:p>
          <a:p>
            <a:pPr marL="171450" lvl="0" indent="-171450">
              <a:buFont typeface="Wingdings" panose="05000000000000000000" pitchFamily="2" charset="2"/>
              <a:buChar char="§"/>
            </a:pPr>
            <a:r>
              <a:rPr lang="en-GB" sz="1200" kern="1200" dirty="0">
                <a:solidFill>
                  <a:schemeClr val="tx1"/>
                </a:solidFill>
                <a:effectLst/>
                <a:latin typeface="Arial" panose="020B0604020202020204" pitchFamily="34" charset="0"/>
                <a:ea typeface="+mn-ea"/>
                <a:cs typeface="Arial" panose="020B0604020202020204" pitchFamily="34" charset="0"/>
              </a:rPr>
              <a:t>Conduct candid 1:1 conversations with tenured members. Listen carefully, document concerns, and identify themes.</a:t>
            </a:r>
          </a:p>
          <a:p>
            <a:pPr marL="171450" lvl="0" indent="-171450">
              <a:buFont typeface="Wingdings" panose="05000000000000000000" pitchFamily="2" charset="2"/>
              <a:buChar char="§"/>
            </a:pPr>
            <a:r>
              <a:rPr lang="en-GB" sz="1200" kern="1200" dirty="0">
                <a:solidFill>
                  <a:schemeClr val="tx1"/>
                </a:solidFill>
                <a:effectLst/>
                <a:latin typeface="Arial" panose="020B0604020202020204" pitchFamily="34" charset="0"/>
                <a:ea typeface="+mn-ea"/>
                <a:cs typeface="Arial" panose="020B0604020202020204" pitchFamily="34" charset="0"/>
              </a:rPr>
              <a:t>The club needs to socialize, connect, and have fun together. This must come from the President and will take time.</a:t>
            </a:r>
          </a:p>
          <a:p>
            <a:pPr marL="171450" lvl="0" indent="-171450">
              <a:buFont typeface="Wingdings" panose="05000000000000000000" pitchFamily="2" charset="2"/>
              <a:buChar char="§"/>
            </a:pPr>
            <a:r>
              <a:rPr lang="en-GB" sz="1200" kern="1200" dirty="0">
                <a:solidFill>
                  <a:schemeClr val="tx1"/>
                </a:solidFill>
                <a:effectLst/>
                <a:latin typeface="Arial" panose="020B0604020202020204" pitchFamily="34" charset="0"/>
                <a:ea typeface="+mn-ea"/>
                <a:cs typeface="Arial" panose="020B0604020202020204" pitchFamily="34" charset="0"/>
              </a:rPr>
              <a:t>Also perhaps consider a meeting to identify the behaviors to stop, start and continue which may help the club move forward (like from General Session 1)</a:t>
            </a:r>
          </a:p>
          <a:p>
            <a:pPr marL="171450" lvl="0" indent="-171450">
              <a:buFont typeface="Wingdings" panose="05000000000000000000" pitchFamily="2" charset="2"/>
              <a:buChar char="§"/>
            </a:pPr>
            <a:endParaRPr lang="en-GB" sz="1200" kern="1200" dirty="0">
              <a:solidFill>
                <a:schemeClr val="tx1"/>
              </a:solidFill>
              <a:effectLst/>
              <a:latin typeface="Arial" panose="020B0604020202020204" pitchFamily="34" charset="0"/>
              <a:ea typeface="+mn-ea"/>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36</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2265011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466725"/>
            <a:ext cx="5486400" cy="3086100"/>
          </a:xfrm>
        </p:spPr>
        <p:txBody>
          <a:bodyPr/>
          <a:lstStyle/>
          <a:p>
            <a:endParaRPr lang="en-US" dirty="0"/>
          </a:p>
        </p:txBody>
      </p:sp>
      <p:sp>
        <p:nvSpPr>
          <p:cNvPr id="3" name="Notes Placeholder 2"/>
          <p:cNvSpPr>
            <a:spLocks noGrp="1"/>
          </p:cNvSpPr>
          <p:nvPr>
            <p:ph type="body" idx="1"/>
          </p:nvPr>
        </p:nvSpPr>
        <p:spPr>
          <a:xfrm>
            <a:off x="477077" y="3591340"/>
            <a:ext cx="5976731" cy="5261111"/>
          </a:xfrm>
        </p:spPr>
        <p:txBody>
          <a:bodyPr/>
          <a:lstStyle/>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Time for Case Studies: 20 minutes/30 minutes</a:t>
            </a: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Elapsed time AFTER Case Studies: 50 minutes of 60-minute session/63 minutes of 75-minute session</a:t>
            </a:r>
          </a:p>
          <a:p>
            <a:pPr marL="0" indent="0">
              <a:buNone/>
            </a:pPr>
            <a:endParaRPr lang="en-GB" sz="8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sz="1100" kern="1200" dirty="0">
                <a:solidFill>
                  <a:schemeClr val="tx1"/>
                </a:solidFill>
                <a:effectLst/>
                <a:latin typeface="Arial" panose="020B0604020202020204" pitchFamily="34" charset="0"/>
                <a:ea typeface="+mn-ea"/>
                <a:cs typeface="Arial" panose="020B0604020202020204" pitchFamily="34" charset="0"/>
              </a:rPr>
              <a:t>(</a:t>
            </a:r>
            <a:r>
              <a:rPr lang="en-GB" sz="1100" b="1" kern="1200" dirty="0">
                <a:solidFill>
                  <a:schemeClr val="tx1"/>
                </a:solidFill>
                <a:effectLst/>
                <a:latin typeface="Arial" panose="020B0604020202020204" pitchFamily="34" charset="0"/>
                <a:ea typeface="+mn-ea"/>
                <a:cs typeface="Arial" panose="020B0604020202020204" pitchFamily="34" charset="0"/>
              </a:rPr>
              <a:t>Present</a:t>
            </a:r>
            <a:r>
              <a:rPr lang="en-GB" sz="1100" kern="1200" dirty="0">
                <a:solidFill>
                  <a:schemeClr val="tx1"/>
                </a:solidFill>
                <a:effectLst/>
                <a:latin typeface="Arial" panose="020B0604020202020204" pitchFamily="34" charset="0"/>
                <a:ea typeface="+mn-ea"/>
                <a:cs typeface="Arial" panose="020B0604020202020204" pitchFamily="34" charset="0"/>
              </a:rPr>
              <a:t> the case study. Emphasize that “something feels off” often points to structural gaps rather than interpersonal issues. Highlight that even motivated teams struggle when information is not centralized or documented. More details about the case study are on the next slide. </a:t>
            </a:r>
            <a:r>
              <a:rPr lang="en-GB" sz="1100" b="1" kern="1200" dirty="0">
                <a:solidFill>
                  <a:schemeClr val="tx1"/>
                </a:solidFill>
                <a:effectLst/>
                <a:latin typeface="Arial" panose="020B0604020202020204" pitchFamily="34" charset="0"/>
                <a:ea typeface="+mn-ea"/>
                <a:cs typeface="Arial" panose="020B0604020202020204" pitchFamily="34" charset="0"/>
              </a:rPr>
              <a:t>Ask</a:t>
            </a:r>
            <a:r>
              <a:rPr lang="en-GB" sz="1100" kern="1200" dirty="0">
                <a:solidFill>
                  <a:schemeClr val="tx1"/>
                </a:solidFill>
                <a:effectLst/>
                <a:latin typeface="Arial" panose="020B0604020202020204" pitchFamily="34" charset="0"/>
                <a:ea typeface="+mn-ea"/>
                <a:cs typeface="Arial" panose="020B0604020202020204" pitchFamily="34" charset="0"/>
              </a:rPr>
              <a:t> participants to apply the Fishbone problem-solving methodology to the case study to determine the root cause(s) and possible root solution(s). The aim is to reach root solution(s) that address the underlying root cause, not the symptoms.) </a:t>
            </a:r>
          </a:p>
          <a:p>
            <a:pPr marL="0" indent="0">
              <a:buNone/>
            </a:pPr>
            <a:endParaRPr lang="en-GB" sz="8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Fishbone Problem-Solving Technique:</a:t>
            </a:r>
            <a:endParaRPr lang="en-GB" sz="1100" kern="1200" dirty="0">
              <a:solidFill>
                <a:schemeClr val="tx1"/>
              </a:solidFill>
              <a:effectLst/>
              <a:latin typeface="Arial" panose="020B0604020202020204" pitchFamily="34" charset="0"/>
              <a:ea typeface="+mn-ea"/>
              <a:cs typeface="Arial" panose="020B0604020202020204" pitchFamily="34" charset="0"/>
            </a:endParaRP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Keep asking for “bones” until you reach a structural or behavioral cause.</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Avoid circularity — rephrase if needed.</a:t>
            </a:r>
          </a:p>
          <a:p>
            <a:endParaRPr lang="en-US" sz="800" dirty="0"/>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Key Prompts</a:t>
            </a:r>
          </a:p>
          <a:p>
            <a:pPr marL="171450" lvl="0" indent="-171450"/>
            <a:r>
              <a:rPr lang="en-GB" sz="1100" kern="1200" dirty="0">
                <a:solidFill>
                  <a:schemeClr val="tx1"/>
                </a:solidFill>
                <a:effectLst/>
                <a:latin typeface="Arial" panose="020B0604020202020204" pitchFamily="34" charset="0"/>
                <a:ea typeface="+mn-ea"/>
                <a:cs typeface="Arial" panose="020B0604020202020204" pitchFamily="34" charset="0"/>
              </a:rPr>
              <a:t>“What happens when a club has no shared systems?”</a:t>
            </a:r>
          </a:p>
          <a:p>
            <a:pPr marL="171450" lvl="0" indent="-171450"/>
            <a:r>
              <a:rPr lang="en-GB" sz="1100" kern="1200" dirty="0">
                <a:solidFill>
                  <a:schemeClr val="tx1"/>
                </a:solidFill>
                <a:effectLst/>
                <a:latin typeface="Arial" panose="020B0604020202020204" pitchFamily="34" charset="0"/>
                <a:ea typeface="+mn-ea"/>
                <a:cs typeface="Arial" panose="020B0604020202020204" pitchFamily="34" charset="0"/>
              </a:rPr>
              <a:t>“How does informality affect accountability?”</a:t>
            </a:r>
          </a:p>
          <a:p>
            <a:pPr marL="171450" lvl="0" indent="-171450"/>
            <a:r>
              <a:rPr lang="en-GB" sz="1100" kern="1200" dirty="0">
                <a:solidFill>
                  <a:schemeClr val="tx1"/>
                </a:solidFill>
                <a:effectLst/>
                <a:latin typeface="Arial" panose="020B0604020202020204" pitchFamily="34" charset="0"/>
                <a:ea typeface="+mn-ea"/>
                <a:cs typeface="Arial" panose="020B0604020202020204" pitchFamily="34" charset="0"/>
              </a:rPr>
              <a:t>“What would you investigate first as President?”</a:t>
            </a:r>
          </a:p>
          <a:p>
            <a:pPr marL="0" indent="0">
              <a:buNone/>
            </a:pPr>
            <a:endParaRPr lang="en-GB" sz="8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Learning Outcomes</a:t>
            </a:r>
          </a:p>
          <a:p>
            <a:pPr marL="0" indent="0">
              <a:buNone/>
            </a:pPr>
            <a:r>
              <a:rPr lang="en-GB" sz="1100" b="0" kern="1200" dirty="0">
                <a:solidFill>
                  <a:schemeClr val="tx1"/>
                </a:solidFill>
                <a:effectLst/>
                <a:latin typeface="Arial" panose="020B0604020202020204" pitchFamily="34" charset="0"/>
                <a:ea typeface="+mn-ea"/>
                <a:cs typeface="Arial" panose="020B0604020202020204" pitchFamily="34" charset="0"/>
              </a:rPr>
              <a:t>Participants learn:</a:t>
            </a:r>
          </a:p>
          <a:p>
            <a:pPr marL="171450" lvl="0" indent="-171450"/>
            <a:r>
              <a:rPr lang="en-GB" sz="1100" kern="1200" dirty="0">
                <a:solidFill>
                  <a:schemeClr val="tx1"/>
                </a:solidFill>
                <a:effectLst/>
                <a:latin typeface="Arial" panose="020B0604020202020204" pitchFamily="34" charset="0"/>
                <a:ea typeface="+mn-ea"/>
                <a:cs typeface="Arial" panose="020B0604020202020204" pitchFamily="34" charset="0"/>
              </a:rPr>
              <a:t>how lack of systems and documentation affects club performance</a:t>
            </a:r>
          </a:p>
          <a:p>
            <a:pPr marL="171450" lvl="0" indent="-171450"/>
            <a:r>
              <a:rPr lang="en-GB" sz="1100" kern="1200" dirty="0">
                <a:solidFill>
                  <a:schemeClr val="tx1"/>
                </a:solidFill>
                <a:effectLst/>
                <a:latin typeface="Arial" panose="020B0604020202020204" pitchFamily="34" charset="0"/>
                <a:ea typeface="+mn-ea"/>
                <a:cs typeface="Arial" panose="020B0604020202020204" pitchFamily="34" charset="0"/>
              </a:rPr>
              <a:t>how informal culture can undermine operational clarity</a:t>
            </a:r>
          </a:p>
          <a:p>
            <a:pPr marL="171450" lvl="0" indent="-171450"/>
            <a:r>
              <a:rPr lang="en-GB" sz="1100" kern="1200" dirty="0">
                <a:solidFill>
                  <a:schemeClr val="tx1"/>
                </a:solidFill>
                <a:effectLst/>
                <a:latin typeface="Arial" panose="020B0604020202020204" pitchFamily="34" charset="0"/>
                <a:ea typeface="+mn-ea"/>
                <a:cs typeface="Arial" panose="020B0604020202020204" pitchFamily="34" charset="0"/>
              </a:rPr>
              <a:t>how Presidents diagnose missing structures using RCA</a:t>
            </a:r>
          </a:p>
          <a:p>
            <a:pPr marL="0" indent="0">
              <a:buNone/>
            </a:pPr>
            <a:endParaRPr lang="en-GB" sz="8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Purpose of the Slide</a:t>
            </a:r>
          </a:p>
          <a:p>
            <a:pPr marL="0" indent="0">
              <a:buNone/>
            </a:pPr>
            <a:r>
              <a:rPr lang="en-GB" sz="1100" kern="1200" dirty="0">
                <a:solidFill>
                  <a:schemeClr val="tx1"/>
                </a:solidFill>
                <a:effectLst/>
                <a:latin typeface="Arial" panose="020B0604020202020204" pitchFamily="34" charset="0"/>
                <a:ea typeface="+mn-ea"/>
                <a:cs typeface="Arial" panose="020B0604020202020204" pitchFamily="34" charset="0"/>
              </a:rPr>
              <a:t>To introduce a scenario where a club appears friendly and functional on the surface, but lacks the basic systems needed to operate effectively.</a:t>
            </a:r>
          </a:p>
          <a:p>
            <a:pPr marL="0" indent="0">
              <a:buNone/>
            </a:pPr>
            <a:endParaRPr lang="en-GB" sz="1100" kern="1200" dirty="0">
              <a:solidFill>
                <a:schemeClr val="tx1"/>
              </a:solidFill>
              <a:effectLst/>
              <a:latin typeface="Arial" panose="020B0604020202020204" pitchFamily="34" charset="0"/>
              <a:ea typeface="+mn-ea"/>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37</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2363166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466725"/>
            <a:ext cx="5486400" cy="3086100"/>
          </a:xfrm>
        </p:spPr>
        <p:txBody>
          <a:bodyPr/>
          <a:lstStyle/>
          <a:p>
            <a:endParaRPr lang="en-US" dirty="0"/>
          </a:p>
        </p:txBody>
      </p:sp>
      <p:sp>
        <p:nvSpPr>
          <p:cNvPr id="3" name="Notes Placeholder 2"/>
          <p:cNvSpPr>
            <a:spLocks noGrp="1"/>
          </p:cNvSpPr>
          <p:nvPr>
            <p:ph type="body" idx="1"/>
          </p:nvPr>
        </p:nvSpPr>
        <p:spPr>
          <a:xfrm>
            <a:off x="516835" y="3604592"/>
            <a:ext cx="5844208" cy="5247859"/>
          </a:xfrm>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for Case Studies: 20 minutes/30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AFTER Case Studies: 50 minutes of 60-minute session/63 minutes of 75-minute session</a:t>
            </a:r>
          </a:p>
          <a:p>
            <a:pPr marL="0" indent="0">
              <a:buNone/>
            </a:pPr>
            <a:endParaRPr lang="en-GB" sz="800" b="1" kern="1200" dirty="0">
              <a:solidFill>
                <a:schemeClr val="tx1"/>
              </a:solidFill>
              <a:effectLst/>
              <a:latin typeface="Arial" panose="020B0604020202020204" pitchFamily="34" charset="0"/>
              <a:ea typeface="+mn-ea"/>
              <a:cs typeface="Arial" panose="020B0604020202020204" pitchFamily="34" charset="0"/>
            </a:endParaRPr>
          </a:p>
          <a:p>
            <a:pPr marL="0" marR="0" lvl="0" indent="0" algn="l" defTabSz="216000" rtl="0" eaLnBrk="1" fontAlgn="auto" latinLnBrk="0" hangingPunct="1">
              <a:buClrTx/>
              <a:buSzTx/>
              <a:buFont typeface="Wingdings" pitchFamily="2" charset="2"/>
              <a:buNone/>
              <a:tabLst>
                <a:tab pos="216000" algn="l"/>
                <a:tab pos="432000" algn="l"/>
                <a:tab pos="648000" algn="l"/>
                <a:tab pos="864000" algn="l"/>
              </a:tabLst>
              <a:defRPr/>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sz="1200" b="0" kern="1200" dirty="0">
                <a:solidFill>
                  <a:schemeClr val="tx1"/>
                </a:solidFill>
                <a:effectLst/>
                <a:latin typeface="Arial" panose="020B0604020202020204" pitchFamily="34" charset="0"/>
                <a:ea typeface="+mn-ea"/>
                <a:cs typeface="Arial" panose="020B0604020202020204" pitchFamily="34" charset="0"/>
              </a:rPr>
              <a:t>Club Details </a:t>
            </a:r>
            <a:r>
              <a:rPr lang="en-GB" sz="1200" kern="1200" dirty="0">
                <a:solidFill>
                  <a:schemeClr val="tx1"/>
                </a:solidFill>
                <a:effectLst/>
                <a:latin typeface="Arial" panose="020B0604020202020204" pitchFamily="34" charset="0"/>
                <a:ea typeface="+mn-ea"/>
                <a:cs typeface="Arial" panose="020B0604020202020204" pitchFamily="34" charset="0"/>
              </a:rPr>
              <a:t>as of December 13</a:t>
            </a:r>
            <a:r>
              <a:rPr lang="en-GB" sz="1200" b="1" kern="1200" dirty="0">
                <a:solidFill>
                  <a:schemeClr val="tx1"/>
                </a:solidFill>
                <a:effectLst/>
                <a:latin typeface="Arial" panose="020B0604020202020204" pitchFamily="34" charset="0"/>
                <a:ea typeface="+mn-ea"/>
                <a:cs typeface="Arial" panose="020B0604020202020204" pitchFamily="34" charset="0"/>
              </a:rPr>
              <a:t>:</a:t>
            </a: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DCP Goals Met – 1/10</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Sep/Oct renewals – Retained 16 out of 19 members</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Current Club Membership – 16 Members </a:t>
            </a:r>
          </a:p>
          <a:p>
            <a:pPr marL="0" indent="0">
              <a:buNone/>
            </a:pPr>
            <a:endParaRPr lang="en-GB" sz="8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Key Prompts</a:t>
            </a:r>
          </a:p>
          <a:p>
            <a:pPr marL="171450" lvl="0" indent="-171450"/>
            <a:r>
              <a:rPr lang="en-GB" sz="1200" kern="1200" dirty="0">
                <a:solidFill>
                  <a:schemeClr val="tx1"/>
                </a:solidFill>
                <a:effectLst/>
                <a:latin typeface="Arial" panose="020B0604020202020204" pitchFamily="34" charset="0"/>
                <a:ea typeface="+mn-ea"/>
                <a:cs typeface="Arial" panose="020B0604020202020204" pitchFamily="34" charset="0"/>
              </a:rPr>
              <a:t>“What risks arise when nothing is documented?”</a:t>
            </a:r>
          </a:p>
          <a:p>
            <a:pPr marL="171450" lvl="0" indent="-171450"/>
            <a:r>
              <a:rPr lang="en-GB" sz="1200" kern="1200" dirty="0">
                <a:solidFill>
                  <a:schemeClr val="tx1"/>
                </a:solidFill>
                <a:effectLst/>
                <a:latin typeface="Arial" panose="020B0604020202020204" pitchFamily="34" charset="0"/>
                <a:ea typeface="+mn-ea"/>
                <a:cs typeface="Arial" panose="020B0604020202020204" pitchFamily="34" charset="0"/>
              </a:rPr>
              <a:t>“How does this affect the President’s ability to lead?”</a:t>
            </a:r>
          </a:p>
          <a:p>
            <a:pPr marL="171450" lvl="0" indent="-171450"/>
            <a:r>
              <a:rPr lang="en-GB" sz="1200" kern="1200" dirty="0">
                <a:solidFill>
                  <a:schemeClr val="tx1"/>
                </a:solidFill>
                <a:effectLst/>
                <a:latin typeface="Arial" panose="020B0604020202020204" pitchFamily="34" charset="0"/>
                <a:ea typeface="+mn-ea"/>
                <a:cs typeface="Arial" panose="020B0604020202020204" pitchFamily="34" charset="0"/>
              </a:rPr>
              <a:t>“What systems should every club have as a minimum?”</a:t>
            </a:r>
          </a:p>
          <a:p>
            <a:pPr marL="0" indent="0">
              <a:buNone/>
            </a:pPr>
            <a:endParaRPr lang="en-GB" sz="8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Additional Context</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This case study is intentionally simple - it demonstrates that even a friendly, well‑meaning team cannot succeed without basic operational infrastructure.</a:t>
            </a:r>
          </a:p>
          <a:p>
            <a:pPr marL="0" indent="0">
              <a:buNone/>
            </a:pPr>
            <a:endParaRPr lang="en-GB" sz="8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Learning Outcomes</a:t>
            </a:r>
          </a:p>
          <a:p>
            <a:pPr marL="0" indent="0">
              <a:buNone/>
            </a:pPr>
            <a:r>
              <a:rPr lang="en-GB" sz="1200" b="0" kern="1200" dirty="0">
                <a:solidFill>
                  <a:schemeClr val="tx1"/>
                </a:solidFill>
                <a:effectLst/>
                <a:latin typeface="Arial" panose="020B0604020202020204" pitchFamily="34" charset="0"/>
                <a:ea typeface="+mn-ea"/>
                <a:cs typeface="Arial" panose="020B0604020202020204" pitchFamily="34" charset="0"/>
              </a:rPr>
              <a:t>Participants learn:</a:t>
            </a:r>
          </a:p>
          <a:p>
            <a:pPr marL="171450" lvl="0" indent="-171450"/>
            <a:r>
              <a:rPr lang="en-GB" sz="1200" kern="1200" dirty="0">
                <a:solidFill>
                  <a:schemeClr val="tx1"/>
                </a:solidFill>
                <a:effectLst/>
                <a:latin typeface="Arial" panose="020B0604020202020204" pitchFamily="34" charset="0"/>
                <a:ea typeface="+mn-ea"/>
                <a:cs typeface="Arial" panose="020B0604020202020204" pitchFamily="34" charset="0"/>
              </a:rPr>
              <a:t>how informality can mask deeper structural weaknesses</a:t>
            </a:r>
          </a:p>
          <a:p>
            <a:pPr marL="171450" lvl="0" indent="-171450"/>
            <a:r>
              <a:rPr lang="en-GB" sz="1200" kern="1200" dirty="0">
                <a:solidFill>
                  <a:schemeClr val="tx1"/>
                </a:solidFill>
                <a:effectLst/>
                <a:latin typeface="Arial" panose="020B0604020202020204" pitchFamily="34" charset="0"/>
                <a:ea typeface="+mn-ea"/>
                <a:cs typeface="Arial" panose="020B0604020202020204" pitchFamily="34" charset="0"/>
              </a:rPr>
              <a:t>how lack of documentation affects decision‑making</a:t>
            </a:r>
          </a:p>
          <a:p>
            <a:pPr marL="171450" lvl="0" indent="-171450"/>
            <a:r>
              <a:rPr lang="en-GB" sz="1200" kern="1200" dirty="0">
                <a:solidFill>
                  <a:schemeClr val="tx1"/>
                </a:solidFill>
                <a:effectLst/>
                <a:latin typeface="Arial" panose="020B0604020202020204" pitchFamily="34" charset="0"/>
                <a:ea typeface="+mn-ea"/>
                <a:cs typeface="Arial" panose="020B0604020202020204" pitchFamily="34" charset="0"/>
              </a:rPr>
              <a:t>how data reveals operational gaps</a:t>
            </a:r>
          </a:p>
          <a:p>
            <a:pPr marL="0" indent="0">
              <a:buNone/>
            </a:pPr>
            <a:endParaRPr lang="en-GB" sz="8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Purpose of the Slide</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To provide the context needed to diagnose the club’s operational issues using RCA.</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38</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8574584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466725"/>
            <a:ext cx="5486400" cy="3086100"/>
          </a:xfrm>
        </p:spPr>
        <p:txBody>
          <a:bodyPr/>
          <a:lstStyle/>
          <a:p>
            <a:endParaRPr lang="en-US" dirty="0"/>
          </a:p>
        </p:txBody>
      </p:sp>
      <p:sp>
        <p:nvSpPr>
          <p:cNvPr id="3" name="Notes Placeholder 2"/>
          <p:cNvSpPr>
            <a:spLocks noGrp="1"/>
          </p:cNvSpPr>
          <p:nvPr>
            <p:ph type="body" idx="1"/>
          </p:nvPr>
        </p:nvSpPr>
        <p:spPr>
          <a:xfrm>
            <a:off x="685800" y="3604593"/>
            <a:ext cx="5486400" cy="4966252"/>
          </a:xfrm>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for Case Studies: 20 minutes/30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AFTER Case Studies: 50 minutes of 60-minute session/63 minutes of 75-minute session</a:t>
            </a:r>
          </a:p>
          <a:p>
            <a:pPr marL="0" indent="0">
              <a:buNone/>
            </a:pP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(Only show this slide after the Club Presidents have attempted to make their own version.)</a:t>
            </a:r>
          </a:p>
          <a:p>
            <a:pPr marL="0" indent="0">
              <a:buNone/>
            </a:pPr>
            <a:endParaRPr lang="en-US" dirty="0"/>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Key Prompts</a:t>
            </a:r>
          </a:p>
          <a:p>
            <a:pPr lvl="0"/>
            <a:r>
              <a:rPr lang="en-GB" sz="1200" kern="1200" dirty="0">
                <a:solidFill>
                  <a:schemeClr val="tx1"/>
                </a:solidFill>
                <a:effectLst/>
                <a:latin typeface="Arial" panose="020B0604020202020204" pitchFamily="34" charset="0"/>
                <a:ea typeface="+mn-ea"/>
                <a:cs typeface="Arial" panose="020B0604020202020204" pitchFamily="34" charset="0"/>
              </a:rPr>
              <a:t>“Which systems should be implemented first?”</a:t>
            </a:r>
          </a:p>
          <a:p>
            <a:pPr lvl="0"/>
            <a:r>
              <a:rPr lang="en-GB" sz="1200" kern="1200" dirty="0">
                <a:solidFill>
                  <a:schemeClr val="tx1"/>
                </a:solidFill>
                <a:effectLst/>
                <a:latin typeface="Arial" panose="020B0604020202020204" pitchFamily="34" charset="0"/>
                <a:ea typeface="+mn-ea"/>
                <a:cs typeface="Arial" panose="020B0604020202020204" pitchFamily="34" charset="0"/>
              </a:rPr>
              <a:t>“How do you shift a club from informal to structured?”</a:t>
            </a:r>
          </a:p>
          <a:p>
            <a:pPr lvl="0"/>
            <a:r>
              <a:rPr lang="en-GB" sz="1200" kern="1200" dirty="0">
                <a:solidFill>
                  <a:schemeClr val="tx1"/>
                </a:solidFill>
                <a:effectLst/>
                <a:latin typeface="Arial" panose="020B0604020202020204" pitchFamily="34" charset="0"/>
                <a:ea typeface="+mn-ea"/>
                <a:cs typeface="Arial" panose="020B0604020202020204" pitchFamily="34" charset="0"/>
              </a:rPr>
              <a:t>“What does ‘minimum viable structure’ look like for a Toastmasters club?”</a:t>
            </a:r>
          </a:p>
          <a:p>
            <a:pPr lvl="0"/>
            <a:r>
              <a:rPr lang="en-GB" sz="1200" kern="1200" dirty="0">
                <a:solidFill>
                  <a:schemeClr val="tx1"/>
                </a:solidFill>
                <a:effectLst/>
                <a:latin typeface="Arial" panose="020B0604020202020204" pitchFamily="34" charset="0"/>
                <a:ea typeface="+mn-ea"/>
                <a:cs typeface="Arial" panose="020B0604020202020204" pitchFamily="34" charset="0"/>
              </a:rPr>
              <a:t>“Silos” could also be under Culture</a:t>
            </a:r>
          </a:p>
          <a:p>
            <a:pPr marL="0" indent="0">
              <a:buNone/>
            </a:pP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Learning Outcomes</a:t>
            </a:r>
          </a:p>
          <a:p>
            <a:pPr marL="0" indent="0">
              <a:buNone/>
            </a:pPr>
            <a:r>
              <a:rPr lang="en-GB" sz="1200" b="0" kern="1200" dirty="0">
                <a:solidFill>
                  <a:schemeClr val="tx1"/>
                </a:solidFill>
                <a:effectLst/>
                <a:latin typeface="Arial" panose="020B0604020202020204" pitchFamily="34" charset="0"/>
                <a:ea typeface="+mn-ea"/>
                <a:cs typeface="Arial" panose="020B0604020202020204" pitchFamily="34" charset="0"/>
              </a:rPr>
              <a:t>Participants learn:</a:t>
            </a:r>
          </a:p>
          <a:p>
            <a:pPr lvl="0"/>
            <a:r>
              <a:rPr lang="en-GB" sz="1200" kern="1200" dirty="0">
                <a:solidFill>
                  <a:schemeClr val="tx1"/>
                </a:solidFill>
                <a:effectLst/>
                <a:latin typeface="Arial" panose="020B0604020202020204" pitchFamily="34" charset="0"/>
                <a:ea typeface="+mn-ea"/>
                <a:cs typeface="Arial" panose="020B0604020202020204" pitchFamily="34" charset="0"/>
              </a:rPr>
              <a:t>how lack of systems creates operational chaos</a:t>
            </a:r>
          </a:p>
          <a:p>
            <a:pPr lvl="0"/>
            <a:r>
              <a:rPr lang="en-GB" sz="1200" kern="1200" dirty="0">
                <a:solidFill>
                  <a:schemeClr val="tx1"/>
                </a:solidFill>
                <a:effectLst/>
                <a:latin typeface="Arial" panose="020B0604020202020204" pitchFamily="34" charset="0"/>
                <a:ea typeface="+mn-ea"/>
                <a:cs typeface="Arial" panose="020B0604020202020204" pitchFamily="34" charset="0"/>
              </a:rPr>
              <a:t>how informality becomes a cultural norm</a:t>
            </a:r>
          </a:p>
          <a:p>
            <a:pPr lvl="0"/>
            <a:r>
              <a:rPr lang="en-GB" sz="1200" kern="1200" dirty="0">
                <a:solidFill>
                  <a:schemeClr val="tx1"/>
                </a:solidFill>
                <a:effectLst/>
                <a:latin typeface="Arial" panose="020B0604020202020204" pitchFamily="34" charset="0"/>
                <a:ea typeface="+mn-ea"/>
                <a:cs typeface="Arial" panose="020B0604020202020204" pitchFamily="34" charset="0"/>
              </a:rPr>
              <a:t>how to rebuild structure in a previously informal club</a:t>
            </a:r>
          </a:p>
          <a:p>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Purpose of the Slide</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To show the completed Fishbone diagram after Presidents attempt their own version, enabling comparison and deeper insight.</a:t>
            </a:r>
          </a:p>
          <a:p>
            <a:pPr marL="0" indent="0">
              <a:buNone/>
            </a:pPr>
            <a:endParaRPr lang="en-US" b="1" dirty="0"/>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39</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4911022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466725"/>
            <a:ext cx="5486400" cy="3086100"/>
          </a:xfrm>
        </p:spPr>
        <p:txBody>
          <a:bodyPr/>
          <a:lstStyle/>
          <a:p>
            <a:endParaRPr lang="en-US" dirty="0"/>
          </a:p>
        </p:txBody>
      </p:sp>
      <p:sp>
        <p:nvSpPr>
          <p:cNvPr id="3" name="Notes Placeholder 2"/>
          <p:cNvSpPr>
            <a:spLocks noGrp="1"/>
          </p:cNvSpPr>
          <p:nvPr>
            <p:ph type="body" idx="1"/>
          </p:nvPr>
        </p:nvSpPr>
        <p:spPr>
          <a:xfrm>
            <a:off x="685800" y="3604593"/>
            <a:ext cx="5486400" cy="4966252"/>
          </a:xfrm>
        </p:spPr>
        <p:txBody>
          <a:bodyPr/>
          <a:lstStyle/>
          <a:p>
            <a:pPr marL="0" indent="0">
              <a:buNone/>
            </a:pPr>
            <a:r>
              <a:rPr lang="en-GB" sz="1200" b="1" dirty="0">
                <a:latin typeface="Arial" panose="020B0604020202020204" pitchFamily="34" charset="0"/>
                <a:cs typeface="Arial" panose="020B0604020202020204" pitchFamily="34" charset="0"/>
              </a:rPr>
              <a:t>Time for Case Studies: 20 minutes/30 minutes</a:t>
            </a:r>
          </a:p>
          <a:p>
            <a:pPr marL="0" indent="0">
              <a:buNone/>
            </a:pPr>
            <a:r>
              <a:rPr lang="en-GB" sz="1200" b="1" dirty="0">
                <a:latin typeface="Arial" panose="020B0604020202020204" pitchFamily="34" charset="0"/>
                <a:cs typeface="Arial" panose="020B0604020202020204" pitchFamily="34" charset="0"/>
              </a:rPr>
              <a:t>Elapsed time AFTER Case Studies: 50 minutes of 60-minute session/63 minutes of 75-minute session</a:t>
            </a:r>
          </a:p>
          <a:p>
            <a:pPr marL="0" indent="0">
              <a:buNone/>
            </a:pPr>
            <a:endParaRPr lang="en-GB" sz="1200" b="1" dirty="0">
              <a:latin typeface="Arial" panose="020B0604020202020204" pitchFamily="34" charset="0"/>
              <a:cs typeface="Arial" panose="020B0604020202020204" pitchFamily="34" charset="0"/>
            </a:endParaRPr>
          </a:p>
          <a:p>
            <a:pPr marL="0" indent="0">
              <a:buNone/>
            </a:pPr>
            <a:r>
              <a:rPr lang="en-GB" sz="1200" b="1" dirty="0">
                <a:latin typeface="Arial" panose="020B0604020202020204" pitchFamily="34" charset="0"/>
                <a:cs typeface="Arial" panose="020B0604020202020204" pitchFamily="34" charset="0"/>
              </a:rPr>
              <a:t>Facilitator Notes:</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Explain that this case study has a clear‑cut answer:</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The club has no systems, no documentation, and no shared tools.</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Highlight the consequences:</a:t>
            </a:r>
          </a:p>
          <a:p>
            <a:pPr marL="171450" lvl="0" indent="-171450"/>
            <a:r>
              <a:rPr lang="en-GB" sz="1200" kern="1200" dirty="0">
                <a:solidFill>
                  <a:schemeClr val="tx1"/>
                </a:solidFill>
                <a:effectLst/>
                <a:latin typeface="Arial" panose="020B0604020202020204" pitchFamily="34" charset="0"/>
                <a:ea typeface="+mn-ea"/>
                <a:cs typeface="Arial" panose="020B0604020202020204" pitchFamily="34" charset="0"/>
              </a:rPr>
              <a:t>no minutes</a:t>
            </a:r>
          </a:p>
          <a:p>
            <a:pPr marL="171450" lvl="0" indent="-171450"/>
            <a:r>
              <a:rPr lang="en-GB" sz="1200" kern="1200" dirty="0">
                <a:solidFill>
                  <a:schemeClr val="tx1"/>
                </a:solidFill>
                <a:effectLst/>
                <a:latin typeface="Arial" panose="020B0604020202020204" pitchFamily="34" charset="0"/>
                <a:ea typeface="+mn-ea"/>
                <a:cs typeface="Arial" panose="020B0604020202020204" pitchFamily="34" charset="0"/>
              </a:rPr>
              <a:t>no shared folders</a:t>
            </a:r>
          </a:p>
          <a:p>
            <a:pPr marL="171450" lvl="0" indent="-171450"/>
            <a:r>
              <a:rPr lang="en-GB" sz="1200" kern="1200" dirty="0">
                <a:solidFill>
                  <a:schemeClr val="tx1"/>
                </a:solidFill>
                <a:effectLst/>
                <a:latin typeface="Arial" panose="020B0604020202020204" pitchFamily="34" charset="0"/>
                <a:ea typeface="+mn-ea"/>
                <a:cs typeface="Arial" panose="020B0604020202020204" pitchFamily="34" charset="0"/>
              </a:rPr>
              <a:t>no centralized information</a:t>
            </a:r>
          </a:p>
          <a:p>
            <a:pPr marL="171450" lvl="0" indent="-171450"/>
            <a:r>
              <a:rPr lang="en-GB" sz="1200" kern="1200" dirty="0">
                <a:solidFill>
                  <a:schemeClr val="tx1"/>
                </a:solidFill>
                <a:effectLst/>
                <a:latin typeface="Arial" panose="020B0604020202020204" pitchFamily="34" charset="0"/>
                <a:ea typeface="+mn-ea"/>
                <a:cs typeface="Arial" panose="020B0604020202020204" pitchFamily="34" charset="0"/>
              </a:rPr>
              <a:t>no record of decisions</a:t>
            </a:r>
          </a:p>
          <a:p>
            <a:pPr marL="171450" lvl="0" indent="-171450"/>
            <a:r>
              <a:rPr lang="en-GB" sz="1200" kern="1200" dirty="0">
                <a:solidFill>
                  <a:schemeClr val="tx1"/>
                </a:solidFill>
                <a:effectLst/>
                <a:latin typeface="Arial" panose="020B0604020202020204" pitchFamily="34" charset="0"/>
                <a:ea typeface="+mn-ea"/>
                <a:cs typeface="Arial" panose="020B0604020202020204" pitchFamily="34" charset="0"/>
              </a:rPr>
              <a:t>no clarity on membership or finances</a:t>
            </a:r>
          </a:p>
          <a:p>
            <a:pPr marL="171450" lvl="0" indent="-171450"/>
            <a:r>
              <a:rPr lang="en-GB" sz="1200" kern="1200" dirty="0">
                <a:solidFill>
                  <a:schemeClr val="tx1"/>
                </a:solidFill>
                <a:effectLst/>
                <a:latin typeface="Arial" panose="020B0604020202020204" pitchFamily="34" charset="0"/>
                <a:ea typeface="+mn-ea"/>
                <a:cs typeface="Arial" panose="020B0604020202020204" pitchFamily="34" charset="0"/>
              </a:rPr>
              <a:t>no accountability for meeting roles</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Root Causes</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Absence of systems, documentation, and structured processes.</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No formal communications between officers exists.</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Root Solutions</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Introduce basic operational infrastructure:</a:t>
            </a:r>
          </a:p>
          <a:p>
            <a:pPr marL="171450" lvl="0" indent="-171450"/>
            <a:r>
              <a:rPr lang="en-GB" sz="1200" kern="1200" dirty="0">
                <a:solidFill>
                  <a:schemeClr val="tx1"/>
                </a:solidFill>
                <a:effectLst/>
                <a:latin typeface="Arial" panose="020B0604020202020204" pitchFamily="34" charset="0"/>
                <a:ea typeface="+mn-ea"/>
                <a:cs typeface="Arial" panose="020B0604020202020204" pitchFamily="34" charset="0"/>
              </a:rPr>
              <a:t>shared folders</a:t>
            </a:r>
          </a:p>
          <a:p>
            <a:pPr marL="171450" lvl="0" indent="-171450"/>
            <a:r>
              <a:rPr lang="en-GB" sz="1200" kern="1200" dirty="0">
                <a:solidFill>
                  <a:schemeClr val="tx1"/>
                </a:solidFill>
                <a:effectLst/>
                <a:latin typeface="Arial" panose="020B0604020202020204" pitchFamily="34" charset="0"/>
                <a:ea typeface="+mn-ea"/>
                <a:cs typeface="Arial" panose="020B0604020202020204" pitchFamily="34" charset="0"/>
              </a:rPr>
              <a:t>documented minutes</a:t>
            </a:r>
          </a:p>
          <a:p>
            <a:pPr marL="171450" lvl="0" indent="-171450"/>
            <a:r>
              <a:rPr lang="en-GB" sz="1200" kern="1200" dirty="0">
                <a:solidFill>
                  <a:schemeClr val="tx1"/>
                </a:solidFill>
                <a:effectLst/>
                <a:latin typeface="Arial" panose="020B0604020202020204" pitchFamily="34" charset="0"/>
                <a:ea typeface="+mn-ea"/>
                <a:cs typeface="Arial" panose="020B0604020202020204" pitchFamily="34" charset="0"/>
              </a:rPr>
              <a:t>role assignment processes</a:t>
            </a:r>
          </a:p>
          <a:p>
            <a:pPr marL="171450" lvl="0" indent="-171450"/>
            <a:r>
              <a:rPr lang="en-GB" sz="1200" kern="1200" dirty="0">
                <a:solidFill>
                  <a:schemeClr val="tx1"/>
                </a:solidFill>
                <a:effectLst/>
                <a:latin typeface="Arial" panose="020B0604020202020204" pitchFamily="34" charset="0"/>
                <a:ea typeface="+mn-ea"/>
                <a:cs typeface="Arial" panose="020B0604020202020204" pitchFamily="34" charset="0"/>
              </a:rPr>
              <a:t>membership and finance tracking</a:t>
            </a:r>
          </a:p>
          <a:p>
            <a:pPr marL="171450" lvl="0" indent="-171450"/>
            <a:r>
              <a:rPr lang="en-GB" sz="1200" kern="1200" dirty="0">
                <a:solidFill>
                  <a:schemeClr val="tx1"/>
                </a:solidFill>
                <a:effectLst/>
                <a:latin typeface="Arial" panose="020B0604020202020204" pitchFamily="34" charset="0"/>
                <a:ea typeface="+mn-ea"/>
                <a:cs typeface="Arial" panose="020B0604020202020204" pitchFamily="34" charset="0"/>
              </a:rPr>
              <a:t>regular Executive Committee meetings</a:t>
            </a:r>
          </a:p>
          <a:p>
            <a:pPr marL="171450" lvl="0" indent="-171450"/>
            <a:r>
              <a:rPr lang="en-GB" sz="1200" kern="1200" dirty="0">
                <a:solidFill>
                  <a:schemeClr val="tx1"/>
                </a:solidFill>
                <a:effectLst/>
                <a:latin typeface="Arial" panose="020B0604020202020204" pitchFamily="34" charset="0"/>
                <a:ea typeface="+mn-ea"/>
                <a:cs typeface="Arial" panose="020B0604020202020204" pitchFamily="34" charset="0"/>
              </a:rPr>
              <a:t>clear expectations for officers</a:t>
            </a: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40</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9612458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466725"/>
            <a:ext cx="5486400" cy="3086100"/>
          </a:xfrm>
        </p:spPr>
        <p:txBody>
          <a:bodyPr/>
          <a:lstStyle/>
          <a:p>
            <a:endParaRPr lang="en-US" dirty="0"/>
          </a:p>
        </p:txBody>
      </p:sp>
      <p:sp>
        <p:nvSpPr>
          <p:cNvPr id="3" name="Notes Placeholder 2"/>
          <p:cNvSpPr>
            <a:spLocks noGrp="1"/>
          </p:cNvSpPr>
          <p:nvPr>
            <p:ph type="body" idx="1"/>
          </p:nvPr>
        </p:nvSpPr>
        <p:spPr>
          <a:xfrm>
            <a:off x="490329" y="3604592"/>
            <a:ext cx="5844209" cy="5234607"/>
          </a:xfrm>
        </p:spPr>
        <p:txBody>
          <a:bodyPr/>
          <a:lstStyle/>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Time for Case Studies: 20 minutes/30 minutes</a:t>
            </a: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Elapsed time AFTER Case Studies: 50 minutes of 60-minute session/63 minutes of 75-minute session</a:t>
            </a:r>
          </a:p>
          <a:p>
            <a:pPr marL="0" indent="0">
              <a:buNone/>
            </a:pPr>
            <a:endParaRPr lang="en-GB" sz="8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sz="1100" kern="1200" dirty="0">
                <a:solidFill>
                  <a:schemeClr val="tx1"/>
                </a:solidFill>
                <a:effectLst/>
                <a:latin typeface="Arial" panose="020B0604020202020204" pitchFamily="34" charset="0"/>
                <a:ea typeface="+mn-ea"/>
                <a:cs typeface="Arial" panose="020B0604020202020204" pitchFamily="34" charset="0"/>
              </a:rPr>
              <a:t>(</a:t>
            </a:r>
            <a:r>
              <a:rPr lang="en-GB" sz="1100" b="1" kern="1200" dirty="0">
                <a:solidFill>
                  <a:schemeClr val="tx1"/>
                </a:solidFill>
                <a:effectLst/>
                <a:latin typeface="Arial" panose="020B0604020202020204" pitchFamily="34" charset="0"/>
                <a:ea typeface="+mn-ea"/>
                <a:cs typeface="Arial" panose="020B0604020202020204" pitchFamily="34" charset="0"/>
              </a:rPr>
              <a:t>Present</a:t>
            </a:r>
            <a:r>
              <a:rPr lang="en-GB" sz="1100" kern="1200" dirty="0">
                <a:solidFill>
                  <a:schemeClr val="tx1"/>
                </a:solidFill>
                <a:effectLst/>
                <a:latin typeface="Arial" panose="020B0604020202020204" pitchFamily="34" charset="0"/>
                <a:ea typeface="+mn-ea"/>
                <a:cs typeface="Arial" panose="020B0604020202020204" pitchFamily="34" charset="0"/>
              </a:rPr>
              <a:t> the case study. Emphasize that historical success does not guarantee current performance. Highlight that ambitious plans require shared ownership, motivation, and clear processes. More details about the case study are on the next slide. </a:t>
            </a:r>
            <a:r>
              <a:rPr lang="en-GB" sz="1100" b="1" kern="1200" dirty="0">
                <a:solidFill>
                  <a:schemeClr val="tx1"/>
                </a:solidFill>
                <a:effectLst/>
                <a:latin typeface="Arial" panose="020B0604020202020204" pitchFamily="34" charset="0"/>
                <a:ea typeface="+mn-ea"/>
                <a:cs typeface="Arial" panose="020B0604020202020204" pitchFamily="34" charset="0"/>
              </a:rPr>
              <a:t>Ask</a:t>
            </a:r>
            <a:r>
              <a:rPr lang="en-GB" sz="1100" kern="1200" dirty="0">
                <a:solidFill>
                  <a:schemeClr val="tx1"/>
                </a:solidFill>
                <a:effectLst/>
                <a:latin typeface="Arial" panose="020B0604020202020204" pitchFamily="34" charset="0"/>
                <a:ea typeface="+mn-ea"/>
                <a:cs typeface="Arial" panose="020B0604020202020204" pitchFamily="34" charset="0"/>
              </a:rPr>
              <a:t> participants to apply the Fishbone problem-solving methodology to the case study to determine the root cause(s) and possible root solution(s). The aim is to reach root solution(s) that address the underlying root cause, not the symptoms.) </a:t>
            </a:r>
          </a:p>
          <a:p>
            <a:pPr marL="0" indent="0">
              <a:buNone/>
            </a:pPr>
            <a:endParaRPr lang="en-GB" sz="8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Fishbone Problem-Solving Technique:</a:t>
            </a:r>
            <a:endParaRPr lang="en-GB" sz="1100" kern="1200" dirty="0">
              <a:solidFill>
                <a:schemeClr val="tx1"/>
              </a:solidFill>
              <a:effectLst/>
              <a:latin typeface="Arial" panose="020B0604020202020204" pitchFamily="34" charset="0"/>
              <a:ea typeface="+mn-ea"/>
              <a:cs typeface="Arial" panose="020B0604020202020204" pitchFamily="34" charset="0"/>
            </a:endParaRP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Keep asking for “bones” until you reach a structural or behavioral cause.</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Avoid circularity — rephrase if needed.</a:t>
            </a:r>
          </a:p>
          <a:p>
            <a:pPr marL="0" indent="0">
              <a:buNone/>
            </a:pPr>
            <a:endParaRPr lang="en-GB" sz="8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Key Prompts</a:t>
            </a:r>
          </a:p>
          <a:p>
            <a:pPr marL="171450" lvl="0" indent="-171450"/>
            <a:r>
              <a:rPr lang="en-GB" sz="1100" kern="1200" dirty="0">
                <a:solidFill>
                  <a:schemeClr val="tx1"/>
                </a:solidFill>
                <a:effectLst/>
                <a:latin typeface="Arial" panose="020B0604020202020204" pitchFamily="34" charset="0"/>
                <a:ea typeface="+mn-ea"/>
                <a:cs typeface="Arial" panose="020B0604020202020204" pitchFamily="34" charset="0"/>
              </a:rPr>
              <a:t>“What changed between 2020 and now?”</a:t>
            </a:r>
          </a:p>
          <a:p>
            <a:pPr marL="171450" lvl="0" indent="-171450"/>
            <a:r>
              <a:rPr lang="en-GB" sz="1100" kern="1200" dirty="0">
                <a:solidFill>
                  <a:schemeClr val="tx1"/>
                </a:solidFill>
                <a:effectLst/>
                <a:latin typeface="Arial" panose="020B0604020202020204" pitchFamily="34" charset="0"/>
                <a:ea typeface="+mn-ea"/>
                <a:cs typeface="Arial" panose="020B0604020202020204" pitchFamily="34" charset="0"/>
              </a:rPr>
              <a:t>“Which behaviors signal declining motivation?”</a:t>
            </a:r>
          </a:p>
          <a:p>
            <a:pPr marL="171450" lvl="0" indent="-171450"/>
            <a:r>
              <a:rPr lang="en-GB" sz="1100" kern="1200" dirty="0">
                <a:solidFill>
                  <a:schemeClr val="tx1"/>
                </a:solidFill>
                <a:effectLst/>
                <a:latin typeface="Arial" panose="020B0604020202020204" pitchFamily="34" charset="0"/>
                <a:ea typeface="+mn-ea"/>
                <a:cs typeface="Arial" panose="020B0604020202020204" pitchFamily="34" charset="0"/>
              </a:rPr>
              <a:t>“What would you investigate first as President?”</a:t>
            </a:r>
          </a:p>
          <a:p>
            <a:pPr marL="0" indent="0">
              <a:buNone/>
            </a:pPr>
            <a:endParaRPr lang="en-GB" sz="8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Learning Outcomes</a:t>
            </a:r>
          </a:p>
          <a:p>
            <a:pPr marL="0" indent="0">
              <a:buNone/>
            </a:pPr>
            <a:r>
              <a:rPr lang="en-GB" sz="1100" b="0" kern="1200" dirty="0">
                <a:solidFill>
                  <a:schemeClr val="tx1"/>
                </a:solidFill>
                <a:effectLst/>
                <a:latin typeface="Arial" panose="020B0604020202020204" pitchFamily="34" charset="0"/>
                <a:ea typeface="+mn-ea"/>
                <a:cs typeface="Arial" panose="020B0604020202020204" pitchFamily="34" charset="0"/>
              </a:rPr>
              <a:t>Participants learn:</a:t>
            </a:r>
          </a:p>
          <a:p>
            <a:pPr marL="171450" lvl="0" indent="-171450"/>
            <a:r>
              <a:rPr lang="en-GB" sz="1100" kern="1200" dirty="0">
                <a:solidFill>
                  <a:schemeClr val="tx1"/>
                </a:solidFill>
                <a:effectLst/>
                <a:latin typeface="Arial" panose="020B0604020202020204" pitchFamily="34" charset="0"/>
                <a:ea typeface="+mn-ea"/>
                <a:cs typeface="Arial" panose="020B0604020202020204" pitchFamily="34" charset="0"/>
              </a:rPr>
              <a:t>how long‑term decline can be masked by historical success</a:t>
            </a:r>
          </a:p>
          <a:p>
            <a:pPr marL="171450" lvl="0" indent="-171450"/>
            <a:r>
              <a:rPr lang="en-GB" sz="1100" kern="1200" dirty="0">
                <a:solidFill>
                  <a:schemeClr val="tx1"/>
                </a:solidFill>
                <a:effectLst/>
                <a:latin typeface="Arial" panose="020B0604020202020204" pitchFamily="34" charset="0"/>
                <a:ea typeface="+mn-ea"/>
                <a:cs typeface="Arial" panose="020B0604020202020204" pitchFamily="34" charset="0"/>
              </a:rPr>
              <a:t>how team motivation affects the ability to deliver ambitious goals</a:t>
            </a:r>
          </a:p>
          <a:p>
            <a:pPr marL="171450" lvl="0" indent="-171450"/>
            <a:r>
              <a:rPr lang="en-GB" sz="1100" kern="1200" dirty="0">
                <a:solidFill>
                  <a:schemeClr val="tx1"/>
                </a:solidFill>
                <a:effectLst/>
                <a:latin typeface="Arial" panose="020B0604020202020204" pitchFamily="34" charset="0"/>
                <a:ea typeface="+mn-ea"/>
                <a:cs typeface="Arial" panose="020B0604020202020204" pitchFamily="34" charset="0"/>
              </a:rPr>
              <a:t>how Presidents diagnose structural and cultural barriers using RCA</a:t>
            </a:r>
          </a:p>
          <a:p>
            <a:pPr marL="0" indent="0">
              <a:buNone/>
            </a:pPr>
            <a:endParaRPr lang="en-GB" sz="8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Purpose of the Slide</a:t>
            </a:r>
          </a:p>
          <a:p>
            <a:pPr marL="0" indent="0">
              <a:buNone/>
            </a:pPr>
            <a:r>
              <a:rPr lang="en-GB" sz="1100" kern="1200" dirty="0">
                <a:solidFill>
                  <a:schemeClr val="tx1"/>
                </a:solidFill>
                <a:effectLst/>
                <a:latin typeface="Arial" panose="020B0604020202020204" pitchFamily="34" charset="0"/>
                <a:ea typeface="+mn-ea"/>
                <a:cs typeface="Arial" panose="020B0604020202020204" pitchFamily="34" charset="0"/>
              </a:rPr>
              <a:t>To introduce a scenario where a club with a proud history is struggling to regain momentum, and where ambitious plans have stalled due to deeper issues.</a:t>
            </a:r>
          </a:p>
          <a:p>
            <a:pPr marL="0" indent="0">
              <a:buNone/>
            </a:pPr>
            <a:br>
              <a:rPr lang="en-GB" sz="1200" kern="1200" dirty="0">
                <a:solidFill>
                  <a:schemeClr val="tx1"/>
                </a:solidFill>
                <a:effectLst/>
                <a:latin typeface="Arial" panose="020B0604020202020204" pitchFamily="34" charset="0"/>
                <a:ea typeface="+mn-ea"/>
                <a:cs typeface="Arial" panose="020B0604020202020204" pitchFamily="34" charset="0"/>
              </a:rPr>
            </a:br>
            <a:endParaRPr lang="en-GB" sz="1200" kern="1200" dirty="0">
              <a:solidFill>
                <a:schemeClr val="tx1"/>
              </a:solidFill>
              <a:effectLst/>
              <a:latin typeface="Arial" panose="020B0604020202020204" pitchFamily="34" charset="0"/>
              <a:ea typeface="+mn-ea"/>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41</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554000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466725"/>
            <a:ext cx="5486400" cy="3086100"/>
          </a:xfrm>
        </p:spPr>
        <p:txBody>
          <a:bodyPr/>
          <a:lstStyle/>
          <a:p>
            <a:endParaRPr lang="en-US" dirty="0"/>
          </a:p>
        </p:txBody>
      </p:sp>
      <p:sp>
        <p:nvSpPr>
          <p:cNvPr id="3" name="Notes Placeholder 2"/>
          <p:cNvSpPr>
            <a:spLocks noGrp="1"/>
          </p:cNvSpPr>
          <p:nvPr>
            <p:ph type="body" idx="1"/>
          </p:nvPr>
        </p:nvSpPr>
        <p:spPr>
          <a:xfrm>
            <a:off x="503583" y="3604592"/>
            <a:ext cx="5870713" cy="5844207"/>
          </a:xfrm>
        </p:spPr>
        <p:txBody>
          <a:bodyPr/>
          <a:lstStyle/>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Time for Case Studies: 20 minutes/30 minutes</a:t>
            </a:r>
            <a:endParaRPr lang="en-GB" sz="11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Elapsed time AFTER Case Studies: 50 minutes of 60-minute session/63 minutes of 75-minute session</a:t>
            </a:r>
            <a:endParaRPr lang="en-GB" sz="1100" kern="1200" dirty="0">
              <a:solidFill>
                <a:schemeClr val="tx1"/>
              </a:solidFill>
              <a:effectLst/>
              <a:latin typeface="Arial" panose="020B0604020202020204" pitchFamily="34" charset="0"/>
              <a:ea typeface="+mn-ea"/>
              <a:cs typeface="Arial" panose="020B0604020202020204" pitchFamily="34" charset="0"/>
            </a:endParaRPr>
          </a:p>
          <a:p>
            <a:pPr marL="0" marR="0" lvl="0" indent="0" algn="l" defTabSz="216000" rtl="0" eaLnBrk="1" fontAlgn="auto" latinLnBrk="0" hangingPunct="1">
              <a:buClrTx/>
              <a:buSzTx/>
              <a:buFont typeface="Wingdings" pitchFamily="2" charset="2"/>
              <a:buNone/>
              <a:tabLst>
                <a:tab pos="216000" algn="l"/>
                <a:tab pos="432000" algn="l"/>
                <a:tab pos="648000" algn="l"/>
                <a:tab pos="864000" algn="l"/>
              </a:tabLst>
              <a:defRPr/>
            </a:pPr>
            <a:br>
              <a:rPr lang="en-GB" sz="1100" kern="1200" dirty="0">
                <a:solidFill>
                  <a:schemeClr val="tx1"/>
                </a:solidFill>
                <a:effectLst/>
                <a:latin typeface="Arial" panose="020B0604020202020204" pitchFamily="34" charset="0"/>
                <a:ea typeface="+mn-ea"/>
                <a:cs typeface="Arial" panose="020B0604020202020204" pitchFamily="34" charset="0"/>
              </a:rPr>
            </a:br>
            <a:r>
              <a:rPr lang="en-GB" sz="1100" b="1" kern="1200" dirty="0">
                <a:solidFill>
                  <a:schemeClr val="tx1"/>
                </a:solidFill>
                <a:effectLst/>
                <a:latin typeface="Arial" panose="020B0604020202020204" pitchFamily="34" charset="0"/>
                <a:ea typeface="+mn-ea"/>
                <a:cs typeface="Arial" panose="020B0604020202020204" pitchFamily="34" charset="0"/>
              </a:rPr>
              <a:t>Facilitator Notes:</a:t>
            </a:r>
            <a:endParaRPr lang="en-GB" sz="11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b="0" kern="1200" dirty="0">
                <a:solidFill>
                  <a:schemeClr val="tx1"/>
                </a:solidFill>
                <a:effectLst/>
                <a:latin typeface="Arial" panose="020B0604020202020204" pitchFamily="34" charset="0"/>
                <a:ea typeface="+mn-ea"/>
                <a:cs typeface="Arial" panose="020B0604020202020204" pitchFamily="34" charset="0"/>
              </a:rPr>
              <a:t>Club Details </a:t>
            </a:r>
            <a:r>
              <a:rPr lang="en-GB" sz="1100" kern="1200" dirty="0">
                <a:solidFill>
                  <a:schemeClr val="tx1"/>
                </a:solidFill>
                <a:effectLst/>
                <a:latin typeface="Arial" panose="020B0604020202020204" pitchFamily="34" charset="0"/>
                <a:ea typeface="+mn-ea"/>
                <a:cs typeface="Arial" panose="020B0604020202020204" pitchFamily="34" charset="0"/>
              </a:rPr>
              <a:t>as of 13</a:t>
            </a:r>
            <a:r>
              <a:rPr lang="en-GB" sz="1100" kern="1200" baseline="30000" dirty="0">
                <a:solidFill>
                  <a:schemeClr val="tx1"/>
                </a:solidFill>
                <a:effectLst/>
                <a:latin typeface="Arial" panose="020B0604020202020204" pitchFamily="34" charset="0"/>
                <a:ea typeface="+mn-ea"/>
                <a:cs typeface="Arial" panose="020B0604020202020204" pitchFamily="34" charset="0"/>
              </a:rPr>
              <a:t>th</a:t>
            </a:r>
            <a:r>
              <a:rPr lang="en-GB" sz="1100" kern="1200" dirty="0">
                <a:solidFill>
                  <a:schemeClr val="tx1"/>
                </a:solidFill>
                <a:effectLst/>
                <a:latin typeface="Arial" panose="020B0604020202020204" pitchFamily="34" charset="0"/>
                <a:ea typeface="+mn-ea"/>
                <a:cs typeface="Arial" panose="020B0604020202020204" pitchFamily="34" charset="0"/>
              </a:rPr>
              <a:t> December</a:t>
            </a:r>
            <a:r>
              <a:rPr lang="en-GB" sz="1100" b="1" kern="1200" dirty="0">
                <a:solidFill>
                  <a:schemeClr val="tx1"/>
                </a:solidFill>
                <a:effectLst/>
                <a:latin typeface="Arial" panose="020B0604020202020204" pitchFamily="34" charset="0"/>
                <a:ea typeface="+mn-ea"/>
                <a:cs typeface="Arial" panose="020B0604020202020204" pitchFamily="34" charset="0"/>
              </a:rPr>
              <a:t>:</a:t>
            </a:r>
            <a:endParaRPr lang="en-GB" sz="1100" kern="1200" dirty="0">
              <a:solidFill>
                <a:schemeClr val="tx1"/>
              </a:solidFill>
              <a:effectLst/>
              <a:latin typeface="Arial" panose="020B0604020202020204" pitchFamily="34" charset="0"/>
              <a:ea typeface="+mn-ea"/>
              <a:cs typeface="Arial" panose="020B0604020202020204" pitchFamily="34" charset="0"/>
            </a:endParaRPr>
          </a:p>
          <a:p>
            <a:pPr marL="171450" indent="-171450">
              <a:buFont typeface="Arial" panose="020B0604020202020204" pitchFamily="34" charset="0"/>
              <a:buChar char="•"/>
            </a:pPr>
            <a:r>
              <a:rPr lang="en-GB" sz="1100" kern="1200" dirty="0">
                <a:solidFill>
                  <a:schemeClr val="tx1"/>
                </a:solidFill>
                <a:effectLst/>
                <a:latin typeface="Arial" panose="020B0604020202020204" pitchFamily="34" charset="0"/>
                <a:ea typeface="+mn-ea"/>
                <a:cs typeface="Arial" panose="020B0604020202020204" pitchFamily="34" charset="0"/>
              </a:rPr>
              <a:t>DCP Goals Met – 1/10 </a:t>
            </a:r>
          </a:p>
          <a:p>
            <a:pPr marL="171450" indent="-171450">
              <a:buFont typeface="Arial" panose="020B0604020202020204" pitchFamily="34" charset="0"/>
              <a:buChar char="•"/>
            </a:pPr>
            <a:r>
              <a:rPr lang="en-GB" sz="1100" kern="1200" dirty="0">
                <a:solidFill>
                  <a:schemeClr val="tx1"/>
                </a:solidFill>
                <a:effectLst/>
                <a:latin typeface="Arial" panose="020B0604020202020204" pitchFamily="34" charset="0"/>
                <a:ea typeface="+mn-ea"/>
                <a:cs typeface="Arial" panose="020B0604020202020204" pitchFamily="34" charset="0"/>
              </a:rPr>
              <a:t>Sep/Oct renewals – 11/15</a:t>
            </a:r>
          </a:p>
          <a:p>
            <a:pPr marL="171450" indent="-171450">
              <a:buFont typeface="Arial" panose="020B0604020202020204" pitchFamily="34" charset="0"/>
              <a:buChar char="•"/>
            </a:pPr>
            <a:r>
              <a:rPr lang="en-GB" sz="1100" kern="1200" dirty="0">
                <a:solidFill>
                  <a:schemeClr val="tx1"/>
                </a:solidFill>
                <a:effectLst/>
                <a:latin typeface="Arial" panose="020B0604020202020204" pitchFamily="34" charset="0"/>
                <a:ea typeface="+mn-ea"/>
                <a:cs typeface="Arial" panose="020B0604020202020204" pitchFamily="34" charset="0"/>
              </a:rPr>
              <a:t>Current Club Membership – 17 Members</a:t>
            </a:r>
            <a:br>
              <a:rPr lang="en-GB" sz="1100" kern="1200" dirty="0">
                <a:solidFill>
                  <a:schemeClr val="tx1"/>
                </a:solidFill>
                <a:effectLst/>
                <a:latin typeface="Arial" panose="020B0604020202020204" pitchFamily="34" charset="0"/>
                <a:ea typeface="+mn-ea"/>
                <a:cs typeface="Arial" panose="020B0604020202020204" pitchFamily="34" charset="0"/>
              </a:rPr>
            </a:br>
            <a:endParaRPr lang="en-GB" sz="11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Learning Outcomes</a:t>
            </a:r>
            <a:endParaRPr lang="en-GB" sz="11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b="0" kern="1200" dirty="0">
                <a:solidFill>
                  <a:schemeClr val="tx1"/>
                </a:solidFill>
                <a:effectLst/>
                <a:latin typeface="Arial" panose="020B0604020202020204" pitchFamily="34" charset="0"/>
                <a:ea typeface="+mn-ea"/>
                <a:cs typeface="Arial" panose="020B0604020202020204" pitchFamily="34" charset="0"/>
              </a:rPr>
              <a:t>Participants learn:</a:t>
            </a:r>
          </a:p>
          <a:p>
            <a:pPr marL="171450" lvl="0" indent="-171450"/>
            <a:r>
              <a:rPr lang="en-GB" sz="1100" kern="1200" dirty="0">
                <a:solidFill>
                  <a:schemeClr val="tx1"/>
                </a:solidFill>
                <a:effectLst/>
                <a:latin typeface="Arial" panose="020B0604020202020204" pitchFamily="34" charset="0"/>
                <a:ea typeface="+mn-ea"/>
                <a:cs typeface="Arial" panose="020B0604020202020204" pitchFamily="34" charset="0"/>
              </a:rPr>
              <a:t>how declining engagement affects club momentum</a:t>
            </a:r>
          </a:p>
          <a:p>
            <a:pPr marL="171450" lvl="0" indent="-171450"/>
            <a:r>
              <a:rPr lang="en-GB" sz="1100" kern="1200" dirty="0">
                <a:solidFill>
                  <a:schemeClr val="tx1"/>
                </a:solidFill>
                <a:effectLst/>
                <a:latin typeface="Arial" panose="020B0604020202020204" pitchFamily="34" charset="0"/>
                <a:ea typeface="+mn-ea"/>
                <a:cs typeface="Arial" panose="020B0604020202020204" pitchFamily="34" charset="0"/>
              </a:rPr>
              <a:t>how leadership morale influences club performance</a:t>
            </a:r>
          </a:p>
          <a:p>
            <a:pPr marL="171450" lvl="0" indent="-171450"/>
            <a:r>
              <a:rPr lang="en-GB" sz="1100" kern="1200" dirty="0">
                <a:solidFill>
                  <a:schemeClr val="tx1"/>
                </a:solidFill>
                <a:effectLst/>
                <a:latin typeface="Arial" panose="020B0604020202020204" pitchFamily="34" charset="0"/>
                <a:ea typeface="+mn-ea"/>
                <a:cs typeface="Arial" panose="020B0604020202020204" pitchFamily="34" charset="0"/>
              </a:rPr>
              <a:t>how data reveals long‑term patterns of decline</a:t>
            </a:r>
          </a:p>
          <a:p>
            <a:pPr marL="0" indent="0">
              <a:buNone/>
            </a:pPr>
            <a:endParaRPr lang="en-GB" sz="8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Purpose of the Slide</a:t>
            </a:r>
          </a:p>
          <a:p>
            <a:pPr marL="0" indent="0">
              <a:buNone/>
            </a:pPr>
            <a:r>
              <a:rPr lang="en-GB" sz="1100" kern="1200" dirty="0">
                <a:solidFill>
                  <a:schemeClr val="tx1"/>
                </a:solidFill>
                <a:effectLst/>
                <a:latin typeface="Arial" panose="020B0604020202020204" pitchFamily="34" charset="0"/>
                <a:ea typeface="+mn-ea"/>
                <a:cs typeface="Arial" panose="020B0604020202020204" pitchFamily="34" charset="0"/>
              </a:rPr>
              <a:t>To provide the factual context needed to diagnose the club’s challenges using RCA.</a:t>
            </a:r>
          </a:p>
          <a:p>
            <a:pPr marL="0" indent="0">
              <a:buNone/>
            </a:pPr>
            <a:endParaRPr lang="en-GB" sz="8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Facilitator Guidance</a:t>
            </a:r>
          </a:p>
          <a:p>
            <a:pPr marL="0" indent="0">
              <a:buNone/>
            </a:pPr>
            <a:r>
              <a:rPr lang="en-GB" sz="1100" kern="1200" dirty="0">
                <a:solidFill>
                  <a:schemeClr val="tx1"/>
                </a:solidFill>
                <a:effectLst/>
                <a:latin typeface="Arial" panose="020B0604020202020204" pitchFamily="34" charset="0"/>
                <a:ea typeface="+mn-ea"/>
                <a:cs typeface="Arial" panose="020B0604020202020204" pitchFamily="34" charset="0"/>
              </a:rPr>
              <a:t>Explain that this club is experiencing long‑term decline.</a:t>
            </a:r>
          </a:p>
          <a:p>
            <a:pPr marL="0" indent="0">
              <a:buNone/>
            </a:pPr>
            <a:r>
              <a:rPr lang="en-GB" sz="1100" kern="1200" dirty="0">
                <a:solidFill>
                  <a:schemeClr val="tx1"/>
                </a:solidFill>
                <a:effectLst/>
                <a:latin typeface="Arial" panose="020B0604020202020204" pitchFamily="34" charset="0"/>
                <a:ea typeface="+mn-ea"/>
                <a:cs typeface="Arial" panose="020B0604020202020204" pitchFamily="34" charset="0"/>
              </a:rPr>
              <a:t>Highlight the pattern:</a:t>
            </a:r>
          </a:p>
          <a:p>
            <a:pPr marL="171450" lvl="0" indent="-171450"/>
            <a:r>
              <a:rPr lang="en-GB" sz="1100" kern="1200" dirty="0">
                <a:solidFill>
                  <a:schemeClr val="tx1"/>
                </a:solidFill>
                <a:effectLst/>
                <a:latin typeface="Arial" panose="020B0604020202020204" pitchFamily="34" charset="0"/>
                <a:ea typeface="+mn-ea"/>
                <a:cs typeface="Arial" panose="020B0604020202020204" pitchFamily="34" charset="0"/>
              </a:rPr>
              <a:t>shrinking membership</a:t>
            </a:r>
          </a:p>
          <a:p>
            <a:pPr marL="171450" lvl="0" indent="-171450"/>
            <a:r>
              <a:rPr lang="en-GB" sz="1100" kern="1200" dirty="0">
                <a:solidFill>
                  <a:schemeClr val="tx1"/>
                </a:solidFill>
                <a:effectLst/>
                <a:latin typeface="Arial" panose="020B0604020202020204" pitchFamily="34" charset="0"/>
                <a:ea typeface="+mn-ea"/>
                <a:cs typeface="Arial" panose="020B0604020202020204" pitchFamily="34" charset="0"/>
              </a:rPr>
              <a:t>disengaged experienced members</a:t>
            </a:r>
          </a:p>
          <a:p>
            <a:pPr marL="171450" lvl="0" indent="-171450"/>
            <a:r>
              <a:rPr lang="en-GB" sz="1100" kern="1200" dirty="0">
                <a:solidFill>
                  <a:schemeClr val="tx1"/>
                </a:solidFill>
                <a:effectLst/>
                <a:latin typeface="Arial" panose="020B0604020202020204" pitchFamily="34" charset="0"/>
                <a:ea typeface="+mn-ea"/>
                <a:cs typeface="Arial" panose="020B0604020202020204" pitchFamily="34" charset="0"/>
              </a:rPr>
              <a:t>demoralized officers</a:t>
            </a:r>
          </a:p>
          <a:p>
            <a:pPr marL="171450" lvl="0" indent="-171450"/>
            <a:r>
              <a:rPr lang="en-GB" sz="1100" kern="1200" dirty="0">
                <a:solidFill>
                  <a:schemeClr val="tx1"/>
                </a:solidFill>
                <a:effectLst/>
                <a:latin typeface="Arial" panose="020B0604020202020204" pitchFamily="34" charset="0"/>
                <a:ea typeface="+mn-ea"/>
                <a:cs typeface="Arial" panose="020B0604020202020204" pitchFamily="34" charset="0"/>
              </a:rPr>
              <a:t>low meeting attendance</a:t>
            </a:r>
          </a:p>
          <a:p>
            <a:pPr marL="171450" lvl="0" indent="-171450"/>
            <a:r>
              <a:rPr lang="en-GB" sz="1100" kern="1200" dirty="0">
                <a:solidFill>
                  <a:schemeClr val="tx1"/>
                </a:solidFill>
                <a:effectLst/>
                <a:latin typeface="Arial" panose="020B0604020202020204" pitchFamily="34" charset="0"/>
                <a:ea typeface="+mn-ea"/>
                <a:cs typeface="Arial" panose="020B0604020202020204" pitchFamily="34" charset="0"/>
              </a:rPr>
              <a:t>limited promotional activity</a:t>
            </a:r>
          </a:p>
          <a:p>
            <a:pPr marL="171450" lvl="0" indent="-171450"/>
            <a:r>
              <a:rPr lang="en-GB" sz="1100" kern="1200" dirty="0">
                <a:solidFill>
                  <a:schemeClr val="tx1"/>
                </a:solidFill>
                <a:effectLst/>
                <a:latin typeface="Arial" panose="020B0604020202020204" pitchFamily="34" charset="0"/>
                <a:ea typeface="+mn-ea"/>
                <a:cs typeface="Arial" panose="020B0604020202020204" pitchFamily="34" charset="0"/>
              </a:rPr>
              <a:t>unclear reasons for member loss</a:t>
            </a:r>
          </a:p>
          <a:p>
            <a:pPr marL="0" indent="0">
              <a:buNone/>
            </a:pPr>
            <a:r>
              <a:rPr lang="en-GB" sz="1100" kern="1200" dirty="0">
                <a:solidFill>
                  <a:schemeClr val="tx1"/>
                </a:solidFill>
                <a:effectLst/>
                <a:latin typeface="Arial" panose="020B0604020202020204" pitchFamily="34" charset="0"/>
                <a:ea typeface="+mn-ea"/>
                <a:cs typeface="Arial" panose="020B0604020202020204" pitchFamily="34" charset="0"/>
              </a:rPr>
              <a:t>Point out that the club’s numbers reflect the urgency of the situation.</a:t>
            </a:r>
          </a:p>
          <a:p>
            <a:pPr marL="0" indent="0">
              <a:buNone/>
            </a:pPr>
            <a:endParaRPr lang="en-GB" sz="8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Key Prompts</a:t>
            </a:r>
          </a:p>
          <a:p>
            <a:pPr marL="171450" lvl="0" indent="-171450"/>
            <a:r>
              <a:rPr lang="en-GB" sz="1100" kern="1200" dirty="0">
                <a:solidFill>
                  <a:schemeClr val="tx1"/>
                </a:solidFill>
                <a:effectLst/>
                <a:latin typeface="Arial" panose="020B0604020202020204" pitchFamily="34" charset="0"/>
                <a:ea typeface="+mn-ea"/>
                <a:cs typeface="Arial" panose="020B0604020202020204" pitchFamily="34" charset="0"/>
              </a:rPr>
              <a:t>“Where do you see motivation dropping?”</a:t>
            </a:r>
          </a:p>
          <a:p>
            <a:pPr marL="171450" lvl="0" indent="-171450"/>
            <a:r>
              <a:rPr lang="en-GB" sz="1100" kern="1200" dirty="0">
                <a:solidFill>
                  <a:schemeClr val="tx1"/>
                </a:solidFill>
                <a:effectLst/>
                <a:latin typeface="Arial" panose="020B0604020202020204" pitchFamily="34" charset="0"/>
                <a:ea typeface="+mn-ea"/>
                <a:cs typeface="Arial" panose="020B0604020202020204" pitchFamily="34" charset="0"/>
              </a:rPr>
              <a:t>“Which officers are struggling most?”</a:t>
            </a:r>
          </a:p>
          <a:p>
            <a:pPr marL="171450" lvl="0" indent="-171450"/>
            <a:r>
              <a:rPr lang="en-GB" sz="1100" kern="1200" dirty="0">
                <a:solidFill>
                  <a:schemeClr val="tx1"/>
                </a:solidFill>
                <a:effectLst/>
                <a:latin typeface="Arial" panose="020B0604020202020204" pitchFamily="34" charset="0"/>
                <a:ea typeface="+mn-ea"/>
                <a:cs typeface="Arial" panose="020B0604020202020204" pitchFamily="34" charset="0"/>
              </a:rPr>
              <a:t>“What does the data suggest about long‑term trends?”</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42</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1145427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for Case Studies: 20 minutes/30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AFTER Case Studies: 50 minutes of 60-minute session/63 minutes of 75-minute session</a:t>
            </a:r>
          </a:p>
          <a:p>
            <a:pPr marL="0" indent="0">
              <a:buNone/>
            </a:pPr>
            <a:br>
              <a:rPr lang="en-GB" sz="1200" b="1" kern="1200" dirty="0">
                <a:solidFill>
                  <a:schemeClr val="tx1"/>
                </a:solidFill>
                <a:effectLst/>
                <a:latin typeface="Arial" panose="020B0604020202020204" pitchFamily="34" charset="0"/>
                <a:ea typeface="+mn-ea"/>
                <a:cs typeface="Arial" panose="020B0604020202020204" pitchFamily="34" charset="0"/>
              </a:rPr>
            </a:b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marR="0" lvl="0" indent="0" algn="l" defTabSz="216000" rtl="0" eaLnBrk="1" fontAlgn="auto" latinLnBrk="0" hangingPunct="1">
              <a:lnSpc>
                <a:spcPts val="1500"/>
              </a:lnSpc>
              <a:spcBef>
                <a:spcPts val="0"/>
              </a:spcBef>
              <a:spcAft>
                <a:spcPts val="600"/>
              </a:spcAft>
              <a:buClrTx/>
              <a:buSzTx/>
              <a:buFont typeface="Wingdings" pitchFamily="2" charset="2"/>
              <a:buNone/>
              <a:tabLst>
                <a:tab pos="216000" algn="l"/>
                <a:tab pos="432000" algn="l"/>
                <a:tab pos="648000" algn="l"/>
                <a:tab pos="864000" algn="l"/>
              </a:tabLst>
              <a:defRPr/>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(Only show this slide after the Club Presidents have attempted to make their own version.)</a:t>
            </a:r>
          </a:p>
          <a:p>
            <a:pPr marL="0" indent="0">
              <a:buNone/>
            </a:pPr>
            <a:endParaRPr lang="en-US" dirty="0"/>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Key Prompts</a:t>
            </a:r>
          </a:p>
          <a:p>
            <a:pPr lvl="0"/>
            <a:r>
              <a:rPr lang="en-GB" sz="1200" kern="1200" dirty="0">
                <a:solidFill>
                  <a:schemeClr val="tx1"/>
                </a:solidFill>
                <a:effectLst/>
                <a:latin typeface="Arial" panose="020B0604020202020204" pitchFamily="34" charset="0"/>
                <a:ea typeface="+mn-ea"/>
                <a:cs typeface="Arial" panose="020B0604020202020204" pitchFamily="34" charset="0"/>
              </a:rPr>
              <a:t>“Which behaviors are contributing to decline?”</a:t>
            </a:r>
          </a:p>
          <a:p>
            <a:pPr lvl="0"/>
            <a:r>
              <a:rPr lang="en-GB" sz="1200" kern="1200" dirty="0">
                <a:solidFill>
                  <a:schemeClr val="tx1"/>
                </a:solidFill>
                <a:effectLst/>
                <a:latin typeface="Arial" panose="020B0604020202020204" pitchFamily="34" charset="0"/>
                <a:ea typeface="+mn-ea"/>
                <a:cs typeface="Arial" panose="020B0604020202020204" pitchFamily="34" charset="0"/>
              </a:rPr>
              <a:t>“What conversations need to happen first?”</a:t>
            </a:r>
          </a:p>
          <a:p>
            <a:pPr lvl="0"/>
            <a:r>
              <a:rPr lang="en-GB" sz="1200" kern="1200" dirty="0">
                <a:solidFill>
                  <a:schemeClr val="tx1"/>
                </a:solidFill>
                <a:effectLst/>
                <a:latin typeface="Arial" panose="020B0604020202020204" pitchFamily="34" charset="0"/>
                <a:ea typeface="+mn-ea"/>
                <a:cs typeface="Arial" panose="020B0604020202020204" pitchFamily="34" charset="0"/>
              </a:rPr>
              <a:t>“How can the team rebuild shared ownership?”</a:t>
            </a:r>
          </a:p>
          <a:p>
            <a:pPr marL="0" indent="0">
              <a:buNone/>
            </a:pP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Learning Outcomes</a:t>
            </a:r>
          </a:p>
          <a:p>
            <a:pPr marL="0" indent="0">
              <a:buNone/>
            </a:pPr>
            <a:r>
              <a:rPr lang="en-GB" sz="1200" b="0" kern="1200" dirty="0">
                <a:solidFill>
                  <a:schemeClr val="tx1"/>
                </a:solidFill>
                <a:effectLst/>
                <a:latin typeface="Arial" panose="020B0604020202020204" pitchFamily="34" charset="0"/>
                <a:ea typeface="+mn-ea"/>
                <a:cs typeface="Arial" panose="020B0604020202020204" pitchFamily="34" charset="0"/>
              </a:rPr>
              <a:t>Participants learn:</a:t>
            </a:r>
          </a:p>
          <a:p>
            <a:pPr marL="171450" lvl="0" indent="-171450"/>
            <a:r>
              <a:rPr lang="en-GB" sz="1200" kern="1200" dirty="0">
                <a:solidFill>
                  <a:schemeClr val="tx1"/>
                </a:solidFill>
                <a:effectLst/>
                <a:latin typeface="Arial" panose="020B0604020202020204" pitchFamily="34" charset="0"/>
                <a:ea typeface="+mn-ea"/>
                <a:cs typeface="Arial" panose="020B0604020202020204" pitchFamily="34" charset="0"/>
              </a:rPr>
              <a:t>how long‑term decline manifests across Fishbone categories for reasons unknown</a:t>
            </a:r>
          </a:p>
          <a:p>
            <a:pPr marL="171450" lvl="0" indent="-171450"/>
            <a:r>
              <a:rPr lang="en-GB" sz="1200" kern="1200" dirty="0">
                <a:solidFill>
                  <a:schemeClr val="tx1"/>
                </a:solidFill>
                <a:effectLst/>
                <a:latin typeface="Arial" panose="020B0604020202020204" pitchFamily="34" charset="0"/>
                <a:ea typeface="+mn-ea"/>
                <a:cs typeface="Arial" panose="020B0604020202020204" pitchFamily="34" charset="0"/>
              </a:rPr>
              <a:t>how team motivation affects club performance</a:t>
            </a:r>
          </a:p>
          <a:p>
            <a:pPr marL="171450" lvl="0" indent="-171450"/>
            <a:r>
              <a:rPr lang="en-GB" sz="1200" kern="1200" dirty="0">
                <a:solidFill>
                  <a:schemeClr val="tx1"/>
                </a:solidFill>
                <a:effectLst/>
                <a:latin typeface="Arial" panose="020B0604020202020204" pitchFamily="34" charset="0"/>
                <a:ea typeface="+mn-ea"/>
                <a:cs typeface="Arial" panose="020B0604020202020204" pitchFamily="34" charset="0"/>
              </a:rPr>
              <a:t>how structural and cultural issues combine to stall progress</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Purpose of the Slide</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To reveal the completed Fishbone diagram after Presidents attempt their own version, enabling comparison and deeper insight.</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p:txBody>
      </p:sp>
      <p:sp>
        <p:nvSpPr>
          <p:cNvPr id="4" name="Slide Number Placeholder 3"/>
          <p:cNvSpPr>
            <a:spLocks noGrp="1"/>
          </p:cNvSpPr>
          <p:nvPr>
            <p:ph type="sldNum" sz="quarter" idx="5"/>
          </p:nvPr>
        </p:nvSpPr>
        <p:spPr/>
        <p:txBody>
          <a:bodyPr/>
          <a:lstStyle/>
          <a:p>
            <a:fld id="{DC9DD302-1F34-F94E-BE63-3678BC305FEB}" type="slidenum">
              <a:rPr lang="en-US" smtClean="0"/>
              <a:pPr/>
              <a:t>43</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4860291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466725"/>
            <a:ext cx="5486400" cy="3086100"/>
          </a:xfrm>
        </p:spPr>
        <p:txBody>
          <a:bodyPr/>
          <a:lstStyle/>
          <a:p>
            <a:endParaRPr lang="en-US" dirty="0"/>
          </a:p>
        </p:txBody>
      </p:sp>
      <p:sp>
        <p:nvSpPr>
          <p:cNvPr id="3" name="Notes Placeholder 2"/>
          <p:cNvSpPr>
            <a:spLocks noGrp="1"/>
          </p:cNvSpPr>
          <p:nvPr>
            <p:ph type="body" idx="1"/>
          </p:nvPr>
        </p:nvSpPr>
        <p:spPr>
          <a:xfrm>
            <a:off x="450573" y="3604593"/>
            <a:ext cx="6016487" cy="5817703"/>
          </a:xfrm>
        </p:spPr>
        <p:txBody>
          <a:bodyPr/>
          <a:lstStyle/>
          <a:p>
            <a:pPr marL="0" indent="0">
              <a:buNone/>
            </a:pPr>
            <a:r>
              <a:rPr lang="en-GB" sz="1100" b="1" dirty="0">
                <a:latin typeface="Arial" panose="020B0604020202020204" pitchFamily="34" charset="0"/>
                <a:cs typeface="Arial" panose="020B0604020202020204" pitchFamily="34" charset="0"/>
              </a:rPr>
              <a:t>Time for Case Studies: 20 minutes/30 minutes</a:t>
            </a:r>
          </a:p>
          <a:p>
            <a:pPr marL="0" indent="0">
              <a:buNone/>
            </a:pPr>
            <a:r>
              <a:rPr lang="en-GB" sz="1100" b="1" dirty="0">
                <a:latin typeface="Arial" panose="020B0604020202020204" pitchFamily="34" charset="0"/>
                <a:cs typeface="Arial" panose="020B0604020202020204" pitchFamily="34" charset="0"/>
              </a:rPr>
              <a:t>Elapsed time AFTER Case Studies: 50 minutes of 60-minute session/63 minutes of 75-minute session</a:t>
            </a:r>
          </a:p>
          <a:p>
            <a:pPr marL="0" indent="0">
              <a:buNone/>
            </a:pPr>
            <a:endParaRPr lang="en-GB" sz="700" b="1" dirty="0">
              <a:latin typeface="Arial" panose="020B0604020202020204" pitchFamily="34" charset="0"/>
              <a:cs typeface="Arial" panose="020B0604020202020204" pitchFamily="34" charset="0"/>
            </a:endParaRPr>
          </a:p>
          <a:p>
            <a:pPr marL="0" indent="0">
              <a:buNone/>
            </a:pPr>
            <a:r>
              <a:rPr lang="en-GB" sz="1100" b="1" dirty="0">
                <a:latin typeface="Arial" panose="020B0604020202020204" pitchFamily="34" charset="0"/>
                <a:cs typeface="Arial" panose="020B0604020202020204" pitchFamily="34" charset="0"/>
              </a:rPr>
              <a:t>Facilitator Notes:</a:t>
            </a:r>
          </a:p>
          <a:p>
            <a:pPr marL="0" indent="0">
              <a:buNone/>
            </a:pPr>
            <a:r>
              <a:rPr lang="en-GB" sz="1100" kern="1200" dirty="0">
                <a:solidFill>
                  <a:schemeClr val="tx1"/>
                </a:solidFill>
                <a:effectLst/>
                <a:latin typeface="Arial" panose="020B0604020202020204" pitchFamily="34" charset="0"/>
                <a:ea typeface="+mn-ea"/>
                <a:cs typeface="Arial" panose="020B0604020202020204" pitchFamily="34" charset="0"/>
              </a:rPr>
              <a:t>This Case Study has a common situation of a club that suffered greatly under the Covid-19 pandemic, losing members, expertise, and experience and has not regained their strength since then. </a:t>
            </a:r>
          </a:p>
          <a:p>
            <a:pPr marL="0" indent="0">
              <a:buNone/>
            </a:pPr>
            <a:r>
              <a:rPr lang="en-GB" sz="1100" kern="1200" dirty="0">
                <a:solidFill>
                  <a:schemeClr val="tx1"/>
                </a:solidFill>
                <a:effectLst/>
                <a:latin typeface="Arial" panose="020B0604020202020204" pitchFamily="34" charset="0"/>
                <a:ea typeface="+mn-ea"/>
                <a:cs typeface="Arial" panose="020B0604020202020204" pitchFamily="34" charset="0"/>
              </a:rPr>
              <a:t>Highlight the emerging picture:</a:t>
            </a:r>
          </a:p>
          <a:p>
            <a:pPr marL="171450" lvl="0" indent="-171450"/>
            <a:r>
              <a:rPr lang="en-GB" sz="1100" kern="1200" dirty="0">
                <a:solidFill>
                  <a:schemeClr val="tx1"/>
                </a:solidFill>
                <a:effectLst/>
                <a:latin typeface="Arial" panose="020B0604020202020204" pitchFamily="34" charset="0"/>
                <a:ea typeface="+mn-ea"/>
                <a:cs typeface="Arial" panose="020B0604020202020204" pitchFamily="34" charset="0"/>
              </a:rPr>
              <a:t>a club riding on old habits</a:t>
            </a:r>
          </a:p>
          <a:p>
            <a:pPr marL="171450" lvl="0" indent="-171450"/>
            <a:r>
              <a:rPr lang="en-GB" sz="1100" kern="1200" dirty="0">
                <a:solidFill>
                  <a:schemeClr val="tx1"/>
                </a:solidFill>
                <a:effectLst/>
                <a:latin typeface="Arial" panose="020B0604020202020204" pitchFamily="34" charset="0"/>
                <a:ea typeface="+mn-ea"/>
                <a:cs typeface="Arial" panose="020B0604020202020204" pitchFamily="34" charset="0"/>
              </a:rPr>
              <a:t>a team lacking motivation and shared ownership</a:t>
            </a:r>
          </a:p>
          <a:p>
            <a:pPr marL="171450" lvl="0" indent="-171450"/>
            <a:r>
              <a:rPr lang="en-GB" sz="1100" kern="1200" dirty="0">
                <a:solidFill>
                  <a:schemeClr val="tx1"/>
                </a:solidFill>
                <a:effectLst/>
                <a:latin typeface="Arial" panose="020B0604020202020204" pitchFamily="34" charset="0"/>
                <a:ea typeface="+mn-ea"/>
                <a:cs typeface="Arial" panose="020B0604020202020204" pitchFamily="34" charset="0"/>
              </a:rPr>
              <a:t>unclear reasons for member loss</a:t>
            </a:r>
          </a:p>
          <a:p>
            <a:pPr marL="171450" lvl="0" indent="-171450"/>
            <a:r>
              <a:rPr lang="en-GB" sz="1100" kern="1200" dirty="0">
                <a:solidFill>
                  <a:schemeClr val="tx1"/>
                </a:solidFill>
                <a:effectLst/>
                <a:latin typeface="Arial" panose="020B0604020202020204" pitchFamily="34" charset="0"/>
                <a:ea typeface="+mn-ea"/>
                <a:cs typeface="Arial" panose="020B0604020202020204" pitchFamily="34" charset="0"/>
              </a:rPr>
              <a:t>outdated processes</a:t>
            </a:r>
          </a:p>
          <a:p>
            <a:pPr marL="171450" lvl="0" indent="-171450"/>
            <a:r>
              <a:rPr lang="en-GB" sz="1100" kern="1200" dirty="0">
                <a:solidFill>
                  <a:schemeClr val="tx1"/>
                </a:solidFill>
                <a:effectLst/>
                <a:latin typeface="Arial" panose="020B0604020202020204" pitchFamily="34" charset="0"/>
                <a:ea typeface="+mn-ea"/>
                <a:cs typeface="Arial" panose="020B0604020202020204" pitchFamily="34" charset="0"/>
              </a:rPr>
              <a:t>limited socialization</a:t>
            </a:r>
          </a:p>
          <a:p>
            <a:pPr marL="171450" lvl="0" indent="-171450"/>
            <a:r>
              <a:rPr lang="en-GB" sz="1100" kern="1200" dirty="0">
                <a:solidFill>
                  <a:schemeClr val="tx1"/>
                </a:solidFill>
                <a:effectLst/>
                <a:latin typeface="Arial" panose="020B0604020202020204" pitchFamily="34" charset="0"/>
                <a:ea typeface="+mn-ea"/>
                <a:cs typeface="Arial" panose="020B0604020202020204" pitchFamily="34" charset="0"/>
              </a:rPr>
              <a:t>disengaged experienced members</a:t>
            </a:r>
          </a:p>
          <a:p>
            <a:pPr marL="0" indent="0">
              <a:buNone/>
            </a:pPr>
            <a:endParaRPr lang="en-GB" sz="7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Root Causes</a:t>
            </a:r>
          </a:p>
          <a:p>
            <a:pPr marL="171450" lvl="0" indent="-171450"/>
            <a:r>
              <a:rPr lang="en-GB" sz="1100" kern="1200" dirty="0">
                <a:solidFill>
                  <a:schemeClr val="tx1"/>
                </a:solidFill>
                <a:effectLst/>
                <a:latin typeface="Arial" panose="020B0604020202020204" pitchFamily="34" charset="0"/>
                <a:ea typeface="+mn-ea"/>
                <a:cs typeface="Arial" panose="020B0604020202020204" pitchFamily="34" charset="0"/>
              </a:rPr>
              <a:t>The President did not build a strong team at the start of the year.</a:t>
            </a:r>
          </a:p>
          <a:p>
            <a:pPr marL="171450" lvl="0" indent="-171450"/>
            <a:r>
              <a:rPr lang="en-GB" sz="1100" kern="1200" dirty="0">
                <a:solidFill>
                  <a:schemeClr val="tx1"/>
                </a:solidFill>
                <a:effectLst/>
                <a:latin typeface="Arial" panose="020B0604020202020204" pitchFamily="34" charset="0"/>
                <a:ea typeface="+mn-ea"/>
                <a:cs typeface="Arial" panose="020B0604020202020204" pitchFamily="34" charset="0"/>
              </a:rPr>
              <a:t>The club is relying on old ways of working that no longer serve it.</a:t>
            </a:r>
          </a:p>
          <a:p>
            <a:pPr marL="171450" lvl="0" indent="-171450"/>
            <a:r>
              <a:rPr lang="en-GB" sz="1100" kern="1200" dirty="0">
                <a:solidFill>
                  <a:schemeClr val="tx1"/>
                </a:solidFill>
                <a:effectLst/>
                <a:latin typeface="Arial" panose="020B0604020202020204" pitchFamily="34" charset="0"/>
                <a:ea typeface="+mn-ea"/>
                <a:cs typeface="Arial" panose="020B0604020202020204" pitchFamily="34" charset="0"/>
              </a:rPr>
              <a:t>There is limited understanding of why people join and leave the club.</a:t>
            </a:r>
          </a:p>
          <a:p>
            <a:pPr marL="0" indent="0">
              <a:buNone/>
            </a:pPr>
            <a:endParaRPr lang="en-GB" sz="7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Root Solutions</a:t>
            </a:r>
          </a:p>
          <a:p>
            <a:pPr marL="171450" lvl="0" indent="-171450"/>
            <a:r>
              <a:rPr lang="en-GB" sz="1100" b="0" kern="1200" dirty="0">
                <a:solidFill>
                  <a:schemeClr val="tx1"/>
                </a:solidFill>
                <a:effectLst/>
                <a:latin typeface="Arial" panose="020B0604020202020204" pitchFamily="34" charset="0"/>
                <a:ea typeface="+mn-ea"/>
                <a:cs typeface="Arial" panose="020B0604020202020204" pitchFamily="34" charset="0"/>
              </a:rPr>
              <a:t>Regroup and re‑organize</a:t>
            </a:r>
          </a:p>
          <a:p>
            <a:pPr marL="171450" indent="-171450"/>
            <a:r>
              <a:rPr lang="en-GB" sz="1100" b="0" kern="1200" dirty="0">
                <a:solidFill>
                  <a:schemeClr val="tx1"/>
                </a:solidFill>
                <a:effectLst/>
                <a:latin typeface="Arial" panose="020B0604020202020204" pitchFamily="34" charset="0"/>
                <a:ea typeface="+mn-ea"/>
                <a:cs typeface="Arial" panose="020B0604020202020204" pitchFamily="34" charset="0"/>
              </a:rPr>
              <a:t>The President needs to organize a full‑team meeting, discuss what is not working, and listen to concerns.</a:t>
            </a:r>
          </a:p>
          <a:p>
            <a:pPr marL="171450" lvl="0" indent="-171450"/>
            <a:r>
              <a:rPr lang="en-GB" sz="1100" b="0" kern="1200" dirty="0">
                <a:solidFill>
                  <a:schemeClr val="tx1"/>
                </a:solidFill>
                <a:effectLst/>
                <a:latin typeface="Arial" panose="020B0604020202020204" pitchFamily="34" charset="0"/>
                <a:ea typeface="+mn-ea"/>
                <a:cs typeface="Arial" panose="020B0604020202020204" pitchFamily="34" charset="0"/>
              </a:rPr>
              <a:t>Review ways of working</a:t>
            </a:r>
          </a:p>
          <a:p>
            <a:pPr marL="171450" indent="-171450"/>
            <a:r>
              <a:rPr lang="en-GB" sz="1100" b="0" kern="1200" dirty="0">
                <a:solidFill>
                  <a:schemeClr val="tx1"/>
                </a:solidFill>
                <a:effectLst/>
                <a:latin typeface="Arial" panose="020B0604020202020204" pitchFamily="34" charset="0"/>
                <a:ea typeface="+mn-ea"/>
                <a:cs typeface="Arial" panose="020B0604020202020204" pitchFamily="34" charset="0"/>
              </a:rPr>
              <a:t>Given the urgency, this needs to happen quickly. The team should discuss ideas and design new solutions.</a:t>
            </a:r>
          </a:p>
          <a:p>
            <a:pPr marL="171450" lvl="0" indent="-171450"/>
            <a:r>
              <a:rPr lang="en-GB" sz="1100" b="0" kern="1200" dirty="0">
                <a:solidFill>
                  <a:schemeClr val="tx1"/>
                </a:solidFill>
                <a:effectLst/>
                <a:latin typeface="Arial" panose="020B0604020202020204" pitchFamily="34" charset="0"/>
                <a:ea typeface="+mn-ea"/>
                <a:cs typeface="Arial" panose="020B0604020202020204" pitchFamily="34" charset="0"/>
              </a:rPr>
              <a:t>Understand the “why”</a:t>
            </a:r>
          </a:p>
          <a:p>
            <a:pPr marL="171450" lvl="0" indent="-171450"/>
            <a:r>
              <a:rPr lang="en-GB" sz="1100" b="0" kern="1200" dirty="0">
                <a:solidFill>
                  <a:schemeClr val="tx1"/>
                </a:solidFill>
                <a:effectLst/>
                <a:latin typeface="Arial" panose="020B0604020202020204" pitchFamily="34" charset="0"/>
                <a:ea typeface="+mn-ea"/>
                <a:cs typeface="Arial" panose="020B0604020202020204" pitchFamily="34" charset="0"/>
              </a:rPr>
              <a:t>Conduct a Moments of Truth session</a:t>
            </a:r>
          </a:p>
          <a:p>
            <a:pPr marL="171450" indent="-171450"/>
            <a:r>
              <a:rPr lang="en-GB" sz="1100" b="0" kern="1200" dirty="0">
                <a:solidFill>
                  <a:schemeClr val="tx1"/>
                </a:solidFill>
                <a:effectLst/>
                <a:latin typeface="Arial" panose="020B0604020202020204" pitchFamily="34" charset="0"/>
                <a:ea typeface="+mn-ea"/>
                <a:cs typeface="Arial" panose="020B0604020202020204" pitchFamily="34" charset="0"/>
              </a:rPr>
              <a:t>The team does not know wh</a:t>
            </a:r>
            <a:r>
              <a:rPr lang="en-GB" sz="1100" kern="1200" dirty="0">
                <a:solidFill>
                  <a:schemeClr val="tx1"/>
                </a:solidFill>
                <a:effectLst/>
                <a:latin typeface="Arial" panose="020B0604020202020204" pitchFamily="34" charset="0"/>
                <a:ea typeface="+mn-ea"/>
                <a:cs typeface="Arial" panose="020B0604020202020204" pitchFamily="34" charset="0"/>
              </a:rPr>
              <a:t>y the club is declining. Reaching out to past members for feedback can help rediscover what worked well before.</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Member interest survey - https://ccdn.toastmasters.org/medias/files/department-documents/education-documents/403-member-interest-survey.pdf </a:t>
            </a: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44</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0672552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466725"/>
            <a:ext cx="5486400" cy="3086100"/>
          </a:xfrm>
        </p:spPr>
        <p:txBody>
          <a:bodyPr/>
          <a:lstStyle/>
          <a:p>
            <a:endParaRPr lang="en-US" dirty="0"/>
          </a:p>
        </p:txBody>
      </p:sp>
      <p:sp>
        <p:nvSpPr>
          <p:cNvPr id="3" name="Notes Placeholder 2"/>
          <p:cNvSpPr>
            <a:spLocks noGrp="1"/>
          </p:cNvSpPr>
          <p:nvPr>
            <p:ph type="body" idx="1"/>
          </p:nvPr>
        </p:nvSpPr>
        <p:spPr>
          <a:xfrm>
            <a:off x="516835" y="3710609"/>
            <a:ext cx="5910469" cy="5075582"/>
          </a:xfrm>
        </p:spPr>
        <p:txBody>
          <a:bodyPr/>
          <a:lstStyle/>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Time for Case Studies: 20 minutes/30 minutes</a:t>
            </a: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Elapsed time AFTER Case Studies: 50 minutes of 60-minute session/63 minutes of 75-minute session</a:t>
            </a:r>
          </a:p>
          <a:p>
            <a:pPr marL="0" indent="0">
              <a:buNone/>
            </a:pPr>
            <a:endParaRPr lang="en-GB" sz="8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sz="1100" kern="1200" dirty="0">
                <a:solidFill>
                  <a:schemeClr val="tx1"/>
                </a:solidFill>
                <a:effectLst/>
                <a:latin typeface="Arial" panose="020B0604020202020204" pitchFamily="34" charset="0"/>
                <a:ea typeface="+mn-ea"/>
                <a:cs typeface="Arial" panose="020B0604020202020204" pitchFamily="34" charset="0"/>
              </a:rPr>
              <a:t>(</a:t>
            </a:r>
            <a:r>
              <a:rPr lang="en-GB" sz="1100" b="1" kern="1200" dirty="0">
                <a:solidFill>
                  <a:schemeClr val="tx1"/>
                </a:solidFill>
                <a:effectLst/>
                <a:latin typeface="Arial" panose="020B0604020202020204" pitchFamily="34" charset="0"/>
                <a:ea typeface="+mn-ea"/>
                <a:cs typeface="Arial" panose="020B0604020202020204" pitchFamily="34" charset="0"/>
              </a:rPr>
              <a:t>Present</a:t>
            </a:r>
            <a:r>
              <a:rPr lang="en-GB" sz="1100" kern="1200" dirty="0">
                <a:solidFill>
                  <a:schemeClr val="tx1"/>
                </a:solidFill>
                <a:effectLst/>
                <a:latin typeface="Arial" panose="020B0604020202020204" pitchFamily="34" charset="0"/>
                <a:ea typeface="+mn-ea"/>
                <a:cs typeface="Arial" panose="020B0604020202020204" pitchFamily="34" charset="0"/>
              </a:rPr>
              <a:t> the case study. Emphasize the emotional weight of losing a beloved venue. Highlight the Treasurer’s frustration. Ignored warnings often signal deeper leadership and communication issues. More details about the case study are on the next slide. </a:t>
            </a:r>
            <a:r>
              <a:rPr lang="en-GB" sz="1100" b="1" kern="1200" dirty="0">
                <a:solidFill>
                  <a:schemeClr val="tx1"/>
                </a:solidFill>
                <a:effectLst/>
                <a:latin typeface="Arial" panose="020B0604020202020204" pitchFamily="34" charset="0"/>
                <a:ea typeface="+mn-ea"/>
                <a:cs typeface="Arial" panose="020B0604020202020204" pitchFamily="34" charset="0"/>
              </a:rPr>
              <a:t>Ask</a:t>
            </a:r>
            <a:r>
              <a:rPr lang="en-GB" sz="1100" kern="1200" dirty="0">
                <a:solidFill>
                  <a:schemeClr val="tx1"/>
                </a:solidFill>
                <a:effectLst/>
                <a:latin typeface="Arial" panose="020B0604020202020204" pitchFamily="34" charset="0"/>
                <a:ea typeface="+mn-ea"/>
                <a:cs typeface="Arial" panose="020B0604020202020204" pitchFamily="34" charset="0"/>
              </a:rPr>
              <a:t> participants to apply the Fishbone problem-solving methodology to the case study to determine the root cause(s) and possible root solution(s). The aim is to reach root solution(s) that address the underlying root cause, not the symptoms.) </a:t>
            </a:r>
          </a:p>
          <a:p>
            <a:pPr marL="0" indent="0">
              <a:buNone/>
            </a:pPr>
            <a:endParaRPr lang="en-GB" sz="8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Fishbone Problem-Solving Technique:</a:t>
            </a:r>
            <a:endParaRPr lang="en-GB" sz="1100" kern="1200" dirty="0">
              <a:solidFill>
                <a:schemeClr val="tx1"/>
              </a:solidFill>
              <a:effectLst/>
              <a:latin typeface="Arial" panose="020B0604020202020204" pitchFamily="34" charset="0"/>
              <a:ea typeface="+mn-ea"/>
              <a:cs typeface="Arial" panose="020B0604020202020204" pitchFamily="34" charset="0"/>
            </a:endParaRP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Keep asking for “bones” until you reach a structural or behavioral cause.</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Avoid circularity — rephrase if needed.</a:t>
            </a:r>
          </a:p>
          <a:p>
            <a:pPr marL="0" indent="0">
              <a:buNone/>
            </a:pPr>
            <a:endParaRPr lang="en-US" sz="800" dirty="0"/>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Key Prompts</a:t>
            </a:r>
          </a:p>
          <a:p>
            <a:pPr marL="171450" lvl="0" indent="-171450"/>
            <a:r>
              <a:rPr lang="en-GB" sz="1100" kern="1200" dirty="0">
                <a:solidFill>
                  <a:schemeClr val="tx1"/>
                </a:solidFill>
                <a:effectLst/>
                <a:latin typeface="Arial" panose="020B0604020202020204" pitchFamily="34" charset="0"/>
                <a:ea typeface="+mn-ea"/>
                <a:cs typeface="Arial" panose="020B0604020202020204" pitchFamily="34" charset="0"/>
              </a:rPr>
              <a:t>“What assumptions have been made about the venue?”</a:t>
            </a:r>
          </a:p>
          <a:p>
            <a:pPr marL="171450" lvl="0" indent="-171450"/>
            <a:r>
              <a:rPr lang="en-GB" sz="1100" kern="1200" dirty="0">
                <a:solidFill>
                  <a:schemeClr val="tx1"/>
                </a:solidFill>
                <a:effectLst/>
                <a:latin typeface="Arial" panose="020B0604020202020204" pitchFamily="34" charset="0"/>
                <a:ea typeface="+mn-ea"/>
                <a:cs typeface="Arial" panose="020B0604020202020204" pitchFamily="34" charset="0"/>
              </a:rPr>
              <a:t>“What leadership behaviors contributed to this situation?”</a:t>
            </a:r>
          </a:p>
          <a:p>
            <a:pPr marL="171450" lvl="0" indent="-171450"/>
            <a:r>
              <a:rPr lang="en-GB" sz="1100" kern="1200" dirty="0">
                <a:solidFill>
                  <a:schemeClr val="tx1"/>
                </a:solidFill>
                <a:effectLst/>
                <a:latin typeface="Arial" panose="020B0604020202020204" pitchFamily="34" charset="0"/>
                <a:ea typeface="+mn-ea"/>
                <a:cs typeface="Arial" panose="020B0604020202020204" pitchFamily="34" charset="0"/>
              </a:rPr>
              <a:t>“What would you investigate first as President?”</a:t>
            </a:r>
          </a:p>
          <a:p>
            <a:pPr marL="0" indent="0">
              <a:buNone/>
            </a:pPr>
            <a:endParaRPr lang="en-GB" sz="8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Learning Outcomes</a:t>
            </a:r>
          </a:p>
          <a:p>
            <a:pPr marL="0" indent="0">
              <a:buNone/>
            </a:pPr>
            <a:r>
              <a:rPr lang="en-GB" sz="1100" b="0" kern="1200" dirty="0">
                <a:solidFill>
                  <a:schemeClr val="tx1"/>
                </a:solidFill>
                <a:effectLst/>
                <a:latin typeface="Arial" panose="020B0604020202020204" pitchFamily="34" charset="0"/>
                <a:ea typeface="+mn-ea"/>
                <a:cs typeface="Arial" panose="020B0604020202020204" pitchFamily="34" charset="0"/>
              </a:rPr>
              <a:t>Participants learn:</a:t>
            </a:r>
          </a:p>
          <a:p>
            <a:pPr marL="171450" lvl="0" indent="-171450"/>
            <a:r>
              <a:rPr lang="en-GB" sz="1100" kern="1200" dirty="0">
                <a:solidFill>
                  <a:schemeClr val="tx1"/>
                </a:solidFill>
                <a:effectLst/>
                <a:latin typeface="Arial" panose="020B0604020202020204" pitchFamily="34" charset="0"/>
                <a:ea typeface="+mn-ea"/>
                <a:cs typeface="Arial" panose="020B0604020202020204" pitchFamily="34" charset="0"/>
              </a:rPr>
              <a:t>how financial sustainability underpins club identity</a:t>
            </a:r>
          </a:p>
          <a:p>
            <a:pPr marL="171450" lvl="0" indent="-171450"/>
            <a:r>
              <a:rPr lang="en-GB" sz="1100" kern="1200" dirty="0">
                <a:solidFill>
                  <a:schemeClr val="tx1"/>
                </a:solidFill>
                <a:effectLst/>
                <a:latin typeface="Arial" panose="020B0604020202020204" pitchFamily="34" charset="0"/>
                <a:ea typeface="+mn-ea"/>
                <a:cs typeface="Arial" panose="020B0604020202020204" pitchFamily="34" charset="0"/>
              </a:rPr>
              <a:t>how ignored warnings escalate into conflict</a:t>
            </a:r>
          </a:p>
          <a:p>
            <a:pPr marL="171450" lvl="0" indent="-171450"/>
            <a:r>
              <a:rPr lang="en-GB" sz="1100" kern="1200" dirty="0">
                <a:solidFill>
                  <a:schemeClr val="tx1"/>
                </a:solidFill>
                <a:effectLst/>
                <a:latin typeface="Arial" panose="020B0604020202020204" pitchFamily="34" charset="0"/>
                <a:ea typeface="+mn-ea"/>
                <a:cs typeface="Arial" panose="020B0604020202020204" pitchFamily="34" charset="0"/>
              </a:rPr>
              <a:t>how Presidents diagnose multi layered issues using RCA</a:t>
            </a:r>
          </a:p>
          <a:p>
            <a:pPr marL="0" indent="0">
              <a:buNone/>
            </a:pPr>
            <a:endParaRPr lang="en-GB" sz="8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Purpose of the Slide</a:t>
            </a:r>
          </a:p>
          <a:p>
            <a:pPr marL="0" indent="0">
              <a:buNone/>
            </a:pPr>
            <a:r>
              <a:rPr lang="en-GB" sz="1100" kern="1200" dirty="0">
                <a:solidFill>
                  <a:schemeClr val="tx1"/>
                </a:solidFill>
                <a:effectLst/>
                <a:latin typeface="Arial" panose="020B0604020202020204" pitchFamily="34" charset="0"/>
                <a:ea typeface="+mn-ea"/>
                <a:cs typeface="Arial" panose="020B0604020202020204" pitchFamily="34" charset="0"/>
              </a:rPr>
              <a:t>To introduce a scenario where a club’s identity is tied to an expensive venue, but financial decline and leadership conflict threaten its future.</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p:txBody>
      </p:sp>
      <p:sp>
        <p:nvSpPr>
          <p:cNvPr id="4" name="Slide Number Placeholder 3"/>
          <p:cNvSpPr>
            <a:spLocks noGrp="1"/>
          </p:cNvSpPr>
          <p:nvPr>
            <p:ph type="sldNum" sz="quarter" idx="5"/>
          </p:nvPr>
        </p:nvSpPr>
        <p:spPr/>
        <p:txBody>
          <a:bodyPr/>
          <a:lstStyle/>
          <a:p>
            <a:fld id="{DC9DD302-1F34-F94E-BE63-3678BC305FEB}" type="slidenum">
              <a:rPr lang="en-US" smtClean="0"/>
              <a:pPr/>
              <a:t>45</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7681249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466725"/>
            <a:ext cx="5486400" cy="3086100"/>
          </a:xfrm>
        </p:spPr>
        <p:txBody>
          <a:bodyPr/>
          <a:lstStyle/>
          <a:p>
            <a:endParaRPr lang="en-US" dirty="0"/>
          </a:p>
        </p:txBody>
      </p:sp>
      <p:sp>
        <p:nvSpPr>
          <p:cNvPr id="3" name="Notes Placeholder 2"/>
          <p:cNvSpPr>
            <a:spLocks noGrp="1"/>
          </p:cNvSpPr>
          <p:nvPr>
            <p:ph type="body" idx="1"/>
          </p:nvPr>
        </p:nvSpPr>
        <p:spPr>
          <a:xfrm>
            <a:off x="685800" y="3604593"/>
            <a:ext cx="5486400" cy="5075582"/>
          </a:xfrm>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for Case Studies: 20 minutes/30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AFTER Case Studies: 50 minutes of 60-minute session/63 minutes of 75-minute session</a:t>
            </a:r>
          </a:p>
          <a:p>
            <a:pPr marL="0" marR="0" lvl="0" indent="0" algn="l" defTabSz="216000" rtl="0" eaLnBrk="1" fontAlgn="auto" latinLnBrk="0" hangingPunct="1">
              <a:lnSpc>
                <a:spcPts val="1500"/>
              </a:lnSpc>
              <a:spcBef>
                <a:spcPts val="0"/>
              </a:spcBef>
              <a:spcAft>
                <a:spcPts val="600"/>
              </a:spcAft>
              <a:buClrTx/>
              <a:buSzTx/>
              <a:buFont typeface="Wingdings" pitchFamily="2" charset="2"/>
              <a:buNone/>
              <a:tabLst>
                <a:tab pos="216000" algn="l"/>
                <a:tab pos="432000" algn="l"/>
                <a:tab pos="648000" algn="l"/>
                <a:tab pos="864000" algn="l"/>
              </a:tabLst>
              <a:defRPr/>
            </a:pPr>
            <a:br>
              <a:rPr lang="en-GB" sz="1200" b="0" kern="1200" dirty="0">
                <a:solidFill>
                  <a:schemeClr val="tx1"/>
                </a:solidFill>
                <a:effectLst/>
                <a:latin typeface="Arial" panose="020B0604020202020204" pitchFamily="34" charset="0"/>
                <a:ea typeface="+mn-ea"/>
                <a:cs typeface="Arial" panose="020B0604020202020204" pitchFamily="34" charset="0"/>
              </a:rPr>
            </a:b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endParaRPr lang="en-GB" sz="1200" b="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0" kern="1200" dirty="0">
                <a:solidFill>
                  <a:schemeClr val="tx1"/>
                </a:solidFill>
                <a:effectLst/>
                <a:latin typeface="Arial" panose="020B0604020202020204" pitchFamily="34" charset="0"/>
                <a:ea typeface="+mn-ea"/>
                <a:cs typeface="Arial" panose="020B0604020202020204" pitchFamily="34" charset="0"/>
              </a:rPr>
              <a:t>Club Details:</a:t>
            </a:r>
          </a:p>
          <a:p>
            <a:pPr marL="171450"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DCP Goals Met – 5/10</a:t>
            </a:r>
          </a:p>
          <a:p>
            <a:pPr marL="171450"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Sep/Oct renewals – Retained 19 out of 32 members. Membership has been dropping for some time.</a:t>
            </a:r>
          </a:p>
          <a:p>
            <a:pPr marL="171450"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Current Club Membership – 20 members</a:t>
            </a:r>
          </a:p>
          <a:p>
            <a:pPr marL="171450"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Club charges club dues.</a:t>
            </a:r>
            <a:br>
              <a:rPr lang="en-GB" sz="1200" kern="1200" dirty="0">
                <a:solidFill>
                  <a:schemeClr val="tx1"/>
                </a:solidFill>
                <a:effectLst/>
                <a:latin typeface="Arial" panose="020B0604020202020204" pitchFamily="34" charset="0"/>
                <a:ea typeface="+mn-ea"/>
                <a:cs typeface="Arial" panose="020B0604020202020204" pitchFamily="34" charset="0"/>
              </a:rPr>
            </a:b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Key Prompts</a:t>
            </a:r>
          </a:p>
          <a:p>
            <a:pPr marL="171450" lvl="0" indent="-171450"/>
            <a:r>
              <a:rPr lang="en-GB" sz="1200" kern="1200" dirty="0">
                <a:solidFill>
                  <a:schemeClr val="tx1"/>
                </a:solidFill>
                <a:effectLst/>
                <a:latin typeface="Arial" panose="020B0604020202020204" pitchFamily="34" charset="0"/>
                <a:ea typeface="+mn-ea"/>
                <a:cs typeface="Arial" panose="020B0604020202020204" pitchFamily="34" charset="0"/>
              </a:rPr>
              <a:t>“Where do you see breakdowns in communication?”</a:t>
            </a:r>
          </a:p>
          <a:p>
            <a:pPr marL="171450" lvl="0" indent="-171450"/>
            <a:r>
              <a:rPr lang="en-GB" sz="1200" kern="1200" dirty="0">
                <a:solidFill>
                  <a:schemeClr val="tx1"/>
                </a:solidFill>
                <a:effectLst/>
                <a:latin typeface="Arial" panose="020B0604020202020204" pitchFamily="34" charset="0"/>
                <a:ea typeface="+mn-ea"/>
                <a:cs typeface="Arial" panose="020B0604020202020204" pitchFamily="34" charset="0"/>
              </a:rPr>
              <a:t>“How has tradition influenced decision making?”</a:t>
            </a:r>
          </a:p>
          <a:p>
            <a:pPr marL="171450" lvl="0" indent="-171450"/>
            <a:r>
              <a:rPr lang="en-GB" sz="1200" kern="1200" dirty="0">
                <a:solidFill>
                  <a:schemeClr val="tx1"/>
                </a:solidFill>
                <a:effectLst/>
                <a:latin typeface="Arial" panose="020B0604020202020204" pitchFamily="34" charset="0"/>
                <a:ea typeface="+mn-ea"/>
                <a:cs typeface="Arial" panose="020B0604020202020204" pitchFamily="34" charset="0"/>
              </a:rPr>
              <a:t>“What financial behaviors are unsustainable?”</a:t>
            </a:r>
          </a:p>
          <a:p>
            <a:pPr marL="0" indent="0">
              <a:buNone/>
            </a:pPr>
            <a:endParaRPr lang="en-GB" sz="8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Learning Outcomes</a:t>
            </a:r>
          </a:p>
          <a:p>
            <a:pPr marL="0" indent="0">
              <a:buNone/>
            </a:pPr>
            <a:r>
              <a:rPr lang="en-GB" sz="1200" b="0" kern="1200" dirty="0">
                <a:solidFill>
                  <a:schemeClr val="tx1"/>
                </a:solidFill>
                <a:effectLst/>
                <a:latin typeface="Arial" panose="020B0604020202020204" pitchFamily="34" charset="0"/>
                <a:ea typeface="+mn-ea"/>
                <a:cs typeface="Arial" panose="020B0604020202020204" pitchFamily="34" charset="0"/>
              </a:rPr>
              <a:t>Participants learn:</a:t>
            </a:r>
          </a:p>
          <a:p>
            <a:pPr marL="171450" lvl="0" indent="-171450"/>
            <a:r>
              <a:rPr lang="en-GB" sz="1200" kern="1200" dirty="0">
                <a:solidFill>
                  <a:schemeClr val="tx1"/>
                </a:solidFill>
                <a:effectLst/>
                <a:latin typeface="Arial" panose="020B0604020202020204" pitchFamily="34" charset="0"/>
                <a:ea typeface="+mn-ea"/>
                <a:cs typeface="Arial" panose="020B0604020202020204" pitchFamily="34" charset="0"/>
              </a:rPr>
              <a:t>how financial issues develop over time</a:t>
            </a:r>
          </a:p>
          <a:p>
            <a:pPr marL="171450" lvl="0" indent="-171450"/>
            <a:r>
              <a:rPr lang="en-GB" sz="1200" kern="1200" dirty="0">
                <a:solidFill>
                  <a:schemeClr val="tx1"/>
                </a:solidFill>
                <a:effectLst/>
                <a:latin typeface="Arial" panose="020B0604020202020204" pitchFamily="34" charset="0"/>
                <a:ea typeface="+mn-ea"/>
                <a:cs typeface="Arial" panose="020B0604020202020204" pitchFamily="34" charset="0"/>
              </a:rPr>
              <a:t>how leadership inaction contributes to risk</a:t>
            </a:r>
          </a:p>
          <a:p>
            <a:pPr marL="171450" lvl="0" indent="-171450"/>
            <a:r>
              <a:rPr lang="en-GB" sz="1200" kern="1200" dirty="0">
                <a:solidFill>
                  <a:schemeClr val="tx1"/>
                </a:solidFill>
                <a:effectLst/>
                <a:latin typeface="Arial" panose="020B0604020202020204" pitchFamily="34" charset="0"/>
                <a:ea typeface="+mn-ea"/>
                <a:cs typeface="Arial" panose="020B0604020202020204" pitchFamily="34" charset="0"/>
              </a:rPr>
              <a:t>how experience imbalances affect decision making</a:t>
            </a:r>
          </a:p>
          <a:p>
            <a:pPr marL="0" indent="0">
              <a:buNone/>
            </a:pPr>
            <a:endParaRPr lang="en-GB" sz="8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Purpose of the Slide</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To provide the factual and interpersonal context needed to diagnose the club’s financial and leadership challenges using RCA.</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p:txBody>
      </p:sp>
      <p:sp>
        <p:nvSpPr>
          <p:cNvPr id="4" name="Slide Number Placeholder 3"/>
          <p:cNvSpPr>
            <a:spLocks noGrp="1"/>
          </p:cNvSpPr>
          <p:nvPr>
            <p:ph type="sldNum" sz="quarter" idx="5"/>
          </p:nvPr>
        </p:nvSpPr>
        <p:spPr/>
        <p:txBody>
          <a:bodyPr/>
          <a:lstStyle/>
          <a:p>
            <a:fld id="{DC9DD302-1F34-F94E-BE63-3678BC305FEB}" type="slidenum">
              <a:rPr lang="en-US" smtClean="0"/>
              <a:pPr/>
              <a:t>46</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3751292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466725"/>
            <a:ext cx="5486400" cy="3086100"/>
          </a:xfrm>
        </p:spPr>
        <p:txBody>
          <a:bodyPr/>
          <a:lstStyle/>
          <a:p>
            <a:endParaRPr lang="en-US" dirty="0"/>
          </a:p>
        </p:txBody>
      </p:sp>
      <p:sp>
        <p:nvSpPr>
          <p:cNvPr id="3" name="Notes Placeholder 2"/>
          <p:cNvSpPr>
            <a:spLocks noGrp="1"/>
          </p:cNvSpPr>
          <p:nvPr>
            <p:ph type="body" idx="1"/>
          </p:nvPr>
        </p:nvSpPr>
        <p:spPr>
          <a:xfrm>
            <a:off x="490331" y="3617844"/>
            <a:ext cx="5844208" cy="10800521"/>
          </a:xfrm>
        </p:spPr>
        <p:txBody>
          <a:bodyPr/>
          <a:lstStyle/>
          <a:p>
            <a:pPr marL="0" indent="0">
              <a:buNone/>
            </a:pPr>
            <a:r>
              <a:rPr lang="en-GB" sz="1050" b="1" kern="1200" dirty="0">
                <a:solidFill>
                  <a:schemeClr val="tx1"/>
                </a:solidFill>
                <a:effectLst/>
                <a:latin typeface="Arial" panose="020B0604020202020204" pitchFamily="34" charset="0"/>
                <a:ea typeface="+mn-ea"/>
                <a:cs typeface="Arial" panose="020B0604020202020204" pitchFamily="34" charset="0"/>
              </a:rPr>
              <a:t>Time for Case Studies: 20 minutes/30 minutes</a:t>
            </a:r>
          </a:p>
          <a:p>
            <a:pPr marL="0" indent="0">
              <a:buNone/>
            </a:pPr>
            <a:r>
              <a:rPr lang="en-GB" sz="1050" b="1" kern="1200" dirty="0">
                <a:solidFill>
                  <a:schemeClr val="tx1"/>
                </a:solidFill>
                <a:effectLst/>
                <a:latin typeface="Arial" panose="020B0604020202020204" pitchFamily="34" charset="0"/>
                <a:ea typeface="+mn-ea"/>
                <a:cs typeface="Arial" panose="020B0604020202020204" pitchFamily="34" charset="0"/>
              </a:rPr>
              <a:t>Elapsed time AFTER Case Studies: 50 minutes of 60-minute session/63 minutes of 75-minute session</a:t>
            </a:r>
          </a:p>
          <a:p>
            <a:pPr marL="0" indent="0">
              <a:buNone/>
            </a:pPr>
            <a:endParaRPr lang="en-GB" sz="8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050" b="1" kern="1200" dirty="0">
                <a:solidFill>
                  <a:schemeClr val="tx1"/>
                </a:solidFill>
                <a:effectLst/>
                <a:latin typeface="Arial" panose="020B0604020202020204" pitchFamily="34" charset="0"/>
                <a:ea typeface="+mn-ea"/>
                <a:cs typeface="Arial" panose="020B0604020202020204" pitchFamily="34" charset="0"/>
              </a:rPr>
              <a:t>Facilitator Notes: </a:t>
            </a:r>
          </a:p>
          <a:p>
            <a:pPr marL="0" indent="0">
              <a:buNone/>
            </a:pPr>
            <a:r>
              <a:rPr lang="en-GB" sz="1050" kern="1200" dirty="0">
                <a:solidFill>
                  <a:schemeClr val="tx1"/>
                </a:solidFill>
                <a:effectLst/>
                <a:latin typeface="Arial" panose="020B0604020202020204" pitchFamily="34" charset="0"/>
                <a:ea typeface="+mn-ea"/>
                <a:cs typeface="Arial" panose="020B0604020202020204" pitchFamily="34" charset="0"/>
              </a:rPr>
              <a:t>(Only show this slide after the Club Presidents have attempted to make their own version.)</a:t>
            </a:r>
            <a:br>
              <a:rPr lang="en-US" sz="1050" dirty="0"/>
            </a:br>
            <a:br>
              <a:rPr lang="en-US" sz="1050" dirty="0"/>
            </a:br>
            <a:r>
              <a:rPr lang="en-GB" sz="1050" b="1" kern="1200" dirty="0">
                <a:solidFill>
                  <a:schemeClr val="tx1"/>
                </a:solidFill>
                <a:effectLst/>
                <a:latin typeface="Arial" panose="020B0604020202020204" pitchFamily="34" charset="0"/>
                <a:ea typeface="+mn-ea"/>
                <a:cs typeface="Arial" panose="020B0604020202020204" pitchFamily="34" charset="0"/>
              </a:rPr>
              <a:t>Resources</a:t>
            </a:r>
          </a:p>
          <a:p>
            <a:pPr marL="171450" lvl="0" indent="-171450"/>
            <a:r>
              <a:rPr lang="en-GB" sz="1050" kern="1200" dirty="0">
                <a:solidFill>
                  <a:schemeClr val="tx1"/>
                </a:solidFill>
                <a:effectLst/>
                <a:latin typeface="Arial" panose="020B0604020202020204" pitchFamily="34" charset="0"/>
                <a:ea typeface="+mn-ea"/>
                <a:cs typeface="Arial" panose="020B0604020202020204" pitchFamily="34" charset="0"/>
              </a:rPr>
              <a:t>Expensive venue</a:t>
            </a:r>
          </a:p>
          <a:p>
            <a:pPr marL="171450" lvl="0" indent="-171450"/>
            <a:r>
              <a:rPr lang="en-GB" sz="1050" kern="1200" dirty="0">
                <a:solidFill>
                  <a:schemeClr val="tx1"/>
                </a:solidFill>
                <a:effectLst/>
                <a:latin typeface="Arial" panose="020B0604020202020204" pitchFamily="34" charset="0"/>
                <a:ea typeface="+mn-ea"/>
                <a:cs typeface="Arial" panose="020B0604020202020204" pitchFamily="34" charset="0"/>
              </a:rPr>
              <a:t>Declining membership revenue</a:t>
            </a:r>
          </a:p>
          <a:p>
            <a:pPr marL="171450" lvl="0" indent="-171450"/>
            <a:r>
              <a:rPr lang="en-GB" sz="1050" kern="1200" dirty="0">
                <a:solidFill>
                  <a:schemeClr val="tx1"/>
                </a:solidFill>
                <a:effectLst/>
                <a:latin typeface="Arial" panose="020B0604020202020204" pitchFamily="34" charset="0"/>
                <a:ea typeface="+mn-ea"/>
                <a:cs typeface="Arial" panose="020B0604020202020204" pitchFamily="34" charset="0"/>
              </a:rPr>
              <a:t>Club dues insufficient to cover costs</a:t>
            </a:r>
          </a:p>
          <a:p>
            <a:pPr marL="171450" lvl="0" indent="-171450"/>
            <a:r>
              <a:rPr lang="en-GB" sz="1050" kern="1200" dirty="0">
                <a:solidFill>
                  <a:schemeClr val="tx1"/>
                </a:solidFill>
                <a:effectLst/>
                <a:latin typeface="Arial" panose="020B0604020202020204" pitchFamily="34" charset="0"/>
                <a:ea typeface="+mn-ea"/>
                <a:cs typeface="Arial" panose="020B0604020202020204" pitchFamily="34" charset="0"/>
              </a:rPr>
              <a:t>Financial reserves declining</a:t>
            </a:r>
          </a:p>
          <a:p>
            <a:pPr marL="171450" lvl="0" indent="-171450"/>
            <a:r>
              <a:rPr lang="en-GB" sz="1050" kern="1200" dirty="0">
                <a:solidFill>
                  <a:schemeClr val="tx1"/>
                </a:solidFill>
                <a:effectLst/>
                <a:latin typeface="Arial" panose="020B0604020202020204" pitchFamily="34" charset="0"/>
                <a:ea typeface="+mn-ea"/>
                <a:cs typeface="Arial" panose="020B0604020202020204" pitchFamily="34" charset="0"/>
              </a:rPr>
              <a:t>Treasurer isolated in financial responsibilities</a:t>
            </a:r>
          </a:p>
          <a:p>
            <a:pPr marL="0" indent="0">
              <a:buNone/>
            </a:pPr>
            <a:endParaRPr lang="en-GB" sz="8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050" b="1" kern="1200" dirty="0">
                <a:solidFill>
                  <a:schemeClr val="tx1"/>
                </a:solidFill>
                <a:effectLst/>
                <a:latin typeface="Arial" panose="020B0604020202020204" pitchFamily="34" charset="0"/>
                <a:ea typeface="+mn-ea"/>
                <a:cs typeface="Arial" panose="020B0604020202020204" pitchFamily="34" charset="0"/>
              </a:rPr>
              <a:t>Processes</a:t>
            </a:r>
          </a:p>
          <a:p>
            <a:pPr marL="171450" lvl="0" indent="-171450"/>
            <a:r>
              <a:rPr lang="en-GB" sz="1050" kern="1200" dirty="0">
                <a:solidFill>
                  <a:schemeClr val="tx1"/>
                </a:solidFill>
                <a:effectLst/>
                <a:latin typeface="Arial" panose="020B0604020202020204" pitchFamily="34" charset="0"/>
                <a:ea typeface="+mn-ea"/>
                <a:cs typeface="Arial" panose="020B0604020202020204" pitchFamily="34" charset="0"/>
              </a:rPr>
              <a:t>No financial forecasting</a:t>
            </a:r>
          </a:p>
          <a:p>
            <a:pPr marL="171450" lvl="0" indent="-171450"/>
            <a:r>
              <a:rPr lang="en-GB" sz="1050" kern="1200" dirty="0">
                <a:solidFill>
                  <a:schemeClr val="tx1"/>
                </a:solidFill>
                <a:effectLst/>
                <a:latin typeface="Arial" panose="020B0604020202020204" pitchFamily="34" charset="0"/>
                <a:ea typeface="+mn-ea"/>
                <a:cs typeface="Arial" panose="020B0604020202020204" pitchFamily="34" charset="0"/>
              </a:rPr>
              <a:t>No regular budget reviews</a:t>
            </a:r>
          </a:p>
          <a:p>
            <a:pPr marL="171450" lvl="0" indent="-171450"/>
            <a:r>
              <a:rPr lang="en-GB" sz="1050" kern="1200" dirty="0">
                <a:solidFill>
                  <a:schemeClr val="tx1"/>
                </a:solidFill>
                <a:effectLst/>
                <a:latin typeface="Arial" panose="020B0604020202020204" pitchFamily="34" charset="0"/>
                <a:ea typeface="+mn-ea"/>
                <a:cs typeface="Arial" panose="020B0604020202020204" pitchFamily="34" charset="0"/>
              </a:rPr>
              <a:t>Bank mandate not updated</a:t>
            </a:r>
          </a:p>
          <a:p>
            <a:pPr marL="171450" lvl="0" indent="-171450"/>
            <a:r>
              <a:rPr lang="en-GB" sz="1050" kern="1200" dirty="0">
                <a:solidFill>
                  <a:schemeClr val="tx1"/>
                </a:solidFill>
                <a:effectLst/>
                <a:latin typeface="Arial" panose="020B0604020202020204" pitchFamily="34" charset="0"/>
                <a:ea typeface="+mn-ea"/>
                <a:cs typeface="Arial" panose="020B0604020202020204" pitchFamily="34" charset="0"/>
              </a:rPr>
              <a:t>No structured membership growth plan</a:t>
            </a:r>
          </a:p>
          <a:p>
            <a:pPr marL="171450" lvl="0" indent="-171450"/>
            <a:r>
              <a:rPr lang="en-GB" sz="1050" kern="1200" dirty="0">
                <a:solidFill>
                  <a:schemeClr val="tx1"/>
                </a:solidFill>
                <a:effectLst/>
                <a:latin typeface="Arial" panose="020B0604020202020204" pitchFamily="34" charset="0"/>
                <a:ea typeface="+mn-ea"/>
                <a:cs typeface="Arial" panose="020B0604020202020204" pitchFamily="34" charset="0"/>
              </a:rPr>
              <a:t>No process for addressing declining attendance</a:t>
            </a:r>
          </a:p>
          <a:p>
            <a:pPr marL="171450" lvl="0" indent="-171450"/>
            <a:r>
              <a:rPr lang="en-GB" sz="1050" kern="1200" dirty="0">
                <a:solidFill>
                  <a:schemeClr val="tx1"/>
                </a:solidFill>
                <a:effectLst/>
                <a:latin typeface="Arial" panose="020B0604020202020204" pitchFamily="34" charset="0"/>
                <a:ea typeface="+mn-ea"/>
                <a:cs typeface="Arial" panose="020B0604020202020204" pitchFamily="34" charset="0"/>
              </a:rPr>
              <a:t>No system for tracking membership numbers</a:t>
            </a:r>
          </a:p>
          <a:p>
            <a:pPr marL="171450" lvl="0" indent="-171450"/>
            <a:r>
              <a:rPr lang="en-GB" sz="1050" kern="1200" dirty="0">
                <a:solidFill>
                  <a:schemeClr val="tx1"/>
                </a:solidFill>
                <a:effectLst/>
                <a:latin typeface="Arial" panose="020B0604020202020204" pitchFamily="34" charset="0"/>
                <a:ea typeface="+mn-ea"/>
                <a:cs typeface="Arial" panose="020B0604020202020204" pitchFamily="34" charset="0"/>
              </a:rPr>
              <a:t>No process for reviewing venue sustainability</a:t>
            </a:r>
          </a:p>
          <a:p>
            <a:pPr marL="0" indent="0">
              <a:buNone/>
            </a:pPr>
            <a:endParaRPr lang="en-GB" sz="8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050" b="1" kern="1200" dirty="0">
                <a:solidFill>
                  <a:schemeClr val="tx1"/>
                </a:solidFill>
                <a:effectLst/>
                <a:latin typeface="Arial" panose="020B0604020202020204" pitchFamily="34" charset="0"/>
                <a:ea typeface="+mn-ea"/>
                <a:cs typeface="Arial" panose="020B0604020202020204" pitchFamily="34" charset="0"/>
              </a:rPr>
              <a:t>Leadership</a:t>
            </a:r>
          </a:p>
          <a:p>
            <a:pPr marL="171450" lvl="0" indent="-171450"/>
            <a:r>
              <a:rPr lang="en-GB" sz="1050" kern="1200" dirty="0">
                <a:solidFill>
                  <a:schemeClr val="tx1"/>
                </a:solidFill>
                <a:effectLst/>
                <a:latin typeface="Arial" panose="020B0604020202020204" pitchFamily="34" charset="0"/>
                <a:ea typeface="+mn-ea"/>
                <a:cs typeface="Arial" panose="020B0604020202020204" pitchFamily="34" charset="0"/>
              </a:rPr>
              <a:t>Treasurer’s warnings ignored</a:t>
            </a:r>
          </a:p>
          <a:p>
            <a:pPr marL="171450" lvl="0" indent="-171450"/>
            <a:r>
              <a:rPr lang="en-GB" sz="1050" kern="1200" dirty="0">
                <a:solidFill>
                  <a:schemeClr val="tx1"/>
                </a:solidFill>
                <a:effectLst/>
                <a:latin typeface="Arial" panose="020B0604020202020204" pitchFamily="34" charset="0"/>
                <a:ea typeface="+mn-ea"/>
                <a:cs typeface="Arial" panose="020B0604020202020204" pitchFamily="34" charset="0"/>
              </a:rPr>
              <a:t>Previous Presidents avoided financial responsibility</a:t>
            </a:r>
          </a:p>
          <a:p>
            <a:pPr marL="171450" lvl="0" indent="-171450"/>
            <a:r>
              <a:rPr lang="en-GB" sz="1050" kern="1200" dirty="0">
                <a:solidFill>
                  <a:schemeClr val="tx1"/>
                </a:solidFill>
                <a:effectLst/>
                <a:latin typeface="Arial" panose="020B0604020202020204" pitchFamily="34" charset="0"/>
                <a:ea typeface="+mn-ea"/>
                <a:cs typeface="Arial" panose="020B0604020202020204" pitchFamily="34" charset="0"/>
              </a:rPr>
              <a:t>President slow to act on financial risks</a:t>
            </a:r>
          </a:p>
          <a:p>
            <a:pPr marL="171450" lvl="0" indent="-171450"/>
            <a:r>
              <a:rPr lang="en-GB" sz="1050" kern="1200" dirty="0">
                <a:solidFill>
                  <a:schemeClr val="tx1"/>
                </a:solidFill>
                <a:effectLst/>
                <a:latin typeface="Arial" panose="020B0604020202020204" pitchFamily="34" charset="0"/>
                <a:ea typeface="+mn-ea"/>
                <a:cs typeface="Arial" panose="020B0604020202020204" pitchFamily="34" charset="0"/>
              </a:rPr>
              <a:t>VPM unconcerned about membership decline</a:t>
            </a:r>
          </a:p>
          <a:p>
            <a:pPr marL="171450" lvl="0" indent="-171450"/>
            <a:r>
              <a:rPr lang="en-GB" sz="1050" kern="1200" dirty="0">
                <a:solidFill>
                  <a:schemeClr val="tx1"/>
                </a:solidFill>
                <a:effectLst/>
                <a:latin typeface="Arial" panose="020B0604020202020204" pitchFamily="34" charset="0"/>
                <a:ea typeface="+mn-ea"/>
                <a:cs typeface="Arial" panose="020B0604020202020204" pitchFamily="34" charset="0"/>
              </a:rPr>
              <a:t>Lack of awareness of how finances affect sustainability</a:t>
            </a:r>
          </a:p>
          <a:p>
            <a:pPr marL="171450" lvl="0" indent="-171450"/>
            <a:r>
              <a:rPr lang="en-GB" sz="1050" kern="1200" dirty="0">
                <a:solidFill>
                  <a:schemeClr val="tx1"/>
                </a:solidFill>
                <a:effectLst/>
                <a:latin typeface="Arial" panose="020B0604020202020204" pitchFamily="34" charset="0"/>
                <a:ea typeface="+mn-ea"/>
                <a:cs typeface="Arial" panose="020B0604020202020204" pitchFamily="34" charset="0"/>
              </a:rPr>
              <a:t>Inexperienced officers unable to support financial decision making</a:t>
            </a:r>
          </a:p>
          <a:p>
            <a:pPr marL="171450" lvl="0" indent="-171450"/>
            <a:r>
              <a:rPr lang="en-GB" sz="1050" kern="1200" dirty="0">
                <a:solidFill>
                  <a:schemeClr val="tx1"/>
                </a:solidFill>
                <a:effectLst/>
                <a:latin typeface="Arial" panose="020B0604020202020204" pitchFamily="34" charset="0"/>
                <a:ea typeface="+mn-ea"/>
                <a:cs typeface="Arial" panose="020B0604020202020204" pitchFamily="34" charset="0"/>
              </a:rPr>
              <a:t>Leadership assumptions that challenges are temporary</a:t>
            </a:r>
          </a:p>
          <a:p>
            <a:pPr marL="0" indent="0">
              <a:buNone/>
            </a:pPr>
            <a:endParaRPr lang="en-GB" sz="8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050" b="1" kern="1200" dirty="0">
                <a:solidFill>
                  <a:schemeClr val="tx1"/>
                </a:solidFill>
                <a:effectLst/>
                <a:latin typeface="Arial" panose="020B0604020202020204" pitchFamily="34" charset="0"/>
                <a:ea typeface="+mn-ea"/>
                <a:cs typeface="Arial" panose="020B0604020202020204" pitchFamily="34" charset="0"/>
              </a:rPr>
              <a:t>Culture</a:t>
            </a:r>
          </a:p>
          <a:p>
            <a:pPr marL="171450" lvl="0" indent="-171450"/>
            <a:r>
              <a:rPr lang="en-GB" sz="1050" kern="1200" dirty="0">
                <a:solidFill>
                  <a:schemeClr val="tx1"/>
                </a:solidFill>
                <a:effectLst/>
                <a:latin typeface="Arial" panose="020B0604020202020204" pitchFamily="34" charset="0"/>
                <a:ea typeface="+mn-ea"/>
                <a:cs typeface="Arial" panose="020B0604020202020204" pitchFamily="34" charset="0"/>
              </a:rPr>
              <a:t>Venue seen as part of identity</a:t>
            </a:r>
          </a:p>
          <a:p>
            <a:pPr marL="171450" lvl="0" indent="-171450"/>
            <a:r>
              <a:rPr lang="en-GB" sz="1050" kern="1200" dirty="0">
                <a:solidFill>
                  <a:schemeClr val="tx1"/>
                </a:solidFill>
                <a:effectLst/>
                <a:latin typeface="Arial" panose="020B0604020202020204" pitchFamily="34" charset="0"/>
                <a:ea typeface="+mn-ea"/>
                <a:cs typeface="Arial" panose="020B0604020202020204" pitchFamily="34" charset="0"/>
              </a:rPr>
              <a:t>Over reliance on tradition</a:t>
            </a:r>
          </a:p>
          <a:p>
            <a:pPr marL="171450" lvl="0" indent="-171450"/>
            <a:r>
              <a:rPr lang="en-GB" sz="1050" kern="1200" dirty="0">
                <a:solidFill>
                  <a:schemeClr val="tx1"/>
                </a:solidFill>
                <a:effectLst/>
                <a:latin typeface="Arial" panose="020B0604020202020204" pitchFamily="34" charset="0"/>
                <a:ea typeface="+mn-ea"/>
                <a:cs typeface="Arial" panose="020B0604020202020204" pitchFamily="34" charset="0"/>
              </a:rPr>
              <a:t>Resistance to change</a:t>
            </a:r>
          </a:p>
          <a:p>
            <a:pPr marL="171450" lvl="0" indent="-171450"/>
            <a:r>
              <a:rPr lang="en-GB" sz="1050" kern="1200" dirty="0">
                <a:solidFill>
                  <a:schemeClr val="tx1"/>
                </a:solidFill>
                <a:effectLst/>
                <a:latin typeface="Arial" panose="020B0604020202020204" pitchFamily="34" charset="0"/>
                <a:ea typeface="+mn-ea"/>
                <a:cs typeface="Arial" panose="020B0604020202020204" pitchFamily="34" charset="0"/>
              </a:rPr>
              <a:t>Avoidance of difficult conversations</a:t>
            </a:r>
          </a:p>
          <a:p>
            <a:pPr marL="171450" lvl="0" indent="-171450"/>
            <a:r>
              <a:rPr lang="en-GB" sz="1050" kern="1200" dirty="0">
                <a:solidFill>
                  <a:schemeClr val="tx1"/>
                </a:solidFill>
                <a:effectLst/>
                <a:latin typeface="Arial" panose="020B0604020202020204" pitchFamily="34" charset="0"/>
                <a:ea typeface="+mn-ea"/>
                <a:cs typeface="Arial" panose="020B0604020202020204" pitchFamily="34" charset="0"/>
              </a:rPr>
              <a:t>Neglectful attitudes developed over multiple years</a:t>
            </a:r>
          </a:p>
          <a:p>
            <a:pPr marL="171450" lvl="0" indent="-171450"/>
            <a:r>
              <a:rPr lang="en-GB" sz="1050" kern="1200" dirty="0">
                <a:solidFill>
                  <a:schemeClr val="tx1"/>
                </a:solidFill>
                <a:effectLst/>
                <a:latin typeface="Arial" panose="020B0604020202020204" pitchFamily="34" charset="0"/>
                <a:ea typeface="+mn-ea"/>
                <a:cs typeface="Arial" panose="020B0604020202020204" pitchFamily="34" charset="0"/>
              </a:rPr>
              <a:t>Assumption that meeting quality alone ensures sustainability</a:t>
            </a:r>
          </a:p>
          <a:p>
            <a:pPr marL="0" indent="0">
              <a:buNone/>
            </a:pPr>
            <a:endParaRPr lang="en-GB" sz="8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050" b="1" kern="1200" dirty="0">
                <a:solidFill>
                  <a:schemeClr val="tx1"/>
                </a:solidFill>
                <a:effectLst/>
                <a:latin typeface="Arial" panose="020B0604020202020204" pitchFamily="34" charset="0"/>
                <a:ea typeface="+mn-ea"/>
                <a:cs typeface="Arial" panose="020B0604020202020204" pitchFamily="34" charset="0"/>
              </a:rPr>
              <a:t>Meetings</a:t>
            </a:r>
          </a:p>
          <a:p>
            <a:pPr marL="171450" lvl="0" indent="-171450"/>
            <a:r>
              <a:rPr lang="en-GB" sz="1050" kern="1200" dirty="0">
                <a:solidFill>
                  <a:schemeClr val="tx1"/>
                </a:solidFill>
                <a:effectLst/>
                <a:latin typeface="Arial" panose="020B0604020202020204" pitchFamily="34" charset="0"/>
                <a:ea typeface="+mn-ea"/>
                <a:cs typeface="Arial" panose="020B0604020202020204" pitchFamily="34" charset="0"/>
              </a:rPr>
              <a:t>Attendance dropping</a:t>
            </a:r>
          </a:p>
          <a:p>
            <a:pPr marL="171450" lvl="0" indent="-171450"/>
            <a:r>
              <a:rPr lang="en-GB" sz="1050" kern="1200" dirty="0">
                <a:solidFill>
                  <a:schemeClr val="tx1"/>
                </a:solidFill>
                <a:effectLst/>
                <a:latin typeface="Arial" panose="020B0604020202020204" pitchFamily="34" charset="0"/>
                <a:ea typeface="+mn-ea"/>
                <a:cs typeface="Arial" panose="020B0604020202020204" pitchFamily="34" charset="0"/>
              </a:rPr>
              <a:t>Meeting quality inconsistent</a:t>
            </a:r>
          </a:p>
          <a:p>
            <a:pPr marL="171450" lvl="0" indent="-171450"/>
            <a:r>
              <a:rPr lang="en-GB" sz="1050" kern="1200" dirty="0">
                <a:solidFill>
                  <a:schemeClr val="tx1"/>
                </a:solidFill>
                <a:effectLst/>
                <a:latin typeface="Arial" panose="020B0604020202020204" pitchFamily="34" charset="0"/>
                <a:ea typeface="+mn-ea"/>
                <a:cs typeface="Arial" panose="020B0604020202020204" pitchFamily="34" charset="0"/>
              </a:rPr>
              <a:t>Special events desired but not financially viable</a:t>
            </a:r>
          </a:p>
          <a:p>
            <a:pPr marL="171450" lvl="0" indent="-171450"/>
            <a:r>
              <a:rPr lang="en-GB" sz="1050" kern="1200" dirty="0">
                <a:solidFill>
                  <a:schemeClr val="tx1"/>
                </a:solidFill>
                <a:effectLst/>
                <a:latin typeface="Arial" panose="020B0604020202020204" pitchFamily="34" charset="0"/>
                <a:ea typeface="+mn-ea"/>
                <a:cs typeface="Arial" panose="020B0604020202020204" pitchFamily="34" charset="0"/>
              </a:rPr>
              <a:t>No discussion of hard facts or data during meetings</a:t>
            </a:r>
          </a:p>
          <a:p>
            <a:pPr marL="0" indent="0">
              <a:buNone/>
            </a:pPr>
            <a:endParaRPr lang="en-GB" sz="105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050" b="1" kern="1200" dirty="0">
                <a:solidFill>
                  <a:schemeClr val="tx1"/>
                </a:solidFill>
                <a:effectLst/>
                <a:latin typeface="Arial" panose="020B0604020202020204" pitchFamily="34" charset="0"/>
                <a:ea typeface="+mn-ea"/>
                <a:cs typeface="Arial" panose="020B0604020202020204" pitchFamily="34" charset="0"/>
              </a:rPr>
              <a:t>Membership</a:t>
            </a:r>
          </a:p>
          <a:p>
            <a:pPr marL="171450" lvl="0" indent="-171450"/>
            <a:r>
              <a:rPr lang="en-GB" sz="1050" kern="1200" dirty="0">
                <a:solidFill>
                  <a:schemeClr val="tx1"/>
                </a:solidFill>
                <a:effectLst/>
                <a:latin typeface="Arial" panose="020B0604020202020204" pitchFamily="34" charset="0"/>
                <a:ea typeface="+mn-ea"/>
                <a:cs typeface="Arial" panose="020B0604020202020204" pitchFamily="34" charset="0"/>
              </a:rPr>
              <a:t>Membership dropped from 32 to 20</a:t>
            </a:r>
          </a:p>
          <a:p>
            <a:pPr marL="171450" lvl="0" indent="-171450"/>
            <a:r>
              <a:rPr lang="en-GB" sz="1050" kern="1200" dirty="0">
                <a:solidFill>
                  <a:schemeClr val="tx1"/>
                </a:solidFill>
                <a:effectLst/>
                <a:latin typeface="Arial" panose="020B0604020202020204" pitchFamily="34" charset="0"/>
                <a:ea typeface="+mn-ea"/>
                <a:cs typeface="Arial" panose="020B0604020202020204" pitchFamily="34" charset="0"/>
              </a:rPr>
              <a:t>Low retention</a:t>
            </a:r>
          </a:p>
          <a:p>
            <a:pPr marL="171450" lvl="0" indent="-171450"/>
            <a:r>
              <a:rPr lang="en-GB" sz="1050" kern="1200" dirty="0">
                <a:solidFill>
                  <a:schemeClr val="tx1"/>
                </a:solidFill>
                <a:effectLst/>
                <a:latin typeface="Arial" panose="020B0604020202020204" pitchFamily="34" charset="0"/>
                <a:ea typeface="+mn-ea"/>
                <a:cs typeface="Arial" panose="020B0604020202020204" pitchFamily="34" charset="0"/>
              </a:rPr>
              <a:t>No active recruitment strategy</a:t>
            </a:r>
          </a:p>
          <a:p>
            <a:pPr marL="171450" lvl="0" indent="-171450"/>
            <a:r>
              <a:rPr lang="en-GB" sz="1050" kern="1200" dirty="0">
                <a:solidFill>
                  <a:schemeClr val="tx1"/>
                </a:solidFill>
                <a:effectLst/>
                <a:latin typeface="Arial" panose="020B0604020202020204" pitchFamily="34" charset="0"/>
                <a:ea typeface="+mn-ea"/>
                <a:cs typeface="Arial" panose="020B0604020202020204" pitchFamily="34" charset="0"/>
              </a:rPr>
              <a:t>Declining revenue base</a:t>
            </a:r>
          </a:p>
          <a:p>
            <a:pPr marL="171450" lvl="0" indent="-171450"/>
            <a:r>
              <a:rPr lang="en-GB" sz="1050" kern="1200" dirty="0">
                <a:solidFill>
                  <a:schemeClr val="tx1"/>
                </a:solidFill>
                <a:effectLst/>
                <a:latin typeface="Arial" panose="020B0604020202020204" pitchFamily="34" charset="0"/>
                <a:ea typeface="+mn-ea"/>
                <a:cs typeface="Arial" panose="020B0604020202020204" pitchFamily="34" charset="0"/>
              </a:rPr>
              <a:t>Reasons for member loss not understood</a:t>
            </a:r>
          </a:p>
          <a:p>
            <a:pPr marL="171450" lvl="0" indent="-171450"/>
            <a:endParaRPr lang="en-GB" sz="105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050" b="1" kern="1200" dirty="0">
                <a:solidFill>
                  <a:schemeClr val="tx1"/>
                </a:solidFill>
                <a:effectLst/>
                <a:latin typeface="Arial" panose="020B0604020202020204" pitchFamily="34" charset="0"/>
                <a:ea typeface="+mn-ea"/>
                <a:cs typeface="Arial" panose="020B0604020202020204" pitchFamily="34" charset="0"/>
              </a:rPr>
              <a:t>Key Prompts</a:t>
            </a:r>
          </a:p>
          <a:p>
            <a:pPr lvl="0"/>
            <a:r>
              <a:rPr lang="en-GB" sz="1050" kern="1200" dirty="0">
                <a:solidFill>
                  <a:schemeClr val="tx1"/>
                </a:solidFill>
                <a:effectLst/>
                <a:latin typeface="Arial" panose="020B0604020202020204" pitchFamily="34" charset="0"/>
                <a:ea typeface="+mn-ea"/>
                <a:cs typeface="Arial" panose="020B0604020202020204" pitchFamily="34" charset="0"/>
              </a:rPr>
              <a:t>“What financial behaviors must change immediately?”</a:t>
            </a:r>
          </a:p>
          <a:p>
            <a:pPr lvl="0"/>
            <a:r>
              <a:rPr lang="en-GB" sz="1050" kern="1200" dirty="0">
                <a:solidFill>
                  <a:schemeClr val="tx1"/>
                </a:solidFill>
                <a:effectLst/>
                <a:latin typeface="Arial" panose="020B0604020202020204" pitchFamily="34" charset="0"/>
                <a:ea typeface="+mn-ea"/>
                <a:cs typeface="Arial" panose="020B0604020202020204" pitchFamily="34" charset="0"/>
              </a:rPr>
              <a:t>“How do you balance identity with sustainability?”</a:t>
            </a:r>
          </a:p>
          <a:p>
            <a:pPr lvl="0"/>
            <a:r>
              <a:rPr lang="en-GB" sz="1050" kern="1200" dirty="0">
                <a:solidFill>
                  <a:schemeClr val="tx1"/>
                </a:solidFill>
                <a:effectLst/>
                <a:latin typeface="Arial" panose="020B0604020202020204" pitchFamily="34" charset="0"/>
                <a:ea typeface="+mn-ea"/>
                <a:cs typeface="Arial" panose="020B0604020202020204" pitchFamily="34" charset="0"/>
              </a:rPr>
              <a:t>“What conversations need to happen with the Treasurer and the team?”</a:t>
            </a:r>
          </a:p>
          <a:p>
            <a:pPr marL="0" indent="0">
              <a:buFontTx/>
              <a:buNone/>
            </a:pPr>
            <a:endParaRPr lang="en-GB" sz="1050" kern="1200" dirty="0">
              <a:solidFill>
                <a:schemeClr val="tx1"/>
              </a:solidFill>
              <a:effectLst/>
              <a:latin typeface="Arial" panose="020B0604020202020204" pitchFamily="34" charset="0"/>
              <a:ea typeface="+mn-ea"/>
              <a:cs typeface="Arial" panose="020B0604020202020204" pitchFamily="34" charset="0"/>
            </a:endParaRPr>
          </a:p>
          <a:p>
            <a:pPr marL="0" indent="0">
              <a:buFontTx/>
              <a:buNone/>
            </a:pPr>
            <a:r>
              <a:rPr lang="en-GB" sz="1050" b="1" kern="1200" dirty="0">
                <a:solidFill>
                  <a:schemeClr val="tx1"/>
                </a:solidFill>
                <a:effectLst/>
                <a:latin typeface="Arial" panose="020B0604020202020204" pitchFamily="34" charset="0"/>
                <a:ea typeface="+mn-ea"/>
                <a:cs typeface="Arial" panose="020B0604020202020204" pitchFamily="34" charset="0"/>
              </a:rPr>
              <a:t>Learning Outcomes</a:t>
            </a:r>
          </a:p>
          <a:p>
            <a:pPr marL="0" indent="0">
              <a:buFontTx/>
              <a:buNone/>
            </a:pPr>
            <a:r>
              <a:rPr lang="en-GB" sz="1050" b="0" kern="1200" dirty="0">
                <a:solidFill>
                  <a:schemeClr val="tx1"/>
                </a:solidFill>
                <a:effectLst/>
                <a:latin typeface="Arial" panose="020B0604020202020204" pitchFamily="34" charset="0"/>
                <a:ea typeface="+mn-ea"/>
                <a:cs typeface="Arial" panose="020B0604020202020204" pitchFamily="34" charset="0"/>
              </a:rPr>
              <a:t>Participants learn:</a:t>
            </a:r>
          </a:p>
          <a:p>
            <a:pPr marL="171450" lvl="0" indent="-171450"/>
            <a:r>
              <a:rPr lang="en-GB" sz="1050" kern="1200" dirty="0">
                <a:solidFill>
                  <a:schemeClr val="tx1"/>
                </a:solidFill>
                <a:effectLst/>
                <a:latin typeface="Arial" panose="020B0604020202020204" pitchFamily="34" charset="0"/>
                <a:ea typeface="+mn-ea"/>
                <a:cs typeface="Arial" panose="020B0604020202020204" pitchFamily="34" charset="0"/>
              </a:rPr>
              <a:t>how financial decline interacts with culture and leadership</a:t>
            </a:r>
          </a:p>
          <a:p>
            <a:pPr marL="171450" lvl="0" indent="-171450"/>
            <a:r>
              <a:rPr lang="en-GB" sz="1050" kern="1200" dirty="0">
                <a:solidFill>
                  <a:schemeClr val="tx1"/>
                </a:solidFill>
                <a:effectLst/>
                <a:latin typeface="Arial" panose="020B0604020202020204" pitchFamily="34" charset="0"/>
                <a:ea typeface="+mn-ea"/>
                <a:cs typeface="Arial" panose="020B0604020202020204" pitchFamily="34" charset="0"/>
              </a:rPr>
              <a:t>how ignored warnings escalate into crisis</a:t>
            </a:r>
          </a:p>
          <a:p>
            <a:pPr marL="171450" lvl="0" indent="-171450"/>
            <a:r>
              <a:rPr lang="en-GB" sz="1050" kern="1200" dirty="0">
                <a:solidFill>
                  <a:schemeClr val="tx1"/>
                </a:solidFill>
                <a:effectLst/>
                <a:latin typeface="Arial" panose="020B0604020202020204" pitchFamily="34" charset="0"/>
                <a:ea typeface="+mn-ea"/>
                <a:cs typeface="Arial" panose="020B0604020202020204" pitchFamily="34" charset="0"/>
              </a:rPr>
              <a:t>how to build financial sustainability through leadership action</a:t>
            </a:r>
          </a:p>
          <a:p>
            <a:pPr marL="0" indent="0">
              <a:buFontTx/>
              <a:buNone/>
            </a:pPr>
            <a:endParaRPr lang="en-GB" sz="800" kern="1200" dirty="0">
              <a:solidFill>
                <a:schemeClr val="tx1"/>
              </a:solidFill>
              <a:effectLst/>
              <a:latin typeface="Arial" panose="020B0604020202020204" pitchFamily="34" charset="0"/>
              <a:ea typeface="+mn-ea"/>
              <a:cs typeface="Arial" panose="020B0604020202020204" pitchFamily="34" charset="0"/>
            </a:endParaRPr>
          </a:p>
          <a:p>
            <a:pPr marL="0" indent="0">
              <a:buFontTx/>
              <a:buNone/>
            </a:pPr>
            <a:r>
              <a:rPr lang="en-GB" sz="1050" b="1" kern="1200" dirty="0">
                <a:solidFill>
                  <a:schemeClr val="tx1"/>
                </a:solidFill>
                <a:effectLst/>
                <a:latin typeface="Arial" panose="020B0604020202020204" pitchFamily="34" charset="0"/>
                <a:ea typeface="+mn-ea"/>
                <a:cs typeface="Arial" panose="020B0604020202020204" pitchFamily="34" charset="0"/>
              </a:rPr>
              <a:t>Purpose of the Slide</a:t>
            </a:r>
          </a:p>
          <a:p>
            <a:pPr marL="0" indent="0">
              <a:buFontTx/>
              <a:buNone/>
            </a:pPr>
            <a:r>
              <a:rPr lang="en-GB" sz="1050" kern="1200" dirty="0">
                <a:solidFill>
                  <a:schemeClr val="tx1"/>
                </a:solidFill>
                <a:effectLst/>
                <a:latin typeface="Arial" panose="020B0604020202020204" pitchFamily="34" charset="0"/>
                <a:ea typeface="+mn-ea"/>
                <a:cs typeface="Arial" panose="020B0604020202020204" pitchFamily="34" charset="0"/>
              </a:rPr>
              <a:t>To show the completed Fishbone diagram after Presidents attempt their own version, enabling comparison and deeper insight.</a:t>
            </a:r>
          </a:p>
          <a:p>
            <a:pPr marL="0" indent="0">
              <a:buFontTx/>
              <a:buNone/>
            </a:pPr>
            <a:endParaRPr lang="en-GB" sz="1050" kern="1200" dirty="0">
              <a:solidFill>
                <a:schemeClr val="tx1"/>
              </a:solidFill>
              <a:effectLst/>
              <a:latin typeface="Arial" panose="020B0604020202020204" pitchFamily="34" charset="0"/>
              <a:ea typeface="+mn-ea"/>
              <a:cs typeface="Arial" panose="020B0604020202020204" pitchFamily="34" charset="0"/>
            </a:endParaRPr>
          </a:p>
          <a:p>
            <a:pPr marL="0" lvl="0" indent="0">
              <a:buFontTx/>
              <a:buNone/>
            </a:pPr>
            <a:endParaRPr lang="en-GB" sz="1050" kern="1200" dirty="0">
              <a:solidFill>
                <a:schemeClr val="tx1"/>
              </a:solidFill>
              <a:effectLst/>
              <a:latin typeface="Arial" panose="020B0604020202020204" pitchFamily="34" charset="0"/>
              <a:ea typeface="+mn-ea"/>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47</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9947193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466725"/>
            <a:ext cx="5486400" cy="3086100"/>
          </a:xfrm>
        </p:spPr>
        <p:txBody>
          <a:bodyPr/>
          <a:lstStyle/>
          <a:p>
            <a:endParaRPr lang="en-US" dirty="0"/>
          </a:p>
        </p:txBody>
      </p:sp>
      <p:sp>
        <p:nvSpPr>
          <p:cNvPr id="3" name="Notes Placeholder 2"/>
          <p:cNvSpPr>
            <a:spLocks noGrp="1"/>
          </p:cNvSpPr>
          <p:nvPr>
            <p:ph type="body" idx="1"/>
          </p:nvPr>
        </p:nvSpPr>
        <p:spPr>
          <a:xfrm>
            <a:off x="450573" y="3591340"/>
            <a:ext cx="5910469" cy="5552659"/>
          </a:xfrm>
        </p:spPr>
        <p:txBody>
          <a:bodyPr/>
          <a:lstStyle/>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Time for Case Studies: 20 minutes/30 minutes</a:t>
            </a: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Elapsed time AFTER Case Studies: 50 minutes of 60-minute session/63 minutes of 75-minute session</a:t>
            </a:r>
            <a:br>
              <a:rPr lang="en-GB" sz="1100" b="1" kern="1200" dirty="0">
                <a:solidFill>
                  <a:schemeClr val="tx1"/>
                </a:solidFill>
                <a:effectLst/>
                <a:latin typeface="Arial" panose="020B0604020202020204" pitchFamily="34" charset="0"/>
                <a:ea typeface="+mn-ea"/>
                <a:cs typeface="Arial" panose="020B0604020202020204" pitchFamily="34" charset="0"/>
              </a:rPr>
            </a:br>
            <a:endParaRPr lang="en-GB" sz="11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sz="1100" kern="1200" dirty="0">
                <a:solidFill>
                  <a:schemeClr val="tx1"/>
                </a:solidFill>
                <a:effectLst/>
                <a:latin typeface="Arial" panose="020B0604020202020204" pitchFamily="34" charset="0"/>
                <a:ea typeface="+mn-ea"/>
                <a:cs typeface="Arial" panose="020B0604020202020204" pitchFamily="34" charset="0"/>
              </a:rPr>
              <a:t>Explain that this is a multi layered case study involving financial decline, leadership conflict, ignored warnings, over reliance on tradition, inexperienced officers, and a Treasurer who feels isolated</a:t>
            </a:r>
            <a:r>
              <a:rPr lang="en-GB" sz="1100" dirty="0"/>
              <a:t>. </a:t>
            </a:r>
            <a:r>
              <a:rPr lang="en-GB" sz="1100" kern="1200" dirty="0">
                <a:solidFill>
                  <a:schemeClr val="tx1"/>
                </a:solidFill>
                <a:effectLst/>
                <a:latin typeface="Arial" panose="020B0604020202020204" pitchFamily="34" charset="0"/>
                <a:ea typeface="+mn-ea"/>
                <a:cs typeface="Arial" panose="020B0604020202020204" pitchFamily="34" charset="0"/>
              </a:rPr>
              <a:t>Highlight that the club has taken its venue and its financial model for granted for too long.</a:t>
            </a:r>
          </a:p>
          <a:p>
            <a:pPr marL="0" indent="0">
              <a:buNone/>
            </a:pPr>
            <a:endParaRPr lang="en-US" sz="800" dirty="0"/>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Root Causes</a:t>
            </a:r>
          </a:p>
          <a:p>
            <a:pPr marL="171450" lvl="0" indent="-171450"/>
            <a:r>
              <a:rPr lang="en-GB" sz="1100" kern="1200" dirty="0">
                <a:solidFill>
                  <a:schemeClr val="tx1"/>
                </a:solidFill>
                <a:effectLst/>
                <a:latin typeface="Arial" panose="020B0604020202020204" pitchFamily="34" charset="0"/>
                <a:ea typeface="+mn-ea"/>
                <a:cs typeface="Arial" panose="020B0604020202020204" pitchFamily="34" charset="0"/>
              </a:rPr>
              <a:t>Financial warnings ignored for multiple years</a:t>
            </a:r>
          </a:p>
          <a:p>
            <a:pPr marL="171450" lvl="0" indent="-171450"/>
            <a:r>
              <a:rPr lang="en-GB" sz="1100" kern="1200" dirty="0">
                <a:solidFill>
                  <a:schemeClr val="tx1"/>
                </a:solidFill>
                <a:effectLst/>
                <a:latin typeface="Arial" panose="020B0604020202020204" pitchFamily="34" charset="0"/>
                <a:ea typeface="+mn-ea"/>
                <a:cs typeface="Arial" panose="020B0604020202020204" pitchFamily="34" charset="0"/>
              </a:rPr>
              <a:t>Cultural attachment to an expensive venue</a:t>
            </a:r>
          </a:p>
          <a:p>
            <a:pPr marL="171450" lvl="0" indent="-171450"/>
            <a:r>
              <a:rPr lang="en-GB" sz="1100" kern="1200" dirty="0">
                <a:solidFill>
                  <a:schemeClr val="tx1"/>
                </a:solidFill>
                <a:effectLst/>
                <a:latin typeface="Arial" panose="020B0604020202020204" pitchFamily="34" charset="0"/>
                <a:ea typeface="+mn-ea"/>
                <a:cs typeface="Arial" panose="020B0604020202020204" pitchFamily="34" charset="0"/>
              </a:rPr>
              <a:t>Leadership avoidance of financial responsibility</a:t>
            </a:r>
          </a:p>
          <a:p>
            <a:pPr marL="171450" lvl="0" indent="-171450"/>
            <a:r>
              <a:rPr lang="en-GB" sz="1100" kern="1200" dirty="0">
                <a:solidFill>
                  <a:schemeClr val="tx1"/>
                </a:solidFill>
                <a:effectLst/>
                <a:latin typeface="Arial" panose="020B0604020202020204" pitchFamily="34" charset="0"/>
                <a:ea typeface="+mn-ea"/>
                <a:cs typeface="Arial" panose="020B0604020202020204" pitchFamily="34" charset="0"/>
              </a:rPr>
              <a:t>Declining membership reducing revenue</a:t>
            </a:r>
          </a:p>
          <a:p>
            <a:pPr marL="171450" lvl="0" indent="-171450"/>
            <a:r>
              <a:rPr lang="en-GB" sz="1100" kern="1200" dirty="0">
                <a:solidFill>
                  <a:schemeClr val="tx1"/>
                </a:solidFill>
                <a:effectLst/>
                <a:latin typeface="Arial" panose="020B0604020202020204" pitchFamily="34" charset="0"/>
                <a:ea typeface="+mn-ea"/>
                <a:cs typeface="Arial" panose="020B0604020202020204" pitchFamily="34" charset="0"/>
              </a:rPr>
              <a:t>Inexperienced officers unable to support sustainability</a:t>
            </a:r>
          </a:p>
          <a:p>
            <a:pPr marL="0" indent="0">
              <a:buNone/>
            </a:pPr>
            <a:endParaRPr lang="en-GB" sz="8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Root Solutions</a:t>
            </a:r>
          </a:p>
          <a:p>
            <a:pPr marL="171450" lvl="0" indent="-171450">
              <a:buFont typeface="Wingdings" pitchFamily="2" charset="2"/>
              <a:buChar char="§"/>
            </a:pPr>
            <a:r>
              <a:rPr lang="en-GB" sz="1100" kern="1200" dirty="0">
                <a:solidFill>
                  <a:schemeClr val="tx1"/>
                </a:solidFill>
                <a:effectLst/>
                <a:latin typeface="Arial" panose="020B0604020202020204" pitchFamily="34" charset="0"/>
                <a:ea typeface="+mn-ea"/>
                <a:cs typeface="Arial" panose="020B0604020202020204" pitchFamily="34" charset="0"/>
              </a:rPr>
              <a:t>Establish financial transparency and accountability</a:t>
            </a:r>
          </a:p>
          <a:p>
            <a:pPr marL="603450" lvl="1" indent="-171450">
              <a:buFont typeface="Wingdings" pitchFamily="2" charset="2"/>
              <a:buChar char="§"/>
            </a:pPr>
            <a:r>
              <a:rPr lang="en-GB" sz="1100" kern="1200" dirty="0">
                <a:solidFill>
                  <a:schemeClr val="tx1"/>
                </a:solidFill>
                <a:effectLst/>
                <a:latin typeface="Arial" panose="020B0604020202020204" pitchFamily="34" charset="0"/>
                <a:ea typeface="+mn-ea"/>
                <a:cs typeface="Arial" panose="020B0604020202020204" pitchFamily="34" charset="0"/>
              </a:rPr>
              <a:t>Hold a full financial review, update the bank mandate, and introduce monthly budget reporting.</a:t>
            </a:r>
          </a:p>
          <a:p>
            <a:pPr marL="171450" lvl="0" indent="-171450">
              <a:buFont typeface="Wingdings" pitchFamily="2" charset="2"/>
              <a:buChar char="§"/>
            </a:pPr>
            <a:r>
              <a:rPr lang="en-GB" sz="1100" kern="1200" dirty="0">
                <a:solidFill>
                  <a:schemeClr val="tx1"/>
                </a:solidFill>
                <a:effectLst/>
                <a:latin typeface="Arial" panose="020B0604020202020204" pitchFamily="34" charset="0"/>
                <a:ea typeface="+mn-ea"/>
                <a:cs typeface="Arial" panose="020B0604020202020204" pitchFamily="34" charset="0"/>
              </a:rPr>
              <a:t>Reassess the venue with the team</a:t>
            </a:r>
          </a:p>
          <a:p>
            <a:pPr marL="603450" lvl="1" indent="-171450">
              <a:buFont typeface="Wingdings" pitchFamily="2" charset="2"/>
              <a:buChar char="§"/>
            </a:pPr>
            <a:r>
              <a:rPr lang="en-GB" sz="1100" kern="1200" dirty="0">
                <a:solidFill>
                  <a:schemeClr val="tx1"/>
                </a:solidFill>
                <a:effectLst/>
                <a:latin typeface="Arial" panose="020B0604020202020204" pitchFamily="34" charset="0"/>
                <a:ea typeface="+mn-ea"/>
                <a:cs typeface="Arial" panose="020B0604020202020204" pitchFamily="34" charset="0"/>
              </a:rPr>
              <a:t>Discuss costs openly, explore alternatives, and decide whether the venue is sustainable.</a:t>
            </a:r>
          </a:p>
          <a:p>
            <a:pPr marL="603450" lvl="1" indent="-171450">
              <a:buFont typeface="Wingdings" pitchFamily="2" charset="2"/>
              <a:buChar char="§"/>
            </a:pPr>
            <a:r>
              <a:rPr lang="en-GB" sz="1100" kern="1200" dirty="0">
                <a:solidFill>
                  <a:schemeClr val="tx1"/>
                </a:solidFill>
                <a:effectLst/>
                <a:latin typeface="Arial" panose="020B0604020202020204" pitchFamily="34" charset="0"/>
                <a:ea typeface="+mn-ea"/>
                <a:cs typeface="Arial" panose="020B0604020202020204" pitchFamily="34" charset="0"/>
              </a:rPr>
              <a:t>This could mean raising membership fees if the venue is important to the members. </a:t>
            </a:r>
          </a:p>
          <a:p>
            <a:pPr marL="171450" lvl="0" indent="-171450">
              <a:buFont typeface="Wingdings" pitchFamily="2" charset="2"/>
              <a:buChar char="§"/>
            </a:pPr>
            <a:r>
              <a:rPr lang="en-GB" sz="1100" kern="1200" dirty="0">
                <a:solidFill>
                  <a:schemeClr val="tx1"/>
                </a:solidFill>
                <a:effectLst/>
                <a:latin typeface="Arial" panose="020B0604020202020204" pitchFamily="34" charset="0"/>
                <a:ea typeface="+mn-ea"/>
                <a:cs typeface="Arial" panose="020B0604020202020204" pitchFamily="34" charset="0"/>
              </a:rPr>
              <a:t>Rebuild membership strategically</a:t>
            </a:r>
          </a:p>
          <a:p>
            <a:pPr marL="603450" lvl="1" indent="-171450">
              <a:buFont typeface="Wingdings" pitchFamily="2" charset="2"/>
              <a:buChar char="§"/>
            </a:pPr>
            <a:r>
              <a:rPr lang="en-GB" sz="1100" kern="1200" dirty="0">
                <a:solidFill>
                  <a:schemeClr val="tx1"/>
                </a:solidFill>
                <a:effectLst/>
                <a:latin typeface="Arial" panose="020B0604020202020204" pitchFamily="34" charset="0"/>
                <a:ea typeface="+mn-ea"/>
                <a:cs typeface="Arial" panose="020B0604020202020204" pitchFamily="34" charset="0"/>
              </a:rPr>
              <a:t>Launch targeted recruitment efforts (will also lead to stabilize revenue).</a:t>
            </a:r>
          </a:p>
          <a:p>
            <a:pPr marL="171450" lvl="0" indent="-171450">
              <a:buFont typeface="Wingdings" pitchFamily="2" charset="2"/>
              <a:buChar char="§"/>
            </a:pPr>
            <a:r>
              <a:rPr lang="en-GB" sz="1100" kern="1200" dirty="0">
                <a:solidFill>
                  <a:schemeClr val="tx1"/>
                </a:solidFill>
                <a:effectLst/>
                <a:latin typeface="Arial" panose="020B0604020202020204" pitchFamily="34" charset="0"/>
                <a:ea typeface="+mn-ea"/>
                <a:cs typeface="Arial" panose="020B0604020202020204" pitchFamily="34" charset="0"/>
              </a:rPr>
              <a:t>Support the Treasurer</a:t>
            </a:r>
          </a:p>
          <a:p>
            <a:pPr marL="603450" lvl="1" indent="-171450">
              <a:buFont typeface="Wingdings" pitchFamily="2" charset="2"/>
              <a:buChar char="§"/>
            </a:pPr>
            <a:r>
              <a:rPr lang="en-GB" sz="1100" kern="1200" dirty="0">
                <a:solidFill>
                  <a:schemeClr val="tx1"/>
                </a:solidFill>
                <a:effectLst/>
                <a:latin typeface="Arial" panose="020B0604020202020204" pitchFamily="34" charset="0"/>
                <a:ea typeface="+mn-ea"/>
                <a:cs typeface="Arial" panose="020B0604020202020204" pitchFamily="34" charset="0"/>
              </a:rPr>
              <a:t>Ensure she is no longer isolated, distribute financial tasks, and acknowledge her expertise.</a:t>
            </a: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48</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4095078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466725"/>
            <a:ext cx="5486400" cy="3086100"/>
          </a:xfrm>
        </p:spPr>
        <p:txBody>
          <a:bodyPr/>
          <a:lstStyle/>
          <a:p>
            <a:endParaRPr lang="en-US" dirty="0"/>
          </a:p>
        </p:txBody>
      </p:sp>
      <p:sp>
        <p:nvSpPr>
          <p:cNvPr id="3" name="Notes Placeholder 2"/>
          <p:cNvSpPr>
            <a:spLocks noGrp="1"/>
          </p:cNvSpPr>
          <p:nvPr>
            <p:ph type="body" idx="1"/>
          </p:nvPr>
        </p:nvSpPr>
        <p:spPr>
          <a:xfrm>
            <a:off x="437322" y="3617845"/>
            <a:ext cx="6096000" cy="5208104"/>
          </a:xfrm>
        </p:spPr>
        <p:txBody>
          <a:bodyPr/>
          <a:lstStyle/>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Time for Case Studies: 20 minutes/30 minutes</a:t>
            </a: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Elapsed time AFTER Case Studies: 50 minutes of 60-minute session/63 minutes of 75-minute session</a:t>
            </a:r>
          </a:p>
          <a:p>
            <a:pPr marL="0" indent="0">
              <a:buNone/>
            </a:pPr>
            <a:endParaRPr lang="en-GB" sz="8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sz="1100" kern="1200" dirty="0">
                <a:solidFill>
                  <a:schemeClr val="tx1"/>
                </a:solidFill>
                <a:effectLst/>
                <a:latin typeface="Arial" panose="020B0604020202020204" pitchFamily="34" charset="0"/>
                <a:ea typeface="+mn-ea"/>
                <a:cs typeface="Arial" panose="020B0604020202020204" pitchFamily="34" charset="0"/>
              </a:rPr>
              <a:t>(</a:t>
            </a:r>
            <a:r>
              <a:rPr lang="en-GB" sz="1100" b="1" kern="1200" dirty="0">
                <a:solidFill>
                  <a:schemeClr val="tx1"/>
                </a:solidFill>
                <a:effectLst/>
                <a:latin typeface="Arial" panose="020B0604020202020204" pitchFamily="34" charset="0"/>
                <a:ea typeface="+mn-ea"/>
                <a:cs typeface="Arial" panose="020B0604020202020204" pitchFamily="34" charset="0"/>
              </a:rPr>
              <a:t>Present</a:t>
            </a:r>
            <a:r>
              <a:rPr lang="en-GB" sz="1100" kern="1200" dirty="0">
                <a:solidFill>
                  <a:schemeClr val="tx1"/>
                </a:solidFill>
                <a:effectLst/>
                <a:latin typeface="Arial" panose="020B0604020202020204" pitchFamily="34" charset="0"/>
                <a:ea typeface="+mn-ea"/>
                <a:cs typeface="Arial" panose="020B0604020202020204" pitchFamily="34" charset="0"/>
              </a:rPr>
              <a:t> the case study. Emphasize urgency. Highlight that burnout often leads to a downward spiral: fewer members → more doubling up → more burnout → even fewer members. More details about the case study are on the next slide. </a:t>
            </a:r>
            <a:r>
              <a:rPr lang="en-GB" sz="1100" b="1" kern="1200" dirty="0">
                <a:solidFill>
                  <a:schemeClr val="tx1"/>
                </a:solidFill>
                <a:effectLst/>
                <a:latin typeface="Arial" panose="020B0604020202020204" pitchFamily="34" charset="0"/>
                <a:ea typeface="+mn-ea"/>
                <a:cs typeface="Arial" panose="020B0604020202020204" pitchFamily="34" charset="0"/>
              </a:rPr>
              <a:t>Ask</a:t>
            </a:r>
            <a:r>
              <a:rPr lang="en-GB" sz="1100" kern="1200" dirty="0">
                <a:solidFill>
                  <a:schemeClr val="tx1"/>
                </a:solidFill>
                <a:effectLst/>
                <a:latin typeface="Arial" panose="020B0604020202020204" pitchFamily="34" charset="0"/>
                <a:ea typeface="+mn-ea"/>
                <a:cs typeface="Arial" panose="020B0604020202020204" pitchFamily="34" charset="0"/>
              </a:rPr>
              <a:t> participants to apply the Fishbone problem-solving methodology to the case study to determine the root cause(s) and possible root solution(s). The aim is to reach root solution(s) that address the underlying root cause, not the symptoms.) </a:t>
            </a:r>
          </a:p>
          <a:p>
            <a:pPr marL="0" indent="0">
              <a:buNone/>
            </a:pPr>
            <a:endParaRPr lang="en-GB" sz="8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Fishbone Problem-Solving Technique:</a:t>
            </a:r>
            <a:endParaRPr lang="en-GB" sz="1100" kern="1200" dirty="0">
              <a:solidFill>
                <a:schemeClr val="tx1"/>
              </a:solidFill>
              <a:effectLst/>
              <a:latin typeface="Arial" panose="020B0604020202020204" pitchFamily="34" charset="0"/>
              <a:ea typeface="+mn-ea"/>
              <a:cs typeface="Arial" panose="020B0604020202020204" pitchFamily="34" charset="0"/>
            </a:endParaRP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Keep asking for “bones” until you reach a structural or behavioral cause.</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Avoid circularity — rephrase if needed.</a:t>
            </a:r>
          </a:p>
          <a:p>
            <a:pPr marL="0" indent="0">
              <a:buNone/>
            </a:pPr>
            <a:endParaRPr lang="en-GB" sz="8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Key Prompts</a:t>
            </a:r>
          </a:p>
          <a:p>
            <a:pPr marL="171450" lvl="0" indent="-171450"/>
            <a:r>
              <a:rPr lang="en-GB" sz="1100" kern="1200" dirty="0">
                <a:solidFill>
                  <a:schemeClr val="tx1"/>
                </a:solidFill>
                <a:effectLst/>
                <a:latin typeface="Arial" panose="020B0604020202020204" pitchFamily="34" charset="0"/>
                <a:ea typeface="+mn-ea"/>
                <a:cs typeface="Arial" panose="020B0604020202020204" pitchFamily="34" charset="0"/>
              </a:rPr>
              <a:t>“What happens when too few people carry too much of the load?”</a:t>
            </a:r>
          </a:p>
          <a:p>
            <a:pPr marL="171450" lvl="0" indent="-171450"/>
            <a:r>
              <a:rPr lang="en-GB" sz="1100" kern="1200" dirty="0">
                <a:solidFill>
                  <a:schemeClr val="tx1"/>
                </a:solidFill>
                <a:effectLst/>
                <a:latin typeface="Arial" panose="020B0604020202020204" pitchFamily="34" charset="0"/>
                <a:ea typeface="+mn-ea"/>
                <a:cs typeface="Arial" panose="020B0604020202020204" pitchFamily="34" charset="0"/>
              </a:rPr>
              <a:t>“How does burnout affect meeting quality?”</a:t>
            </a:r>
          </a:p>
          <a:p>
            <a:pPr marL="171450" lvl="0" indent="-171450"/>
            <a:r>
              <a:rPr lang="en-GB" sz="1100" kern="1200" dirty="0">
                <a:solidFill>
                  <a:schemeClr val="tx1"/>
                </a:solidFill>
                <a:effectLst/>
                <a:latin typeface="Arial" panose="020B0604020202020204" pitchFamily="34" charset="0"/>
                <a:ea typeface="+mn-ea"/>
                <a:cs typeface="Arial" panose="020B0604020202020204" pitchFamily="34" charset="0"/>
              </a:rPr>
              <a:t>“What would you investigate first as President?”</a:t>
            </a:r>
          </a:p>
          <a:p>
            <a:pPr marL="0" indent="0">
              <a:buNone/>
            </a:pPr>
            <a:endParaRPr lang="en-GB" sz="8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Learning Outcomes</a:t>
            </a:r>
          </a:p>
          <a:p>
            <a:pPr marL="0" indent="0">
              <a:buNone/>
            </a:pPr>
            <a:r>
              <a:rPr lang="en-GB" sz="1100" kern="1200" dirty="0">
                <a:solidFill>
                  <a:schemeClr val="tx1"/>
                </a:solidFill>
                <a:effectLst/>
                <a:latin typeface="Arial" panose="020B0604020202020204" pitchFamily="34" charset="0"/>
                <a:ea typeface="+mn-ea"/>
                <a:cs typeface="Arial" panose="020B0604020202020204" pitchFamily="34" charset="0"/>
              </a:rPr>
              <a:t>Participants learn:</a:t>
            </a:r>
          </a:p>
          <a:p>
            <a:pPr marL="171450" lvl="0" indent="-171450"/>
            <a:r>
              <a:rPr lang="en-GB" sz="1100" kern="1200" dirty="0">
                <a:solidFill>
                  <a:schemeClr val="tx1"/>
                </a:solidFill>
                <a:effectLst/>
                <a:latin typeface="Arial" panose="020B0604020202020204" pitchFamily="34" charset="0"/>
                <a:ea typeface="+mn-ea"/>
                <a:cs typeface="Arial" panose="020B0604020202020204" pitchFamily="34" charset="0"/>
              </a:rPr>
              <a:t>how </a:t>
            </a:r>
            <a:r>
              <a:rPr lang="en-GB" sz="1100" b="0" kern="1200" dirty="0">
                <a:solidFill>
                  <a:schemeClr val="tx1"/>
                </a:solidFill>
                <a:effectLst/>
                <a:latin typeface="Arial" panose="020B0604020202020204" pitchFamily="34" charset="0"/>
                <a:ea typeface="+mn-ea"/>
                <a:cs typeface="Arial" panose="020B0604020202020204" pitchFamily="34" charset="0"/>
              </a:rPr>
              <a:t>officer burnout affects club performance</a:t>
            </a:r>
          </a:p>
          <a:p>
            <a:pPr marL="171450" lvl="0" indent="-171450"/>
            <a:r>
              <a:rPr lang="en-GB" sz="1100" b="0" kern="1200" dirty="0">
                <a:solidFill>
                  <a:schemeClr val="tx1"/>
                </a:solidFill>
                <a:effectLst/>
                <a:latin typeface="Arial" panose="020B0604020202020204" pitchFamily="34" charset="0"/>
                <a:ea typeface="+mn-ea"/>
                <a:cs typeface="Arial" panose="020B0604020202020204" pitchFamily="34" charset="0"/>
              </a:rPr>
              <a:t>how declining attendance creates operational strain</a:t>
            </a:r>
          </a:p>
          <a:p>
            <a:pPr marL="171450" lvl="0" indent="-171450"/>
            <a:r>
              <a:rPr lang="en-GB" sz="1100" b="0" kern="1200" dirty="0">
                <a:solidFill>
                  <a:schemeClr val="tx1"/>
                </a:solidFill>
                <a:effectLst/>
                <a:latin typeface="Arial" panose="020B0604020202020204" pitchFamily="34" charset="0"/>
                <a:ea typeface="+mn-ea"/>
                <a:cs typeface="Arial" panose="020B0604020202020204" pitchFamily="34" charset="0"/>
              </a:rPr>
              <a:t>how to </a:t>
            </a:r>
            <a:r>
              <a:rPr lang="en-GB" sz="1100" kern="1200" dirty="0">
                <a:solidFill>
                  <a:schemeClr val="tx1"/>
                </a:solidFill>
                <a:effectLst/>
                <a:latin typeface="Arial" panose="020B0604020202020204" pitchFamily="34" charset="0"/>
                <a:ea typeface="+mn-ea"/>
                <a:cs typeface="Arial" panose="020B0604020202020204" pitchFamily="34" charset="0"/>
              </a:rPr>
              <a:t>diagnose urgent structural issues using RCA</a:t>
            </a:r>
          </a:p>
          <a:p>
            <a:pPr marL="0" indent="0">
              <a:buNone/>
            </a:pPr>
            <a:endParaRPr lang="en-GB" sz="8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Purpose of the Slide</a:t>
            </a:r>
          </a:p>
          <a:p>
            <a:pPr marL="0" indent="0">
              <a:buNone/>
            </a:pPr>
            <a:r>
              <a:rPr lang="en-GB" sz="1100" kern="1200" dirty="0">
                <a:solidFill>
                  <a:schemeClr val="tx1"/>
                </a:solidFill>
                <a:effectLst/>
                <a:latin typeface="Arial" panose="020B0604020202020204" pitchFamily="34" charset="0"/>
                <a:ea typeface="+mn-ea"/>
                <a:cs typeface="Arial" panose="020B0604020202020204" pitchFamily="34" charset="0"/>
              </a:rPr>
              <a:t>To introduce a scenario where a club is in acute distress. Officers are overstretched, attendance is falling, and meeting roles cannot be filled.</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p:txBody>
      </p:sp>
      <p:sp>
        <p:nvSpPr>
          <p:cNvPr id="4" name="Slide Number Placeholder 3"/>
          <p:cNvSpPr>
            <a:spLocks noGrp="1"/>
          </p:cNvSpPr>
          <p:nvPr>
            <p:ph type="sldNum" sz="quarter" idx="5"/>
          </p:nvPr>
        </p:nvSpPr>
        <p:spPr/>
        <p:txBody>
          <a:bodyPr/>
          <a:lstStyle/>
          <a:p>
            <a:fld id="{DC9DD302-1F34-F94E-BE63-3678BC305FEB}" type="slidenum">
              <a:rPr lang="en-US" smtClean="0"/>
              <a:pPr/>
              <a:t>49</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9219888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466725"/>
            <a:ext cx="5486400" cy="3086100"/>
          </a:xfrm>
        </p:spPr>
        <p:txBody>
          <a:bodyPr/>
          <a:lstStyle/>
          <a:p>
            <a:endParaRPr lang="en-US" dirty="0"/>
          </a:p>
        </p:txBody>
      </p:sp>
      <p:sp>
        <p:nvSpPr>
          <p:cNvPr id="3" name="Notes Placeholder 2"/>
          <p:cNvSpPr>
            <a:spLocks noGrp="1"/>
          </p:cNvSpPr>
          <p:nvPr>
            <p:ph type="body" idx="1"/>
          </p:nvPr>
        </p:nvSpPr>
        <p:spPr>
          <a:xfrm>
            <a:off x="543339" y="3604592"/>
            <a:ext cx="5791200" cy="5274365"/>
          </a:xfrm>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for Case Studies: 20 minutes/30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AFTER Case Studies: 50 minutes of 60-minute session/63 minutes of 75-minute session</a:t>
            </a:r>
            <a:br>
              <a:rPr lang="en-GB" sz="1200" b="0" kern="1200" dirty="0">
                <a:solidFill>
                  <a:schemeClr val="tx1"/>
                </a:solidFill>
                <a:effectLst/>
                <a:latin typeface="Arial" panose="020B0604020202020204" pitchFamily="34" charset="0"/>
                <a:ea typeface="+mn-ea"/>
                <a:cs typeface="Arial" panose="020B0604020202020204" pitchFamily="34" charset="0"/>
              </a:rPr>
            </a:br>
            <a:endParaRPr lang="en-GB" sz="1200" b="0" kern="1200" dirty="0">
              <a:solidFill>
                <a:schemeClr val="tx1"/>
              </a:solidFill>
              <a:effectLst/>
              <a:latin typeface="Arial" panose="020B0604020202020204" pitchFamily="34" charset="0"/>
              <a:ea typeface="+mn-ea"/>
              <a:cs typeface="Arial" panose="020B0604020202020204" pitchFamily="34" charset="0"/>
            </a:endParaRPr>
          </a:p>
          <a:p>
            <a:pPr marL="0" marR="0" lvl="0" indent="0" algn="l" defTabSz="216000" rtl="0" eaLnBrk="1" fontAlgn="auto" latinLnBrk="0" hangingPunct="1">
              <a:buClrTx/>
              <a:buSzTx/>
              <a:buFont typeface="Wingdings" pitchFamily="2" charset="2"/>
              <a:buNone/>
              <a:tabLst>
                <a:tab pos="216000" algn="l"/>
                <a:tab pos="432000" algn="l"/>
                <a:tab pos="648000" algn="l"/>
                <a:tab pos="864000" algn="l"/>
              </a:tabLst>
              <a:defRPr/>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sz="1200" b="0" kern="1200" dirty="0">
                <a:solidFill>
                  <a:schemeClr val="tx1"/>
                </a:solidFill>
                <a:effectLst/>
                <a:latin typeface="Arial" panose="020B0604020202020204" pitchFamily="34" charset="0"/>
                <a:ea typeface="+mn-ea"/>
                <a:cs typeface="Arial" panose="020B0604020202020204" pitchFamily="34" charset="0"/>
              </a:rPr>
              <a:t>Club Details:</a:t>
            </a:r>
          </a:p>
          <a:p>
            <a:pPr marL="171450"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DCP Goals Met – 2/10</a:t>
            </a:r>
          </a:p>
          <a:p>
            <a:pPr marL="171450"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Sep/Oct renewals – Retained 13 out of 19 members</a:t>
            </a:r>
          </a:p>
          <a:p>
            <a:pPr marL="171450"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Current Club Membership – 14 members</a:t>
            </a:r>
          </a:p>
          <a:p>
            <a:pPr marL="171450"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Executive Committee Members are too busy to meet</a:t>
            </a:r>
            <a:br>
              <a:rPr lang="en-GB" sz="1200" kern="1200" dirty="0">
                <a:solidFill>
                  <a:schemeClr val="tx1"/>
                </a:solidFill>
                <a:effectLst/>
                <a:latin typeface="Arial" panose="020B0604020202020204" pitchFamily="34" charset="0"/>
                <a:ea typeface="+mn-ea"/>
                <a:cs typeface="Arial" panose="020B0604020202020204" pitchFamily="34" charset="0"/>
              </a:rPr>
            </a:b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Key Prompts</a:t>
            </a:r>
          </a:p>
          <a:p>
            <a:pPr marL="171450" lvl="0" indent="-171450"/>
            <a:r>
              <a:rPr lang="en-GB" sz="1200" kern="1200" dirty="0">
                <a:solidFill>
                  <a:schemeClr val="tx1"/>
                </a:solidFill>
                <a:effectLst/>
                <a:latin typeface="Arial" panose="020B0604020202020204" pitchFamily="34" charset="0"/>
                <a:ea typeface="+mn-ea"/>
                <a:cs typeface="Arial" panose="020B0604020202020204" pitchFamily="34" charset="0"/>
              </a:rPr>
              <a:t>“What does cancelling an Executive Committee meeting signal?”</a:t>
            </a:r>
          </a:p>
          <a:p>
            <a:pPr marL="171450" lvl="0" indent="-171450"/>
            <a:r>
              <a:rPr lang="en-GB" sz="1200" kern="1200" dirty="0">
                <a:solidFill>
                  <a:schemeClr val="tx1"/>
                </a:solidFill>
                <a:effectLst/>
                <a:latin typeface="Arial" panose="020B0604020202020204" pitchFamily="34" charset="0"/>
                <a:ea typeface="+mn-ea"/>
                <a:cs typeface="Arial" panose="020B0604020202020204" pitchFamily="34" charset="0"/>
              </a:rPr>
              <a:t>“How does low membership create burnout?”</a:t>
            </a:r>
          </a:p>
          <a:p>
            <a:pPr marL="171450" lvl="0" indent="-171450"/>
            <a:r>
              <a:rPr lang="en-GB" sz="1200" kern="1200" dirty="0">
                <a:solidFill>
                  <a:schemeClr val="tx1"/>
                </a:solidFill>
                <a:effectLst/>
                <a:latin typeface="Arial" panose="020B0604020202020204" pitchFamily="34" charset="0"/>
                <a:ea typeface="+mn-ea"/>
                <a:cs typeface="Arial" panose="020B0604020202020204" pitchFamily="34" charset="0"/>
              </a:rPr>
              <a:t>“What immediate actions would you take?”</a:t>
            </a:r>
          </a:p>
          <a:p>
            <a:pPr lvl="0"/>
            <a:r>
              <a:rPr lang="en-GB" sz="1200" kern="1200" dirty="0">
                <a:solidFill>
                  <a:schemeClr val="tx1"/>
                </a:solidFill>
                <a:effectLst/>
                <a:latin typeface="Arial" panose="020B0604020202020204" pitchFamily="34" charset="0"/>
                <a:ea typeface="+mn-ea"/>
                <a:cs typeface="Arial" panose="020B0604020202020204" pitchFamily="34" charset="0"/>
              </a:rPr>
              <a:t>“What is the fastest way to stabilize this club?”</a:t>
            </a:r>
          </a:p>
          <a:p>
            <a:pPr lvl="0"/>
            <a:r>
              <a:rPr lang="en-GB" sz="1200" kern="1200" dirty="0">
                <a:solidFill>
                  <a:schemeClr val="tx1"/>
                </a:solidFill>
                <a:effectLst/>
                <a:latin typeface="Arial" panose="020B0604020202020204" pitchFamily="34" charset="0"/>
                <a:ea typeface="+mn-ea"/>
                <a:cs typeface="Arial" panose="020B0604020202020204" pitchFamily="34" charset="0"/>
              </a:rPr>
              <a:t>“How do you rebuild capacity when membership is low?”</a:t>
            </a:r>
          </a:p>
          <a:p>
            <a:pPr lvl="0"/>
            <a:r>
              <a:rPr lang="en-GB" sz="1200" kern="1200" dirty="0">
                <a:solidFill>
                  <a:schemeClr val="tx1"/>
                </a:solidFill>
                <a:effectLst/>
                <a:latin typeface="Arial" panose="020B0604020202020204" pitchFamily="34" charset="0"/>
                <a:ea typeface="+mn-ea"/>
                <a:cs typeface="Arial" panose="020B0604020202020204" pitchFamily="34" charset="0"/>
              </a:rPr>
              <a:t>“What structural changes must happen immediately?”</a:t>
            </a:r>
          </a:p>
          <a:p>
            <a:pPr marL="0" indent="0">
              <a:buNone/>
            </a:pPr>
            <a:endParaRPr lang="en-GB" sz="8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Learning Outcomes</a:t>
            </a:r>
          </a:p>
          <a:p>
            <a:pPr marL="0" indent="0">
              <a:buNone/>
            </a:pPr>
            <a:r>
              <a:rPr lang="en-GB" sz="1200" b="0" kern="1200" dirty="0">
                <a:solidFill>
                  <a:schemeClr val="tx1"/>
                </a:solidFill>
                <a:effectLst/>
                <a:latin typeface="Arial" panose="020B0604020202020204" pitchFamily="34" charset="0"/>
                <a:ea typeface="+mn-ea"/>
                <a:cs typeface="Arial" panose="020B0604020202020204" pitchFamily="34" charset="0"/>
              </a:rPr>
              <a:t>Participants learn:</a:t>
            </a:r>
          </a:p>
          <a:p>
            <a:pPr marL="171450" lvl="0" indent="-171450"/>
            <a:r>
              <a:rPr lang="en-GB" sz="1200" kern="1200" dirty="0">
                <a:solidFill>
                  <a:schemeClr val="tx1"/>
                </a:solidFill>
                <a:effectLst/>
                <a:latin typeface="Arial" panose="020B0604020202020204" pitchFamily="34" charset="0"/>
                <a:ea typeface="+mn-ea"/>
                <a:cs typeface="Arial" panose="020B0604020202020204" pitchFamily="34" charset="0"/>
              </a:rPr>
              <a:t>how low membership creates operational overload</a:t>
            </a:r>
          </a:p>
          <a:p>
            <a:pPr marL="171450" lvl="0" indent="-171450"/>
            <a:r>
              <a:rPr lang="en-GB" sz="1200" kern="1200" dirty="0">
                <a:solidFill>
                  <a:schemeClr val="tx1"/>
                </a:solidFill>
                <a:effectLst/>
                <a:latin typeface="Arial" panose="020B0604020202020204" pitchFamily="34" charset="0"/>
                <a:ea typeface="+mn-ea"/>
                <a:cs typeface="Arial" panose="020B0604020202020204" pitchFamily="34" charset="0"/>
              </a:rPr>
              <a:t>how officer availability affects club stability</a:t>
            </a:r>
          </a:p>
          <a:p>
            <a:pPr marL="171450" lvl="0" indent="-171450"/>
            <a:r>
              <a:rPr lang="en-GB" sz="1200" kern="1200" dirty="0">
                <a:solidFill>
                  <a:schemeClr val="tx1"/>
                </a:solidFill>
                <a:effectLst/>
                <a:latin typeface="Arial" panose="020B0604020202020204" pitchFamily="34" charset="0"/>
                <a:ea typeface="+mn-ea"/>
                <a:cs typeface="Arial" panose="020B0604020202020204" pitchFamily="34" charset="0"/>
              </a:rPr>
              <a:t>how to identify early warning signs of collapse</a:t>
            </a:r>
          </a:p>
          <a:p>
            <a:pPr marL="0" indent="0">
              <a:buNone/>
            </a:pPr>
            <a:endParaRPr lang="en-GB" sz="8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Purpose of the Slide</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To provide the minimal but critical data needed to diagnose the club’s overstretched leadership and declining participation.</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p:txBody>
      </p:sp>
      <p:sp>
        <p:nvSpPr>
          <p:cNvPr id="4" name="Slide Number Placeholder 3"/>
          <p:cNvSpPr>
            <a:spLocks noGrp="1"/>
          </p:cNvSpPr>
          <p:nvPr>
            <p:ph type="sldNum" sz="quarter" idx="5"/>
          </p:nvPr>
        </p:nvSpPr>
        <p:spPr/>
        <p:txBody>
          <a:bodyPr/>
          <a:lstStyle/>
          <a:p>
            <a:fld id="{DC9DD302-1F34-F94E-BE63-3678BC305FEB}" type="slidenum">
              <a:rPr lang="en-US" smtClean="0"/>
              <a:pPr/>
              <a:t>50</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3430656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for Case Studies: 20 minutes/30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AFTER Case Studies: 50 minutes of 60-minute session/63 minutes of 75-minute session</a:t>
            </a:r>
            <a:br>
              <a:rPr lang="en-GB" sz="1200" b="1" kern="1200" dirty="0">
                <a:solidFill>
                  <a:schemeClr val="tx1"/>
                </a:solidFill>
                <a:effectLst/>
                <a:latin typeface="Arial" panose="020B0604020202020204" pitchFamily="34" charset="0"/>
                <a:ea typeface="+mn-ea"/>
                <a:cs typeface="Arial" panose="020B0604020202020204" pitchFamily="34" charset="0"/>
              </a:rPr>
            </a:b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(Only show this slide once Presidents have created their own Fishbone diagram.)</a:t>
            </a:r>
          </a:p>
          <a:p>
            <a:pPr marL="0" indent="0">
              <a:buNone/>
            </a:pPr>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51</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0009661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466725"/>
            <a:ext cx="5486400" cy="3086100"/>
          </a:xfrm>
        </p:spPr>
        <p:txBody>
          <a:bodyPr/>
          <a:lstStyle/>
          <a:p>
            <a:endParaRPr lang="en-US" dirty="0"/>
          </a:p>
        </p:txBody>
      </p:sp>
      <p:sp>
        <p:nvSpPr>
          <p:cNvPr id="3" name="Notes Placeholder 2"/>
          <p:cNvSpPr>
            <a:spLocks noGrp="1"/>
          </p:cNvSpPr>
          <p:nvPr>
            <p:ph type="body" idx="1"/>
          </p:nvPr>
        </p:nvSpPr>
        <p:spPr>
          <a:xfrm>
            <a:off x="477078" y="3591341"/>
            <a:ext cx="5950226" cy="7129668"/>
          </a:xfrm>
        </p:spPr>
        <p:txBody>
          <a:bodyPr/>
          <a:lstStyle/>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Time for Case Studies: 20 minutes/30 minutes</a:t>
            </a: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Elapsed time AFTER Case Studies: 50 minutes of 60-minute session/63 minutes of 75-minute session</a:t>
            </a:r>
            <a:br>
              <a:rPr lang="en-GB" sz="1100" b="1" kern="1200" dirty="0">
                <a:solidFill>
                  <a:schemeClr val="tx1"/>
                </a:solidFill>
                <a:effectLst/>
                <a:latin typeface="Arial" panose="020B0604020202020204" pitchFamily="34" charset="0"/>
                <a:ea typeface="+mn-ea"/>
                <a:cs typeface="Arial" panose="020B0604020202020204" pitchFamily="34" charset="0"/>
              </a:rPr>
            </a:br>
            <a:endParaRPr lang="en-GB" sz="11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Facilitator Notes:</a:t>
            </a:r>
          </a:p>
          <a:p>
            <a:pPr marL="0" marR="0" lvl="0" indent="0" algn="l" defTabSz="216000" rtl="0" eaLnBrk="1" fontAlgn="auto" latinLnBrk="0" hangingPunct="1">
              <a:buClrTx/>
              <a:buSzTx/>
              <a:buFont typeface="Wingdings" pitchFamily="2" charset="2"/>
              <a:buNone/>
              <a:tabLst>
                <a:tab pos="216000" algn="l"/>
                <a:tab pos="432000" algn="l"/>
                <a:tab pos="648000" algn="l"/>
                <a:tab pos="864000" algn="l"/>
              </a:tabLst>
              <a:defRPr/>
            </a:pPr>
            <a:r>
              <a:rPr lang="en-GB" sz="1100" kern="1200" dirty="0">
                <a:solidFill>
                  <a:schemeClr val="tx1"/>
                </a:solidFill>
                <a:effectLst/>
                <a:latin typeface="Arial" panose="020B0604020202020204" pitchFamily="34" charset="0"/>
                <a:ea typeface="+mn-ea"/>
                <a:cs typeface="Arial" panose="020B0604020202020204" pitchFamily="34" charset="0"/>
              </a:rPr>
              <a:t>Explain that this case study represents a club in crisis mode. Without intervention, the club risks collapse within months. The Executive Committee cannot meet, officers are overwhelmed, and membership is too low to sustain weekly operations. Highlight that this situation requires immediate intervention, not long-term planning.</a:t>
            </a:r>
          </a:p>
          <a:p>
            <a:pPr marL="0" indent="0">
              <a:buNone/>
            </a:pPr>
            <a:endParaRPr lang="en-GB" sz="8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Root Causes</a:t>
            </a:r>
          </a:p>
          <a:p>
            <a:pPr marL="171450" lvl="0" indent="-171450"/>
            <a:r>
              <a:rPr lang="en-GB" sz="1100" kern="1200" dirty="0">
                <a:solidFill>
                  <a:schemeClr val="tx1"/>
                </a:solidFill>
                <a:effectLst/>
                <a:latin typeface="Arial" panose="020B0604020202020204" pitchFamily="34" charset="0"/>
                <a:ea typeface="+mn-ea"/>
                <a:cs typeface="Arial" panose="020B0604020202020204" pitchFamily="34" charset="0"/>
              </a:rPr>
              <a:t>Membership too low to support weekly meetings</a:t>
            </a:r>
          </a:p>
          <a:p>
            <a:pPr marL="171450" lvl="0" indent="-171450"/>
            <a:r>
              <a:rPr lang="en-GB" sz="1100" kern="1200" dirty="0">
                <a:solidFill>
                  <a:schemeClr val="tx1"/>
                </a:solidFill>
                <a:effectLst/>
                <a:latin typeface="Arial" panose="020B0604020202020204" pitchFamily="34" charset="0"/>
                <a:ea typeface="+mn-ea"/>
                <a:cs typeface="Arial" panose="020B0604020202020204" pitchFamily="34" charset="0"/>
              </a:rPr>
              <a:t>Officers overstretched and unable to meet</a:t>
            </a:r>
          </a:p>
          <a:p>
            <a:pPr marL="171450" lvl="0" indent="-171450"/>
            <a:r>
              <a:rPr lang="en-GB" sz="1100" kern="1200" dirty="0">
                <a:solidFill>
                  <a:schemeClr val="tx1"/>
                </a:solidFill>
                <a:effectLst/>
                <a:latin typeface="Arial" panose="020B0604020202020204" pitchFamily="34" charset="0"/>
                <a:ea typeface="+mn-ea"/>
                <a:cs typeface="Arial" panose="020B0604020202020204" pitchFamily="34" charset="0"/>
              </a:rPr>
              <a:t>No structured processes or planning</a:t>
            </a:r>
          </a:p>
          <a:p>
            <a:pPr marL="171450" lvl="0" indent="-171450"/>
            <a:r>
              <a:rPr lang="en-GB" sz="1100" kern="1200" dirty="0">
                <a:solidFill>
                  <a:schemeClr val="tx1"/>
                </a:solidFill>
                <a:effectLst/>
                <a:latin typeface="Arial" panose="020B0604020202020204" pitchFamily="34" charset="0"/>
                <a:ea typeface="+mn-ea"/>
                <a:cs typeface="Arial" panose="020B0604020202020204" pitchFamily="34" charset="0"/>
              </a:rPr>
              <a:t>Burnout normalized within the club</a:t>
            </a:r>
          </a:p>
          <a:p>
            <a:pPr marL="0" indent="0">
              <a:buNone/>
            </a:pPr>
            <a:endParaRPr lang="en-GB" sz="8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Root Solutions</a:t>
            </a:r>
          </a:p>
          <a:p>
            <a:pPr marL="228600" lvl="0" indent="-228600">
              <a:buFont typeface="+mj-lt"/>
              <a:buAutoNum type="arabicPeriod"/>
            </a:pPr>
            <a:r>
              <a:rPr lang="en-GB" sz="1100" kern="1200" dirty="0">
                <a:solidFill>
                  <a:schemeClr val="tx1"/>
                </a:solidFill>
                <a:effectLst/>
                <a:latin typeface="Arial" panose="020B0604020202020204" pitchFamily="34" charset="0"/>
                <a:ea typeface="+mn-ea"/>
                <a:cs typeface="Arial" panose="020B0604020202020204" pitchFamily="34" charset="0"/>
              </a:rPr>
              <a:t>Reset expectations for Executive Committee meetings.</a:t>
            </a:r>
          </a:p>
          <a:p>
            <a:pPr marL="660600" lvl="1" indent="-228600"/>
            <a:r>
              <a:rPr lang="en-GB" sz="1100" kern="1200" dirty="0">
                <a:solidFill>
                  <a:schemeClr val="tx1"/>
                </a:solidFill>
                <a:effectLst/>
                <a:latin typeface="Arial" panose="020B0604020202020204" pitchFamily="34" charset="0"/>
                <a:ea typeface="+mn-ea"/>
                <a:cs typeface="Arial" panose="020B0604020202020204" pitchFamily="34" charset="0"/>
              </a:rPr>
              <a:t>Maybe even just a 15-minute session to get through one topic of concern.</a:t>
            </a:r>
          </a:p>
          <a:p>
            <a:pPr marL="660600" lvl="1" indent="-228600"/>
            <a:r>
              <a:rPr lang="en-GB" sz="1100" kern="1200" dirty="0">
                <a:solidFill>
                  <a:schemeClr val="tx1"/>
                </a:solidFill>
                <a:effectLst/>
                <a:latin typeface="Arial" panose="020B0604020202020204" pitchFamily="34" charset="0"/>
                <a:ea typeface="+mn-ea"/>
                <a:cs typeface="Arial" panose="020B0604020202020204" pitchFamily="34" charset="0"/>
              </a:rPr>
              <a:t>Then schedule follow-ups via meeting or electronic communications.</a:t>
            </a:r>
          </a:p>
          <a:p>
            <a:pPr marL="228600" lvl="0" indent="-228600">
              <a:buFont typeface="+mj-lt"/>
              <a:buAutoNum type="arabicPeriod"/>
            </a:pPr>
            <a:r>
              <a:rPr lang="en-GB" sz="1100" kern="1200" dirty="0">
                <a:solidFill>
                  <a:schemeClr val="tx1"/>
                </a:solidFill>
                <a:effectLst/>
                <a:latin typeface="Arial" panose="020B0604020202020204" pitchFamily="34" charset="0"/>
                <a:ea typeface="+mn-ea"/>
                <a:cs typeface="Arial" panose="020B0604020202020204" pitchFamily="34" charset="0"/>
              </a:rPr>
              <a:t>Introduce minimum viable structure</a:t>
            </a:r>
          </a:p>
          <a:p>
            <a:pPr marL="660600" lvl="1" indent="-228600"/>
            <a:r>
              <a:rPr lang="en-GB" sz="1100" kern="1200" dirty="0">
                <a:solidFill>
                  <a:schemeClr val="tx1"/>
                </a:solidFill>
                <a:effectLst/>
                <a:latin typeface="Arial" panose="020B0604020202020204" pitchFamily="34" charset="0"/>
                <a:ea typeface="+mn-ea"/>
                <a:cs typeface="Arial" panose="020B0604020202020204" pitchFamily="34" charset="0"/>
              </a:rPr>
              <a:t>Implement basic planning processes, role assignment systems, and meeting preparation routines.</a:t>
            </a:r>
          </a:p>
          <a:p>
            <a:pPr marL="228600" lvl="0" indent="-228600">
              <a:buFont typeface="+mj-lt"/>
              <a:buAutoNum type="arabicPeriod"/>
            </a:pPr>
            <a:r>
              <a:rPr lang="en-GB" sz="1100" kern="1200" dirty="0">
                <a:solidFill>
                  <a:schemeClr val="tx1"/>
                </a:solidFill>
                <a:effectLst/>
                <a:latin typeface="Arial" panose="020B0604020202020204" pitchFamily="34" charset="0"/>
                <a:ea typeface="+mn-ea"/>
                <a:cs typeface="Arial" panose="020B0604020202020204" pitchFamily="34" charset="0"/>
              </a:rPr>
              <a:t>Request Area Director and local neighboring club support for Open Houses to recruit new members.</a:t>
            </a:r>
          </a:p>
          <a:p>
            <a:pPr marL="228600" lvl="0" indent="-228600">
              <a:buFont typeface="+mj-lt"/>
              <a:buAutoNum type="arabicPeriod"/>
            </a:pPr>
            <a:r>
              <a:rPr lang="en-GB" sz="1100" kern="1200" dirty="0">
                <a:solidFill>
                  <a:schemeClr val="tx1"/>
                </a:solidFill>
                <a:effectLst/>
                <a:latin typeface="Arial" panose="020B0604020202020204" pitchFamily="34" charset="0"/>
                <a:ea typeface="+mn-ea"/>
                <a:cs typeface="Arial" panose="020B0604020202020204" pitchFamily="34" charset="0"/>
              </a:rPr>
              <a:t>Immediate membership growth drive</a:t>
            </a:r>
          </a:p>
          <a:p>
            <a:pPr marL="660600" lvl="1" indent="-228600"/>
            <a:r>
              <a:rPr lang="en-GB" sz="1100" kern="1200" dirty="0">
                <a:solidFill>
                  <a:schemeClr val="tx1"/>
                </a:solidFill>
                <a:effectLst/>
                <a:latin typeface="Arial" panose="020B0604020202020204" pitchFamily="34" charset="0"/>
                <a:ea typeface="+mn-ea"/>
                <a:cs typeface="Arial" panose="020B0604020202020204" pitchFamily="34" charset="0"/>
              </a:rPr>
              <a:t>Run a rapid recruitment campaign to increase capacity and reduce officer workload. </a:t>
            </a:r>
          </a:p>
          <a:p>
            <a:pPr marL="228600" lvl="0" indent="-228600">
              <a:buFont typeface="+mj-lt"/>
              <a:buAutoNum type="arabicPeriod"/>
            </a:pPr>
            <a:r>
              <a:rPr lang="en-GB" sz="1100" kern="1200" dirty="0">
                <a:solidFill>
                  <a:schemeClr val="tx1"/>
                </a:solidFill>
                <a:effectLst/>
                <a:latin typeface="Arial" panose="020B0604020202020204" pitchFamily="34" charset="0"/>
                <a:ea typeface="+mn-ea"/>
                <a:cs typeface="Arial" panose="020B0604020202020204" pitchFamily="34" charset="0"/>
              </a:rPr>
              <a:t>Reduce meeting frequency temporarily</a:t>
            </a:r>
          </a:p>
          <a:p>
            <a:pPr marL="660600" lvl="1" indent="-228600"/>
            <a:r>
              <a:rPr lang="en-GB" sz="1100" kern="1200" dirty="0">
                <a:solidFill>
                  <a:schemeClr val="tx1"/>
                </a:solidFill>
                <a:effectLst/>
                <a:latin typeface="Arial" panose="020B0604020202020204" pitchFamily="34" charset="0"/>
                <a:ea typeface="+mn-ea"/>
                <a:cs typeface="Arial" panose="020B0604020202020204" pitchFamily="34" charset="0"/>
              </a:rPr>
              <a:t>Move to bi-monthly meetings until membership stabilizes.</a:t>
            </a:r>
          </a:p>
          <a:p>
            <a:pPr marL="228600" lvl="0" indent="-228600">
              <a:buFont typeface="+mj-lt"/>
              <a:buAutoNum type="arabicPeriod"/>
            </a:pPr>
            <a:r>
              <a:rPr lang="en-GB" sz="1100" kern="1200" dirty="0">
                <a:solidFill>
                  <a:schemeClr val="tx1"/>
                </a:solidFill>
                <a:effectLst/>
                <a:latin typeface="Arial" panose="020B0604020202020204" pitchFamily="34" charset="0"/>
                <a:ea typeface="+mn-ea"/>
                <a:cs typeface="Arial" panose="020B0604020202020204" pitchFamily="34" charset="0"/>
              </a:rPr>
              <a:t>Rebuild morale</a:t>
            </a:r>
          </a:p>
          <a:p>
            <a:pPr marL="660600" lvl="1" indent="-228600"/>
            <a:r>
              <a:rPr lang="en-GB" sz="1100" kern="1200" dirty="0">
                <a:solidFill>
                  <a:schemeClr val="tx1"/>
                </a:solidFill>
                <a:effectLst/>
                <a:latin typeface="Arial" panose="020B0604020202020204" pitchFamily="34" charset="0"/>
                <a:ea typeface="+mn-ea"/>
                <a:cs typeface="Arial" panose="020B0604020202020204" pitchFamily="34" charset="0"/>
              </a:rPr>
              <a:t>Introduce recognition, social activities, and energy building elements.</a:t>
            </a:r>
          </a:p>
          <a:p>
            <a:pPr marL="0" indent="0">
              <a:buNone/>
            </a:pPr>
            <a:endParaRPr lang="en-GB" sz="8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Learning Outcomes</a:t>
            </a:r>
          </a:p>
          <a:p>
            <a:pPr marL="0" indent="0">
              <a:buNone/>
            </a:pPr>
            <a:r>
              <a:rPr lang="en-GB" sz="1100" b="0" kern="1200" dirty="0">
                <a:solidFill>
                  <a:schemeClr val="tx1"/>
                </a:solidFill>
                <a:effectLst/>
                <a:latin typeface="Arial" panose="020B0604020202020204" pitchFamily="34" charset="0"/>
                <a:ea typeface="+mn-ea"/>
                <a:cs typeface="Arial" panose="020B0604020202020204" pitchFamily="34" charset="0"/>
              </a:rPr>
              <a:t>Participants learn:</a:t>
            </a:r>
          </a:p>
          <a:p>
            <a:pPr marL="171450" lvl="0" indent="-171450"/>
            <a:r>
              <a:rPr lang="en-GB" sz="1100" kern="1200" dirty="0">
                <a:solidFill>
                  <a:schemeClr val="tx1"/>
                </a:solidFill>
                <a:effectLst/>
                <a:latin typeface="Arial" panose="020B0604020202020204" pitchFamily="34" charset="0"/>
                <a:ea typeface="+mn-ea"/>
                <a:cs typeface="Arial" panose="020B0604020202020204" pitchFamily="34" charset="0"/>
              </a:rPr>
              <a:t>how burnout becomes systemic</a:t>
            </a:r>
          </a:p>
          <a:p>
            <a:pPr marL="171450" lvl="0" indent="-171450"/>
            <a:r>
              <a:rPr lang="en-GB" sz="1100" kern="1200" dirty="0">
                <a:solidFill>
                  <a:schemeClr val="tx1"/>
                </a:solidFill>
                <a:effectLst/>
                <a:latin typeface="Arial" panose="020B0604020202020204" pitchFamily="34" charset="0"/>
                <a:ea typeface="+mn-ea"/>
                <a:cs typeface="Arial" panose="020B0604020202020204" pitchFamily="34" charset="0"/>
              </a:rPr>
              <a:t>how to stabilize a club in crisis</a:t>
            </a:r>
          </a:p>
          <a:p>
            <a:pPr marL="171450" lvl="0" indent="-171450"/>
            <a:r>
              <a:rPr lang="en-GB" sz="1100" kern="1200" dirty="0">
                <a:solidFill>
                  <a:schemeClr val="tx1"/>
                </a:solidFill>
                <a:effectLst/>
                <a:latin typeface="Arial" panose="020B0604020202020204" pitchFamily="34" charset="0"/>
                <a:ea typeface="+mn-ea"/>
                <a:cs typeface="Arial" panose="020B0604020202020204" pitchFamily="34" charset="0"/>
              </a:rPr>
              <a:t>how to rebuild capacity through targeted action</a:t>
            </a:r>
          </a:p>
          <a:p>
            <a:pPr marL="0" indent="0">
              <a:buNone/>
            </a:pPr>
            <a:endParaRPr lang="en-GB" sz="8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Purpose of the Slide</a:t>
            </a:r>
          </a:p>
          <a:p>
            <a:pPr marL="0" indent="0">
              <a:buNone/>
            </a:pPr>
            <a:r>
              <a:rPr lang="en-GB" sz="1100" kern="1200" dirty="0">
                <a:solidFill>
                  <a:schemeClr val="tx1"/>
                </a:solidFill>
                <a:effectLst/>
                <a:latin typeface="Arial" panose="020B0604020202020204" pitchFamily="34" charset="0"/>
                <a:ea typeface="+mn-ea"/>
                <a:cs typeface="Arial" panose="020B0604020202020204" pitchFamily="34" charset="0"/>
              </a:rPr>
              <a:t>To show the completed Fishbone diagram after Presidents attempt their own version, enabling comparison and deeper insight.</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52</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4371319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for Case Studies: 20 minutes/30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AFTER Case Studies: 50 minutes of 60-minute session/63 minutes of 75-minute session</a:t>
            </a:r>
          </a:p>
          <a:p>
            <a:pPr marL="0" indent="0">
              <a:buNone/>
            </a:pPr>
            <a:endParaRPr lang="en-GB" sz="9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a:t>
            </a:r>
            <a:r>
              <a:rPr lang="en-GB" sz="1200" b="1" kern="1200" dirty="0">
                <a:solidFill>
                  <a:schemeClr val="tx1"/>
                </a:solidFill>
                <a:effectLst/>
                <a:latin typeface="Arial" panose="020B0604020202020204" pitchFamily="34" charset="0"/>
                <a:ea typeface="+mn-ea"/>
                <a:cs typeface="Arial" panose="020B0604020202020204" pitchFamily="34" charset="0"/>
              </a:rPr>
              <a:t>Present</a:t>
            </a:r>
            <a:r>
              <a:rPr lang="en-GB" sz="1200" kern="1200" dirty="0">
                <a:solidFill>
                  <a:schemeClr val="tx1"/>
                </a:solidFill>
                <a:effectLst/>
                <a:latin typeface="Arial" panose="020B0604020202020204" pitchFamily="34" charset="0"/>
                <a:ea typeface="+mn-ea"/>
                <a:cs typeface="Arial" panose="020B0604020202020204" pitchFamily="34" charset="0"/>
              </a:rPr>
              <a:t> the case study. </a:t>
            </a:r>
            <a:r>
              <a:rPr lang="en-GB" sz="1200" b="1" kern="1200" dirty="0">
                <a:solidFill>
                  <a:schemeClr val="tx1"/>
                </a:solidFill>
                <a:effectLst/>
                <a:latin typeface="Arial" panose="020B0604020202020204" pitchFamily="34" charset="0"/>
                <a:ea typeface="+mn-ea"/>
                <a:cs typeface="Arial" panose="020B0604020202020204" pitchFamily="34" charset="0"/>
              </a:rPr>
              <a:t>Ask</a:t>
            </a:r>
            <a:r>
              <a:rPr lang="en-GB" sz="1200" kern="1200" dirty="0">
                <a:solidFill>
                  <a:schemeClr val="tx1"/>
                </a:solidFill>
                <a:effectLst/>
                <a:latin typeface="Arial" panose="020B0604020202020204" pitchFamily="34" charset="0"/>
                <a:ea typeface="+mn-ea"/>
                <a:cs typeface="Arial" panose="020B0604020202020204" pitchFamily="34" charset="0"/>
              </a:rPr>
              <a:t> participants to apply the Fishbone problem-solving methodology to the case study to determine the root cause(s) and possible root solution(s). The aim is to reach root solution(s) that address the underlying root cause, not the symptoms.) </a:t>
            </a:r>
          </a:p>
          <a:p>
            <a:pPr marL="0" indent="0">
              <a:buNone/>
            </a:pPr>
            <a:endParaRPr lang="en-GB" sz="9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Fishbone Problem-Solving Technique:</a:t>
            </a: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Keep asking for “bones” until you reach a structural or behavioral cause.</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Avoid circularity — rephrase if needed.</a:t>
            </a:r>
          </a:p>
          <a:p>
            <a:pPr marL="0" indent="0">
              <a:buNone/>
            </a:pPr>
            <a:endParaRPr lang="en-GB" sz="1200" b="1" kern="1200" dirty="0">
              <a:solidFill>
                <a:schemeClr val="tx1"/>
              </a:solidFill>
              <a:effectLst/>
              <a:latin typeface="Arial" panose="020B0604020202020204" pitchFamily="34" charset="0"/>
              <a:ea typeface="+mn-ea"/>
              <a:cs typeface="Arial" panose="020B0604020202020204" pitchFamily="34" charset="0"/>
            </a:endParaRPr>
          </a:p>
        </p:txBody>
      </p:sp>
      <p:sp>
        <p:nvSpPr>
          <p:cNvPr id="4" name="Slide Number Placeholder 3"/>
          <p:cNvSpPr>
            <a:spLocks noGrp="1"/>
          </p:cNvSpPr>
          <p:nvPr>
            <p:ph type="sldNum" sz="quarter" idx="5"/>
          </p:nvPr>
        </p:nvSpPr>
        <p:spPr/>
        <p:txBody>
          <a:bodyPr/>
          <a:lstStyle/>
          <a:p>
            <a:fld id="{DC9DD302-1F34-F94E-BE63-3678BC305FEB}" type="slidenum">
              <a:rPr lang="en-US" smtClean="0"/>
              <a:pPr/>
              <a:t>53</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4535076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466725"/>
            <a:ext cx="5486400" cy="3086100"/>
          </a:xfrm>
        </p:spPr>
        <p:txBody>
          <a:bodyPr/>
          <a:lstStyle/>
          <a:p>
            <a:endParaRPr lang="en-US"/>
          </a:p>
        </p:txBody>
      </p:sp>
      <p:sp>
        <p:nvSpPr>
          <p:cNvPr id="3" name="Notes Placeholder 2"/>
          <p:cNvSpPr>
            <a:spLocks noGrp="1"/>
          </p:cNvSpPr>
          <p:nvPr>
            <p:ph type="body" idx="1"/>
          </p:nvPr>
        </p:nvSpPr>
        <p:spPr>
          <a:xfrm>
            <a:off x="424069" y="3591341"/>
            <a:ext cx="6175514" cy="7633250"/>
          </a:xfrm>
        </p:spPr>
        <p:txBody>
          <a:bodyPr/>
          <a:lstStyle/>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Time for Case Studies: 20 minutes/30 minutes</a:t>
            </a: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Elapsed time AFTER Case Studies: 50 minutes of 60-minute session/63 minutes of 75-minute session</a:t>
            </a:r>
            <a:br>
              <a:rPr lang="en-GB" sz="1100" b="0" kern="1200" dirty="0">
                <a:solidFill>
                  <a:schemeClr val="tx1"/>
                </a:solidFill>
                <a:effectLst/>
                <a:latin typeface="Arial" panose="020B0604020202020204" pitchFamily="34" charset="0"/>
                <a:ea typeface="+mn-ea"/>
                <a:cs typeface="Arial" panose="020B0604020202020204" pitchFamily="34" charset="0"/>
              </a:rPr>
            </a:br>
            <a:endParaRPr lang="en-GB" sz="1100" b="0" kern="1200" dirty="0">
              <a:solidFill>
                <a:schemeClr val="tx1"/>
              </a:solidFill>
              <a:effectLst/>
              <a:latin typeface="Arial" panose="020B0604020202020204" pitchFamily="34" charset="0"/>
              <a:ea typeface="+mn-ea"/>
              <a:cs typeface="Arial" panose="020B0604020202020204" pitchFamily="34" charset="0"/>
            </a:endParaRPr>
          </a:p>
          <a:p>
            <a:pPr marL="0" marR="0" lvl="0" indent="0" algn="l" defTabSz="216000" rtl="0" eaLnBrk="1" fontAlgn="auto" latinLnBrk="0" hangingPunct="1">
              <a:buClrTx/>
              <a:buSzTx/>
              <a:buFont typeface="Wingdings" pitchFamily="2" charset="2"/>
              <a:buNone/>
              <a:tabLst>
                <a:tab pos="216000" algn="l"/>
                <a:tab pos="432000" algn="l"/>
                <a:tab pos="648000" algn="l"/>
                <a:tab pos="864000" algn="l"/>
              </a:tabLst>
              <a:defRPr/>
            </a:pPr>
            <a:r>
              <a:rPr lang="en-GB" sz="11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sz="1100" b="0" kern="1200" dirty="0">
                <a:solidFill>
                  <a:schemeClr val="tx1"/>
                </a:solidFill>
                <a:effectLst/>
                <a:latin typeface="Arial" panose="020B0604020202020204" pitchFamily="34" charset="0"/>
                <a:ea typeface="+mn-ea"/>
                <a:cs typeface="Arial" panose="020B0604020202020204" pitchFamily="34" charset="0"/>
              </a:rPr>
              <a:t>Club Details:</a:t>
            </a:r>
          </a:p>
          <a:p>
            <a:pPr marL="171450" indent="-171450">
              <a:buFont typeface="Arial" panose="020B0604020202020204" pitchFamily="34" charset="0"/>
              <a:buChar char="•"/>
            </a:pPr>
            <a:r>
              <a:rPr lang="en-GB" sz="1100" kern="1200" dirty="0">
                <a:solidFill>
                  <a:schemeClr val="tx1"/>
                </a:solidFill>
                <a:effectLst/>
                <a:latin typeface="Arial" panose="020B0604020202020204" pitchFamily="34" charset="0"/>
                <a:ea typeface="+mn-ea"/>
                <a:cs typeface="Arial" panose="020B0604020202020204" pitchFamily="34" charset="0"/>
              </a:rPr>
              <a:t>DCP Goals Met – 1/10</a:t>
            </a:r>
          </a:p>
          <a:p>
            <a:pPr marL="171450" indent="-171450">
              <a:buFont typeface="Arial" panose="020B0604020202020204" pitchFamily="34" charset="0"/>
              <a:buChar char="•"/>
            </a:pPr>
            <a:r>
              <a:rPr lang="en-GB" sz="1100" kern="1200" dirty="0">
                <a:solidFill>
                  <a:schemeClr val="tx1"/>
                </a:solidFill>
                <a:effectLst/>
                <a:latin typeface="Arial" panose="020B0604020202020204" pitchFamily="34" charset="0"/>
                <a:ea typeface="+mn-ea"/>
                <a:cs typeface="Arial" panose="020B0604020202020204" pitchFamily="34" charset="0"/>
              </a:rPr>
              <a:t>Sep/Oct renewals – Retained 35 out of 35 members</a:t>
            </a:r>
          </a:p>
          <a:p>
            <a:pPr marL="171450" indent="-171450">
              <a:buFont typeface="Arial" panose="020B0604020202020204" pitchFamily="34" charset="0"/>
              <a:buChar char="•"/>
            </a:pPr>
            <a:r>
              <a:rPr lang="en-GB" sz="1100" kern="1200" dirty="0">
                <a:solidFill>
                  <a:schemeClr val="tx1"/>
                </a:solidFill>
                <a:effectLst/>
                <a:latin typeface="Arial" panose="020B0604020202020204" pitchFamily="34" charset="0"/>
                <a:ea typeface="+mn-ea"/>
                <a:cs typeface="Arial" panose="020B0604020202020204" pitchFamily="34" charset="0"/>
              </a:rPr>
              <a:t>Current Club Membership – 35 members</a:t>
            </a:r>
          </a:p>
          <a:p>
            <a:pPr marL="171450" indent="-171450">
              <a:buFont typeface="Arial" panose="020B0604020202020204" pitchFamily="34" charset="0"/>
              <a:buChar char="•"/>
            </a:pPr>
            <a:r>
              <a:rPr lang="en-GB" sz="1100" kern="1200" dirty="0">
                <a:solidFill>
                  <a:schemeClr val="tx1"/>
                </a:solidFill>
                <a:effectLst/>
                <a:latin typeface="Arial" panose="020B0604020202020204" pitchFamily="34" charset="0"/>
                <a:ea typeface="+mn-ea"/>
                <a:cs typeface="Arial" panose="020B0604020202020204" pitchFamily="34" charset="0"/>
              </a:rPr>
              <a:t>Team and Members are too busy to meet</a:t>
            </a:r>
          </a:p>
          <a:p>
            <a:pPr marL="0" indent="0">
              <a:buNone/>
            </a:pPr>
            <a:endParaRPr lang="en-GB" sz="8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Additional inputs: </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Work culture has shifted since the pandemic. </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With the introduction of online meetings, meeting rooms are no longer a limitation. Meetings are now scheduled throughout the entire day, every day, including over lunch.</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Many members are in multiple work meetings per day. They feel the need to spend the rest of their workday focused on project goals.</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The company’s Toastmasters champion, the VP of HR, left about 3 years ago. A new corporate champion/sponsor was never identified.</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Management’s perspective of Toastmasters has shifted. The unspoken feeling is that Toastmasters takes time away from work.</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Club members feel awkward about leaving their desks, physical or virtual, to attend the lunchtime meetings.</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Finance continues to cover dues for whoever want to be a member. The renewal process is complicated and slow. Everyone who understood the process has left the club.</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Years ago, members actively participated in District activities. With the culture shift, Toastmasters became a work activity, rather than an opportunity for personal growth.</a:t>
            </a:r>
          </a:p>
          <a:p>
            <a:pPr marL="171450" indent="-171450">
              <a:buFont typeface="Arial" panose="020B0604020202020204" pitchFamily="34" charset="0"/>
              <a:buChar char="•"/>
            </a:pPr>
            <a:endParaRPr lang="en-GB" sz="8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Key Prompts</a:t>
            </a:r>
          </a:p>
          <a:p>
            <a:pPr marL="171450" lvl="0" indent="-171450"/>
            <a:r>
              <a:rPr lang="en-GB" sz="1100" kern="1200" dirty="0">
                <a:solidFill>
                  <a:schemeClr val="tx1"/>
                </a:solidFill>
                <a:effectLst/>
                <a:latin typeface="Arial" panose="020B0604020202020204" pitchFamily="34" charset="0"/>
                <a:ea typeface="+mn-ea"/>
                <a:cs typeface="Arial" panose="020B0604020202020204" pitchFamily="34" charset="0"/>
              </a:rPr>
              <a:t>“What does cancelling a Club or Executive Committee meeting signal?”</a:t>
            </a:r>
          </a:p>
          <a:p>
            <a:pPr marL="171450" lvl="0" indent="-171450"/>
            <a:r>
              <a:rPr lang="en-GB" sz="1100" kern="1200" dirty="0">
                <a:solidFill>
                  <a:schemeClr val="tx1"/>
                </a:solidFill>
                <a:effectLst/>
                <a:latin typeface="Arial" panose="020B0604020202020204" pitchFamily="34" charset="0"/>
                <a:ea typeface="+mn-ea"/>
                <a:cs typeface="Arial" panose="020B0604020202020204" pitchFamily="34" charset="0"/>
              </a:rPr>
              <a:t>“How does low engagement harm the club’s future”</a:t>
            </a:r>
          </a:p>
          <a:p>
            <a:pPr marL="171450" lvl="0" indent="-171450"/>
            <a:r>
              <a:rPr lang="en-GB" sz="1100" kern="1200" dirty="0">
                <a:solidFill>
                  <a:schemeClr val="tx1"/>
                </a:solidFill>
                <a:effectLst/>
                <a:latin typeface="Arial" panose="020B0604020202020204" pitchFamily="34" charset="0"/>
                <a:ea typeface="+mn-ea"/>
                <a:cs typeface="Arial" panose="020B0604020202020204" pitchFamily="34" charset="0"/>
              </a:rPr>
              <a:t>“What immediate actions would you take?”</a:t>
            </a:r>
          </a:p>
          <a:p>
            <a:pPr lvl="0"/>
            <a:r>
              <a:rPr lang="en-GB" sz="1100" kern="1200" dirty="0">
                <a:solidFill>
                  <a:schemeClr val="tx1"/>
                </a:solidFill>
                <a:effectLst/>
                <a:latin typeface="Arial" panose="020B0604020202020204" pitchFamily="34" charset="0"/>
                <a:ea typeface="+mn-ea"/>
                <a:cs typeface="Arial" panose="020B0604020202020204" pitchFamily="34" charset="0"/>
              </a:rPr>
              <a:t>“What is the fastest way to energize this club?”</a:t>
            </a:r>
          </a:p>
          <a:p>
            <a:pPr lvl="0"/>
            <a:r>
              <a:rPr lang="en-GB" sz="1100" kern="1200" dirty="0">
                <a:solidFill>
                  <a:schemeClr val="tx1"/>
                </a:solidFill>
                <a:effectLst/>
                <a:latin typeface="Arial" panose="020B0604020202020204" pitchFamily="34" charset="0"/>
                <a:ea typeface="+mn-ea"/>
                <a:cs typeface="Arial" panose="020B0604020202020204" pitchFamily="34" charset="0"/>
              </a:rPr>
              <a:t>“How do you rebuild energy when it is low?”</a:t>
            </a:r>
          </a:p>
          <a:p>
            <a:pPr lvl="0"/>
            <a:r>
              <a:rPr lang="en-GB" sz="1100" kern="1200" dirty="0">
                <a:solidFill>
                  <a:schemeClr val="tx1"/>
                </a:solidFill>
                <a:effectLst/>
                <a:latin typeface="Arial" panose="020B0604020202020204" pitchFamily="34" charset="0"/>
                <a:ea typeface="+mn-ea"/>
                <a:cs typeface="Arial" panose="020B0604020202020204" pitchFamily="34" charset="0"/>
              </a:rPr>
              <a:t>“What structural changes must happen immediately?”</a:t>
            </a:r>
          </a:p>
          <a:p>
            <a:pPr marL="0" indent="0">
              <a:buNone/>
            </a:pPr>
            <a:endParaRPr lang="en-GB" sz="8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Learning Outcomes</a:t>
            </a:r>
          </a:p>
          <a:p>
            <a:pPr marL="0" indent="0">
              <a:buNone/>
            </a:pPr>
            <a:r>
              <a:rPr lang="en-GB" sz="1100" b="0" kern="1200" dirty="0">
                <a:solidFill>
                  <a:schemeClr val="tx1"/>
                </a:solidFill>
                <a:effectLst/>
                <a:latin typeface="Arial" panose="020B0604020202020204" pitchFamily="34" charset="0"/>
                <a:ea typeface="+mn-ea"/>
                <a:cs typeface="Arial" panose="020B0604020202020204" pitchFamily="34" charset="0"/>
              </a:rPr>
              <a:t>Participants learn:</a:t>
            </a:r>
          </a:p>
          <a:p>
            <a:pPr marL="171450" lvl="0" indent="-171450"/>
            <a:r>
              <a:rPr lang="en-GB" sz="1100" kern="1200" dirty="0">
                <a:solidFill>
                  <a:schemeClr val="tx1"/>
                </a:solidFill>
                <a:effectLst/>
                <a:latin typeface="Arial" panose="020B0604020202020204" pitchFamily="34" charset="0"/>
                <a:ea typeface="+mn-ea"/>
                <a:cs typeface="Arial" panose="020B0604020202020204" pitchFamily="34" charset="0"/>
              </a:rPr>
              <a:t>how low energy harms the club’s long-term future</a:t>
            </a:r>
          </a:p>
          <a:p>
            <a:pPr marL="171450" lvl="0" indent="-171450"/>
            <a:r>
              <a:rPr lang="en-GB" sz="1100" kern="1200" dirty="0">
                <a:solidFill>
                  <a:schemeClr val="tx1"/>
                </a:solidFill>
                <a:effectLst/>
                <a:latin typeface="Arial" panose="020B0604020202020204" pitchFamily="34" charset="0"/>
                <a:ea typeface="+mn-ea"/>
                <a:cs typeface="Arial" panose="020B0604020202020204" pitchFamily="34" charset="0"/>
              </a:rPr>
              <a:t>how officer availability affects club stability</a:t>
            </a:r>
          </a:p>
          <a:p>
            <a:pPr marL="171450" lvl="0" indent="-171450"/>
            <a:r>
              <a:rPr lang="en-GB" sz="1100" kern="1200" dirty="0">
                <a:solidFill>
                  <a:schemeClr val="tx1"/>
                </a:solidFill>
                <a:effectLst/>
                <a:latin typeface="Arial" panose="020B0604020202020204" pitchFamily="34" charset="0"/>
                <a:ea typeface="+mn-ea"/>
                <a:cs typeface="Arial" panose="020B0604020202020204" pitchFamily="34" charset="0"/>
              </a:rPr>
              <a:t>how to identify early warning signs of closure</a:t>
            </a:r>
          </a:p>
          <a:p>
            <a:pPr marL="0" indent="0">
              <a:buNone/>
            </a:pPr>
            <a:endParaRPr lang="en-GB" sz="8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Purpose of the Slide</a:t>
            </a:r>
          </a:p>
          <a:p>
            <a:pPr marL="0" indent="0">
              <a:buNone/>
            </a:pPr>
            <a:r>
              <a:rPr lang="en-GB" sz="1100" kern="1200" dirty="0">
                <a:solidFill>
                  <a:schemeClr val="tx1"/>
                </a:solidFill>
                <a:effectLst/>
                <a:latin typeface="Arial" panose="020B0604020202020204" pitchFamily="34" charset="0"/>
                <a:ea typeface="+mn-ea"/>
                <a:cs typeface="Arial" panose="020B0604020202020204" pitchFamily="34" charset="0"/>
              </a:rPr>
              <a:t>To provide the minimal but critical data needed to diagnose the club’s declining participation and support.</a:t>
            </a: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54</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9713852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466725"/>
            <a:ext cx="5486400" cy="3086100"/>
          </a:xfrm>
        </p:spPr>
        <p:txBody>
          <a:bodyPr/>
          <a:lstStyle/>
          <a:p>
            <a:endParaRPr lang="en-US"/>
          </a:p>
        </p:txBody>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for Case Studies: 20 minutes/30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AFTER Case Studies: 50 minutes of 60-minute session/63 minutes of 75-minute session</a:t>
            </a:r>
            <a:br>
              <a:rPr lang="en-GB" sz="1200" b="0" kern="1200" dirty="0">
                <a:solidFill>
                  <a:schemeClr val="tx1"/>
                </a:solidFill>
                <a:effectLst/>
                <a:latin typeface="Arial" panose="020B0604020202020204" pitchFamily="34" charset="0"/>
                <a:ea typeface="+mn-ea"/>
                <a:cs typeface="Arial" panose="020B0604020202020204" pitchFamily="34" charset="0"/>
              </a:rPr>
            </a:br>
            <a:endParaRPr lang="en-GB" sz="1200" b="0" kern="1200" dirty="0">
              <a:solidFill>
                <a:schemeClr val="tx1"/>
              </a:solidFill>
              <a:effectLst/>
              <a:latin typeface="Arial" panose="020B0604020202020204" pitchFamily="34" charset="0"/>
              <a:ea typeface="+mn-ea"/>
              <a:cs typeface="Arial" panose="020B0604020202020204" pitchFamily="34" charset="0"/>
            </a:endParaRPr>
          </a:p>
          <a:p>
            <a:pPr marL="0" marR="0" lvl="0" indent="0" algn="l" defTabSz="216000" rtl="0" eaLnBrk="1" fontAlgn="auto" latinLnBrk="0" hangingPunct="1">
              <a:lnSpc>
                <a:spcPts val="1500"/>
              </a:lnSpc>
              <a:spcBef>
                <a:spcPts val="0"/>
              </a:spcBef>
              <a:spcAft>
                <a:spcPts val="600"/>
              </a:spcAft>
              <a:buClrTx/>
              <a:buSzTx/>
              <a:buFont typeface="Wingdings" pitchFamily="2" charset="2"/>
              <a:buNone/>
              <a:tabLst>
                <a:tab pos="216000" algn="l"/>
                <a:tab pos="432000" algn="l"/>
                <a:tab pos="648000" algn="l"/>
                <a:tab pos="864000" algn="l"/>
              </a:tabLst>
              <a:defRPr/>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(Only show this slide once Presidents have created their own Fishbone diagram. This solution uses information from the context given, as well as reasonable assumptions from that information.)</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55</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7281295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466725"/>
            <a:ext cx="5486400" cy="3086100"/>
          </a:xfrm>
        </p:spPr>
        <p:txBody>
          <a:bodyPr/>
          <a:lstStyle/>
          <a:p>
            <a:endParaRPr lang="en-US"/>
          </a:p>
        </p:txBody>
      </p:sp>
      <p:sp>
        <p:nvSpPr>
          <p:cNvPr id="3" name="Notes Placeholder 2"/>
          <p:cNvSpPr>
            <a:spLocks noGrp="1"/>
          </p:cNvSpPr>
          <p:nvPr>
            <p:ph type="body" idx="1"/>
          </p:nvPr>
        </p:nvSpPr>
        <p:spPr>
          <a:xfrm>
            <a:off x="463825" y="3710609"/>
            <a:ext cx="5976731" cy="5327374"/>
          </a:xfrm>
        </p:spPr>
        <p:txBody>
          <a:bodyPr/>
          <a:lstStyle/>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Time for Case Studies: 20 minutes/30 minutes</a:t>
            </a: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Elapsed time AFTER Case Studies: 50 minutes of 60-minute session/63 minutes of 75-minute session</a:t>
            </a:r>
            <a:br>
              <a:rPr lang="en-GB" sz="1100" b="1" kern="1200" dirty="0">
                <a:solidFill>
                  <a:schemeClr val="tx1"/>
                </a:solidFill>
                <a:effectLst/>
                <a:latin typeface="Arial" panose="020B0604020202020204" pitchFamily="34" charset="0"/>
                <a:ea typeface="+mn-ea"/>
                <a:cs typeface="Arial" panose="020B0604020202020204" pitchFamily="34" charset="0"/>
              </a:rPr>
            </a:br>
            <a:endParaRPr lang="en-GB" sz="11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Facilitator Notes:</a:t>
            </a:r>
          </a:p>
          <a:p>
            <a:pPr marL="0" marR="0" lvl="0" indent="0" algn="l" defTabSz="216000" rtl="0" eaLnBrk="1" fontAlgn="auto" latinLnBrk="0" hangingPunct="1">
              <a:buClrTx/>
              <a:buSzTx/>
              <a:buFont typeface="Wingdings" pitchFamily="2" charset="2"/>
              <a:buNone/>
              <a:tabLst>
                <a:tab pos="216000" algn="l"/>
                <a:tab pos="432000" algn="l"/>
                <a:tab pos="648000" algn="l"/>
                <a:tab pos="864000" algn="l"/>
              </a:tabLst>
              <a:defRPr/>
            </a:pPr>
            <a:r>
              <a:rPr lang="en-GB" sz="1100" kern="1200" dirty="0">
                <a:solidFill>
                  <a:schemeClr val="tx1"/>
                </a:solidFill>
                <a:effectLst/>
                <a:latin typeface="Arial" panose="020B0604020202020204" pitchFamily="34" charset="0"/>
                <a:ea typeface="+mn-ea"/>
                <a:cs typeface="Arial" panose="020B0604020202020204" pitchFamily="34" charset="0"/>
              </a:rPr>
              <a:t>Explain that this case study represents a club in crisis mode. Without intervention, the club risks collapse within months. The Executive Committee cannot meet, officers are overwhelmed, and membership is too low to sustain weekly operations. Highlight that this situation requires immediate intervention, not long-term planning.</a:t>
            </a:r>
          </a:p>
          <a:p>
            <a:pPr marL="0" marR="0" lvl="0" indent="0" algn="l" defTabSz="216000" rtl="0" eaLnBrk="1" fontAlgn="auto" latinLnBrk="0" hangingPunct="1">
              <a:buClrTx/>
              <a:buSzTx/>
              <a:buFont typeface="Wingdings" pitchFamily="2" charset="2"/>
              <a:buNone/>
              <a:tabLst>
                <a:tab pos="216000" algn="l"/>
                <a:tab pos="432000" algn="l"/>
                <a:tab pos="648000" algn="l"/>
                <a:tab pos="864000" algn="l"/>
              </a:tabLst>
              <a:defRPr/>
            </a:pPr>
            <a:endParaRPr lang="en-GB" sz="8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Root Causes</a:t>
            </a:r>
          </a:p>
          <a:p>
            <a:pPr marL="228600" lvl="0" indent="-228600">
              <a:buFont typeface="+mj-lt"/>
              <a:buAutoNum type="arabicPeriod"/>
            </a:pPr>
            <a:r>
              <a:rPr lang="en-GB" sz="1100" kern="1200" dirty="0">
                <a:solidFill>
                  <a:schemeClr val="tx1"/>
                </a:solidFill>
                <a:effectLst/>
                <a:latin typeface="Arial" panose="020B0604020202020204" pitchFamily="34" charset="0"/>
                <a:ea typeface="+mn-ea"/>
                <a:cs typeface="Arial" panose="020B0604020202020204" pitchFamily="34" charset="0"/>
              </a:rPr>
              <a:t>Lack of a corporate champion</a:t>
            </a:r>
          </a:p>
          <a:p>
            <a:pPr marL="228600" lvl="0" indent="-228600">
              <a:buFont typeface="+mj-lt"/>
              <a:buAutoNum type="arabicPeriod"/>
            </a:pPr>
            <a:r>
              <a:rPr lang="en-GB" sz="1100" kern="1200" dirty="0">
                <a:solidFill>
                  <a:schemeClr val="tx1"/>
                </a:solidFill>
                <a:effectLst/>
                <a:latin typeface="Arial" panose="020B0604020202020204" pitchFamily="34" charset="0"/>
                <a:ea typeface="+mn-ea"/>
                <a:cs typeface="Arial" panose="020B0604020202020204" pitchFamily="34" charset="0"/>
              </a:rPr>
              <a:t>Corporate culture makes it hard to make time for Toastmasters</a:t>
            </a:r>
          </a:p>
          <a:p>
            <a:pPr marL="228600" lvl="0" indent="-228600">
              <a:buFont typeface="+mj-lt"/>
              <a:buAutoNum type="arabicPeriod"/>
            </a:pPr>
            <a:r>
              <a:rPr lang="en-GB" sz="1100" kern="1200" dirty="0">
                <a:solidFill>
                  <a:schemeClr val="tx1"/>
                </a:solidFill>
                <a:effectLst/>
                <a:latin typeface="Arial" panose="020B0604020202020204" pitchFamily="34" charset="0"/>
                <a:ea typeface="+mn-ea"/>
                <a:cs typeface="Arial" panose="020B0604020202020204" pitchFamily="34" charset="0"/>
              </a:rPr>
              <a:t>Officers may not understand their roles as they were not trained</a:t>
            </a:r>
          </a:p>
          <a:p>
            <a:pPr marL="0" indent="0">
              <a:buNone/>
            </a:pPr>
            <a:endParaRPr lang="en-GB" sz="8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Root Solutions</a:t>
            </a:r>
          </a:p>
          <a:p>
            <a:pPr marL="228600" lvl="0" indent="-228600"/>
            <a:r>
              <a:rPr lang="en-GB" sz="1100" b="0" dirty="0"/>
              <a:t>Grow the club/corporate relationship – identify an HR champion and ask to get Toastmasters accomplishments recognized in the HR process/system</a:t>
            </a:r>
          </a:p>
          <a:p>
            <a:pPr marL="228600" lvl="0" indent="-228600"/>
            <a:r>
              <a:rPr kumimoji="0" lang="en-GB" sz="1100" b="0" i="0" u="none" strike="noStrike" kern="1200" cap="none" spc="0" normalizeH="0" baseline="0" noProof="0" dirty="0">
                <a:ln>
                  <a:noFill/>
                </a:ln>
                <a:solidFill>
                  <a:srgbClr val="000000"/>
                </a:solidFill>
                <a:effectLst/>
                <a:uLnTx/>
                <a:uFillTx/>
                <a:latin typeface="Arial" panose="020B0604020202020204"/>
                <a:ea typeface="+mn-ea"/>
                <a:cs typeface="Arial" panose="020B0604020202020204" pitchFamily="34" charset="0"/>
              </a:rPr>
              <a:t>Get Trained – note if some members missed the training cycle, ask your Area Director to help with off cycle training.</a:t>
            </a:r>
          </a:p>
          <a:p>
            <a:pPr marL="228600" lvl="0" indent="-228600"/>
            <a:r>
              <a:rPr kumimoji="0" lang="en-GB" sz="1100" b="0" i="0" u="none" strike="noStrike" kern="1200" cap="none" spc="0" normalizeH="0" baseline="0" noProof="0" dirty="0">
                <a:ln>
                  <a:noFill/>
                </a:ln>
                <a:solidFill>
                  <a:srgbClr val="000000"/>
                </a:solidFill>
                <a:effectLst/>
                <a:uLnTx/>
                <a:uFillTx/>
                <a:latin typeface="Arial" panose="020B0604020202020204"/>
                <a:ea typeface="+mn-ea"/>
                <a:cs typeface="Arial" panose="020B0604020202020204" pitchFamily="34" charset="0"/>
              </a:rPr>
              <a:t>Revisit club processes – also consider a Moments of Truth for the club.</a:t>
            </a:r>
          </a:p>
          <a:p>
            <a:pPr marL="228600" lvl="0" indent="-228600">
              <a:buFont typeface="+mj-lt"/>
              <a:buAutoNum type="arabicPeriod"/>
            </a:pPr>
            <a:endParaRPr lang="en-GB" sz="8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Learning Outcomes</a:t>
            </a:r>
          </a:p>
          <a:p>
            <a:pPr marL="0" indent="0">
              <a:buNone/>
            </a:pPr>
            <a:r>
              <a:rPr lang="en-GB" sz="1100" b="0" kern="1200" dirty="0">
                <a:solidFill>
                  <a:schemeClr val="tx1"/>
                </a:solidFill>
                <a:effectLst/>
                <a:latin typeface="Arial" panose="020B0604020202020204" pitchFamily="34" charset="0"/>
                <a:ea typeface="+mn-ea"/>
                <a:cs typeface="Arial" panose="020B0604020202020204" pitchFamily="34" charset="0"/>
              </a:rPr>
              <a:t>Participants learn:</a:t>
            </a:r>
          </a:p>
          <a:p>
            <a:pPr marL="171450" lvl="0" indent="-171450"/>
            <a:r>
              <a:rPr lang="en-GB" sz="1100" kern="1200" dirty="0">
                <a:solidFill>
                  <a:schemeClr val="tx1"/>
                </a:solidFill>
                <a:effectLst/>
                <a:latin typeface="Arial" panose="020B0604020202020204" pitchFamily="34" charset="0"/>
                <a:ea typeface="+mn-ea"/>
                <a:cs typeface="Arial" panose="020B0604020202020204" pitchFamily="34" charset="0"/>
              </a:rPr>
              <a:t>how corporate priorities can impact member engagement and success </a:t>
            </a:r>
          </a:p>
          <a:p>
            <a:pPr marL="171450" lvl="0" indent="-171450"/>
            <a:r>
              <a:rPr lang="en-GB" sz="1100" kern="1200" dirty="0">
                <a:solidFill>
                  <a:schemeClr val="tx1"/>
                </a:solidFill>
                <a:effectLst/>
                <a:latin typeface="Arial" panose="020B0604020202020204" pitchFamily="34" charset="0"/>
                <a:ea typeface="+mn-ea"/>
                <a:cs typeface="Arial" panose="020B0604020202020204" pitchFamily="34" charset="0"/>
              </a:rPr>
              <a:t>how to stabilize a club in crisis</a:t>
            </a:r>
          </a:p>
          <a:p>
            <a:pPr marL="171450" lvl="0" indent="-171450"/>
            <a:r>
              <a:rPr lang="en-GB" sz="1100" kern="1200" dirty="0">
                <a:solidFill>
                  <a:schemeClr val="tx1"/>
                </a:solidFill>
                <a:effectLst/>
                <a:latin typeface="Arial" panose="020B0604020202020204" pitchFamily="34" charset="0"/>
                <a:ea typeface="+mn-ea"/>
                <a:cs typeface="Arial" panose="020B0604020202020204" pitchFamily="34" charset="0"/>
              </a:rPr>
              <a:t>how to rebuild engagement through targeted action</a:t>
            </a:r>
          </a:p>
          <a:p>
            <a:pPr marL="0" indent="0">
              <a:buNone/>
            </a:pPr>
            <a:endParaRPr lang="en-GB" sz="8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Purpose of the Slide</a:t>
            </a:r>
          </a:p>
          <a:p>
            <a:pPr marL="0" indent="0">
              <a:buNone/>
            </a:pPr>
            <a:r>
              <a:rPr lang="en-GB" sz="1100" kern="1200" dirty="0">
                <a:solidFill>
                  <a:schemeClr val="tx1"/>
                </a:solidFill>
                <a:effectLst/>
                <a:latin typeface="Arial" panose="020B0604020202020204" pitchFamily="34" charset="0"/>
                <a:ea typeface="+mn-ea"/>
                <a:cs typeface="Arial" panose="020B0604020202020204" pitchFamily="34" charset="0"/>
              </a:rPr>
              <a:t>To show the completed Fishbone diagram after Presidents attempt their own version, enabling comparison and deeper insight.</a:t>
            </a:r>
          </a:p>
          <a:p>
            <a:pPr marL="0" marR="0" lvl="0" indent="0" algn="l" defTabSz="216000" rtl="0" eaLnBrk="1" fontAlgn="auto" latinLnBrk="0" hangingPunct="1">
              <a:lnSpc>
                <a:spcPts val="1500"/>
              </a:lnSpc>
              <a:spcBef>
                <a:spcPts val="0"/>
              </a:spcBef>
              <a:spcAft>
                <a:spcPts val="600"/>
              </a:spcAft>
              <a:buClrTx/>
              <a:buSzTx/>
              <a:buFont typeface="Wingdings" pitchFamily="2" charset="2"/>
              <a:buNone/>
              <a:tabLst>
                <a:tab pos="216000" algn="l"/>
                <a:tab pos="432000" algn="l"/>
                <a:tab pos="648000" algn="l"/>
                <a:tab pos="864000" algn="l"/>
              </a:tabLst>
              <a:defRPr/>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marR="0" lvl="0" indent="0" algn="l" defTabSz="216000" rtl="0" eaLnBrk="1" fontAlgn="auto" latinLnBrk="0" hangingPunct="1">
              <a:lnSpc>
                <a:spcPts val="1500"/>
              </a:lnSpc>
              <a:spcBef>
                <a:spcPts val="0"/>
              </a:spcBef>
              <a:spcAft>
                <a:spcPts val="600"/>
              </a:spcAft>
              <a:buClrTx/>
              <a:buSzTx/>
              <a:buFont typeface="Wingdings" pitchFamily="2" charset="2"/>
              <a:buNone/>
              <a:tabLst>
                <a:tab pos="216000" algn="l"/>
                <a:tab pos="432000" algn="l"/>
                <a:tab pos="648000" algn="l"/>
                <a:tab pos="864000" algn="l"/>
              </a:tabLst>
              <a:defRPr/>
            </a:pPr>
            <a:endParaRPr lang="en-GB" sz="1200" kern="1200" dirty="0">
              <a:solidFill>
                <a:schemeClr val="tx1"/>
              </a:solidFill>
              <a:effectLst/>
              <a:latin typeface="Arial" panose="020B0604020202020204" pitchFamily="34" charset="0"/>
              <a:ea typeface="+mn-ea"/>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56</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0405828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for slide: 2 minutes/3 minutes</a:t>
            </a:r>
          </a:p>
          <a:p>
            <a:pPr marL="0" marR="0" lvl="0" indent="0" algn="l" defTabSz="216000" rtl="0" eaLnBrk="1" fontAlgn="auto" latinLnBrk="0" hangingPunct="1">
              <a:lnSpc>
                <a:spcPts val="1500"/>
              </a:lnSpc>
              <a:spcBef>
                <a:spcPts val="0"/>
              </a:spcBef>
              <a:spcAft>
                <a:spcPts val="600"/>
              </a:spcAft>
              <a:buClrTx/>
              <a:buSzTx/>
              <a:buFont typeface="Wingdings" pitchFamily="2" charset="2"/>
              <a:buNone/>
              <a:tabLst>
                <a:tab pos="216000" algn="l"/>
                <a:tab pos="432000" algn="l"/>
                <a:tab pos="648000" algn="l"/>
                <a:tab pos="864000" algn="l"/>
              </a:tabLst>
              <a:defRPr/>
            </a:pPr>
            <a:r>
              <a:rPr lang="en-GB" sz="1200" b="1" kern="1200" dirty="0">
                <a:solidFill>
                  <a:schemeClr val="tx1"/>
                </a:solidFill>
                <a:effectLst/>
                <a:latin typeface="Arial" panose="020B0604020202020204" pitchFamily="34" charset="0"/>
                <a:ea typeface="+mn-ea"/>
                <a:cs typeface="Arial" panose="020B0604020202020204" pitchFamily="34" charset="0"/>
              </a:rPr>
              <a:t>Elapsed time: 52 minutes of 60-minute session/66 minutes of 75-minute session</a:t>
            </a:r>
          </a:p>
          <a:p>
            <a:pPr marL="0" indent="0">
              <a:buNone/>
            </a:pPr>
            <a:endParaRPr lang="en-GB" sz="1200" b="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a:t>
            </a:r>
            <a:r>
              <a:rPr lang="en-GB" sz="1200" b="1" kern="1200" dirty="0">
                <a:solidFill>
                  <a:schemeClr val="tx1"/>
                </a:solidFill>
                <a:effectLst/>
                <a:latin typeface="Arial" panose="020B0604020202020204" pitchFamily="34" charset="0"/>
                <a:ea typeface="+mn-ea"/>
                <a:cs typeface="Arial" panose="020B0604020202020204" pitchFamily="34" charset="0"/>
              </a:rPr>
              <a:t>Ask)</a:t>
            </a:r>
            <a:r>
              <a:rPr lang="en-GB" sz="1200" kern="1200" dirty="0">
                <a:solidFill>
                  <a:schemeClr val="tx1"/>
                </a:solidFill>
                <a:effectLst/>
                <a:latin typeface="Arial" panose="020B0604020202020204" pitchFamily="34" charset="0"/>
                <a:ea typeface="+mn-ea"/>
                <a:cs typeface="Arial" panose="020B0604020202020204" pitchFamily="34" charset="0"/>
              </a:rPr>
              <a:t> What are key lessons you have learned from serving as President or during this training today? </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(Then ask) </a:t>
            </a:r>
            <a:r>
              <a:rPr lang="en-GB" sz="1200" kern="1200" dirty="0">
                <a:solidFill>
                  <a:schemeClr val="tx1"/>
                </a:solidFill>
                <a:effectLst/>
                <a:latin typeface="Arial" panose="020B0604020202020204" pitchFamily="34" charset="0"/>
                <a:ea typeface="+mn-ea"/>
                <a:cs typeface="Arial" panose="020B0604020202020204" pitchFamily="34" charset="0"/>
              </a:rPr>
              <a:t>Secondly, what is one ACTION you will take to improve your club?</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US" sz="1200" b="1" kern="1200" dirty="0">
                <a:solidFill>
                  <a:schemeClr val="tx1"/>
                </a:solidFill>
                <a:effectLst/>
                <a:latin typeface="Arial" panose="020B0604020202020204" pitchFamily="34" charset="0"/>
                <a:ea typeface="+mn-ea"/>
                <a:cs typeface="Arial" panose="020B0604020202020204" pitchFamily="34" charset="0"/>
              </a:rPr>
              <a:t>(For online training</a:t>
            </a:r>
            <a:r>
              <a:rPr lang="en-US" sz="1200" kern="1200" dirty="0">
                <a:solidFill>
                  <a:schemeClr val="tx1"/>
                </a:solidFill>
                <a:effectLst/>
                <a:latin typeface="Arial" panose="020B0604020202020204" pitchFamily="34" charset="0"/>
                <a:ea typeface="+mn-ea"/>
                <a:cs typeface="Arial" panose="020B0604020202020204" pitchFamily="34" charset="0"/>
              </a:rPr>
              <a:t>, invite club officers to enter their responses into the Zoom Chat and share a few answers out loud or have a Chat Master do so. If you have a small group and want them to verbalize their responses, ask them to  raise their digital hand but limit them to one sentence or less to allow for multiple responses. </a:t>
            </a:r>
          </a:p>
          <a:p>
            <a:pPr marL="0" indent="0">
              <a:buNone/>
            </a:pPr>
            <a:endParaRPr lang="en-US"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US" sz="1200" b="1" kern="1200" dirty="0">
                <a:solidFill>
                  <a:schemeClr val="tx1"/>
                </a:solidFill>
                <a:effectLst/>
                <a:latin typeface="Arial" panose="020B0604020202020204" pitchFamily="34" charset="0"/>
                <a:ea typeface="+mn-ea"/>
                <a:cs typeface="Arial" panose="020B0604020202020204" pitchFamily="34" charset="0"/>
              </a:rPr>
              <a:t>For onsite training</a:t>
            </a:r>
            <a:r>
              <a:rPr lang="en-US" sz="1200" kern="1200" dirty="0">
                <a:solidFill>
                  <a:schemeClr val="tx1"/>
                </a:solidFill>
                <a:effectLst/>
                <a:latin typeface="Arial" panose="020B0604020202020204" pitchFamily="34" charset="0"/>
                <a:ea typeface="+mn-ea"/>
                <a:cs typeface="Arial" panose="020B0604020202020204" pitchFamily="34" charset="0"/>
              </a:rPr>
              <a:t>, ask them to raise their hands and again limit them to one sentence to have time for multiple responses.)</a:t>
            </a:r>
          </a:p>
          <a:p>
            <a:pPr marL="0" indent="0">
              <a:buNone/>
            </a:pPr>
            <a:endParaRPr lang="en-US" sz="1200" kern="1200" dirty="0">
              <a:solidFill>
                <a:schemeClr val="tx1"/>
              </a:solidFill>
              <a:effectLst/>
              <a:latin typeface="Arial" panose="020B0604020202020204" pitchFamily="34" charset="0"/>
              <a:ea typeface="+mn-ea"/>
              <a:cs typeface="Arial" panose="020B0604020202020204" pitchFamily="34" charset="0"/>
            </a:endParaRPr>
          </a:p>
          <a:p>
            <a:r>
              <a:rPr lang="en-GB" sz="1200" kern="1200" dirty="0">
                <a:solidFill>
                  <a:schemeClr val="tx1"/>
                </a:solidFill>
                <a:effectLst/>
                <a:latin typeface="Arial" panose="020B0604020202020204" pitchFamily="34" charset="0"/>
                <a:ea typeface="+mn-ea"/>
                <a:cs typeface="Arial" panose="020B0604020202020204" pitchFamily="34" charset="0"/>
              </a:rPr>
              <a:t>Online: remind them to save chat so they can learn from each other?</a:t>
            </a:r>
          </a:p>
          <a:p>
            <a:pPr marL="171450" marR="0" lvl="0" indent="-171450" algn="l" defTabSz="216000" rtl="0" eaLnBrk="1" fontAlgn="auto" latinLnBrk="0" hangingPunct="1">
              <a:lnSpc>
                <a:spcPts val="1500"/>
              </a:lnSpc>
              <a:spcBef>
                <a:spcPts val="0"/>
              </a:spcBef>
              <a:spcAft>
                <a:spcPts val="600"/>
              </a:spcAft>
              <a:buClrTx/>
              <a:buSzTx/>
              <a:tabLst>
                <a:tab pos="216000" algn="l"/>
                <a:tab pos="432000" algn="l"/>
                <a:tab pos="648000" algn="l"/>
                <a:tab pos="864000" algn="l"/>
              </a:tabLst>
              <a:defRPr/>
            </a:pPr>
            <a:r>
              <a:rPr lang="en-GB" sz="1200" kern="1200" dirty="0">
                <a:solidFill>
                  <a:schemeClr val="tx1"/>
                </a:solidFill>
                <a:effectLst/>
                <a:latin typeface="Arial" panose="020B0604020202020204" pitchFamily="34" charset="0"/>
                <a:ea typeface="+mn-ea"/>
                <a:cs typeface="Arial" panose="020B0604020202020204" pitchFamily="34" charset="0"/>
              </a:rPr>
              <a:t>On-site: Volunteer Scribe assigned to room to record key points</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57</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0192178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for slide: 2 minutes/3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54 minutes of 60-minute session/69 minutes of 75-minute session</a:t>
            </a:r>
          </a:p>
          <a:p>
            <a:pPr marL="0" indent="0">
              <a:buNone/>
            </a:pP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(Ask) </a:t>
            </a:r>
            <a:r>
              <a:rPr lang="en-GB" sz="1200" kern="1200" dirty="0">
                <a:solidFill>
                  <a:schemeClr val="tx1"/>
                </a:solidFill>
                <a:effectLst/>
                <a:latin typeface="Arial" panose="020B0604020202020204" pitchFamily="34" charset="0"/>
                <a:ea typeface="+mn-ea"/>
                <a:cs typeface="Arial" panose="020B0604020202020204" pitchFamily="34" charset="0"/>
              </a:rPr>
              <a:t>Which member should serve as your next Club President? Why? What are their qualifications? What have you done to “groom” them for this role?</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a:t>
            </a:r>
            <a:r>
              <a:rPr lang="en-GB" sz="1200" b="1" kern="1200" dirty="0">
                <a:solidFill>
                  <a:schemeClr val="tx1"/>
                </a:solidFill>
                <a:effectLst/>
                <a:latin typeface="Arial" panose="020B0604020202020204" pitchFamily="34" charset="0"/>
                <a:ea typeface="+mn-ea"/>
                <a:cs typeface="Arial" panose="020B0604020202020204" pitchFamily="34" charset="0"/>
              </a:rPr>
              <a:t>Present</a:t>
            </a:r>
            <a:r>
              <a:rPr lang="en-GB" sz="1200" kern="1200" dirty="0">
                <a:solidFill>
                  <a:schemeClr val="tx1"/>
                </a:solidFill>
                <a:effectLst/>
                <a:latin typeface="Arial" panose="020B0604020202020204" pitchFamily="34" charset="0"/>
                <a:ea typeface="+mn-ea"/>
                <a:cs typeface="Arial" panose="020B0604020202020204" pitchFamily="34" charset="0"/>
              </a:rPr>
              <a:t> the information on the slide, expanding as needed to share examples from your own experience.)</a:t>
            </a:r>
          </a:p>
          <a:p>
            <a:pPr marL="171450" indent="-171450"/>
            <a:r>
              <a:rPr lang="en-GB" sz="1200" b="0" kern="1200" dirty="0">
                <a:solidFill>
                  <a:schemeClr val="tx1"/>
                </a:solidFill>
                <a:effectLst/>
                <a:latin typeface="Arial" panose="020B0604020202020204" pitchFamily="34" charset="0"/>
                <a:ea typeface="+mn-ea"/>
                <a:cs typeface="Arial" panose="020B0604020202020204" pitchFamily="34" charset="0"/>
              </a:rPr>
              <a:t>Identify the next President early</a:t>
            </a:r>
          </a:p>
          <a:p>
            <a:pPr marL="171450" indent="-171450"/>
            <a:r>
              <a:rPr lang="en-GB" sz="1200" b="0" kern="1200" dirty="0">
                <a:solidFill>
                  <a:schemeClr val="tx1"/>
                </a:solidFill>
                <a:effectLst/>
                <a:latin typeface="Arial" panose="020B0604020202020204" pitchFamily="34" charset="0"/>
                <a:ea typeface="+mn-ea"/>
                <a:cs typeface="Arial" panose="020B0604020202020204" pitchFamily="34" charset="0"/>
              </a:rPr>
              <a:t>Create a handover document with main lessons learned</a:t>
            </a:r>
          </a:p>
          <a:p>
            <a:pPr marL="171450" indent="-171450"/>
            <a:r>
              <a:rPr lang="en-GB" sz="1200" b="0" kern="1200" dirty="0">
                <a:solidFill>
                  <a:schemeClr val="tx1"/>
                </a:solidFill>
                <a:effectLst/>
                <a:latin typeface="Arial" panose="020B0604020202020204" pitchFamily="34" charset="0"/>
                <a:ea typeface="+mn-ea"/>
                <a:cs typeface="Arial" panose="020B0604020202020204" pitchFamily="34" charset="0"/>
              </a:rPr>
              <a:t>Document processes, passwords, and resources</a:t>
            </a:r>
            <a:br>
              <a:rPr lang="en-GB" sz="1200" b="0" kern="1200" dirty="0">
                <a:solidFill>
                  <a:schemeClr val="tx1"/>
                </a:solidFill>
                <a:effectLst/>
                <a:latin typeface="Arial" panose="020B0604020202020204" pitchFamily="34" charset="0"/>
                <a:ea typeface="+mn-ea"/>
                <a:cs typeface="Arial" panose="020B0604020202020204" pitchFamily="34" charset="0"/>
              </a:rPr>
            </a:br>
            <a:r>
              <a:rPr lang="en-GB" sz="1200" b="0" kern="1200" dirty="0">
                <a:solidFill>
                  <a:schemeClr val="tx1"/>
                </a:solidFill>
                <a:effectLst/>
                <a:latin typeface="Arial" panose="020B0604020202020204" pitchFamily="34" charset="0"/>
                <a:ea typeface="+mn-ea"/>
                <a:cs typeface="Arial" panose="020B0604020202020204" pitchFamily="34" charset="0"/>
              </a:rPr>
              <a:t>Usually, Elections are held at the Club’s first meeting in May.</a:t>
            </a: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58</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3665619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for slide: 3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57 minutes for 60-minute session/72 minutes for 75-minute session</a:t>
            </a:r>
          </a:p>
          <a:p>
            <a:pPr marL="0" indent="0">
              <a:buNone/>
            </a:pP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a:t>
            </a:r>
            <a:r>
              <a:rPr lang="en-GB" sz="1200" b="1" kern="1200" dirty="0">
                <a:solidFill>
                  <a:schemeClr val="tx1"/>
                </a:solidFill>
                <a:effectLst/>
                <a:latin typeface="Arial" panose="020B0604020202020204" pitchFamily="34" charset="0"/>
                <a:ea typeface="+mn-ea"/>
                <a:cs typeface="Arial" panose="020B0604020202020204" pitchFamily="34" charset="0"/>
              </a:rPr>
              <a:t>Answer</a:t>
            </a:r>
            <a:r>
              <a:rPr lang="en-GB" sz="1200" kern="1200" dirty="0">
                <a:solidFill>
                  <a:schemeClr val="tx1"/>
                </a:solidFill>
                <a:effectLst/>
                <a:latin typeface="Arial" panose="020B0604020202020204" pitchFamily="34" charset="0"/>
                <a:ea typeface="+mn-ea"/>
                <a:cs typeface="Arial" panose="020B0604020202020204" pitchFamily="34" charset="0"/>
              </a:rPr>
              <a:t> any questions from the Club Presidents.)</a:t>
            </a: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59</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5853643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for section: 2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59 minutes for 60-minute session/74 minutes for 75-minute session</a:t>
            </a:r>
          </a:p>
          <a:p>
            <a:pPr marL="0" indent="0">
              <a:buNone/>
            </a:pP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(Ask) </a:t>
            </a:r>
            <a:r>
              <a:rPr lang="en-GB" sz="1200" kern="1200" dirty="0">
                <a:solidFill>
                  <a:schemeClr val="tx1"/>
                </a:solidFill>
                <a:effectLst/>
                <a:latin typeface="Arial" panose="020B0604020202020204" pitchFamily="34" charset="0"/>
                <a:ea typeface="+mn-ea"/>
                <a:cs typeface="Arial" panose="020B0604020202020204" pitchFamily="34" charset="0"/>
              </a:rPr>
              <a:t>What are your next steps as Club President?</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(Then </a:t>
            </a:r>
            <a:r>
              <a:rPr lang="en-GB" sz="1200" b="1" kern="1200" dirty="0">
                <a:solidFill>
                  <a:schemeClr val="tx1"/>
                </a:solidFill>
                <a:effectLst/>
                <a:latin typeface="Arial" panose="020B0604020202020204" pitchFamily="34" charset="0"/>
                <a:ea typeface="+mn-ea"/>
                <a:cs typeface="Arial" panose="020B0604020202020204" pitchFamily="34" charset="0"/>
              </a:rPr>
              <a:t>Present</a:t>
            </a:r>
            <a:r>
              <a:rPr lang="en-GB" sz="1200" kern="1200" dirty="0">
                <a:solidFill>
                  <a:schemeClr val="tx1"/>
                </a:solidFill>
                <a:effectLst/>
                <a:latin typeface="Arial" panose="020B0604020202020204" pitchFamily="34" charset="0"/>
                <a:ea typeface="+mn-ea"/>
                <a:cs typeface="Arial" panose="020B0604020202020204" pitchFamily="34" charset="0"/>
              </a:rPr>
              <a:t> the information on the slide, expanding as needed to share examples from your own experience. Convey a sense of urgency for them to analyze where their club is now and where they want it to be by June 30. What steps must be taken and by when to achieve the goals of the members and the club?)</a:t>
            </a: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60</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137074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on slide: 1 minute</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60 minutes for 60-minute session/75 minutes for 75-minute session</a:t>
            </a:r>
            <a:br>
              <a:rPr lang="en-GB" sz="1200" b="1" kern="1200" dirty="0">
                <a:solidFill>
                  <a:schemeClr val="tx1"/>
                </a:solidFill>
                <a:effectLst/>
                <a:latin typeface="Arial" panose="020B0604020202020204" pitchFamily="34" charset="0"/>
                <a:ea typeface="+mn-ea"/>
                <a:cs typeface="Arial" panose="020B0604020202020204" pitchFamily="34" charset="0"/>
              </a:rPr>
            </a:b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(Say) </a:t>
            </a:r>
            <a:r>
              <a:rPr lang="en-GB" sz="1200" kern="1200" dirty="0">
                <a:solidFill>
                  <a:schemeClr val="tx1"/>
                </a:solidFill>
                <a:effectLst/>
                <a:latin typeface="Arial" panose="020B0604020202020204" pitchFamily="34" charset="0"/>
                <a:ea typeface="+mn-ea"/>
                <a:cs typeface="Arial" panose="020B0604020202020204" pitchFamily="34" charset="0"/>
              </a:rPr>
              <a:t>Thank you for serving your club as President and for participating in this training! </a:t>
            </a:r>
            <a:br>
              <a:rPr lang="en-GB" sz="1200" kern="1200" dirty="0">
                <a:solidFill>
                  <a:schemeClr val="tx1"/>
                </a:solidFill>
                <a:effectLst/>
                <a:latin typeface="Arial" panose="020B0604020202020204" pitchFamily="34" charset="0"/>
                <a:ea typeface="+mn-ea"/>
                <a:cs typeface="Arial" panose="020B0604020202020204" pitchFamily="34" charset="0"/>
              </a:rPr>
            </a:br>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61</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5459949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59D929-C129-FCB6-3FDB-54432F5C5021}"/>
              </a:ext>
            </a:extLst>
          </p:cNvPr>
          <p:cNvSpPr>
            <a:spLocks noGrp="1"/>
          </p:cNvSpPr>
          <p:nvPr>
            <p:ph type="ctrTitle"/>
          </p:nvPr>
        </p:nvSpPr>
        <p:spPr>
          <a:xfrm>
            <a:off x="1595999" y="1484415"/>
            <a:ext cx="9000000" cy="2025547"/>
          </a:xfrm>
          <a:prstGeom prst="rect">
            <a:avLst/>
          </a:prstGeom>
        </p:spPr>
        <p:txBody>
          <a:bodyPr lIns="108000" tIns="108000" rIns="108000" bIns="72000" anchor="b"/>
          <a:lstStyle>
            <a:lvl1pPr algn="ctr">
              <a:defRPr sz="4000" b="0">
                <a:solidFill>
                  <a:schemeClr val="accent4"/>
                </a:solidFill>
              </a:defRPr>
            </a:lvl1pPr>
          </a:lstStyle>
          <a:p>
            <a:r>
              <a:rPr lang="en-GB"/>
              <a:t>Click to edit Master title style</a:t>
            </a:r>
            <a:endParaRPr lang="en-US" dirty="0"/>
          </a:p>
        </p:txBody>
      </p:sp>
      <p:sp>
        <p:nvSpPr>
          <p:cNvPr id="3" name="Subtitle 2">
            <a:extLst>
              <a:ext uri="{FF2B5EF4-FFF2-40B4-BE49-F238E27FC236}">
                <a16:creationId xmlns:a16="http://schemas.microsoft.com/office/drawing/2014/main" id="{1FE404E6-FE9B-AC73-867E-4DD5369CBF6E}"/>
              </a:ext>
            </a:extLst>
          </p:cNvPr>
          <p:cNvSpPr>
            <a:spLocks noGrp="1"/>
          </p:cNvSpPr>
          <p:nvPr>
            <p:ph type="subTitle" idx="1"/>
          </p:nvPr>
        </p:nvSpPr>
        <p:spPr>
          <a:xfrm>
            <a:off x="1596000" y="3602038"/>
            <a:ext cx="9000000" cy="1655762"/>
          </a:xfrm>
          <a:prstGeom prst="rect">
            <a:avLst/>
          </a:prstGeom>
        </p:spPr>
        <p:txBody>
          <a:bodyPr lIns="144000" tIns="108000" rIns="108000" bIns="72000"/>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pic>
        <p:nvPicPr>
          <p:cNvPr id="8" name="Picture 7">
            <a:extLst>
              <a:ext uri="{FF2B5EF4-FFF2-40B4-BE49-F238E27FC236}">
                <a16:creationId xmlns:a16="http://schemas.microsoft.com/office/drawing/2014/main" id="{C53F5893-95B2-DD72-7CA3-9DC51597542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656000" y="1392339"/>
            <a:ext cx="2880000" cy="576000"/>
          </a:xfrm>
          <a:prstGeom prst="rect">
            <a:avLst/>
          </a:prstGeom>
        </p:spPr>
      </p:pic>
    </p:spTree>
    <p:extLst>
      <p:ext uri="{BB962C8B-B14F-4D97-AF65-F5344CB8AC3E}">
        <p14:creationId xmlns:p14="http://schemas.microsoft.com/office/powerpoint/2010/main" val="229065185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3F9F93-6858-8980-DCAF-6C7423ED2476}"/>
              </a:ext>
            </a:extLst>
          </p:cNvPr>
          <p:cNvSpPr>
            <a:spLocks noGrp="1"/>
          </p:cNvSpPr>
          <p:nvPr>
            <p:ph type="title"/>
          </p:nvPr>
        </p:nvSpPr>
        <p:spPr>
          <a:xfrm>
            <a:off x="432000" y="432000"/>
            <a:ext cx="11376000" cy="720000"/>
          </a:xfrm>
          <a:prstGeom prst="rect">
            <a:avLst/>
          </a:prstGeom>
        </p:spPr>
        <p:txBody>
          <a:bodyPr lIns="108000" rIns="108000" bIns="108000" anchor="ctr"/>
          <a:lstStyle>
            <a:lvl1pPr>
              <a:defRPr sz="2800" b="1">
                <a:solidFill>
                  <a:schemeClr val="bg1"/>
                </a:solidFill>
              </a:defRPr>
            </a:lvl1pPr>
          </a:lstStyle>
          <a:p>
            <a:r>
              <a:rPr lang="en-GB"/>
              <a:t>Click to edit Master title style</a:t>
            </a:r>
            <a:endParaRPr lang="en-US" dirty="0"/>
          </a:p>
        </p:txBody>
      </p:sp>
      <p:sp>
        <p:nvSpPr>
          <p:cNvPr id="3" name="Content Placeholder 2">
            <a:extLst>
              <a:ext uri="{FF2B5EF4-FFF2-40B4-BE49-F238E27FC236}">
                <a16:creationId xmlns:a16="http://schemas.microsoft.com/office/drawing/2014/main" id="{64029B37-25D7-0C51-8EAD-76326FD81400}"/>
              </a:ext>
            </a:extLst>
          </p:cNvPr>
          <p:cNvSpPr>
            <a:spLocks noGrp="1"/>
          </p:cNvSpPr>
          <p:nvPr>
            <p:ph idx="1"/>
          </p:nvPr>
        </p:nvSpPr>
        <p:spPr>
          <a:xfrm>
            <a:off x="432000" y="1277999"/>
            <a:ext cx="11376000" cy="4898964"/>
          </a:xfrm>
          <a:prstGeom prst="rect">
            <a:avLst/>
          </a:prstGeom>
        </p:spPr>
        <p:txBody>
          <a:bodyPr lIns="108000" tIns="72000" rIns="108000" bIns="72000"/>
          <a:lstStyle>
            <a:lvl1pPr>
              <a:buFont typeface="Wingdings" pitchFamily="2" charset="2"/>
              <a:buChar char="§"/>
              <a:defRPr sz="2400">
                <a:solidFill>
                  <a:schemeClr val="bg1"/>
                </a:solidFill>
              </a:defRPr>
            </a:lvl1pPr>
            <a:lvl2pPr>
              <a:buFont typeface="Wingdings" pitchFamily="2" charset="2"/>
              <a:buChar char="§"/>
              <a:defRPr sz="2000">
                <a:solidFill>
                  <a:schemeClr val="bg1"/>
                </a:solidFill>
              </a:defRPr>
            </a:lvl2pPr>
            <a:lvl3pPr>
              <a:buFont typeface="Wingdings" pitchFamily="2" charset="2"/>
              <a:buChar char="§"/>
              <a:defRPr sz="1600">
                <a:solidFill>
                  <a:schemeClr val="bg1"/>
                </a:solidFill>
              </a:defRPr>
            </a:lvl3pPr>
            <a:lvl4pPr>
              <a:buFont typeface="Wingdings" pitchFamily="2" charset="2"/>
              <a:buChar char="§"/>
              <a:defRPr sz="1200">
                <a:solidFill>
                  <a:schemeClr val="bg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7" name="Rectangle 6">
            <a:extLst>
              <a:ext uri="{FF2B5EF4-FFF2-40B4-BE49-F238E27FC236}">
                <a16:creationId xmlns:a16="http://schemas.microsoft.com/office/drawing/2014/main" id="{55A3AE9C-056C-F88A-209C-DEAC7F9F3960}"/>
              </a:ext>
            </a:extLst>
          </p:cNvPr>
          <p:cNvSpPr>
            <a:spLocks noGrp="1" noRot="1" noMove="1" noResize="1" noEditPoints="1" noAdjustHandles="1" noChangeArrowheads="1" noChangeShapeType="1"/>
          </p:cNvSpPr>
          <p:nvPr userDrawn="1"/>
        </p:nvSpPr>
        <p:spPr>
          <a:xfrm>
            <a:off x="0" y="6498000"/>
            <a:ext cx="12192000" cy="36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a:extLst>
              <a:ext uri="{FF2B5EF4-FFF2-40B4-BE49-F238E27FC236}">
                <a16:creationId xmlns:a16="http://schemas.microsoft.com/office/drawing/2014/main" id="{3F6F0BDF-22D1-0038-148F-A8A3725400D0}"/>
              </a:ext>
            </a:extLst>
          </p:cNvPr>
          <p:cNvPicPr>
            <a:picLocks noGrp="1" noRot="1" noChangeAspect="1" noMove="1" noResize="1" noEditPoints="1" noAdjustHandles="1" noChangeArrowheads="1" noChangeShapeType="1" noCrop="1"/>
          </p:cNvPicPr>
          <p:nvPr userDrawn="1"/>
        </p:nvPicPr>
        <p:blipFill>
          <a:blip r:embed="rId2" cstate="email">
            <a:extLst>
              <a:ext uri="{28A0092B-C50C-407E-A947-70E740481C1C}">
                <a14:useLocalDpi xmlns:a14="http://schemas.microsoft.com/office/drawing/2010/main"/>
              </a:ext>
            </a:extLst>
          </a:blip>
          <a:stretch>
            <a:fillRect/>
          </a:stretch>
        </p:blipFill>
        <p:spPr>
          <a:xfrm>
            <a:off x="432000" y="6552000"/>
            <a:ext cx="1263000" cy="252000"/>
          </a:xfrm>
          <a:prstGeom prst="rect">
            <a:avLst/>
          </a:prstGeom>
        </p:spPr>
      </p:pic>
    </p:spTree>
    <p:extLst>
      <p:ext uri="{BB962C8B-B14F-4D97-AF65-F5344CB8AC3E}">
        <p14:creationId xmlns:p14="http://schemas.microsoft.com/office/powerpoint/2010/main" val="28554421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63B204-B8C8-20E9-7F6B-AFFE5E62D185}"/>
              </a:ext>
            </a:extLst>
          </p:cNvPr>
          <p:cNvSpPr>
            <a:spLocks noGrp="1"/>
          </p:cNvSpPr>
          <p:nvPr>
            <p:ph type="title"/>
          </p:nvPr>
        </p:nvSpPr>
        <p:spPr>
          <a:xfrm>
            <a:off x="802800" y="1709738"/>
            <a:ext cx="10584000" cy="2852737"/>
          </a:xfrm>
          <a:prstGeom prst="rect">
            <a:avLst/>
          </a:prstGeom>
        </p:spPr>
        <p:txBody>
          <a:bodyPr lIns="108000" tIns="72000" rIns="108000" bIns="36000" anchor="b"/>
          <a:lstStyle>
            <a:lvl1pPr>
              <a:defRPr sz="4000">
                <a:solidFill>
                  <a:schemeClr val="bg1"/>
                </a:solidFill>
              </a:defRPr>
            </a:lvl1pPr>
          </a:lstStyle>
          <a:p>
            <a:r>
              <a:rPr lang="en-GB"/>
              <a:t>Click to edit Master title style</a:t>
            </a:r>
            <a:endParaRPr lang="en-US" dirty="0"/>
          </a:p>
        </p:txBody>
      </p:sp>
      <p:sp>
        <p:nvSpPr>
          <p:cNvPr id="3" name="Text Placeholder 2">
            <a:extLst>
              <a:ext uri="{FF2B5EF4-FFF2-40B4-BE49-F238E27FC236}">
                <a16:creationId xmlns:a16="http://schemas.microsoft.com/office/drawing/2014/main" id="{89E87122-1684-E567-C3FF-321AC8487513}"/>
              </a:ext>
            </a:extLst>
          </p:cNvPr>
          <p:cNvSpPr>
            <a:spLocks noGrp="1"/>
          </p:cNvSpPr>
          <p:nvPr>
            <p:ph type="body" idx="1"/>
          </p:nvPr>
        </p:nvSpPr>
        <p:spPr>
          <a:xfrm>
            <a:off x="802800" y="4589463"/>
            <a:ext cx="10584000" cy="1500187"/>
          </a:xfrm>
          <a:prstGeom prst="rect">
            <a:avLst/>
          </a:prstGeom>
        </p:spPr>
        <p:txBody>
          <a:bodyPr lIns="108000" tIns="144000" rIns="108000" bIns="108000"/>
          <a:lstStyle>
            <a:lvl1pPr marL="0" indent="0">
              <a:buNone/>
              <a:defRPr sz="2400">
                <a:solidFill>
                  <a:schemeClr val="bg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Tree>
    <p:extLst>
      <p:ext uri="{BB962C8B-B14F-4D97-AF65-F5344CB8AC3E}">
        <p14:creationId xmlns:p14="http://schemas.microsoft.com/office/powerpoint/2010/main" val="26355499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8B408E75-3FBB-DEF6-C728-09D114522F29}"/>
              </a:ext>
            </a:extLst>
          </p:cNvPr>
          <p:cNvSpPr>
            <a:spLocks noGrp="1"/>
          </p:cNvSpPr>
          <p:nvPr>
            <p:ph type="title"/>
          </p:nvPr>
        </p:nvSpPr>
        <p:spPr>
          <a:xfrm>
            <a:off x="432000" y="432000"/>
            <a:ext cx="11376000" cy="720000"/>
          </a:xfrm>
          <a:prstGeom prst="rect">
            <a:avLst/>
          </a:prstGeom>
        </p:spPr>
        <p:txBody>
          <a:bodyPr lIns="108000" rIns="108000" bIns="108000" anchor="ctr"/>
          <a:lstStyle>
            <a:lvl1pPr>
              <a:defRPr sz="2800" b="1">
                <a:solidFill>
                  <a:schemeClr val="bg1"/>
                </a:solidFill>
              </a:defRPr>
            </a:lvl1pPr>
          </a:lstStyle>
          <a:p>
            <a:r>
              <a:rPr lang="en-GB"/>
              <a:t>Click to edit Master title style</a:t>
            </a:r>
            <a:endParaRPr lang="en-US" dirty="0"/>
          </a:p>
        </p:txBody>
      </p:sp>
      <p:sp>
        <p:nvSpPr>
          <p:cNvPr id="12" name="Content Placeholder 2">
            <a:extLst>
              <a:ext uri="{FF2B5EF4-FFF2-40B4-BE49-F238E27FC236}">
                <a16:creationId xmlns:a16="http://schemas.microsoft.com/office/drawing/2014/main" id="{D6615597-FF77-F6DC-E6F4-ACE089FE4746}"/>
              </a:ext>
            </a:extLst>
          </p:cNvPr>
          <p:cNvSpPr>
            <a:spLocks noGrp="1"/>
          </p:cNvSpPr>
          <p:nvPr>
            <p:ph idx="1"/>
          </p:nvPr>
        </p:nvSpPr>
        <p:spPr>
          <a:xfrm>
            <a:off x="432000" y="1390389"/>
            <a:ext cx="5436000" cy="4786574"/>
          </a:xfrm>
          <a:prstGeom prst="rect">
            <a:avLst/>
          </a:prstGeom>
        </p:spPr>
        <p:txBody>
          <a:bodyPr lIns="108000" tIns="108000" rIns="108000" bIns="72000"/>
          <a:lstStyle>
            <a:lvl1pPr>
              <a:buFont typeface="Wingdings" pitchFamily="2" charset="2"/>
              <a:buChar char="§"/>
              <a:defRPr sz="2400">
                <a:solidFill>
                  <a:schemeClr val="bg1"/>
                </a:solidFill>
              </a:defRPr>
            </a:lvl1pPr>
            <a:lvl2pPr>
              <a:buFont typeface="Wingdings" pitchFamily="2" charset="2"/>
              <a:buChar char="§"/>
              <a:defRPr sz="2000">
                <a:solidFill>
                  <a:schemeClr val="bg1"/>
                </a:solidFill>
              </a:defRPr>
            </a:lvl2pPr>
            <a:lvl3pPr>
              <a:buFont typeface="Wingdings" pitchFamily="2" charset="2"/>
              <a:buChar char="§"/>
              <a:defRPr sz="1600">
                <a:solidFill>
                  <a:schemeClr val="bg1"/>
                </a:solidFill>
              </a:defRPr>
            </a:lvl3pPr>
            <a:lvl4pPr>
              <a:buFont typeface="Wingdings" pitchFamily="2" charset="2"/>
              <a:buChar char="§"/>
              <a:defRPr sz="1200">
                <a:solidFill>
                  <a:schemeClr val="bg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3" name="Content Placeholder 2">
            <a:extLst>
              <a:ext uri="{FF2B5EF4-FFF2-40B4-BE49-F238E27FC236}">
                <a16:creationId xmlns:a16="http://schemas.microsoft.com/office/drawing/2014/main" id="{53840C74-6732-282D-B908-2ABFF62EDE93}"/>
              </a:ext>
            </a:extLst>
          </p:cNvPr>
          <p:cNvSpPr>
            <a:spLocks noGrp="1"/>
          </p:cNvSpPr>
          <p:nvPr>
            <p:ph idx="11"/>
          </p:nvPr>
        </p:nvSpPr>
        <p:spPr>
          <a:xfrm>
            <a:off x="6354000" y="1390389"/>
            <a:ext cx="5436000" cy="4786574"/>
          </a:xfrm>
          <a:prstGeom prst="rect">
            <a:avLst/>
          </a:prstGeom>
        </p:spPr>
        <p:txBody>
          <a:bodyPr lIns="108000" tIns="108000" rIns="108000" bIns="72000"/>
          <a:lstStyle>
            <a:lvl1pPr>
              <a:buFont typeface="Wingdings" pitchFamily="2" charset="2"/>
              <a:buChar char="§"/>
              <a:defRPr sz="2400">
                <a:solidFill>
                  <a:schemeClr val="bg1"/>
                </a:solidFill>
              </a:defRPr>
            </a:lvl1pPr>
            <a:lvl2pPr>
              <a:buFont typeface="Wingdings" pitchFamily="2" charset="2"/>
              <a:buChar char="§"/>
              <a:defRPr sz="2000">
                <a:solidFill>
                  <a:schemeClr val="bg1"/>
                </a:solidFill>
              </a:defRPr>
            </a:lvl2pPr>
            <a:lvl3pPr>
              <a:buFont typeface="Wingdings" pitchFamily="2" charset="2"/>
              <a:buChar char="§"/>
              <a:defRPr sz="1600">
                <a:solidFill>
                  <a:schemeClr val="bg1"/>
                </a:solidFill>
              </a:defRPr>
            </a:lvl3pPr>
            <a:lvl4pPr>
              <a:buFont typeface="Wingdings" pitchFamily="2" charset="2"/>
              <a:buChar char="§"/>
              <a:defRPr sz="1200">
                <a:solidFill>
                  <a:schemeClr val="bg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8" name="Rectangle 17">
            <a:extLst>
              <a:ext uri="{FF2B5EF4-FFF2-40B4-BE49-F238E27FC236}">
                <a16:creationId xmlns:a16="http://schemas.microsoft.com/office/drawing/2014/main" id="{C67DA414-61AE-38D9-79DA-E4570C50B05E}"/>
              </a:ext>
            </a:extLst>
          </p:cNvPr>
          <p:cNvSpPr>
            <a:spLocks noGrp="1" noRot="1" noMove="1" noResize="1" noEditPoints="1" noAdjustHandles="1" noChangeArrowheads="1" noChangeShapeType="1"/>
          </p:cNvSpPr>
          <p:nvPr userDrawn="1"/>
        </p:nvSpPr>
        <p:spPr>
          <a:xfrm>
            <a:off x="0" y="6498000"/>
            <a:ext cx="12192000" cy="36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9" name="Picture 18">
            <a:extLst>
              <a:ext uri="{FF2B5EF4-FFF2-40B4-BE49-F238E27FC236}">
                <a16:creationId xmlns:a16="http://schemas.microsoft.com/office/drawing/2014/main" id="{680AE934-F24D-BFB4-6FAB-98D6FA81B7C3}"/>
              </a:ext>
            </a:extLst>
          </p:cNvPr>
          <p:cNvPicPr>
            <a:picLocks noGrp="1" noRot="1" noChangeAspect="1" noMove="1" noResize="1" noEditPoints="1" noAdjustHandles="1" noChangeArrowheads="1" noChangeShapeType="1" noCrop="1"/>
          </p:cNvPicPr>
          <p:nvPr userDrawn="1"/>
        </p:nvPicPr>
        <p:blipFill>
          <a:blip r:embed="rId2" cstate="email">
            <a:extLst>
              <a:ext uri="{28A0092B-C50C-407E-A947-70E740481C1C}">
                <a14:useLocalDpi xmlns:a14="http://schemas.microsoft.com/office/drawing/2010/main"/>
              </a:ext>
            </a:extLst>
          </a:blip>
          <a:stretch>
            <a:fillRect/>
          </a:stretch>
        </p:blipFill>
        <p:spPr>
          <a:xfrm>
            <a:off x="432000" y="6552000"/>
            <a:ext cx="1263000" cy="252000"/>
          </a:xfrm>
          <a:prstGeom prst="rect">
            <a:avLst/>
          </a:prstGeom>
        </p:spPr>
      </p:pic>
    </p:spTree>
    <p:extLst>
      <p:ext uri="{BB962C8B-B14F-4D97-AF65-F5344CB8AC3E}">
        <p14:creationId xmlns:p14="http://schemas.microsoft.com/office/powerpoint/2010/main" val="2292605255"/>
      </p:ext>
    </p:extLst>
  </p:cSld>
  <p:clrMapOvr>
    <a:masterClrMapping/>
  </p:clrMapOvr>
  <p:extLst>
    <p:ext uri="{DCECCB84-F9BA-43D5-87BE-67443E8EF086}">
      <p15:sldGuideLst xmlns:p15="http://schemas.microsoft.com/office/powerpoint/2012/main">
        <p15:guide id="1" orient="horz" pos="216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2474EC1F-95D1-5EEA-FA0C-262220264F75}"/>
              </a:ext>
            </a:extLst>
          </p:cNvPr>
          <p:cNvSpPr>
            <a:spLocks noGrp="1"/>
          </p:cNvSpPr>
          <p:nvPr>
            <p:ph type="title"/>
          </p:nvPr>
        </p:nvSpPr>
        <p:spPr>
          <a:xfrm>
            <a:off x="432000" y="432000"/>
            <a:ext cx="11412000" cy="720000"/>
          </a:xfrm>
          <a:prstGeom prst="rect">
            <a:avLst/>
          </a:prstGeom>
        </p:spPr>
        <p:txBody>
          <a:bodyPr lIns="108000" rIns="108000" bIns="108000" anchor="ctr"/>
          <a:lstStyle>
            <a:lvl1pPr>
              <a:defRPr sz="2800" b="1">
                <a:solidFill>
                  <a:schemeClr val="bg1"/>
                </a:solidFill>
              </a:defRPr>
            </a:lvl1pPr>
          </a:lstStyle>
          <a:p>
            <a:r>
              <a:rPr lang="en-GB"/>
              <a:t>Click to edit Master title style</a:t>
            </a:r>
            <a:endParaRPr lang="en-US" dirty="0"/>
          </a:p>
        </p:txBody>
      </p:sp>
      <p:sp>
        <p:nvSpPr>
          <p:cNvPr id="14" name="Content Placeholder 2">
            <a:extLst>
              <a:ext uri="{FF2B5EF4-FFF2-40B4-BE49-F238E27FC236}">
                <a16:creationId xmlns:a16="http://schemas.microsoft.com/office/drawing/2014/main" id="{F3ACAA8D-38D1-5E47-E20A-1BF5D263DF15}"/>
              </a:ext>
            </a:extLst>
          </p:cNvPr>
          <p:cNvSpPr>
            <a:spLocks noGrp="1"/>
          </p:cNvSpPr>
          <p:nvPr>
            <p:ph idx="1"/>
          </p:nvPr>
        </p:nvSpPr>
        <p:spPr>
          <a:xfrm>
            <a:off x="432000" y="2041741"/>
            <a:ext cx="5472000" cy="4135221"/>
          </a:xfrm>
          <a:prstGeom prst="rect">
            <a:avLst/>
          </a:prstGeom>
        </p:spPr>
        <p:txBody>
          <a:bodyPr lIns="108000" tIns="72000" rIns="108000" bIns="72000"/>
          <a:lstStyle>
            <a:lvl1pPr>
              <a:buFont typeface="Wingdings" pitchFamily="2" charset="2"/>
              <a:buChar char="§"/>
              <a:defRPr sz="2400">
                <a:solidFill>
                  <a:schemeClr val="bg1"/>
                </a:solidFill>
              </a:defRPr>
            </a:lvl1pPr>
            <a:lvl2pPr>
              <a:buFont typeface="Wingdings" pitchFamily="2" charset="2"/>
              <a:buChar char="§"/>
              <a:defRPr sz="2000">
                <a:solidFill>
                  <a:schemeClr val="bg1"/>
                </a:solidFill>
              </a:defRPr>
            </a:lvl2pPr>
            <a:lvl3pPr>
              <a:buFont typeface="Wingdings" pitchFamily="2" charset="2"/>
              <a:buChar char="§"/>
              <a:defRPr sz="1600">
                <a:solidFill>
                  <a:schemeClr val="bg1"/>
                </a:solidFill>
              </a:defRPr>
            </a:lvl3pPr>
            <a:lvl4pPr>
              <a:buFont typeface="Wingdings" pitchFamily="2" charset="2"/>
              <a:buChar char="§"/>
              <a:defRPr sz="1200">
                <a:solidFill>
                  <a:schemeClr val="bg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5" name="Content Placeholder 2">
            <a:extLst>
              <a:ext uri="{FF2B5EF4-FFF2-40B4-BE49-F238E27FC236}">
                <a16:creationId xmlns:a16="http://schemas.microsoft.com/office/drawing/2014/main" id="{9BADC649-714A-818B-8DDD-3F783755E830}"/>
              </a:ext>
            </a:extLst>
          </p:cNvPr>
          <p:cNvSpPr>
            <a:spLocks noGrp="1"/>
          </p:cNvSpPr>
          <p:nvPr>
            <p:ph idx="11"/>
          </p:nvPr>
        </p:nvSpPr>
        <p:spPr>
          <a:xfrm>
            <a:off x="6354000" y="2041741"/>
            <a:ext cx="5472000" cy="4135222"/>
          </a:xfrm>
          <a:prstGeom prst="rect">
            <a:avLst/>
          </a:prstGeom>
        </p:spPr>
        <p:txBody>
          <a:bodyPr lIns="108000" tIns="72000" rIns="108000" bIns="72000"/>
          <a:lstStyle>
            <a:lvl1pPr>
              <a:buFont typeface="Wingdings" pitchFamily="2" charset="2"/>
              <a:buChar char="§"/>
              <a:defRPr sz="2400">
                <a:solidFill>
                  <a:schemeClr val="bg1"/>
                </a:solidFill>
              </a:defRPr>
            </a:lvl1pPr>
            <a:lvl2pPr>
              <a:buFont typeface="Wingdings" pitchFamily="2" charset="2"/>
              <a:buChar char="§"/>
              <a:defRPr sz="2000">
                <a:solidFill>
                  <a:schemeClr val="bg1"/>
                </a:solidFill>
              </a:defRPr>
            </a:lvl2pPr>
            <a:lvl3pPr>
              <a:buFont typeface="Wingdings" pitchFamily="2" charset="2"/>
              <a:buChar char="§"/>
              <a:defRPr sz="1600">
                <a:solidFill>
                  <a:schemeClr val="bg1"/>
                </a:solidFill>
              </a:defRPr>
            </a:lvl3pPr>
            <a:lvl4pPr>
              <a:buFont typeface="Wingdings" pitchFamily="2" charset="2"/>
              <a:buChar char="§"/>
              <a:defRPr sz="1200">
                <a:solidFill>
                  <a:schemeClr val="bg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9" name="Content Placeholder 18">
            <a:extLst>
              <a:ext uri="{FF2B5EF4-FFF2-40B4-BE49-F238E27FC236}">
                <a16:creationId xmlns:a16="http://schemas.microsoft.com/office/drawing/2014/main" id="{625E3352-7F00-6DE7-E829-90A967E0CD84}"/>
              </a:ext>
            </a:extLst>
          </p:cNvPr>
          <p:cNvSpPr>
            <a:spLocks noGrp="1"/>
          </p:cNvSpPr>
          <p:nvPr>
            <p:ph sz="quarter" idx="12" hasCustomPrompt="1"/>
          </p:nvPr>
        </p:nvSpPr>
        <p:spPr>
          <a:xfrm>
            <a:off x="431999" y="1290638"/>
            <a:ext cx="5472000" cy="563562"/>
          </a:xfrm>
          <a:prstGeom prst="rect">
            <a:avLst/>
          </a:prstGeom>
        </p:spPr>
        <p:txBody>
          <a:bodyPr lIns="108000" tIns="72000" rIns="108000" anchor="ctr"/>
          <a:lstStyle>
            <a:lvl1pPr>
              <a:buNone/>
              <a:defRPr sz="2400" i="1">
                <a:solidFill>
                  <a:schemeClr val="bg1"/>
                </a:solidFill>
              </a:defRPr>
            </a:lvl1pPr>
          </a:lstStyle>
          <a:p>
            <a:pPr lvl="0"/>
            <a:r>
              <a:rPr lang="en-US" sz="2400" i="1" dirty="0"/>
              <a:t>Click to edit text</a:t>
            </a:r>
            <a:endParaRPr lang="en-US" dirty="0"/>
          </a:p>
        </p:txBody>
      </p:sp>
      <p:sp>
        <p:nvSpPr>
          <p:cNvPr id="20" name="Content Placeholder 18">
            <a:extLst>
              <a:ext uri="{FF2B5EF4-FFF2-40B4-BE49-F238E27FC236}">
                <a16:creationId xmlns:a16="http://schemas.microsoft.com/office/drawing/2014/main" id="{51EDE1F2-E559-6D3D-5B66-8E9A69C2E4A6}"/>
              </a:ext>
            </a:extLst>
          </p:cNvPr>
          <p:cNvSpPr>
            <a:spLocks noGrp="1"/>
          </p:cNvSpPr>
          <p:nvPr>
            <p:ph sz="quarter" idx="13" hasCustomPrompt="1"/>
          </p:nvPr>
        </p:nvSpPr>
        <p:spPr>
          <a:xfrm>
            <a:off x="6354000" y="1290638"/>
            <a:ext cx="5472000" cy="563562"/>
          </a:xfrm>
          <a:prstGeom prst="rect">
            <a:avLst/>
          </a:prstGeom>
        </p:spPr>
        <p:txBody>
          <a:bodyPr lIns="108000" tIns="72000" rIns="108000" anchor="ctr"/>
          <a:lstStyle>
            <a:lvl1pPr>
              <a:buNone/>
              <a:defRPr sz="2400" i="1">
                <a:solidFill>
                  <a:schemeClr val="bg1"/>
                </a:solidFill>
              </a:defRPr>
            </a:lvl1pPr>
          </a:lstStyle>
          <a:p>
            <a:pPr lvl="0"/>
            <a:r>
              <a:rPr lang="en-US" sz="2400" i="1" dirty="0"/>
              <a:t>Click to edit text</a:t>
            </a:r>
            <a:endParaRPr lang="en-US" dirty="0"/>
          </a:p>
        </p:txBody>
      </p:sp>
      <p:sp>
        <p:nvSpPr>
          <p:cNvPr id="9" name="Rectangle 8">
            <a:extLst>
              <a:ext uri="{FF2B5EF4-FFF2-40B4-BE49-F238E27FC236}">
                <a16:creationId xmlns:a16="http://schemas.microsoft.com/office/drawing/2014/main" id="{4811D7F2-C995-024B-59EE-B7705327F7CA}"/>
              </a:ext>
            </a:extLst>
          </p:cNvPr>
          <p:cNvSpPr>
            <a:spLocks noGrp="1" noRot="1" noMove="1" noResize="1" noEditPoints="1" noAdjustHandles="1" noChangeArrowheads="1" noChangeShapeType="1"/>
          </p:cNvSpPr>
          <p:nvPr userDrawn="1"/>
        </p:nvSpPr>
        <p:spPr>
          <a:xfrm>
            <a:off x="0" y="6498000"/>
            <a:ext cx="12192000" cy="36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6" name="Picture 15">
            <a:extLst>
              <a:ext uri="{FF2B5EF4-FFF2-40B4-BE49-F238E27FC236}">
                <a16:creationId xmlns:a16="http://schemas.microsoft.com/office/drawing/2014/main" id="{D378BCEF-D01C-F6DA-6D5C-EF811D35815C}"/>
              </a:ext>
            </a:extLst>
          </p:cNvPr>
          <p:cNvPicPr>
            <a:picLocks noGrp="1" noRot="1" noChangeAspect="1" noMove="1" noResize="1" noEditPoints="1" noAdjustHandles="1" noChangeArrowheads="1" noChangeShapeType="1" noCrop="1"/>
          </p:cNvPicPr>
          <p:nvPr userDrawn="1"/>
        </p:nvPicPr>
        <p:blipFill>
          <a:blip r:embed="rId2" cstate="email">
            <a:extLst>
              <a:ext uri="{28A0092B-C50C-407E-A947-70E740481C1C}">
                <a14:useLocalDpi xmlns:a14="http://schemas.microsoft.com/office/drawing/2010/main"/>
              </a:ext>
            </a:extLst>
          </a:blip>
          <a:stretch>
            <a:fillRect/>
          </a:stretch>
        </p:blipFill>
        <p:spPr>
          <a:xfrm>
            <a:off x="432000" y="6552000"/>
            <a:ext cx="1263000" cy="252000"/>
          </a:xfrm>
          <a:prstGeom prst="rect">
            <a:avLst/>
          </a:prstGeom>
        </p:spPr>
      </p:pic>
    </p:spTree>
    <p:extLst>
      <p:ext uri="{BB962C8B-B14F-4D97-AF65-F5344CB8AC3E}">
        <p14:creationId xmlns:p14="http://schemas.microsoft.com/office/powerpoint/2010/main" val="3424433993"/>
      </p:ext>
    </p:extLst>
  </p:cSld>
  <p:clrMapOvr>
    <a:masterClrMapping/>
  </p:clrMapOvr>
  <p:extLst>
    <p:ext uri="{DCECCB84-F9BA-43D5-87BE-67443E8EF086}">
      <p15:sldGuideLst xmlns:p15="http://schemas.microsoft.com/office/powerpoint/2012/main">
        <p15:guide id="1" orient="horz" pos="216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9313A24-E89C-B423-3AB2-0C07241BEB8F}"/>
              </a:ext>
            </a:extLst>
          </p:cNvPr>
          <p:cNvSpPr>
            <a:spLocks noGrp="1"/>
          </p:cNvSpPr>
          <p:nvPr>
            <p:ph type="title"/>
          </p:nvPr>
        </p:nvSpPr>
        <p:spPr>
          <a:xfrm>
            <a:off x="432000" y="432000"/>
            <a:ext cx="11412000" cy="720000"/>
          </a:xfrm>
          <a:prstGeom prst="rect">
            <a:avLst/>
          </a:prstGeom>
        </p:spPr>
        <p:txBody>
          <a:bodyPr lIns="108000" rIns="108000" bIns="0" anchor="ctr"/>
          <a:lstStyle>
            <a:lvl1pPr>
              <a:defRPr sz="2800" b="1">
                <a:solidFill>
                  <a:schemeClr val="bg1"/>
                </a:solidFill>
              </a:defRPr>
            </a:lvl1pPr>
          </a:lstStyle>
          <a:p>
            <a:r>
              <a:rPr lang="en-GB"/>
              <a:t>Click to edit Master title style</a:t>
            </a:r>
            <a:endParaRPr lang="en-US" dirty="0"/>
          </a:p>
        </p:txBody>
      </p:sp>
      <p:sp>
        <p:nvSpPr>
          <p:cNvPr id="13" name="Rectangle 12">
            <a:extLst>
              <a:ext uri="{FF2B5EF4-FFF2-40B4-BE49-F238E27FC236}">
                <a16:creationId xmlns:a16="http://schemas.microsoft.com/office/drawing/2014/main" id="{3DECD562-A513-0D31-7F1A-167C51DB80CE}"/>
              </a:ext>
            </a:extLst>
          </p:cNvPr>
          <p:cNvSpPr>
            <a:spLocks noGrp="1" noRot="1" noMove="1" noResize="1" noEditPoints="1" noAdjustHandles="1" noChangeArrowheads="1" noChangeShapeType="1"/>
          </p:cNvSpPr>
          <p:nvPr userDrawn="1"/>
        </p:nvSpPr>
        <p:spPr>
          <a:xfrm>
            <a:off x="0" y="6498000"/>
            <a:ext cx="12192000" cy="36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4" name="Picture 13">
            <a:extLst>
              <a:ext uri="{FF2B5EF4-FFF2-40B4-BE49-F238E27FC236}">
                <a16:creationId xmlns:a16="http://schemas.microsoft.com/office/drawing/2014/main" id="{F0B984C1-EA49-4799-AE9B-D6DC7CA20A85}"/>
              </a:ext>
            </a:extLst>
          </p:cNvPr>
          <p:cNvPicPr>
            <a:picLocks noGrp="1" noRot="1" noChangeAspect="1" noMove="1" noResize="1" noEditPoints="1" noAdjustHandles="1" noChangeArrowheads="1" noChangeShapeType="1" noCrop="1"/>
          </p:cNvPicPr>
          <p:nvPr userDrawn="1"/>
        </p:nvPicPr>
        <p:blipFill>
          <a:blip r:embed="rId2" cstate="email">
            <a:extLst>
              <a:ext uri="{28A0092B-C50C-407E-A947-70E740481C1C}">
                <a14:useLocalDpi xmlns:a14="http://schemas.microsoft.com/office/drawing/2010/main"/>
              </a:ext>
            </a:extLst>
          </a:blip>
          <a:stretch>
            <a:fillRect/>
          </a:stretch>
        </p:blipFill>
        <p:spPr>
          <a:xfrm>
            <a:off x="432000" y="6552000"/>
            <a:ext cx="1263000" cy="252000"/>
          </a:xfrm>
          <a:prstGeom prst="rect">
            <a:avLst/>
          </a:prstGeom>
        </p:spPr>
      </p:pic>
    </p:spTree>
    <p:extLst>
      <p:ext uri="{BB962C8B-B14F-4D97-AF65-F5344CB8AC3E}">
        <p14:creationId xmlns:p14="http://schemas.microsoft.com/office/powerpoint/2010/main" val="7503413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itle Only and Image Place holder">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714FF5F0-C1AC-26D3-6E7E-E734AF54C652}"/>
              </a:ext>
            </a:extLst>
          </p:cNvPr>
          <p:cNvSpPr>
            <a:spLocks noGrp="1"/>
          </p:cNvSpPr>
          <p:nvPr>
            <p:ph type="pic" sz="quarter" idx="10"/>
          </p:nvPr>
        </p:nvSpPr>
        <p:spPr>
          <a:xfrm>
            <a:off x="0" y="0"/>
            <a:ext cx="12192000" cy="6497638"/>
          </a:xfrm>
          <a:prstGeom prst="rect">
            <a:avLst/>
          </a:prstGeom>
        </p:spPr>
        <p:txBody>
          <a:bodyPr/>
          <a:lstStyle/>
          <a:p>
            <a:r>
              <a:rPr lang="en-GB" dirty="0"/>
              <a:t>Click icon to add picture</a:t>
            </a:r>
            <a:endParaRPr lang="en-US" dirty="0"/>
          </a:p>
        </p:txBody>
      </p:sp>
      <p:sp>
        <p:nvSpPr>
          <p:cNvPr id="6" name="Title 1">
            <a:extLst>
              <a:ext uri="{FF2B5EF4-FFF2-40B4-BE49-F238E27FC236}">
                <a16:creationId xmlns:a16="http://schemas.microsoft.com/office/drawing/2014/main" id="{69313A24-E89C-B423-3AB2-0C07241BEB8F}"/>
              </a:ext>
            </a:extLst>
          </p:cNvPr>
          <p:cNvSpPr>
            <a:spLocks noGrp="1"/>
          </p:cNvSpPr>
          <p:nvPr>
            <p:ph type="title"/>
          </p:nvPr>
        </p:nvSpPr>
        <p:spPr>
          <a:xfrm>
            <a:off x="432000" y="432000"/>
            <a:ext cx="11412000" cy="720000"/>
          </a:xfrm>
          <a:prstGeom prst="rect">
            <a:avLst/>
          </a:prstGeom>
        </p:spPr>
        <p:txBody>
          <a:bodyPr lIns="108000" rIns="108000" bIns="0" anchor="ctr"/>
          <a:lstStyle>
            <a:lvl1pPr>
              <a:defRPr sz="2800" b="1">
                <a:solidFill>
                  <a:schemeClr val="bg1"/>
                </a:solidFill>
              </a:defRPr>
            </a:lvl1pPr>
          </a:lstStyle>
          <a:p>
            <a:r>
              <a:rPr lang="en-GB"/>
              <a:t>Click to edit Master title style</a:t>
            </a:r>
            <a:endParaRPr lang="en-US" dirty="0"/>
          </a:p>
        </p:txBody>
      </p:sp>
      <p:sp>
        <p:nvSpPr>
          <p:cNvPr id="13" name="Rectangle 12">
            <a:extLst>
              <a:ext uri="{FF2B5EF4-FFF2-40B4-BE49-F238E27FC236}">
                <a16:creationId xmlns:a16="http://schemas.microsoft.com/office/drawing/2014/main" id="{3DECD562-A513-0D31-7F1A-167C51DB80CE}"/>
              </a:ext>
            </a:extLst>
          </p:cNvPr>
          <p:cNvSpPr>
            <a:spLocks noGrp="1" noRot="1" noMove="1" noResize="1" noEditPoints="1" noAdjustHandles="1" noChangeArrowheads="1" noChangeShapeType="1"/>
          </p:cNvSpPr>
          <p:nvPr userDrawn="1"/>
        </p:nvSpPr>
        <p:spPr>
          <a:xfrm>
            <a:off x="0" y="6498000"/>
            <a:ext cx="12192000" cy="36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4" name="Picture 13">
            <a:extLst>
              <a:ext uri="{FF2B5EF4-FFF2-40B4-BE49-F238E27FC236}">
                <a16:creationId xmlns:a16="http://schemas.microsoft.com/office/drawing/2014/main" id="{F0B984C1-EA49-4799-AE9B-D6DC7CA20A85}"/>
              </a:ext>
            </a:extLst>
          </p:cNvPr>
          <p:cNvPicPr>
            <a:picLocks noGrp="1" noRot="1" noChangeAspect="1" noMove="1" noResize="1" noEditPoints="1" noAdjustHandles="1" noChangeArrowheads="1" noChangeShapeType="1" noCrop="1"/>
          </p:cNvPicPr>
          <p:nvPr userDrawn="1"/>
        </p:nvPicPr>
        <p:blipFill>
          <a:blip r:embed="rId2" cstate="email">
            <a:extLst>
              <a:ext uri="{28A0092B-C50C-407E-A947-70E740481C1C}">
                <a14:useLocalDpi xmlns:a14="http://schemas.microsoft.com/office/drawing/2010/main"/>
              </a:ext>
            </a:extLst>
          </a:blip>
          <a:stretch>
            <a:fillRect/>
          </a:stretch>
        </p:blipFill>
        <p:spPr>
          <a:xfrm>
            <a:off x="432000" y="6552000"/>
            <a:ext cx="1263000" cy="252000"/>
          </a:xfrm>
          <a:prstGeom prst="rect">
            <a:avLst/>
          </a:prstGeom>
        </p:spPr>
      </p:pic>
    </p:spTree>
    <p:extLst>
      <p:ext uri="{BB962C8B-B14F-4D97-AF65-F5344CB8AC3E}">
        <p14:creationId xmlns:p14="http://schemas.microsoft.com/office/powerpoint/2010/main" val="17180047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5849012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E6DF8D-036F-3C97-4CB8-04A0C2624EDD}"/>
              </a:ext>
            </a:extLst>
          </p:cNvPr>
          <p:cNvSpPr>
            <a:spLocks noGrp="1"/>
          </p:cNvSpPr>
          <p:nvPr>
            <p:ph type="title"/>
          </p:nvPr>
        </p:nvSpPr>
        <p:spPr>
          <a:xfrm>
            <a:off x="432000" y="457200"/>
            <a:ext cx="4412025" cy="1600200"/>
          </a:xfrm>
          <a:prstGeom prst="rect">
            <a:avLst/>
          </a:prstGeom>
        </p:spPr>
        <p:txBody>
          <a:bodyPr lIns="108000" tIns="72000" rIns="72000" bIns="108000" anchor="ctr"/>
          <a:lstStyle>
            <a:lvl1pPr>
              <a:defRPr sz="2800" b="1">
                <a:solidFill>
                  <a:schemeClr val="bg1"/>
                </a:solidFill>
              </a:defRPr>
            </a:lvl1pPr>
          </a:lstStyle>
          <a:p>
            <a:r>
              <a:rPr lang="en-GB"/>
              <a:t>Click to edit Master title style</a:t>
            </a:r>
            <a:endParaRPr lang="en-US" dirty="0"/>
          </a:p>
        </p:txBody>
      </p:sp>
      <p:sp>
        <p:nvSpPr>
          <p:cNvPr id="3" name="Content Placeholder 2">
            <a:extLst>
              <a:ext uri="{FF2B5EF4-FFF2-40B4-BE49-F238E27FC236}">
                <a16:creationId xmlns:a16="http://schemas.microsoft.com/office/drawing/2014/main" id="{B7837E58-4F40-7BA1-553F-71F38F10668A}"/>
              </a:ext>
            </a:extLst>
          </p:cNvPr>
          <p:cNvSpPr>
            <a:spLocks noGrp="1"/>
          </p:cNvSpPr>
          <p:nvPr>
            <p:ph idx="1"/>
          </p:nvPr>
        </p:nvSpPr>
        <p:spPr>
          <a:xfrm>
            <a:off x="5183188" y="914399"/>
            <a:ext cx="6648812" cy="5198301"/>
          </a:xfrm>
          <a:prstGeom prst="rect">
            <a:avLst/>
          </a:prstGeom>
        </p:spPr>
        <p:txBody>
          <a:bodyPr lIns="108000" tIns="72000" rIns="108000" bIns="72000"/>
          <a:lstStyle>
            <a:lvl1pPr>
              <a:buFont typeface="Wingdings" pitchFamily="2" charset="2"/>
              <a:buChar char="§"/>
              <a:defRPr sz="2400">
                <a:solidFill>
                  <a:schemeClr val="bg1"/>
                </a:solidFill>
              </a:defRPr>
            </a:lvl1pPr>
            <a:lvl2pPr>
              <a:buFont typeface="Wingdings" pitchFamily="2" charset="2"/>
              <a:buChar char="§"/>
              <a:defRPr sz="2000">
                <a:solidFill>
                  <a:schemeClr val="bg1"/>
                </a:solidFill>
              </a:defRPr>
            </a:lvl2pPr>
            <a:lvl3pPr>
              <a:buFont typeface="Wingdings" pitchFamily="2" charset="2"/>
              <a:buChar char="§"/>
              <a:defRPr sz="1600">
                <a:solidFill>
                  <a:schemeClr val="bg1"/>
                </a:solidFill>
              </a:defRPr>
            </a:lvl3pPr>
            <a:lvl4pPr>
              <a:buFont typeface="Wingdings" pitchFamily="2" charset="2"/>
              <a:buChar char="§"/>
              <a:defRPr sz="1200">
                <a:solidFill>
                  <a:schemeClr val="bg1"/>
                </a:solidFill>
              </a:defRPr>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p:txBody>
      </p:sp>
      <p:sp>
        <p:nvSpPr>
          <p:cNvPr id="4" name="Text Placeholder 3">
            <a:extLst>
              <a:ext uri="{FF2B5EF4-FFF2-40B4-BE49-F238E27FC236}">
                <a16:creationId xmlns:a16="http://schemas.microsoft.com/office/drawing/2014/main" id="{CCDBF74C-6207-296C-48F8-A8D9086D932E}"/>
              </a:ext>
            </a:extLst>
          </p:cNvPr>
          <p:cNvSpPr>
            <a:spLocks noGrp="1"/>
          </p:cNvSpPr>
          <p:nvPr>
            <p:ph type="body" sz="half" idx="2"/>
          </p:nvPr>
        </p:nvSpPr>
        <p:spPr>
          <a:xfrm>
            <a:off x="432000" y="2367418"/>
            <a:ext cx="4412025" cy="3745283"/>
          </a:xfrm>
          <a:prstGeom prst="rect">
            <a:avLst/>
          </a:prstGeom>
        </p:spPr>
        <p:txBody>
          <a:bodyPr lIns="108000" tIns="72000" rIns="108000" bIns="72000"/>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15" name="Rectangle 14">
            <a:extLst>
              <a:ext uri="{FF2B5EF4-FFF2-40B4-BE49-F238E27FC236}">
                <a16:creationId xmlns:a16="http://schemas.microsoft.com/office/drawing/2014/main" id="{184486C0-CE13-B371-7267-C83FF37ECBAA}"/>
              </a:ext>
            </a:extLst>
          </p:cNvPr>
          <p:cNvSpPr>
            <a:spLocks noGrp="1" noRot="1" noMove="1" noResize="1" noEditPoints="1" noAdjustHandles="1" noChangeArrowheads="1" noChangeShapeType="1"/>
          </p:cNvSpPr>
          <p:nvPr userDrawn="1"/>
        </p:nvSpPr>
        <p:spPr>
          <a:xfrm>
            <a:off x="0" y="6498000"/>
            <a:ext cx="12192000" cy="36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6" name="Picture 15">
            <a:extLst>
              <a:ext uri="{FF2B5EF4-FFF2-40B4-BE49-F238E27FC236}">
                <a16:creationId xmlns:a16="http://schemas.microsoft.com/office/drawing/2014/main" id="{3AED005A-BEB8-FD4B-D884-4B577C9CE436}"/>
              </a:ext>
            </a:extLst>
          </p:cNvPr>
          <p:cNvPicPr>
            <a:picLocks noGrp="1" noRot="1" noChangeAspect="1" noMove="1" noResize="1" noEditPoints="1" noAdjustHandles="1" noChangeArrowheads="1" noChangeShapeType="1" noCrop="1"/>
          </p:cNvPicPr>
          <p:nvPr userDrawn="1"/>
        </p:nvPicPr>
        <p:blipFill>
          <a:blip r:embed="rId2" cstate="email">
            <a:extLst>
              <a:ext uri="{28A0092B-C50C-407E-A947-70E740481C1C}">
                <a14:useLocalDpi xmlns:a14="http://schemas.microsoft.com/office/drawing/2010/main"/>
              </a:ext>
            </a:extLst>
          </a:blip>
          <a:stretch>
            <a:fillRect/>
          </a:stretch>
        </p:blipFill>
        <p:spPr>
          <a:xfrm>
            <a:off x="432000" y="6552000"/>
            <a:ext cx="1263000" cy="252000"/>
          </a:xfrm>
          <a:prstGeom prst="rect">
            <a:avLst/>
          </a:prstGeom>
        </p:spPr>
      </p:pic>
    </p:spTree>
    <p:extLst>
      <p:ext uri="{BB962C8B-B14F-4D97-AF65-F5344CB8AC3E}">
        <p14:creationId xmlns:p14="http://schemas.microsoft.com/office/powerpoint/2010/main" val="2996091798"/>
      </p:ext>
    </p:extLst>
  </p:cSld>
  <p:clrMapOvr>
    <a:masterClrMapping/>
  </p:clrMapOvr>
  <p:extLst>
    <p:ext uri="{DCECCB84-F9BA-43D5-87BE-67443E8EF086}">
      <p15:sldGuideLst xmlns:p15="http://schemas.microsoft.com/office/powerpoint/2012/main">
        <p15:guide id="1" orient="horz" pos="572" userDrawn="1">
          <p15:clr>
            <a:srgbClr val="FBAE40"/>
          </p15:clr>
        </p15:guide>
        <p15:guide id="2" pos="384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4202D4AB-0C7E-96EB-F1E9-49C16F1D944D}"/>
              </a:ext>
            </a:extLst>
          </p:cNvPr>
          <p:cNvSpPr>
            <a:spLocks noGrp="1"/>
          </p:cNvSpPr>
          <p:nvPr>
            <p:ph type="pic" idx="1"/>
          </p:nvPr>
        </p:nvSpPr>
        <p:spPr>
          <a:xfrm>
            <a:off x="5183188" y="987425"/>
            <a:ext cx="6576812"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dirty="0"/>
              <a:t>Click icon to add picture</a:t>
            </a:r>
            <a:endParaRPr lang="en-US" dirty="0"/>
          </a:p>
        </p:txBody>
      </p:sp>
      <p:sp>
        <p:nvSpPr>
          <p:cNvPr id="14" name="Title 1">
            <a:extLst>
              <a:ext uri="{FF2B5EF4-FFF2-40B4-BE49-F238E27FC236}">
                <a16:creationId xmlns:a16="http://schemas.microsoft.com/office/drawing/2014/main" id="{FBEAE37A-0424-9539-4678-C42294C84E58}"/>
              </a:ext>
            </a:extLst>
          </p:cNvPr>
          <p:cNvSpPr>
            <a:spLocks noGrp="1"/>
          </p:cNvSpPr>
          <p:nvPr>
            <p:ph type="title"/>
          </p:nvPr>
        </p:nvSpPr>
        <p:spPr>
          <a:xfrm>
            <a:off x="432000" y="457200"/>
            <a:ext cx="4412025" cy="1600200"/>
          </a:xfrm>
          <a:prstGeom prst="rect">
            <a:avLst/>
          </a:prstGeom>
        </p:spPr>
        <p:txBody>
          <a:bodyPr lIns="108000" tIns="72000" rIns="72000" bIns="108000" anchor="ctr"/>
          <a:lstStyle>
            <a:lvl1pPr>
              <a:defRPr sz="2800" b="1">
                <a:solidFill>
                  <a:schemeClr val="bg1"/>
                </a:solidFill>
              </a:defRPr>
            </a:lvl1pPr>
          </a:lstStyle>
          <a:p>
            <a:r>
              <a:rPr lang="en-GB"/>
              <a:t>Click to edit Master title style</a:t>
            </a:r>
            <a:endParaRPr lang="en-US" dirty="0"/>
          </a:p>
        </p:txBody>
      </p:sp>
      <p:sp>
        <p:nvSpPr>
          <p:cNvPr id="15" name="Text Placeholder 3">
            <a:extLst>
              <a:ext uri="{FF2B5EF4-FFF2-40B4-BE49-F238E27FC236}">
                <a16:creationId xmlns:a16="http://schemas.microsoft.com/office/drawing/2014/main" id="{103AD219-ECD1-6D82-014A-53E591465F72}"/>
              </a:ext>
            </a:extLst>
          </p:cNvPr>
          <p:cNvSpPr>
            <a:spLocks noGrp="1"/>
          </p:cNvSpPr>
          <p:nvPr>
            <p:ph type="body" sz="half" idx="2"/>
          </p:nvPr>
        </p:nvSpPr>
        <p:spPr>
          <a:xfrm>
            <a:off x="432000" y="2367418"/>
            <a:ext cx="4412025" cy="3745283"/>
          </a:xfrm>
          <a:prstGeom prst="rect">
            <a:avLst/>
          </a:prstGeom>
        </p:spPr>
        <p:txBody>
          <a:bodyPr lIns="108000" tIns="72000" rIns="108000" bIns="72000"/>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13" name="Rectangle 12">
            <a:extLst>
              <a:ext uri="{FF2B5EF4-FFF2-40B4-BE49-F238E27FC236}">
                <a16:creationId xmlns:a16="http://schemas.microsoft.com/office/drawing/2014/main" id="{19D28A02-3761-7F50-144F-F2A34AF486C0}"/>
              </a:ext>
            </a:extLst>
          </p:cNvPr>
          <p:cNvSpPr>
            <a:spLocks noGrp="1" noRot="1" noMove="1" noResize="1" noEditPoints="1" noAdjustHandles="1" noChangeArrowheads="1" noChangeShapeType="1"/>
          </p:cNvSpPr>
          <p:nvPr userDrawn="1"/>
        </p:nvSpPr>
        <p:spPr>
          <a:xfrm>
            <a:off x="0" y="6498000"/>
            <a:ext cx="12192000" cy="36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6" name="Picture 15">
            <a:extLst>
              <a:ext uri="{FF2B5EF4-FFF2-40B4-BE49-F238E27FC236}">
                <a16:creationId xmlns:a16="http://schemas.microsoft.com/office/drawing/2014/main" id="{A2FD4747-DD79-A5B0-6FC6-F69C70A2A2AA}"/>
              </a:ext>
            </a:extLst>
          </p:cNvPr>
          <p:cNvPicPr>
            <a:picLocks noGrp="1" noRot="1" noChangeAspect="1" noMove="1" noResize="1" noEditPoints="1" noAdjustHandles="1" noChangeArrowheads="1" noChangeShapeType="1" noCrop="1"/>
          </p:cNvPicPr>
          <p:nvPr userDrawn="1"/>
        </p:nvPicPr>
        <p:blipFill>
          <a:blip r:embed="rId2" cstate="email">
            <a:extLst>
              <a:ext uri="{28A0092B-C50C-407E-A947-70E740481C1C}">
                <a14:useLocalDpi xmlns:a14="http://schemas.microsoft.com/office/drawing/2010/main"/>
              </a:ext>
            </a:extLst>
          </a:blip>
          <a:stretch>
            <a:fillRect/>
          </a:stretch>
        </p:blipFill>
        <p:spPr>
          <a:xfrm>
            <a:off x="432000" y="6552000"/>
            <a:ext cx="1263000" cy="252000"/>
          </a:xfrm>
          <a:prstGeom prst="rect">
            <a:avLst/>
          </a:prstGeom>
        </p:spPr>
      </p:pic>
    </p:spTree>
    <p:extLst>
      <p:ext uri="{BB962C8B-B14F-4D97-AF65-F5344CB8AC3E}">
        <p14:creationId xmlns:p14="http://schemas.microsoft.com/office/powerpoint/2010/main" val="24113784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a:extLst>
              <a:ext uri="{FF2B5EF4-FFF2-40B4-BE49-F238E27FC236}">
                <a16:creationId xmlns:a16="http://schemas.microsoft.com/office/drawing/2014/main" id="{623EA5C2-D77C-40C0-D9EF-771B9A83CCB9}"/>
              </a:ext>
            </a:extLst>
          </p:cNvPr>
          <p:cNvSpPr>
            <a:spLocks noGrp="1"/>
          </p:cNvSpPr>
          <p:nvPr>
            <p:ph type="body" orient="vert" idx="1"/>
          </p:nvPr>
        </p:nvSpPr>
        <p:spPr>
          <a:xfrm>
            <a:off x="432000" y="1302707"/>
            <a:ext cx="11376000" cy="4874256"/>
          </a:xfrm>
          <a:prstGeom prst="rect">
            <a:avLst/>
          </a:prstGeom>
        </p:spPr>
        <p:txBody>
          <a:bodyPr vert="eaVert"/>
          <a:lstStyle>
            <a:lvl1pPr>
              <a:buFont typeface="Wingdings" pitchFamily="2" charset="2"/>
              <a:buChar char="§"/>
              <a:defRPr sz="2400">
                <a:solidFill>
                  <a:schemeClr val="bg1"/>
                </a:solidFill>
              </a:defRPr>
            </a:lvl1pPr>
            <a:lvl2pPr>
              <a:buFont typeface="Wingdings" pitchFamily="2" charset="2"/>
              <a:buChar char="§"/>
              <a:defRPr sz="2000">
                <a:solidFill>
                  <a:schemeClr val="bg1"/>
                </a:solidFill>
              </a:defRPr>
            </a:lvl2pPr>
            <a:lvl3pPr>
              <a:buFont typeface="Wingdings" pitchFamily="2" charset="2"/>
              <a:buChar char="§"/>
              <a:defRPr sz="1600">
                <a:solidFill>
                  <a:schemeClr val="bg1"/>
                </a:solidFill>
              </a:defRPr>
            </a:lvl3pPr>
            <a:lvl4pPr>
              <a:buFont typeface="Wingdings" pitchFamily="2" charset="2"/>
              <a:buChar char="§"/>
              <a:defRPr sz="1200">
                <a:solidFill>
                  <a:schemeClr val="bg1"/>
                </a:solidFill>
              </a:defRPr>
            </a:lvl4pPr>
          </a:lstStyle>
          <a:p>
            <a:pPr lvl="0"/>
            <a:r>
              <a:rPr lang="en-GB"/>
              <a:t>Click to edit Master text styles</a:t>
            </a:r>
          </a:p>
          <a:p>
            <a:pPr lvl="1"/>
            <a:r>
              <a:rPr lang="en-GB"/>
              <a:t>Second level</a:t>
            </a:r>
          </a:p>
          <a:p>
            <a:pPr lvl="2"/>
            <a:r>
              <a:rPr lang="en-GB"/>
              <a:t>Third level</a:t>
            </a:r>
          </a:p>
          <a:p>
            <a:pPr lvl="3"/>
            <a:r>
              <a:rPr lang="en-GB"/>
              <a:t>Fourth level</a:t>
            </a:r>
          </a:p>
        </p:txBody>
      </p:sp>
      <p:sp>
        <p:nvSpPr>
          <p:cNvPr id="10" name="Title 1">
            <a:extLst>
              <a:ext uri="{FF2B5EF4-FFF2-40B4-BE49-F238E27FC236}">
                <a16:creationId xmlns:a16="http://schemas.microsoft.com/office/drawing/2014/main" id="{22868CC6-F90F-84C2-6159-4BC336ADD285}"/>
              </a:ext>
            </a:extLst>
          </p:cNvPr>
          <p:cNvSpPr>
            <a:spLocks noGrp="1"/>
          </p:cNvSpPr>
          <p:nvPr>
            <p:ph type="title"/>
          </p:nvPr>
        </p:nvSpPr>
        <p:spPr>
          <a:xfrm>
            <a:off x="432000" y="432000"/>
            <a:ext cx="11376000" cy="720000"/>
          </a:xfrm>
          <a:prstGeom prst="rect">
            <a:avLst/>
          </a:prstGeom>
        </p:spPr>
        <p:txBody>
          <a:bodyPr lIns="108000" rIns="108000" bIns="108000" anchor="ctr"/>
          <a:lstStyle>
            <a:lvl1pPr>
              <a:defRPr sz="2800" b="1">
                <a:solidFill>
                  <a:schemeClr val="bg1"/>
                </a:solidFill>
              </a:defRPr>
            </a:lvl1pPr>
          </a:lstStyle>
          <a:p>
            <a:r>
              <a:rPr lang="en-GB"/>
              <a:t>Click to edit Master title style</a:t>
            </a:r>
            <a:endParaRPr lang="en-US" dirty="0"/>
          </a:p>
        </p:txBody>
      </p:sp>
      <p:sp>
        <p:nvSpPr>
          <p:cNvPr id="14" name="Rectangle 13">
            <a:extLst>
              <a:ext uri="{FF2B5EF4-FFF2-40B4-BE49-F238E27FC236}">
                <a16:creationId xmlns:a16="http://schemas.microsoft.com/office/drawing/2014/main" id="{99516DA5-7EDB-8F07-D544-0193C32DB25E}"/>
              </a:ext>
            </a:extLst>
          </p:cNvPr>
          <p:cNvSpPr>
            <a:spLocks noGrp="1" noRot="1" noMove="1" noResize="1" noEditPoints="1" noAdjustHandles="1" noChangeArrowheads="1" noChangeShapeType="1"/>
          </p:cNvSpPr>
          <p:nvPr userDrawn="1"/>
        </p:nvSpPr>
        <p:spPr>
          <a:xfrm>
            <a:off x="0" y="6498000"/>
            <a:ext cx="12192000" cy="36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a:extLst>
              <a:ext uri="{FF2B5EF4-FFF2-40B4-BE49-F238E27FC236}">
                <a16:creationId xmlns:a16="http://schemas.microsoft.com/office/drawing/2014/main" id="{6260728A-2DF0-381F-579C-595333C4B4B2}"/>
              </a:ext>
            </a:extLst>
          </p:cNvPr>
          <p:cNvPicPr>
            <a:picLocks noGrp="1" noRot="1" noChangeAspect="1" noMove="1" noResize="1" noEditPoints="1" noAdjustHandles="1" noChangeArrowheads="1" noChangeShapeType="1" noCrop="1"/>
          </p:cNvPicPr>
          <p:nvPr userDrawn="1"/>
        </p:nvPicPr>
        <p:blipFill>
          <a:blip r:embed="rId2" cstate="email">
            <a:extLst>
              <a:ext uri="{28A0092B-C50C-407E-A947-70E740481C1C}">
                <a14:useLocalDpi xmlns:a14="http://schemas.microsoft.com/office/drawing/2010/main"/>
              </a:ext>
            </a:extLst>
          </a:blip>
          <a:stretch>
            <a:fillRect/>
          </a:stretch>
        </p:blipFill>
        <p:spPr>
          <a:xfrm>
            <a:off x="432000" y="6552000"/>
            <a:ext cx="1263000" cy="252000"/>
          </a:xfrm>
          <a:prstGeom prst="rect">
            <a:avLst/>
          </a:prstGeom>
        </p:spPr>
      </p:pic>
    </p:spTree>
    <p:extLst>
      <p:ext uri="{BB962C8B-B14F-4D97-AF65-F5344CB8AC3E}">
        <p14:creationId xmlns:p14="http://schemas.microsoft.com/office/powerpoint/2010/main" val="31487833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F5CABD8-085C-886B-DA99-D41ACC6F5BD4}"/>
              </a:ext>
            </a:extLst>
          </p:cNvPr>
          <p:cNvSpPr>
            <a:spLocks noGrp="1"/>
          </p:cNvSpPr>
          <p:nvPr>
            <p:ph type="title" orient="vert"/>
          </p:nvPr>
        </p:nvSpPr>
        <p:spPr>
          <a:xfrm>
            <a:off x="9342000" y="432000"/>
            <a:ext cx="2417554" cy="5760000"/>
          </a:xfrm>
          <a:prstGeom prst="rect">
            <a:avLst/>
          </a:prstGeom>
        </p:spPr>
        <p:txBody>
          <a:bodyPr vert="eaVert" lIns="108000" tIns="108000" rIns="108000" bIns="108000"/>
          <a:lstStyle>
            <a:lvl1pPr>
              <a:defRPr sz="2800" b="1">
                <a:solidFill>
                  <a:schemeClr val="bg1"/>
                </a:solidFill>
              </a:defRPr>
            </a:lvl1pPr>
          </a:lstStyle>
          <a:p>
            <a:r>
              <a:rPr lang="en-GB"/>
              <a:t>Click to edit Master title style</a:t>
            </a:r>
            <a:endParaRPr lang="en-US" dirty="0"/>
          </a:p>
        </p:txBody>
      </p:sp>
      <p:sp>
        <p:nvSpPr>
          <p:cNvPr id="3" name="Vertical Text Placeholder 2">
            <a:extLst>
              <a:ext uri="{FF2B5EF4-FFF2-40B4-BE49-F238E27FC236}">
                <a16:creationId xmlns:a16="http://schemas.microsoft.com/office/drawing/2014/main" id="{66E5B32D-FB98-BDCE-06F1-4B43A4B3EF1C}"/>
              </a:ext>
            </a:extLst>
          </p:cNvPr>
          <p:cNvSpPr>
            <a:spLocks noGrp="1"/>
          </p:cNvSpPr>
          <p:nvPr>
            <p:ph type="body" orient="vert" idx="1"/>
          </p:nvPr>
        </p:nvSpPr>
        <p:spPr>
          <a:xfrm>
            <a:off x="432000" y="432000"/>
            <a:ext cx="8676000" cy="5760000"/>
          </a:xfrm>
          <a:prstGeom prst="rect">
            <a:avLst/>
          </a:prstGeom>
        </p:spPr>
        <p:txBody>
          <a:bodyPr vert="eaVert" lIns="108000" tIns="72000" rIns="108000" bIns="108000"/>
          <a:lstStyle>
            <a:lvl1pPr>
              <a:buFont typeface="Wingdings" pitchFamily="2" charset="2"/>
              <a:buChar char="§"/>
              <a:defRPr sz="2400">
                <a:solidFill>
                  <a:schemeClr val="bg1"/>
                </a:solidFill>
              </a:defRPr>
            </a:lvl1pPr>
            <a:lvl2pPr>
              <a:buFont typeface="Wingdings" pitchFamily="2" charset="2"/>
              <a:buChar char="§"/>
              <a:defRPr sz="2000">
                <a:solidFill>
                  <a:schemeClr val="bg1"/>
                </a:solidFill>
              </a:defRPr>
            </a:lvl2pPr>
            <a:lvl3pPr>
              <a:buFont typeface="Wingdings" pitchFamily="2" charset="2"/>
              <a:buChar char="§"/>
              <a:defRPr sz="1600">
                <a:solidFill>
                  <a:schemeClr val="bg1"/>
                </a:solidFill>
              </a:defRPr>
            </a:lvl3pPr>
            <a:lvl4pPr>
              <a:buFont typeface="Wingdings" pitchFamily="2" charset="2"/>
              <a:buChar char="§"/>
              <a:defRPr sz="1200">
                <a:solidFill>
                  <a:schemeClr val="bg1"/>
                </a:solidFill>
              </a:defRPr>
            </a:lvl4pPr>
            <a:lvl5pPr>
              <a:buNone/>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4" name="Rectangle 13">
            <a:extLst>
              <a:ext uri="{FF2B5EF4-FFF2-40B4-BE49-F238E27FC236}">
                <a16:creationId xmlns:a16="http://schemas.microsoft.com/office/drawing/2014/main" id="{5DEF485C-68C8-179E-C4AD-99390E646248}"/>
              </a:ext>
            </a:extLst>
          </p:cNvPr>
          <p:cNvSpPr>
            <a:spLocks noGrp="1" noRot="1" noMove="1" noResize="1" noEditPoints="1" noAdjustHandles="1" noChangeArrowheads="1" noChangeShapeType="1"/>
          </p:cNvSpPr>
          <p:nvPr userDrawn="1"/>
        </p:nvSpPr>
        <p:spPr>
          <a:xfrm>
            <a:off x="0" y="6498000"/>
            <a:ext cx="12192000" cy="36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a:extLst>
              <a:ext uri="{FF2B5EF4-FFF2-40B4-BE49-F238E27FC236}">
                <a16:creationId xmlns:a16="http://schemas.microsoft.com/office/drawing/2014/main" id="{C95D160A-4799-7141-A101-185533CB9C4E}"/>
              </a:ext>
            </a:extLst>
          </p:cNvPr>
          <p:cNvPicPr>
            <a:picLocks noGrp="1" noRot="1" noChangeAspect="1" noMove="1" noResize="1" noEditPoints="1" noAdjustHandles="1" noChangeArrowheads="1" noChangeShapeType="1" noCrop="1"/>
          </p:cNvPicPr>
          <p:nvPr userDrawn="1"/>
        </p:nvPicPr>
        <p:blipFill>
          <a:blip r:embed="rId2" cstate="email">
            <a:extLst>
              <a:ext uri="{28A0092B-C50C-407E-A947-70E740481C1C}">
                <a14:useLocalDpi xmlns:a14="http://schemas.microsoft.com/office/drawing/2010/main"/>
              </a:ext>
            </a:extLst>
          </a:blip>
          <a:stretch>
            <a:fillRect/>
          </a:stretch>
        </p:blipFill>
        <p:spPr>
          <a:xfrm>
            <a:off x="432000" y="6552000"/>
            <a:ext cx="1263000" cy="252000"/>
          </a:xfrm>
          <a:prstGeom prst="rect">
            <a:avLst/>
          </a:prstGeom>
        </p:spPr>
      </p:pic>
    </p:spTree>
    <p:extLst>
      <p:ext uri="{BB962C8B-B14F-4D97-AF65-F5344CB8AC3E}">
        <p14:creationId xmlns:p14="http://schemas.microsoft.com/office/powerpoint/2010/main" val="27148960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59D929-C129-FCB6-3FDB-54432F5C5021}"/>
              </a:ext>
            </a:extLst>
          </p:cNvPr>
          <p:cNvSpPr>
            <a:spLocks noGrp="1"/>
          </p:cNvSpPr>
          <p:nvPr>
            <p:ph type="ctrTitle"/>
          </p:nvPr>
        </p:nvSpPr>
        <p:spPr>
          <a:xfrm>
            <a:off x="802799" y="1484415"/>
            <a:ext cx="9000000" cy="2025547"/>
          </a:xfrm>
          <a:prstGeom prst="rect">
            <a:avLst/>
          </a:prstGeom>
        </p:spPr>
        <p:txBody>
          <a:bodyPr lIns="108000" tIns="108000" rIns="108000" bIns="0" anchor="b"/>
          <a:lstStyle>
            <a:lvl1pPr algn="l">
              <a:defRPr sz="4000" b="0">
                <a:solidFill>
                  <a:schemeClr val="tx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1FE404E6-FE9B-AC73-867E-4DD5369CBF6E}"/>
              </a:ext>
            </a:extLst>
          </p:cNvPr>
          <p:cNvSpPr>
            <a:spLocks noGrp="1"/>
          </p:cNvSpPr>
          <p:nvPr>
            <p:ph type="subTitle" idx="1"/>
          </p:nvPr>
        </p:nvSpPr>
        <p:spPr>
          <a:xfrm>
            <a:off x="802800" y="3602038"/>
            <a:ext cx="9000000" cy="1655762"/>
          </a:xfrm>
          <a:prstGeom prst="rect">
            <a:avLst/>
          </a:prstGeom>
        </p:spPr>
        <p:txBody>
          <a:bodyPr lIns="108000" tIns="144000" rIns="108000" bIns="72000"/>
          <a:lstStyle>
            <a:lvl1pPr marL="0" indent="0" algn="l">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8" name="Picture 7">
            <a:extLst>
              <a:ext uri="{FF2B5EF4-FFF2-40B4-BE49-F238E27FC236}">
                <a16:creationId xmlns:a16="http://schemas.microsoft.com/office/drawing/2014/main" id="{C53F5893-95B2-DD72-7CA3-9DC515975428}"/>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9323438" y="690876"/>
            <a:ext cx="2160000" cy="430973"/>
          </a:xfrm>
          <a:prstGeom prst="rect">
            <a:avLst/>
          </a:prstGeom>
        </p:spPr>
      </p:pic>
    </p:spTree>
    <p:extLst>
      <p:ext uri="{BB962C8B-B14F-4D97-AF65-F5344CB8AC3E}">
        <p14:creationId xmlns:p14="http://schemas.microsoft.com/office/powerpoint/2010/main" val="278504339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3F9F93-6858-8980-DCAF-6C7423ED2476}"/>
              </a:ext>
            </a:extLst>
          </p:cNvPr>
          <p:cNvSpPr>
            <a:spLocks noGrp="1"/>
          </p:cNvSpPr>
          <p:nvPr>
            <p:ph type="title"/>
          </p:nvPr>
        </p:nvSpPr>
        <p:spPr>
          <a:xfrm>
            <a:off x="432000" y="432000"/>
            <a:ext cx="11412000" cy="720000"/>
          </a:xfrm>
          <a:prstGeom prst="rect">
            <a:avLst/>
          </a:prstGeom>
        </p:spPr>
        <p:txBody>
          <a:bodyPr lIns="108000" rIns="108000" bIns="108000" anchor="ctr"/>
          <a:lstStyle>
            <a:lvl1pPr>
              <a:defRPr sz="2800" b="1">
                <a:solidFill>
                  <a:schemeClr val="tx1"/>
                </a:solidFill>
              </a:defRPr>
            </a:lvl1pPr>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64029B37-25D7-0C51-8EAD-76326FD81400}"/>
              </a:ext>
            </a:extLst>
          </p:cNvPr>
          <p:cNvSpPr>
            <a:spLocks noGrp="1"/>
          </p:cNvSpPr>
          <p:nvPr>
            <p:ph idx="1"/>
          </p:nvPr>
        </p:nvSpPr>
        <p:spPr>
          <a:xfrm>
            <a:off x="432000" y="1278000"/>
            <a:ext cx="11412000" cy="4899600"/>
          </a:xfrm>
          <a:prstGeom prst="rect">
            <a:avLst/>
          </a:prstGeom>
        </p:spPr>
        <p:txBody>
          <a:bodyPr lIns="108000" tIns="72000" rIns="72000" bIns="72000"/>
          <a:lstStyle>
            <a:lvl1pPr>
              <a:buClr>
                <a:schemeClr val="accent2"/>
              </a:buClr>
              <a:buFont typeface="Wingdings" pitchFamily="2" charset="2"/>
              <a:buChar char="§"/>
              <a:defRPr sz="2400">
                <a:solidFill>
                  <a:schemeClr val="tx1"/>
                </a:solidFill>
              </a:defRPr>
            </a:lvl1pPr>
            <a:lvl2pPr>
              <a:buClr>
                <a:schemeClr val="accent2"/>
              </a:buClr>
              <a:buFont typeface="Wingdings" pitchFamily="2" charset="2"/>
              <a:buChar char="§"/>
              <a:defRPr sz="2000">
                <a:solidFill>
                  <a:schemeClr val="tx1"/>
                </a:solidFill>
              </a:defRPr>
            </a:lvl2pPr>
            <a:lvl3pPr>
              <a:buClr>
                <a:schemeClr val="accent2"/>
              </a:buClr>
              <a:buFont typeface="Wingdings" pitchFamily="2" charset="2"/>
              <a:buChar char="§"/>
              <a:defRPr sz="1600">
                <a:solidFill>
                  <a:schemeClr val="tx1"/>
                </a:solidFill>
              </a:defRPr>
            </a:lvl3pPr>
            <a:lvl4pPr>
              <a:buClr>
                <a:schemeClr val="accent2"/>
              </a:buClr>
              <a:buFont typeface="Wingdings" pitchFamily="2" charset="2"/>
              <a:buChar char="§"/>
              <a:defRPr sz="1200">
                <a:solidFill>
                  <a:schemeClr val="tx1"/>
                </a:solidFill>
              </a:defRPr>
            </a:lvl4pPr>
            <a:lvl5pPr>
              <a:defRPr>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p:txBody>
      </p:sp>
      <p:sp>
        <p:nvSpPr>
          <p:cNvPr id="7" name="Rectangle 6">
            <a:extLst>
              <a:ext uri="{FF2B5EF4-FFF2-40B4-BE49-F238E27FC236}">
                <a16:creationId xmlns:a16="http://schemas.microsoft.com/office/drawing/2014/main" id="{55A3AE9C-056C-F88A-209C-DEAC7F9F3960}"/>
              </a:ext>
            </a:extLst>
          </p:cNvPr>
          <p:cNvSpPr>
            <a:spLocks noGrp="1" noRot="1" noMove="1" noResize="1" noEditPoints="1" noAdjustHandles="1" noChangeArrowheads="1" noChangeShapeType="1"/>
          </p:cNvSpPr>
          <p:nvPr userDrawn="1"/>
        </p:nvSpPr>
        <p:spPr>
          <a:xfrm>
            <a:off x="0" y="6498000"/>
            <a:ext cx="12192000" cy="360000"/>
          </a:xfrm>
          <a:prstGeom prst="rect">
            <a:avLst/>
          </a:prstGeom>
          <a:gradFill>
            <a:gsLst>
              <a:gs pos="0">
                <a:schemeClr val="accent5"/>
              </a:gs>
              <a:gs pos="100000">
                <a:schemeClr val="accent1"/>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solidFill>
            </a:endParaRPr>
          </a:p>
        </p:txBody>
      </p:sp>
      <p:pic>
        <p:nvPicPr>
          <p:cNvPr id="11" name="Picture 10">
            <a:extLst>
              <a:ext uri="{FF2B5EF4-FFF2-40B4-BE49-F238E27FC236}">
                <a16:creationId xmlns:a16="http://schemas.microsoft.com/office/drawing/2014/main" id="{3F6F0BDF-22D1-0038-148F-A8A3725400D0}"/>
              </a:ext>
            </a:extLst>
          </p:cNvPr>
          <p:cNvPicPr>
            <a:picLocks noGrp="1" noRot="1" noChangeAspect="1" noMove="1" noResize="1" noEditPoints="1" noAdjustHandles="1" noChangeArrowheads="1" noChangeShapeType="1" noCrop="1"/>
          </p:cNvPicPr>
          <p:nvPr userDrawn="1"/>
        </p:nvPicPr>
        <p:blipFill>
          <a:blip r:embed="rId2" cstate="email">
            <a:extLst>
              <a:ext uri="{28A0092B-C50C-407E-A947-70E740481C1C}">
                <a14:useLocalDpi xmlns:a14="http://schemas.microsoft.com/office/drawing/2010/main"/>
              </a:ext>
            </a:extLst>
          </a:blip>
          <a:srcRect/>
          <a:stretch/>
        </p:blipFill>
        <p:spPr>
          <a:xfrm>
            <a:off x="433500" y="6552000"/>
            <a:ext cx="1260000" cy="252000"/>
          </a:xfrm>
          <a:prstGeom prst="rect">
            <a:avLst/>
          </a:prstGeom>
        </p:spPr>
      </p:pic>
    </p:spTree>
    <p:extLst>
      <p:ext uri="{BB962C8B-B14F-4D97-AF65-F5344CB8AC3E}">
        <p14:creationId xmlns:p14="http://schemas.microsoft.com/office/powerpoint/2010/main" val="10799777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63B204-B8C8-20E9-7F6B-AFFE5E62D185}"/>
              </a:ext>
            </a:extLst>
          </p:cNvPr>
          <p:cNvSpPr>
            <a:spLocks noGrp="1"/>
          </p:cNvSpPr>
          <p:nvPr>
            <p:ph type="title"/>
          </p:nvPr>
        </p:nvSpPr>
        <p:spPr>
          <a:xfrm>
            <a:off x="802800" y="1709738"/>
            <a:ext cx="10584000" cy="2852737"/>
          </a:xfrm>
          <a:prstGeom prst="rect">
            <a:avLst/>
          </a:prstGeom>
        </p:spPr>
        <p:txBody>
          <a:bodyPr lIns="108000" tIns="72000" rIns="108000" bIns="0" anchor="b"/>
          <a:lstStyle>
            <a:lvl1pPr>
              <a:defRPr sz="4000">
                <a:solidFill>
                  <a:schemeClr val="tx1"/>
                </a:solidFill>
              </a:defRPr>
            </a:lvl1p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89E87122-1684-E567-C3FF-321AC8487513}"/>
              </a:ext>
            </a:extLst>
          </p:cNvPr>
          <p:cNvSpPr>
            <a:spLocks noGrp="1"/>
          </p:cNvSpPr>
          <p:nvPr>
            <p:ph type="body" idx="1"/>
          </p:nvPr>
        </p:nvSpPr>
        <p:spPr>
          <a:xfrm>
            <a:off x="802800" y="4589463"/>
            <a:ext cx="10584000" cy="1500187"/>
          </a:xfrm>
          <a:prstGeom prst="rect">
            <a:avLst/>
          </a:prstGeom>
        </p:spPr>
        <p:txBody>
          <a:bodyPr lIns="108000" tIns="144000" rIns="108000" bIns="108000"/>
          <a:lstStyle>
            <a:lvl1pPr marL="0" indent="0">
              <a:buNone/>
              <a:defRPr sz="2400">
                <a:solidFill>
                  <a:schemeClr val="tx2"/>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dirty="0"/>
              <a:t>Click to edit Master text styles</a:t>
            </a:r>
          </a:p>
        </p:txBody>
      </p:sp>
    </p:spTree>
    <p:extLst>
      <p:ext uri="{BB962C8B-B14F-4D97-AF65-F5344CB8AC3E}">
        <p14:creationId xmlns:p14="http://schemas.microsoft.com/office/powerpoint/2010/main" val="324293583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8B408E75-3FBB-DEF6-C728-09D114522F29}"/>
              </a:ext>
            </a:extLst>
          </p:cNvPr>
          <p:cNvSpPr>
            <a:spLocks noGrp="1"/>
          </p:cNvSpPr>
          <p:nvPr>
            <p:ph type="title"/>
          </p:nvPr>
        </p:nvSpPr>
        <p:spPr>
          <a:xfrm>
            <a:off x="432000" y="432000"/>
            <a:ext cx="11394000" cy="720000"/>
          </a:xfrm>
          <a:prstGeom prst="rect">
            <a:avLst/>
          </a:prstGeom>
        </p:spPr>
        <p:txBody>
          <a:bodyPr lIns="108000" rIns="108000" bIns="108000" anchor="ctr"/>
          <a:lstStyle>
            <a:lvl1pPr>
              <a:defRPr sz="2800" b="1">
                <a:solidFill>
                  <a:schemeClr val="tx1"/>
                </a:solidFill>
              </a:defRPr>
            </a:lvl1pPr>
          </a:lstStyle>
          <a:p>
            <a:r>
              <a:rPr lang="en-GB" dirty="0"/>
              <a:t>Click to edit Master title style</a:t>
            </a:r>
            <a:endParaRPr lang="en-US" dirty="0"/>
          </a:p>
        </p:txBody>
      </p:sp>
      <p:sp>
        <p:nvSpPr>
          <p:cNvPr id="12" name="Content Placeholder 2">
            <a:extLst>
              <a:ext uri="{FF2B5EF4-FFF2-40B4-BE49-F238E27FC236}">
                <a16:creationId xmlns:a16="http://schemas.microsoft.com/office/drawing/2014/main" id="{D6615597-FF77-F6DC-E6F4-ACE089FE4746}"/>
              </a:ext>
            </a:extLst>
          </p:cNvPr>
          <p:cNvSpPr>
            <a:spLocks noGrp="1"/>
          </p:cNvSpPr>
          <p:nvPr>
            <p:ph idx="1"/>
          </p:nvPr>
        </p:nvSpPr>
        <p:spPr>
          <a:xfrm>
            <a:off x="432000" y="1390389"/>
            <a:ext cx="5472000" cy="4786574"/>
          </a:xfrm>
          <a:prstGeom prst="rect">
            <a:avLst/>
          </a:prstGeom>
        </p:spPr>
        <p:txBody>
          <a:bodyPr lIns="108000" tIns="108000" rIns="108000" bIns="72000"/>
          <a:lstStyle>
            <a:lvl1pPr>
              <a:buClr>
                <a:schemeClr val="accent2"/>
              </a:buClr>
              <a:buFont typeface="Wingdings" pitchFamily="2" charset="2"/>
              <a:buChar char="§"/>
              <a:defRPr sz="2400">
                <a:solidFill>
                  <a:schemeClr val="tx1"/>
                </a:solidFill>
              </a:defRPr>
            </a:lvl1pPr>
            <a:lvl2pPr>
              <a:buClr>
                <a:schemeClr val="accent2"/>
              </a:buClr>
              <a:buFont typeface="Wingdings" pitchFamily="2" charset="2"/>
              <a:buChar char="§"/>
              <a:defRPr sz="2000">
                <a:solidFill>
                  <a:schemeClr val="tx1"/>
                </a:solidFill>
              </a:defRPr>
            </a:lvl2pPr>
            <a:lvl3pPr>
              <a:buClr>
                <a:schemeClr val="accent2"/>
              </a:buClr>
              <a:buFont typeface="Wingdings" pitchFamily="2" charset="2"/>
              <a:buChar char="§"/>
              <a:defRPr sz="1600">
                <a:solidFill>
                  <a:schemeClr val="tx1"/>
                </a:solidFill>
              </a:defRPr>
            </a:lvl3pPr>
            <a:lvl4pPr>
              <a:buClr>
                <a:schemeClr val="accent2"/>
              </a:buClr>
              <a:buFont typeface="Wingdings" pitchFamily="2" charset="2"/>
              <a:buChar char="§"/>
              <a:defRPr sz="1200">
                <a:solidFill>
                  <a:schemeClr val="tx1"/>
                </a:solidFill>
              </a:defRPr>
            </a:lvl4pPr>
            <a:lvl5pPr>
              <a:defRPr>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p:txBody>
      </p:sp>
      <p:sp>
        <p:nvSpPr>
          <p:cNvPr id="13" name="Content Placeholder 2">
            <a:extLst>
              <a:ext uri="{FF2B5EF4-FFF2-40B4-BE49-F238E27FC236}">
                <a16:creationId xmlns:a16="http://schemas.microsoft.com/office/drawing/2014/main" id="{53840C74-6732-282D-B908-2ABFF62EDE93}"/>
              </a:ext>
            </a:extLst>
          </p:cNvPr>
          <p:cNvSpPr>
            <a:spLocks noGrp="1"/>
          </p:cNvSpPr>
          <p:nvPr>
            <p:ph idx="11"/>
          </p:nvPr>
        </p:nvSpPr>
        <p:spPr>
          <a:xfrm>
            <a:off x="6354000" y="1390389"/>
            <a:ext cx="5472000" cy="4786574"/>
          </a:xfrm>
          <a:prstGeom prst="rect">
            <a:avLst/>
          </a:prstGeom>
        </p:spPr>
        <p:txBody>
          <a:bodyPr lIns="108000" tIns="108000" rIns="108000" bIns="72000"/>
          <a:lstStyle>
            <a:lvl1pPr>
              <a:buClr>
                <a:schemeClr val="accent2"/>
              </a:buClr>
              <a:buFont typeface="Wingdings" pitchFamily="2" charset="2"/>
              <a:buChar char="§"/>
              <a:defRPr sz="2400">
                <a:solidFill>
                  <a:schemeClr val="tx1"/>
                </a:solidFill>
              </a:defRPr>
            </a:lvl1pPr>
            <a:lvl2pPr>
              <a:buClr>
                <a:schemeClr val="accent2"/>
              </a:buClr>
              <a:buFont typeface="Wingdings" pitchFamily="2" charset="2"/>
              <a:buChar char="§"/>
              <a:defRPr sz="2000">
                <a:solidFill>
                  <a:schemeClr val="tx1"/>
                </a:solidFill>
              </a:defRPr>
            </a:lvl2pPr>
            <a:lvl3pPr>
              <a:buClr>
                <a:schemeClr val="accent2"/>
              </a:buClr>
              <a:buFont typeface="Wingdings" pitchFamily="2" charset="2"/>
              <a:buChar char="§"/>
              <a:defRPr sz="1600">
                <a:solidFill>
                  <a:schemeClr val="tx1"/>
                </a:solidFill>
              </a:defRPr>
            </a:lvl3pPr>
            <a:lvl4pPr>
              <a:buClr>
                <a:schemeClr val="accent2"/>
              </a:buClr>
              <a:buFont typeface="Wingdings" pitchFamily="2" charset="2"/>
              <a:buChar char="§"/>
              <a:defRPr sz="1200">
                <a:solidFill>
                  <a:schemeClr val="tx1"/>
                </a:solidFill>
              </a:defRPr>
            </a:lvl4pPr>
            <a:lvl5pPr>
              <a:defRPr>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p:txBody>
      </p:sp>
      <p:sp>
        <p:nvSpPr>
          <p:cNvPr id="17" name="Rectangle 16">
            <a:extLst>
              <a:ext uri="{FF2B5EF4-FFF2-40B4-BE49-F238E27FC236}">
                <a16:creationId xmlns:a16="http://schemas.microsoft.com/office/drawing/2014/main" id="{280E08C2-94EE-43E3-0988-2D452A0070CA}"/>
              </a:ext>
            </a:extLst>
          </p:cNvPr>
          <p:cNvSpPr>
            <a:spLocks noGrp="1" noRot="1" noMove="1" noResize="1" noEditPoints="1" noAdjustHandles="1" noChangeArrowheads="1" noChangeShapeType="1"/>
          </p:cNvSpPr>
          <p:nvPr userDrawn="1"/>
        </p:nvSpPr>
        <p:spPr>
          <a:xfrm>
            <a:off x="0" y="6498000"/>
            <a:ext cx="12192000" cy="360000"/>
          </a:xfrm>
          <a:prstGeom prst="rect">
            <a:avLst/>
          </a:prstGeom>
          <a:gradFill>
            <a:gsLst>
              <a:gs pos="0">
                <a:schemeClr val="accent5"/>
              </a:gs>
              <a:gs pos="100000">
                <a:schemeClr val="accent1"/>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solidFill>
            </a:endParaRPr>
          </a:p>
        </p:txBody>
      </p:sp>
      <p:pic>
        <p:nvPicPr>
          <p:cNvPr id="18" name="Picture 17">
            <a:extLst>
              <a:ext uri="{FF2B5EF4-FFF2-40B4-BE49-F238E27FC236}">
                <a16:creationId xmlns:a16="http://schemas.microsoft.com/office/drawing/2014/main" id="{85E595C9-0ED4-F8B1-E0BE-3189EC6AF574}"/>
              </a:ext>
            </a:extLst>
          </p:cNvPr>
          <p:cNvPicPr>
            <a:picLocks noGrp="1" noRot="1" noChangeAspect="1" noMove="1" noResize="1" noEditPoints="1" noAdjustHandles="1" noChangeArrowheads="1" noChangeShapeType="1" noCrop="1"/>
          </p:cNvPicPr>
          <p:nvPr userDrawn="1"/>
        </p:nvPicPr>
        <p:blipFill>
          <a:blip r:embed="rId2" cstate="email">
            <a:extLst>
              <a:ext uri="{28A0092B-C50C-407E-A947-70E740481C1C}">
                <a14:useLocalDpi xmlns:a14="http://schemas.microsoft.com/office/drawing/2010/main"/>
              </a:ext>
            </a:extLst>
          </a:blip>
          <a:srcRect/>
          <a:stretch/>
        </p:blipFill>
        <p:spPr>
          <a:xfrm>
            <a:off x="433500" y="6552000"/>
            <a:ext cx="1260000" cy="252000"/>
          </a:xfrm>
          <a:prstGeom prst="rect">
            <a:avLst/>
          </a:prstGeom>
        </p:spPr>
      </p:pic>
    </p:spTree>
    <p:extLst>
      <p:ext uri="{BB962C8B-B14F-4D97-AF65-F5344CB8AC3E}">
        <p14:creationId xmlns:p14="http://schemas.microsoft.com/office/powerpoint/2010/main" val="1292236917"/>
      </p:ext>
    </p:extLst>
  </p:cSld>
  <p:clrMapOvr>
    <a:masterClrMapping/>
  </p:clrMapOvr>
  <p:extLst>
    <p:ext uri="{DCECCB84-F9BA-43D5-87BE-67443E8EF086}">
      <p15:sldGuideLst xmlns:p15="http://schemas.microsoft.com/office/powerpoint/2012/main">
        <p15:guide id="1" orient="horz" pos="2160"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2474EC1F-95D1-5EEA-FA0C-262220264F75}"/>
              </a:ext>
            </a:extLst>
          </p:cNvPr>
          <p:cNvSpPr>
            <a:spLocks noGrp="1"/>
          </p:cNvSpPr>
          <p:nvPr>
            <p:ph type="title"/>
          </p:nvPr>
        </p:nvSpPr>
        <p:spPr>
          <a:xfrm>
            <a:off x="432000" y="432000"/>
            <a:ext cx="11412000" cy="720000"/>
          </a:xfrm>
          <a:prstGeom prst="rect">
            <a:avLst/>
          </a:prstGeom>
        </p:spPr>
        <p:txBody>
          <a:bodyPr lIns="108000" rIns="108000" bIns="108000" anchor="ctr"/>
          <a:lstStyle>
            <a:lvl1pPr>
              <a:defRPr sz="2800" b="1">
                <a:solidFill>
                  <a:schemeClr val="tx1"/>
                </a:solidFill>
              </a:defRPr>
            </a:lvl1pPr>
          </a:lstStyle>
          <a:p>
            <a:r>
              <a:rPr lang="en-GB" dirty="0"/>
              <a:t>Click to edit Master title style</a:t>
            </a:r>
            <a:endParaRPr lang="en-US" dirty="0"/>
          </a:p>
        </p:txBody>
      </p:sp>
      <p:sp>
        <p:nvSpPr>
          <p:cNvPr id="14" name="Content Placeholder 2">
            <a:extLst>
              <a:ext uri="{FF2B5EF4-FFF2-40B4-BE49-F238E27FC236}">
                <a16:creationId xmlns:a16="http://schemas.microsoft.com/office/drawing/2014/main" id="{F3ACAA8D-38D1-5E47-E20A-1BF5D263DF15}"/>
              </a:ext>
            </a:extLst>
          </p:cNvPr>
          <p:cNvSpPr>
            <a:spLocks noGrp="1"/>
          </p:cNvSpPr>
          <p:nvPr>
            <p:ph idx="1"/>
          </p:nvPr>
        </p:nvSpPr>
        <p:spPr>
          <a:xfrm>
            <a:off x="431999" y="2041741"/>
            <a:ext cx="5472001" cy="4135221"/>
          </a:xfrm>
          <a:prstGeom prst="rect">
            <a:avLst/>
          </a:prstGeom>
        </p:spPr>
        <p:txBody>
          <a:bodyPr lIns="108000" tIns="72000" rIns="108000" bIns="72000"/>
          <a:lstStyle>
            <a:lvl1pPr>
              <a:buClr>
                <a:schemeClr val="accent2"/>
              </a:buClr>
              <a:buFont typeface="Wingdings" pitchFamily="2" charset="2"/>
              <a:buChar char="§"/>
              <a:defRPr sz="2400">
                <a:solidFill>
                  <a:schemeClr val="tx1"/>
                </a:solidFill>
              </a:defRPr>
            </a:lvl1pPr>
            <a:lvl2pPr>
              <a:buClr>
                <a:schemeClr val="accent2"/>
              </a:buClr>
              <a:buFont typeface="Wingdings" pitchFamily="2" charset="2"/>
              <a:buChar char="§"/>
              <a:defRPr sz="2000">
                <a:solidFill>
                  <a:schemeClr val="tx1"/>
                </a:solidFill>
              </a:defRPr>
            </a:lvl2pPr>
            <a:lvl3pPr>
              <a:buClr>
                <a:schemeClr val="accent2"/>
              </a:buClr>
              <a:buFont typeface="Wingdings" pitchFamily="2" charset="2"/>
              <a:buChar char="§"/>
              <a:defRPr sz="1600">
                <a:solidFill>
                  <a:schemeClr val="tx1"/>
                </a:solidFill>
              </a:defRPr>
            </a:lvl3pPr>
            <a:lvl4pPr>
              <a:buClr>
                <a:schemeClr val="accent2"/>
              </a:buClr>
              <a:buFont typeface="Wingdings" pitchFamily="2" charset="2"/>
              <a:buChar char="§"/>
              <a:defRPr sz="1200">
                <a:solidFill>
                  <a:schemeClr val="tx1"/>
                </a:solidFill>
              </a:defRPr>
            </a:lvl4pPr>
            <a:lvl5pPr>
              <a:defRPr>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p:txBody>
      </p:sp>
      <p:sp>
        <p:nvSpPr>
          <p:cNvPr id="15" name="Content Placeholder 2">
            <a:extLst>
              <a:ext uri="{FF2B5EF4-FFF2-40B4-BE49-F238E27FC236}">
                <a16:creationId xmlns:a16="http://schemas.microsoft.com/office/drawing/2014/main" id="{9BADC649-714A-818B-8DDD-3F783755E830}"/>
              </a:ext>
            </a:extLst>
          </p:cNvPr>
          <p:cNvSpPr>
            <a:spLocks noGrp="1"/>
          </p:cNvSpPr>
          <p:nvPr>
            <p:ph idx="11"/>
          </p:nvPr>
        </p:nvSpPr>
        <p:spPr>
          <a:xfrm>
            <a:off x="6354000" y="2041741"/>
            <a:ext cx="5472000" cy="4135222"/>
          </a:xfrm>
          <a:prstGeom prst="rect">
            <a:avLst/>
          </a:prstGeom>
        </p:spPr>
        <p:txBody>
          <a:bodyPr lIns="108000" tIns="72000" rIns="108000" bIns="72000"/>
          <a:lstStyle>
            <a:lvl1pPr>
              <a:buClr>
                <a:schemeClr val="accent2"/>
              </a:buClr>
              <a:buFont typeface="Wingdings" pitchFamily="2" charset="2"/>
              <a:buChar char="§"/>
              <a:defRPr sz="2400">
                <a:solidFill>
                  <a:schemeClr val="tx1"/>
                </a:solidFill>
              </a:defRPr>
            </a:lvl1pPr>
            <a:lvl2pPr>
              <a:buClr>
                <a:schemeClr val="accent2"/>
              </a:buClr>
              <a:buFont typeface="Wingdings" pitchFamily="2" charset="2"/>
              <a:buChar char="§"/>
              <a:defRPr sz="2000">
                <a:solidFill>
                  <a:schemeClr val="tx1"/>
                </a:solidFill>
              </a:defRPr>
            </a:lvl2pPr>
            <a:lvl3pPr>
              <a:buClr>
                <a:schemeClr val="accent2"/>
              </a:buClr>
              <a:buFont typeface="Wingdings" pitchFamily="2" charset="2"/>
              <a:buChar char="§"/>
              <a:defRPr sz="1600">
                <a:solidFill>
                  <a:schemeClr val="tx1"/>
                </a:solidFill>
              </a:defRPr>
            </a:lvl3pPr>
            <a:lvl4pPr>
              <a:buClr>
                <a:schemeClr val="accent2"/>
              </a:buClr>
              <a:buFont typeface="Wingdings" pitchFamily="2" charset="2"/>
              <a:buChar char="§"/>
              <a:defRPr sz="1200">
                <a:solidFill>
                  <a:schemeClr val="tx1"/>
                </a:solidFill>
              </a:defRPr>
            </a:lvl4pPr>
            <a:lvl5pPr>
              <a:defRPr>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p:txBody>
      </p:sp>
      <p:sp>
        <p:nvSpPr>
          <p:cNvPr id="19" name="Content Placeholder 18">
            <a:extLst>
              <a:ext uri="{FF2B5EF4-FFF2-40B4-BE49-F238E27FC236}">
                <a16:creationId xmlns:a16="http://schemas.microsoft.com/office/drawing/2014/main" id="{625E3352-7F00-6DE7-E829-90A967E0CD84}"/>
              </a:ext>
            </a:extLst>
          </p:cNvPr>
          <p:cNvSpPr>
            <a:spLocks noGrp="1"/>
          </p:cNvSpPr>
          <p:nvPr>
            <p:ph sz="quarter" idx="12" hasCustomPrompt="1"/>
          </p:nvPr>
        </p:nvSpPr>
        <p:spPr>
          <a:xfrm>
            <a:off x="431999" y="1290638"/>
            <a:ext cx="5472000" cy="563562"/>
          </a:xfrm>
          <a:prstGeom prst="rect">
            <a:avLst/>
          </a:prstGeom>
        </p:spPr>
        <p:txBody>
          <a:bodyPr lIns="108000" tIns="72000" rIns="108000" anchor="ctr"/>
          <a:lstStyle>
            <a:lvl1pPr>
              <a:buNone/>
              <a:defRPr sz="2400" i="1">
                <a:solidFill>
                  <a:schemeClr val="tx1"/>
                </a:solidFill>
              </a:defRPr>
            </a:lvl1pPr>
          </a:lstStyle>
          <a:p>
            <a:pPr lvl="0"/>
            <a:r>
              <a:rPr lang="en-US" sz="2400" i="1" dirty="0"/>
              <a:t>Click to edit text</a:t>
            </a:r>
            <a:endParaRPr lang="en-US" dirty="0"/>
          </a:p>
        </p:txBody>
      </p:sp>
      <p:sp>
        <p:nvSpPr>
          <p:cNvPr id="20" name="Content Placeholder 18">
            <a:extLst>
              <a:ext uri="{FF2B5EF4-FFF2-40B4-BE49-F238E27FC236}">
                <a16:creationId xmlns:a16="http://schemas.microsoft.com/office/drawing/2014/main" id="{51EDE1F2-E559-6D3D-5B66-8E9A69C2E4A6}"/>
              </a:ext>
            </a:extLst>
          </p:cNvPr>
          <p:cNvSpPr>
            <a:spLocks noGrp="1"/>
          </p:cNvSpPr>
          <p:nvPr>
            <p:ph sz="quarter" idx="13" hasCustomPrompt="1"/>
          </p:nvPr>
        </p:nvSpPr>
        <p:spPr>
          <a:xfrm>
            <a:off x="6354000" y="1290638"/>
            <a:ext cx="5472000" cy="563562"/>
          </a:xfrm>
          <a:prstGeom prst="rect">
            <a:avLst/>
          </a:prstGeom>
        </p:spPr>
        <p:txBody>
          <a:bodyPr lIns="108000" tIns="72000" rIns="108000" anchor="ctr"/>
          <a:lstStyle>
            <a:lvl1pPr>
              <a:buNone/>
              <a:defRPr sz="2400" i="1">
                <a:solidFill>
                  <a:schemeClr val="tx1"/>
                </a:solidFill>
              </a:defRPr>
            </a:lvl1pPr>
          </a:lstStyle>
          <a:p>
            <a:pPr lvl="0"/>
            <a:r>
              <a:rPr lang="en-US" sz="2400" i="1" dirty="0"/>
              <a:t>Click to edit text</a:t>
            </a:r>
            <a:endParaRPr lang="en-US" dirty="0"/>
          </a:p>
        </p:txBody>
      </p:sp>
      <p:sp>
        <p:nvSpPr>
          <p:cNvPr id="17" name="Rectangle 16">
            <a:extLst>
              <a:ext uri="{FF2B5EF4-FFF2-40B4-BE49-F238E27FC236}">
                <a16:creationId xmlns:a16="http://schemas.microsoft.com/office/drawing/2014/main" id="{F3E84C53-713A-BE72-236C-775F2287F27C}"/>
              </a:ext>
            </a:extLst>
          </p:cNvPr>
          <p:cNvSpPr>
            <a:spLocks noGrp="1" noRot="1" noMove="1" noResize="1" noEditPoints="1" noAdjustHandles="1" noChangeArrowheads="1" noChangeShapeType="1"/>
          </p:cNvSpPr>
          <p:nvPr userDrawn="1"/>
        </p:nvSpPr>
        <p:spPr>
          <a:xfrm>
            <a:off x="0" y="6498000"/>
            <a:ext cx="12192000" cy="360000"/>
          </a:xfrm>
          <a:prstGeom prst="rect">
            <a:avLst/>
          </a:prstGeom>
          <a:gradFill>
            <a:gsLst>
              <a:gs pos="0">
                <a:schemeClr val="accent5"/>
              </a:gs>
              <a:gs pos="100000">
                <a:schemeClr val="accent1"/>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solidFill>
            </a:endParaRPr>
          </a:p>
        </p:txBody>
      </p:sp>
      <p:pic>
        <p:nvPicPr>
          <p:cNvPr id="18" name="Picture 17">
            <a:extLst>
              <a:ext uri="{FF2B5EF4-FFF2-40B4-BE49-F238E27FC236}">
                <a16:creationId xmlns:a16="http://schemas.microsoft.com/office/drawing/2014/main" id="{5CB7F97D-10BF-22AB-45F3-536DFB13439C}"/>
              </a:ext>
            </a:extLst>
          </p:cNvPr>
          <p:cNvPicPr>
            <a:picLocks noGrp="1" noRot="1" noChangeAspect="1" noMove="1" noResize="1" noEditPoints="1" noAdjustHandles="1" noChangeArrowheads="1" noChangeShapeType="1" noCrop="1"/>
          </p:cNvPicPr>
          <p:nvPr userDrawn="1"/>
        </p:nvPicPr>
        <p:blipFill>
          <a:blip r:embed="rId2" cstate="email">
            <a:extLst>
              <a:ext uri="{28A0092B-C50C-407E-A947-70E740481C1C}">
                <a14:useLocalDpi xmlns:a14="http://schemas.microsoft.com/office/drawing/2010/main"/>
              </a:ext>
            </a:extLst>
          </a:blip>
          <a:srcRect/>
          <a:stretch/>
        </p:blipFill>
        <p:spPr>
          <a:xfrm>
            <a:off x="433500" y="6552000"/>
            <a:ext cx="1260000" cy="252000"/>
          </a:xfrm>
          <a:prstGeom prst="rect">
            <a:avLst/>
          </a:prstGeom>
        </p:spPr>
      </p:pic>
    </p:spTree>
    <p:extLst>
      <p:ext uri="{BB962C8B-B14F-4D97-AF65-F5344CB8AC3E}">
        <p14:creationId xmlns:p14="http://schemas.microsoft.com/office/powerpoint/2010/main" val="112411764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953"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9313A24-E89C-B423-3AB2-0C07241BEB8F}"/>
              </a:ext>
            </a:extLst>
          </p:cNvPr>
          <p:cNvSpPr>
            <a:spLocks noGrp="1"/>
          </p:cNvSpPr>
          <p:nvPr>
            <p:ph type="title"/>
          </p:nvPr>
        </p:nvSpPr>
        <p:spPr>
          <a:xfrm>
            <a:off x="432000" y="432000"/>
            <a:ext cx="11473200" cy="720000"/>
          </a:xfrm>
          <a:prstGeom prst="rect">
            <a:avLst/>
          </a:prstGeom>
        </p:spPr>
        <p:txBody>
          <a:bodyPr lIns="108000" rIns="108000" bIns="0" anchor="ctr"/>
          <a:lstStyle>
            <a:lvl1pPr>
              <a:defRPr sz="2800" b="1">
                <a:solidFill>
                  <a:schemeClr val="tx1"/>
                </a:solidFill>
              </a:defRPr>
            </a:lvl1pPr>
          </a:lstStyle>
          <a:p>
            <a:r>
              <a:rPr lang="en-GB" dirty="0"/>
              <a:t>Click to edit Master title style</a:t>
            </a:r>
            <a:endParaRPr lang="en-US" dirty="0"/>
          </a:p>
        </p:txBody>
      </p:sp>
      <p:sp>
        <p:nvSpPr>
          <p:cNvPr id="13" name="Rectangle 12">
            <a:extLst>
              <a:ext uri="{FF2B5EF4-FFF2-40B4-BE49-F238E27FC236}">
                <a16:creationId xmlns:a16="http://schemas.microsoft.com/office/drawing/2014/main" id="{F25E53C9-C17D-A3C1-C52D-1B854F6BF6F6}"/>
              </a:ext>
            </a:extLst>
          </p:cNvPr>
          <p:cNvSpPr>
            <a:spLocks noGrp="1" noRot="1" noMove="1" noResize="1" noEditPoints="1" noAdjustHandles="1" noChangeArrowheads="1" noChangeShapeType="1"/>
          </p:cNvSpPr>
          <p:nvPr userDrawn="1"/>
        </p:nvSpPr>
        <p:spPr>
          <a:xfrm>
            <a:off x="0" y="6498000"/>
            <a:ext cx="12192000" cy="360000"/>
          </a:xfrm>
          <a:prstGeom prst="rect">
            <a:avLst/>
          </a:prstGeom>
          <a:gradFill>
            <a:gsLst>
              <a:gs pos="0">
                <a:schemeClr val="accent5"/>
              </a:gs>
              <a:gs pos="100000">
                <a:schemeClr val="accent1"/>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solidFill>
            </a:endParaRPr>
          </a:p>
        </p:txBody>
      </p:sp>
      <p:pic>
        <p:nvPicPr>
          <p:cNvPr id="14" name="Picture 13">
            <a:extLst>
              <a:ext uri="{FF2B5EF4-FFF2-40B4-BE49-F238E27FC236}">
                <a16:creationId xmlns:a16="http://schemas.microsoft.com/office/drawing/2014/main" id="{3CE81902-780C-8792-21DE-D48B387BEFDB}"/>
              </a:ext>
            </a:extLst>
          </p:cNvPr>
          <p:cNvPicPr>
            <a:picLocks noGrp="1" noRot="1" noChangeAspect="1" noMove="1" noResize="1" noEditPoints="1" noAdjustHandles="1" noChangeArrowheads="1" noChangeShapeType="1" noCrop="1"/>
          </p:cNvPicPr>
          <p:nvPr userDrawn="1"/>
        </p:nvPicPr>
        <p:blipFill>
          <a:blip r:embed="rId2" cstate="email">
            <a:extLst>
              <a:ext uri="{28A0092B-C50C-407E-A947-70E740481C1C}">
                <a14:useLocalDpi xmlns:a14="http://schemas.microsoft.com/office/drawing/2010/main"/>
              </a:ext>
            </a:extLst>
          </a:blip>
          <a:srcRect/>
          <a:stretch/>
        </p:blipFill>
        <p:spPr>
          <a:xfrm>
            <a:off x="433500" y="6552000"/>
            <a:ext cx="1260000" cy="252000"/>
          </a:xfrm>
          <a:prstGeom prst="rect">
            <a:avLst/>
          </a:prstGeom>
        </p:spPr>
      </p:pic>
    </p:spTree>
    <p:extLst>
      <p:ext uri="{BB962C8B-B14F-4D97-AF65-F5344CB8AC3E}">
        <p14:creationId xmlns:p14="http://schemas.microsoft.com/office/powerpoint/2010/main" val="29907835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Only and Image Place holder">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CB56E707-1D0D-1F13-2B41-2F53CD4793AF}"/>
              </a:ext>
            </a:extLst>
          </p:cNvPr>
          <p:cNvSpPr>
            <a:spLocks noGrp="1"/>
          </p:cNvSpPr>
          <p:nvPr>
            <p:ph type="pic" sz="quarter" idx="10"/>
          </p:nvPr>
        </p:nvSpPr>
        <p:spPr>
          <a:xfrm>
            <a:off x="0" y="0"/>
            <a:ext cx="12192000" cy="6497638"/>
          </a:xfrm>
          <a:prstGeom prst="rect">
            <a:avLst/>
          </a:prstGeom>
        </p:spPr>
        <p:txBody>
          <a:bodyPr/>
          <a:lstStyle/>
          <a:p>
            <a:endParaRPr lang="en-US" dirty="0"/>
          </a:p>
        </p:txBody>
      </p:sp>
      <p:sp>
        <p:nvSpPr>
          <p:cNvPr id="6" name="Title 1">
            <a:extLst>
              <a:ext uri="{FF2B5EF4-FFF2-40B4-BE49-F238E27FC236}">
                <a16:creationId xmlns:a16="http://schemas.microsoft.com/office/drawing/2014/main" id="{69313A24-E89C-B423-3AB2-0C07241BEB8F}"/>
              </a:ext>
            </a:extLst>
          </p:cNvPr>
          <p:cNvSpPr>
            <a:spLocks noGrp="1"/>
          </p:cNvSpPr>
          <p:nvPr>
            <p:ph type="title"/>
          </p:nvPr>
        </p:nvSpPr>
        <p:spPr>
          <a:xfrm>
            <a:off x="432000" y="432000"/>
            <a:ext cx="11473200" cy="720000"/>
          </a:xfrm>
          <a:prstGeom prst="rect">
            <a:avLst/>
          </a:prstGeom>
        </p:spPr>
        <p:txBody>
          <a:bodyPr lIns="108000" rIns="108000" bIns="0" anchor="ctr"/>
          <a:lstStyle>
            <a:lvl1pPr>
              <a:defRPr sz="2800" b="1">
                <a:solidFill>
                  <a:schemeClr val="tx1"/>
                </a:solidFill>
              </a:defRPr>
            </a:lvl1pPr>
          </a:lstStyle>
          <a:p>
            <a:r>
              <a:rPr lang="en-GB" dirty="0"/>
              <a:t>Click to edit Master title style</a:t>
            </a:r>
            <a:endParaRPr lang="en-US" dirty="0"/>
          </a:p>
        </p:txBody>
      </p:sp>
      <p:sp>
        <p:nvSpPr>
          <p:cNvPr id="13" name="Rectangle 12">
            <a:extLst>
              <a:ext uri="{FF2B5EF4-FFF2-40B4-BE49-F238E27FC236}">
                <a16:creationId xmlns:a16="http://schemas.microsoft.com/office/drawing/2014/main" id="{F25E53C9-C17D-A3C1-C52D-1B854F6BF6F6}"/>
              </a:ext>
            </a:extLst>
          </p:cNvPr>
          <p:cNvSpPr>
            <a:spLocks noGrp="1" noRot="1" noMove="1" noResize="1" noEditPoints="1" noAdjustHandles="1" noChangeArrowheads="1" noChangeShapeType="1"/>
          </p:cNvSpPr>
          <p:nvPr userDrawn="1"/>
        </p:nvSpPr>
        <p:spPr>
          <a:xfrm>
            <a:off x="0" y="6498000"/>
            <a:ext cx="12192000" cy="360000"/>
          </a:xfrm>
          <a:prstGeom prst="rect">
            <a:avLst/>
          </a:prstGeom>
          <a:gradFill>
            <a:gsLst>
              <a:gs pos="0">
                <a:schemeClr val="accent5"/>
              </a:gs>
              <a:gs pos="100000">
                <a:schemeClr val="accent1"/>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solidFill>
            </a:endParaRPr>
          </a:p>
        </p:txBody>
      </p:sp>
      <p:pic>
        <p:nvPicPr>
          <p:cNvPr id="14" name="Picture 13">
            <a:extLst>
              <a:ext uri="{FF2B5EF4-FFF2-40B4-BE49-F238E27FC236}">
                <a16:creationId xmlns:a16="http://schemas.microsoft.com/office/drawing/2014/main" id="{3CE81902-780C-8792-21DE-D48B387BEFDB}"/>
              </a:ext>
            </a:extLst>
          </p:cNvPr>
          <p:cNvPicPr>
            <a:picLocks noGrp="1" noRot="1" noChangeAspect="1" noMove="1" noResize="1" noEditPoints="1" noAdjustHandles="1" noChangeArrowheads="1" noChangeShapeType="1" noCrop="1"/>
          </p:cNvPicPr>
          <p:nvPr userDrawn="1"/>
        </p:nvPicPr>
        <p:blipFill>
          <a:blip r:embed="rId2" cstate="email">
            <a:extLst>
              <a:ext uri="{28A0092B-C50C-407E-A947-70E740481C1C}">
                <a14:useLocalDpi xmlns:a14="http://schemas.microsoft.com/office/drawing/2010/main"/>
              </a:ext>
            </a:extLst>
          </a:blip>
          <a:srcRect/>
          <a:stretch/>
        </p:blipFill>
        <p:spPr>
          <a:xfrm>
            <a:off x="433500" y="6552000"/>
            <a:ext cx="1260000" cy="252000"/>
          </a:xfrm>
          <a:prstGeom prst="rect">
            <a:avLst/>
          </a:prstGeom>
        </p:spPr>
      </p:pic>
    </p:spTree>
    <p:extLst>
      <p:ext uri="{BB962C8B-B14F-4D97-AF65-F5344CB8AC3E}">
        <p14:creationId xmlns:p14="http://schemas.microsoft.com/office/powerpoint/2010/main" val="25024144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20301301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E6DF8D-036F-3C97-4CB8-04A0C2624EDD}"/>
              </a:ext>
            </a:extLst>
          </p:cNvPr>
          <p:cNvSpPr>
            <a:spLocks noGrp="1"/>
          </p:cNvSpPr>
          <p:nvPr>
            <p:ph type="title"/>
          </p:nvPr>
        </p:nvSpPr>
        <p:spPr>
          <a:xfrm>
            <a:off x="432000" y="457200"/>
            <a:ext cx="4412025" cy="1600200"/>
          </a:xfrm>
          <a:prstGeom prst="rect">
            <a:avLst/>
          </a:prstGeom>
        </p:spPr>
        <p:txBody>
          <a:bodyPr lIns="108000" tIns="72000" rIns="72000" bIns="108000" anchor="ctr"/>
          <a:lstStyle>
            <a:lvl1pPr>
              <a:defRPr sz="2800" b="1">
                <a:solidFill>
                  <a:schemeClr val="tx1"/>
                </a:solidFill>
              </a:defRPr>
            </a:lvl1pPr>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B7837E58-4F40-7BA1-553F-71F38F10668A}"/>
              </a:ext>
            </a:extLst>
          </p:cNvPr>
          <p:cNvSpPr>
            <a:spLocks noGrp="1"/>
          </p:cNvSpPr>
          <p:nvPr>
            <p:ph idx="1"/>
          </p:nvPr>
        </p:nvSpPr>
        <p:spPr>
          <a:xfrm>
            <a:off x="5183188" y="914399"/>
            <a:ext cx="6648812" cy="5198301"/>
          </a:xfrm>
          <a:prstGeom prst="rect">
            <a:avLst/>
          </a:prstGeom>
        </p:spPr>
        <p:txBody>
          <a:bodyPr lIns="108000" tIns="72000" rIns="108000" bIns="72000"/>
          <a:lstStyle>
            <a:lvl1pPr>
              <a:buClr>
                <a:schemeClr val="accent2"/>
              </a:buClr>
              <a:buFont typeface="Wingdings" pitchFamily="2" charset="2"/>
              <a:buChar char="§"/>
              <a:defRPr sz="2400">
                <a:solidFill>
                  <a:schemeClr val="tx1"/>
                </a:solidFill>
              </a:defRPr>
            </a:lvl1pPr>
            <a:lvl2pPr>
              <a:buClr>
                <a:schemeClr val="accent2"/>
              </a:buClr>
              <a:buFont typeface="Wingdings" pitchFamily="2" charset="2"/>
              <a:buChar char="§"/>
              <a:defRPr sz="2000">
                <a:solidFill>
                  <a:schemeClr val="tx1"/>
                </a:solidFill>
              </a:defRPr>
            </a:lvl2pPr>
            <a:lvl3pPr>
              <a:buClr>
                <a:schemeClr val="accent2"/>
              </a:buClr>
              <a:buFont typeface="Wingdings" pitchFamily="2" charset="2"/>
              <a:buChar char="§"/>
              <a:defRPr sz="1600">
                <a:solidFill>
                  <a:schemeClr val="tx1"/>
                </a:solidFill>
              </a:defRPr>
            </a:lvl3pPr>
            <a:lvl4pPr>
              <a:buClr>
                <a:schemeClr val="accent2"/>
              </a:buClr>
              <a:buFont typeface="Wingdings" pitchFamily="2" charset="2"/>
              <a:buChar char="§"/>
              <a:defRPr sz="1200">
                <a:solidFill>
                  <a:schemeClr val="tx1"/>
                </a:solidFill>
              </a:defRPr>
            </a:lvl4pPr>
            <a:lvl5pPr>
              <a:defRPr sz="2000"/>
            </a:lvl5pPr>
            <a:lvl6pPr>
              <a:defRPr sz="2000"/>
            </a:lvl6pPr>
            <a:lvl7pPr>
              <a:defRPr sz="2000"/>
            </a:lvl7pPr>
            <a:lvl8pPr>
              <a:defRPr sz="2000"/>
            </a:lvl8pPr>
            <a:lvl9pPr>
              <a:defRPr sz="20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p:txBody>
      </p:sp>
      <p:sp>
        <p:nvSpPr>
          <p:cNvPr id="4" name="Text Placeholder 3">
            <a:extLst>
              <a:ext uri="{FF2B5EF4-FFF2-40B4-BE49-F238E27FC236}">
                <a16:creationId xmlns:a16="http://schemas.microsoft.com/office/drawing/2014/main" id="{CCDBF74C-6207-296C-48F8-A8D9086D932E}"/>
              </a:ext>
            </a:extLst>
          </p:cNvPr>
          <p:cNvSpPr>
            <a:spLocks noGrp="1"/>
          </p:cNvSpPr>
          <p:nvPr>
            <p:ph type="body" sz="half" idx="2"/>
          </p:nvPr>
        </p:nvSpPr>
        <p:spPr>
          <a:xfrm>
            <a:off x="432000" y="2367418"/>
            <a:ext cx="4412025" cy="3745283"/>
          </a:xfrm>
          <a:prstGeom prst="rect">
            <a:avLst/>
          </a:prstGeom>
        </p:spPr>
        <p:txBody>
          <a:bodyPr lIns="108000" tIns="72000" rIns="108000" bIns="72000"/>
          <a:lstStyle>
            <a:lvl1pPr marL="0" indent="0">
              <a:buNone/>
              <a:defRPr sz="16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Click to edit Master text styles</a:t>
            </a:r>
          </a:p>
        </p:txBody>
      </p:sp>
      <p:sp>
        <p:nvSpPr>
          <p:cNvPr id="15" name="Rectangle 14">
            <a:extLst>
              <a:ext uri="{FF2B5EF4-FFF2-40B4-BE49-F238E27FC236}">
                <a16:creationId xmlns:a16="http://schemas.microsoft.com/office/drawing/2014/main" id="{F50D8318-46B8-E278-C8D6-1A87DA698655}"/>
              </a:ext>
            </a:extLst>
          </p:cNvPr>
          <p:cNvSpPr>
            <a:spLocks noGrp="1" noRot="1" noMove="1" noResize="1" noEditPoints="1" noAdjustHandles="1" noChangeArrowheads="1" noChangeShapeType="1"/>
          </p:cNvSpPr>
          <p:nvPr userDrawn="1"/>
        </p:nvSpPr>
        <p:spPr>
          <a:xfrm>
            <a:off x="0" y="6498000"/>
            <a:ext cx="12192000" cy="360000"/>
          </a:xfrm>
          <a:prstGeom prst="rect">
            <a:avLst/>
          </a:prstGeom>
          <a:gradFill>
            <a:gsLst>
              <a:gs pos="0">
                <a:schemeClr val="accent5"/>
              </a:gs>
              <a:gs pos="100000">
                <a:schemeClr val="accent1"/>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solidFill>
            </a:endParaRPr>
          </a:p>
        </p:txBody>
      </p:sp>
      <p:pic>
        <p:nvPicPr>
          <p:cNvPr id="16" name="Picture 15">
            <a:extLst>
              <a:ext uri="{FF2B5EF4-FFF2-40B4-BE49-F238E27FC236}">
                <a16:creationId xmlns:a16="http://schemas.microsoft.com/office/drawing/2014/main" id="{2EBE5591-A402-DC37-017D-533D74E3EBD1}"/>
              </a:ext>
            </a:extLst>
          </p:cNvPr>
          <p:cNvPicPr>
            <a:picLocks noGrp="1" noRot="1" noChangeAspect="1" noMove="1" noResize="1" noEditPoints="1" noAdjustHandles="1" noChangeArrowheads="1" noChangeShapeType="1" noCrop="1"/>
          </p:cNvPicPr>
          <p:nvPr userDrawn="1"/>
        </p:nvPicPr>
        <p:blipFill>
          <a:blip r:embed="rId2" cstate="email">
            <a:extLst>
              <a:ext uri="{28A0092B-C50C-407E-A947-70E740481C1C}">
                <a14:useLocalDpi xmlns:a14="http://schemas.microsoft.com/office/drawing/2010/main"/>
              </a:ext>
            </a:extLst>
          </a:blip>
          <a:srcRect/>
          <a:stretch/>
        </p:blipFill>
        <p:spPr>
          <a:xfrm>
            <a:off x="433500" y="6552000"/>
            <a:ext cx="1260000" cy="252000"/>
          </a:xfrm>
          <a:prstGeom prst="rect">
            <a:avLst/>
          </a:prstGeom>
        </p:spPr>
      </p:pic>
    </p:spTree>
    <p:extLst>
      <p:ext uri="{BB962C8B-B14F-4D97-AF65-F5344CB8AC3E}">
        <p14:creationId xmlns:p14="http://schemas.microsoft.com/office/powerpoint/2010/main" val="1934478151"/>
      </p:ext>
    </p:extLst>
  </p:cSld>
  <p:clrMapOvr>
    <a:masterClrMapping/>
  </p:clrMapOvr>
  <p:extLst>
    <p:ext uri="{DCECCB84-F9BA-43D5-87BE-67443E8EF086}">
      <p15:sldGuideLst xmlns:p15="http://schemas.microsoft.com/office/powerpoint/2012/main">
        <p15:guide id="1" orient="horz" pos="572" userDrawn="1">
          <p15:clr>
            <a:srgbClr val="FBAE40"/>
          </p15:clr>
        </p15:guide>
        <p15:guide id="2" pos="3840" userDrawn="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4202D4AB-0C7E-96EB-F1E9-49C16F1D944D}"/>
              </a:ext>
            </a:extLst>
          </p:cNvPr>
          <p:cNvSpPr>
            <a:spLocks noGrp="1"/>
          </p:cNvSpPr>
          <p:nvPr>
            <p:ph type="pic" idx="1"/>
          </p:nvPr>
        </p:nvSpPr>
        <p:spPr>
          <a:xfrm>
            <a:off x="5183188" y="987425"/>
            <a:ext cx="6576812"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14" name="Title 1">
            <a:extLst>
              <a:ext uri="{FF2B5EF4-FFF2-40B4-BE49-F238E27FC236}">
                <a16:creationId xmlns:a16="http://schemas.microsoft.com/office/drawing/2014/main" id="{FBEAE37A-0424-9539-4678-C42294C84E58}"/>
              </a:ext>
            </a:extLst>
          </p:cNvPr>
          <p:cNvSpPr>
            <a:spLocks noGrp="1"/>
          </p:cNvSpPr>
          <p:nvPr>
            <p:ph type="title"/>
          </p:nvPr>
        </p:nvSpPr>
        <p:spPr>
          <a:xfrm>
            <a:off x="432000" y="457200"/>
            <a:ext cx="4412025" cy="1600200"/>
          </a:xfrm>
          <a:prstGeom prst="rect">
            <a:avLst/>
          </a:prstGeom>
        </p:spPr>
        <p:txBody>
          <a:bodyPr lIns="108000" tIns="72000" rIns="72000" bIns="108000" anchor="ctr"/>
          <a:lstStyle>
            <a:lvl1pPr>
              <a:defRPr sz="2800" b="1">
                <a:solidFill>
                  <a:schemeClr val="tx1"/>
                </a:solidFill>
              </a:defRPr>
            </a:lvl1pPr>
          </a:lstStyle>
          <a:p>
            <a:r>
              <a:rPr lang="en-GB" dirty="0"/>
              <a:t>Click to edit Master title style</a:t>
            </a:r>
            <a:endParaRPr lang="en-US" dirty="0"/>
          </a:p>
        </p:txBody>
      </p:sp>
      <p:sp>
        <p:nvSpPr>
          <p:cNvPr id="15" name="Text Placeholder 3">
            <a:extLst>
              <a:ext uri="{FF2B5EF4-FFF2-40B4-BE49-F238E27FC236}">
                <a16:creationId xmlns:a16="http://schemas.microsoft.com/office/drawing/2014/main" id="{103AD219-ECD1-6D82-014A-53E591465F72}"/>
              </a:ext>
            </a:extLst>
          </p:cNvPr>
          <p:cNvSpPr>
            <a:spLocks noGrp="1"/>
          </p:cNvSpPr>
          <p:nvPr>
            <p:ph type="body" sz="half" idx="2"/>
          </p:nvPr>
        </p:nvSpPr>
        <p:spPr>
          <a:xfrm>
            <a:off x="432000" y="2367418"/>
            <a:ext cx="4412025" cy="3745283"/>
          </a:xfrm>
          <a:prstGeom prst="rect">
            <a:avLst/>
          </a:prstGeom>
        </p:spPr>
        <p:txBody>
          <a:bodyPr lIns="108000" tIns="72000" rIns="108000" bIns="72000"/>
          <a:lstStyle>
            <a:lvl1pPr marL="0" indent="0">
              <a:buNone/>
              <a:defRPr sz="16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Click to edit Master text styles</a:t>
            </a:r>
          </a:p>
        </p:txBody>
      </p:sp>
      <p:sp>
        <p:nvSpPr>
          <p:cNvPr id="13" name="Rectangle 12">
            <a:extLst>
              <a:ext uri="{FF2B5EF4-FFF2-40B4-BE49-F238E27FC236}">
                <a16:creationId xmlns:a16="http://schemas.microsoft.com/office/drawing/2014/main" id="{2B0FCEAA-F033-4AFB-5178-4FE1741CFC23}"/>
              </a:ext>
            </a:extLst>
          </p:cNvPr>
          <p:cNvSpPr>
            <a:spLocks noGrp="1" noRot="1" noMove="1" noResize="1" noEditPoints="1" noAdjustHandles="1" noChangeArrowheads="1" noChangeShapeType="1"/>
          </p:cNvSpPr>
          <p:nvPr userDrawn="1"/>
        </p:nvSpPr>
        <p:spPr>
          <a:xfrm>
            <a:off x="0" y="6498000"/>
            <a:ext cx="12192000" cy="360000"/>
          </a:xfrm>
          <a:prstGeom prst="rect">
            <a:avLst/>
          </a:prstGeom>
          <a:gradFill>
            <a:gsLst>
              <a:gs pos="0">
                <a:schemeClr val="accent5"/>
              </a:gs>
              <a:gs pos="100000">
                <a:schemeClr val="accent1"/>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solidFill>
            </a:endParaRPr>
          </a:p>
        </p:txBody>
      </p:sp>
      <p:pic>
        <p:nvPicPr>
          <p:cNvPr id="16" name="Picture 15">
            <a:extLst>
              <a:ext uri="{FF2B5EF4-FFF2-40B4-BE49-F238E27FC236}">
                <a16:creationId xmlns:a16="http://schemas.microsoft.com/office/drawing/2014/main" id="{C22C8D6F-52C2-460B-3A53-0E9F9475159B}"/>
              </a:ext>
            </a:extLst>
          </p:cNvPr>
          <p:cNvPicPr>
            <a:picLocks noGrp="1" noRot="1" noChangeAspect="1" noMove="1" noResize="1" noEditPoints="1" noAdjustHandles="1" noChangeArrowheads="1" noChangeShapeType="1" noCrop="1"/>
          </p:cNvPicPr>
          <p:nvPr userDrawn="1"/>
        </p:nvPicPr>
        <p:blipFill>
          <a:blip r:embed="rId2" cstate="email">
            <a:extLst>
              <a:ext uri="{28A0092B-C50C-407E-A947-70E740481C1C}">
                <a14:useLocalDpi xmlns:a14="http://schemas.microsoft.com/office/drawing/2010/main"/>
              </a:ext>
            </a:extLst>
          </a:blip>
          <a:srcRect/>
          <a:stretch/>
        </p:blipFill>
        <p:spPr>
          <a:xfrm>
            <a:off x="433500" y="6552000"/>
            <a:ext cx="1260000" cy="252000"/>
          </a:xfrm>
          <a:prstGeom prst="rect">
            <a:avLst/>
          </a:prstGeom>
        </p:spPr>
      </p:pic>
    </p:spTree>
    <p:extLst>
      <p:ext uri="{BB962C8B-B14F-4D97-AF65-F5344CB8AC3E}">
        <p14:creationId xmlns:p14="http://schemas.microsoft.com/office/powerpoint/2010/main" val="179817215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a:extLst>
              <a:ext uri="{FF2B5EF4-FFF2-40B4-BE49-F238E27FC236}">
                <a16:creationId xmlns:a16="http://schemas.microsoft.com/office/drawing/2014/main" id="{623EA5C2-D77C-40C0-D9EF-771B9A83CCB9}"/>
              </a:ext>
            </a:extLst>
          </p:cNvPr>
          <p:cNvSpPr>
            <a:spLocks noGrp="1"/>
          </p:cNvSpPr>
          <p:nvPr>
            <p:ph type="body" orient="vert" idx="1"/>
          </p:nvPr>
        </p:nvSpPr>
        <p:spPr>
          <a:xfrm>
            <a:off x="421200" y="1302707"/>
            <a:ext cx="11412000" cy="4874256"/>
          </a:xfrm>
          <a:prstGeom prst="rect">
            <a:avLst/>
          </a:prstGeom>
        </p:spPr>
        <p:txBody>
          <a:bodyPr vert="eaVert"/>
          <a:lstStyle>
            <a:lvl1pPr>
              <a:buClr>
                <a:schemeClr val="accent2"/>
              </a:buClr>
              <a:buFont typeface="Wingdings" pitchFamily="2" charset="2"/>
              <a:buChar char="§"/>
              <a:defRPr sz="2400">
                <a:solidFill>
                  <a:schemeClr val="tx1"/>
                </a:solidFill>
              </a:defRPr>
            </a:lvl1pPr>
            <a:lvl2pPr>
              <a:buClr>
                <a:schemeClr val="accent2"/>
              </a:buClr>
              <a:buFont typeface="Wingdings" pitchFamily="2" charset="2"/>
              <a:buChar char="§"/>
              <a:defRPr sz="2000">
                <a:solidFill>
                  <a:schemeClr val="tx1"/>
                </a:solidFill>
              </a:defRPr>
            </a:lvl2pPr>
            <a:lvl3pPr>
              <a:buClr>
                <a:schemeClr val="accent2"/>
              </a:buClr>
              <a:buFont typeface="Wingdings" pitchFamily="2" charset="2"/>
              <a:buChar char="§"/>
              <a:defRPr sz="1600">
                <a:solidFill>
                  <a:schemeClr val="tx1"/>
                </a:solidFill>
              </a:defRPr>
            </a:lvl3pPr>
            <a:lvl4pPr>
              <a:buClr>
                <a:schemeClr val="accent2"/>
              </a:buClr>
              <a:buFont typeface="Wingdings" pitchFamily="2" charset="2"/>
              <a:buChar char="§"/>
              <a:defRPr sz="1200">
                <a:solidFill>
                  <a:schemeClr val="tx1"/>
                </a:solidFill>
              </a:defRPr>
            </a:lvl4pPr>
          </a:lstStyle>
          <a:p>
            <a:pPr lvl="0"/>
            <a:r>
              <a:rPr lang="en-GB" dirty="0"/>
              <a:t>Click to edit Master text styles</a:t>
            </a:r>
          </a:p>
          <a:p>
            <a:pPr lvl="1"/>
            <a:r>
              <a:rPr lang="en-GB" dirty="0"/>
              <a:t>Second level</a:t>
            </a:r>
          </a:p>
          <a:p>
            <a:pPr lvl="2"/>
            <a:r>
              <a:rPr lang="en-GB" dirty="0"/>
              <a:t>Third level</a:t>
            </a:r>
          </a:p>
          <a:p>
            <a:pPr lvl="3"/>
            <a:r>
              <a:rPr lang="en-GB" dirty="0"/>
              <a:t>Fourth level</a:t>
            </a:r>
          </a:p>
        </p:txBody>
      </p:sp>
      <p:sp>
        <p:nvSpPr>
          <p:cNvPr id="10" name="Title 1">
            <a:extLst>
              <a:ext uri="{FF2B5EF4-FFF2-40B4-BE49-F238E27FC236}">
                <a16:creationId xmlns:a16="http://schemas.microsoft.com/office/drawing/2014/main" id="{22868CC6-F90F-84C2-6159-4BC336ADD285}"/>
              </a:ext>
            </a:extLst>
          </p:cNvPr>
          <p:cNvSpPr>
            <a:spLocks noGrp="1"/>
          </p:cNvSpPr>
          <p:nvPr>
            <p:ph type="title"/>
          </p:nvPr>
        </p:nvSpPr>
        <p:spPr>
          <a:xfrm>
            <a:off x="432000" y="432000"/>
            <a:ext cx="11412000" cy="720000"/>
          </a:xfrm>
          <a:prstGeom prst="rect">
            <a:avLst/>
          </a:prstGeom>
        </p:spPr>
        <p:txBody>
          <a:bodyPr lIns="108000" rIns="108000" bIns="108000" anchor="ctr"/>
          <a:lstStyle>
            <a:lvl1pPr>
              <a:defRPr sz="2800" b="1">
                <a:solidFill>
                  <a:schemeClr val="tx1"/>
                </a:solidFill>
              </a:defRPr>
            </a:lvl1pPr>
          </a:lstStyle>
          <a:p>
            <a:r>
              <a:rPr lang="en-GB" dirty="0"/>
              <a:t>Click to edit Master title style</a:t>
            </a:r>
            <a:endParaRPr lang="en-US" dirty="0"/>
          </a:p>
        </p:txBody>
      </p:sp>
      <p:sp>
        <p:nvSpPr>
          <p:cNvPr id="12" name="Rectangle 11">
            <a:extLst>
              <a:ext uri="{FF2B5EF4-FFF2-40B4-BE49-F238E27FC236}">
                <a16:creationId xmlns:a16="http://schemas.microsoft.com/office/drawing/2014/main" id="{985CFC6A-5183-02F6-8E78-5BFAEF406E3D}"/>
              </a:ext>
            </a:extLst>
          </p:cNvPr>
          <p:cNvSpPr>
            <a:spLocks noGrp="1" noRot="1" noMove="1" noResize="1" noEditPoints="1" noAdjustHandles="1" noChangeArrowheads="1" noChangeShapeType="1"/>
          </p:cNvSpPr>
          <p:nvPr userDrawn="1"/>
        </p:nvSpPr>
        <p:spPr>
          <a:xfrm>
            <a:off x="0" y="6498000"/>
            <a:ext cx="12192000" cy="360000"/>
          </a:xfrm>
          <a:prstGeom prst="rect">
            <a:avLst/>
          </a:prstGeom>
          <a:gradFill>
            <a:gsLst>
              <a:gs pos="0">
                <a:schemeClr val="accent5"/>
              </a:gs>
              <a:gs pos="100000">
                <a:schemeClr val="accent1"/>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solidFill>
            </a:endParaRPr>
          </a:p>
        </p:txBody>
      </p:sp>
      <p:pic>
        <p:nvPicPr>
          <p:cNvPr id="13" name="Picture 12">
            <a:extLst>
              <a:ext uri="{FF2B5EF4-FFF2-40B4-BE49-F238E27FC236}">
                <a16:creationId xmlns:a16="http://schemas.microsoft.com/office/drawing/2014/main" id="{ECA14C0B-AC6A-32C4-9F6A-39222516148A}"/>
              </a:ext>
            </a:extLst>
          </p:cNvPr>
          <p:cNvPicPr>
            <a:picLocks noGrp="1" noRot="1" noChangeAspect="1" noMove="1" noResize="1" noEditPoints="1" noAdjustHandles="1" noChangeArrowheads="1" noChangeShapeType="1" noCrop="1"/>
          </p:cNvPicPr>
          <p:nvPr userDrawn="1"/>
        </p:nvPicPr>
        <p:blipFill>
          <a:blip r:embed="rId2" cstate="email">
            <a:extLst>
              <a:ext uri="{28A0092B-C50C-407E-A947-70E740481C1C}">
                <a14:useLocalDpi xmlns:a14="http://schemas.microsoft.com/office/drawing/2010/main"/>
              </a:ext>
            </a:extLst>
          </a:blip>
          <a:srcRect/>
          <a:stretch/>
        </p:blipFill>
        <p:spPr>
          <a:xfrm>
            <a:off x="433500" y="6552000"/>
            <a:ext cx="1260000" cy="252000"/>
          </a:xfrm>
          <a:prstGeom prst="rect">
            <a:avLst/>
          </a:prstGeom>
        </p:spPr>
      </p:pic>
    </p:spTree>
    <p:extLst>
      <p:ext uri="{BB962C8B-B14F-4D97-AF65-F5344CB8AC3E}">
        <p14:creationId xmlns:p14="http://schemas.microsoft.com/office/powerpoint/2010/main" val="394644396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F5CABD8-085C-886B-DA99-D41ACC6F5BD4}"/>
              </a:ext>
            </a:extLst>
          </p:cNvPr>
          <p:cNvSpPr>
            <a:spLocks noGrp="1"/>
          </p:cNvSpPr>
          <p:nvPr>
            <p:ph type="title" orient="vert"/>
          </p:nvPr>
        </p:nvSpPr>
        <p:spPr>
          <a:xfrm>
            <a:off x="9340948" y="432000"/>
            <a:ext cx="2419200" cy="5760000"/>
          </a:xfrm>
          <a:prstGeom prst="rect">
            <a:avLst/>
          </a:prstGeom>
        </p:spPr>
        <p:txBody>
          <a:bodyPr vert="eaVert" lIns="108000" tIns="108000" rIns="108000" bIns="108000"/>
          <a:lstStyle>
            <a:lvl1pPr>
              <a:defRPr sz="2800" b="1">
                <a:solidFill>
                  <a:schemeClr val="tx1"/>
                </a:solidFill>
              </a:defRPr>
            </a:lvl1pPr>
          </a:lstStyle>
          <a:p>
            <a:r>
              <a:rPr lang="en-GB" dirty="0"/>
              <a:t>Click to edit Master title style</a:t>
            </a:r>
            <a:endParaRPr lang="en-US" dirty="0"/>
          </a:p>
        </p:txBody>
      </p:sp>
      <p:sp>
        <p:nvSpPr>
          <p:cNvPr id="3" name="Vertical Text Placeholder 2">
            <a:extLst>
              <a:ext uri="{FF2B5EF4-FFF2-40B4-BE49-F238E27FC236}">
                <a16:creationId xmlns:a16="http://schemas.microsoft.com/office/drawing/2014/main" id="{66E5B32D-FB98-BDCE-06F1-4B43A4B3EF1C}"/>
              </a:ext>
            </a:extLst>
          </p:cNvPr>
          <p:cNvSpPr>
            <a:spLocks noGrp="1"/>
          </p:cNvSpPr>
          <p:nvPr>
            <p:ph type="body" orient="vert" idx="1"/>
          </p:nvPr>
        </p:nvSpPr>
        <p:spPr>
          <a:xfrm>
            <a:off x="432000" y="432000"/>
            <a:ext cx="8712563" cy="5760000"/>
          </a:xfrm>
          <a:prstGeom prst="rect">
            <a:avLst/>
          </a:prstGeom>
        </p:spPr>
        <p:txBody>
          <a:bodyPr vert="eaVert" lIns="108000" tIns="72000" rIns="108000" bIns="108000"/>
          <a:lstStyle>
            <a:lvl1pPr>
              <a:buClr>
                <a:schemeClr val="accent2"/>
              </a:buClr>
              <a:buFont typeface="Wingdings" pitchFamily="2" charset="2"/>
              <a:buChar char="§"/>
              <a:defRPr sz="2400">
                <a:solidFill>
                  <a:schemeClr val="tx1"/>
                </a:solidFill>
              </a:defRPr>
            </a:lvl1pPr>
            <a:lvl2pPr>
              <a:buClr>
                <a:schemeClr val="accent2"/>
              </a:buClr>
              <a:buFont typeface="Wingdings" pitchFamily="2" charset="2"/>
              <a:buChar char="§"/>
              <a:defRPr sz="2000">
                <a:solidFill>
                  <a:schemeClr val="tx1"/>
                </a:solidFill>
              </a:defRPr>
            </a:lvl2pPr>
            <a:lvl3pPr>
              <a:buClr>
                <a:schemeClr val="accent2"/>
              </a:buClr>
              <a:buFont typeface="Wingdings" pitchFamily="2" charset="2"/>
              <a:buChar char="§"/>
              <a:defRPr sz="1600">
                <a:solidFill>
                  <a:schemeClr val="tx1"/>
                </a:solidFill>
              </a:defRPr>
            </a:lvl3pPr>
            <a:lvl4pPr>
              <a:buClr>
                <a:schemeClr val="accent2"/>
              </a:buClr>
              <a:buFont typeface="Wingdings" pitchFamily="2" charset="2"/>
              <a:buChar char="§"/>
              <a:defRPr sz="1200">
                <a:solidFill>
                  <a:schemeClr val="tx1"/>
                </a:solidFill>
              </a:defRPr>
            </a:lvl4pPr>
            <a:lvl5pPr>
              <a:buNone/>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p:txBody>
      </p:sp>
      <p:sp>
        <p:nvSpPr>
          <p:cNvPr id="12" name="Rectangle 11">
            <a:extLst>
              <a:ext uri="{FF2B5EF4-FFF2-40B4-BE49-F238E27FC236}">
                <a16:creationId xmlns:a16="http://schemas.microsoft.com/office/drawing/2014/main" id="{7BDA35CD-265E-FD99-B312-C944F0E79463}"/>
              </a:ext>
            </a:extLst>
          </p:cNvPr>
          <p:cNvSpPr>
            <a:spLocks noGrp="1" noRot="1" noMove="1" noResize="1" noEditPoints="1" noAdjustHandles="1" noChangeArrowheads="1" noChangeShapeType="1"/>
          </p:cNvSpPr>
          <p:nvPr userDrawn="1"/>
        </p:nvSpPr>
        <p:spPr>
          <a:xfrm>
            <a:off x="0" y="6498000"/>
            <a:ext cx="12192000" cy="360000"/>
          </a:xfrm>
          <a:prstGeom prst="rect">
            <a:avLst/>
          </a:prstGeom>
          <a:gradFill>
            <a:gsLst>
              <a:gs pos="0">
                <a:schemeClr val="accent5"/>
              </a:gs>
              <a:gs pos="100000">
                <a:schemeClr val="accent1"/>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solidFill>
            </a:endParaRPr>
          </a:p>
        </p:txBody>
      </p:sp>
      <p:pic>
        <p:nvPicPr>
          <p:cNvPr id="13" name="Picture 12">
            <a:extLst>
              <a:ext uri="{FF2B5EF4-FFF2-40B4-BE49-F238E27FC236}">
                <a16:creationId xmlns:a16="http://schemas.microsoft.com/office/drawing/2014/main" id="{48BED17D-A071-62E5-FE71-518543CBB20D}"/>
              </a:ext>
            </a:extLst>
          </p:cNvPr>
          <p:cNvPicPr>
            <a:picLocks noGrp="1" noRot="1" noChangeAspect="1" noMove="1" noResize="1" noEditPoints="1" noAdjustHandles="1" noChangeArrowheads="1" noChangeShapeType="1" noCrop="1"/>
          </p:cNvPicPr>
          <p:nvPr userDrawn="1"/>
        </p:nvPicPr>
        <p:blipFill>
          <a:blip r:embed="rId2" cstate="email">
            <a:extLst>
              <a:ext uri="{28A0092B-C50C-407E-A947-70E740481C1C}">
                <a14:useLocalDpi xmlns:a14="http://schemas.microsoft.com/office/drawing/2010/main"/>
              </a:ext>
            </a:extLst>
          </a:blip>
          <a:srcRect/>
          <a:stretch/>
        </p:blipFill>
        <p:spPr>
          <a:xfrm>
            <a:off x="433500" y="6552000"/>
            <a:ext cx="1260000" cy="252000"/>
          </a:xfrm>
          <a:prstGeom prst="rect">
            <a:avLst/>
          </a:prstGeom>
        </p:spPr>
      </p:pic>
    </p:spTree>
    <p:extLst>
      <p:ext uri="{BB962C8B-B14F-4D97-AF65-F5344CB8AC3E}">
        <p14:creationId xmlns:p14="http://schemas.microsoft.com/office/powerpoint/2010/main" val="3023085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5"/>
            </a:gs>
            <a:gs pos="100000">
              <a:schemeClr val="accent1"/>
            </a:gs>
          </a:gsLst>
          <a:lin ang="2700000" scaled="1"/>
          <a:tileRect/>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278229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72" r:id="rId7"/>
    <p:sldLayoutId id="2147483655" r:id="rId8"/>
    <p:sldLayoutId id="2147483656" r:id="rId9"/>
    <p:sldLayoutId id="2147483657" r:id="rId10"/>
    <p:sldLayoutId id="2147483658" r:id="rId11"/>
    <p:sldLayoutId id="2147483659"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2494630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73" r:id="rId7"/>
    <p:sldLayoutId id="2147483667" r:id="rId8"/>
    <p:sldLayoutId id="2147483668" r:id="rId9"/>
    <p:sldLayoutId id="2147483669" r:id="rId10"/>
    <p:sldLayoutId id="2147483670" r:id="rId11"/>
    <p:sldLayoutId id="2147483671"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7" Type="http://schemas.openxmlformats.org/officeDocument/2006/relationships/image" Target="../media/image11.sv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0.svg"/><Relationship Id="rId5" Type="http://schemas.openxmlformats.org/officeDocument/2006/relationships/image" Target="../media/image9.svg"/><Relationship Id="rId4" Type="http://schemas.openxmlformats.org/officeDocument/2006/relationships/image" Target="../media/image8.svg"/></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19.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0.xml"/><Relationship Id="rId1" Type="http://schemas.openxmlformats.org/officeDocument/2006/relationships/slideLayout" Target="../slideLayouts/slideLayout19.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2.xml"/><Relationship Id="rId1" Type="http://schemas.openxmlformats.org/officeDocument/2006/relationships/slideLayout" Target="../slideLayouts/slideLayout19.xml"/></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5.xml"/><Relationship Id="rId1" Type="http://schemas.openxmlformats.org/officeDocument/2006/relationships/slideLayout" Target="../slideLayouts/slideLayout19.xml"/></Relationships>
</file>

<file path=ppt/slides/_rels/slide1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6.xml"/><Relationship Id="rId1" Type="http://schemas.openxmlformats.org/officeDocument/2006/relationships/slideLayout" Target="../slideLayouts/slideLayout19.xml"/></Relationships>
</file>

<file path=ppt/slides/_rels/slide1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7.xml"/><Relationship Id="rId1" Type="http://schemas.openxmlformats.org/officeDocument/2006/relationships/slideLayout" Target="../slideLayouts/slideLayout19.xml"/></Relationships>
</file>

<file path=ppt/slides/_rels/slide1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9.xml"/><Relationship Id="rId1" Type="http://schemas.openxmlformats.org/officeDocument/2006/relationships/slideLayout" Target="../slideLayouts/slideLayout19.xml"/></Relationships>
</file>

<file path=ppt/slides/_rels/slide2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4.xml"/><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6.xml"/><Relationship Id="rId1" Type="http://schemas.openxmlformats.org/officeDocument/2006/relationships/slideLayout" Target="../slideLayouts/slideLayout19.xml"/></Relationships>
</file>

<file path=ppt/slides/_rels/slide2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6.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6.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8.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6.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8.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6.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8.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6.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8.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6.xml"/></Relationships>
</file>

<file path=ppt/slides/_rels/slide5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a:extLst>
              <a:ext uri="{FF2B5EF4-FFF2-40B4-BE49-F238E27FC236}">
                <a16:creationId xmlns:a16="http://schemas.microsoft.com/office/drawing/2014/main" id="{66E0A8F2-1AEE-35F5-9838-2105722969E3}"/>
              </a:ext>
            </a:extLst>
          </p:cNvPr>
          <p:cNvSpPr>
            <a:spLocks noGrp="1"/>
          </p:cNvSpPr>
          <p:nvPr>
            <p:ph idx="1"/>
          </p:nvPr>
        </p:nvSpPr>
        <p:spPr>
          <a:xfrm>
            <a:off x="277933" y="1156997"/>
            <a:ext cx="11647367" cy="5008307"/>
          </a:xfrm>
        </p:spPr>
        <p:txBody>
          <a:bodyPr>
            <a:noAutofit/>
          </a:bodyPr>
          <a:lstStyle/>
          <a:p>
            <a:pPr marL="0" indent="0">
              <a:lnSpc>
                <a:spcPct val="100000"/>
              </a:lnSpc>
              <a:spcBef>
                <a:spcPts val="0"/>
              </a:spcBef>
              <a:spcAft>
                <a:spcPts val="600"/>
              </a:spcAft>
              <a:buNone/>
            </a:pPr>
            <a:r>
              <a:rPr lang="en-US" sz="1800" b="1" dirty="0"/>
              <a:t>Session Overview: </a:t>
            </a:r>
            <a:r>
              <a:rPr lang="en-US" sz="1800" dirty="0"/>
              <a:t>This presentation is the President breakout session for the Round 2 Mid-Year Club Officer Training (COT). It </a:t>
            </a:r>
            <a:r>
              <a:rPr lang="en-GB" sz="1800" dirty="0"/>
              <a:t>is designed as a mid-term check-in to assess progress, tackle challenges, and strategize for a successful second half of the year. It </a:t>
            </a:r>
            <a:r>
              <a:rPr lang="en-US" sz="1800" dirty="0"/>
              <a:t>is part of a larger training event that starts with General Session Part 1 for all club officers followed by the individual club officer breakout sessions (like this one) and ends with General Session Part 2 for all club officers.</a:t>
            </a:r>
          </a:p>
          <a:p>
            <a:pPr marL="0" indent="0">
              <a:lnSpc>
                <a:spcPct val="100000"/>
              </a:lnSpc>
              <a:spcBef>
                <a:spcPts val="0"/>
              </a:spcBef>
              <a:spcAft>
                <a:spcPts val="600"/>
              </a:spcAft>
              <a:buNone/>
            </a:pPr>
            <a:r>
              <a:rPr lang="en-US" sz="1800" b="1" dirty="0"/>
              <a:t>Facilitator Notes:  </a:t>
            </a:r>
            <a:r>
              <a:rPr lang="en-US" sz="1800" dirty="0"/>
              <a:t>Each slide contains detailed facilitator notes to guide your presentation. Review the facilitator notes thoroughly to prepare to train the session. Use the notes as a guide rather than a script that must be stated “word-for-word”. Adapt the language to your personal style. </a:t>
            </a:r>
          </a:p>
          <a:p>
            <a:pPr marL="0" indent="0">
              <a:lnSpc>
                <a:spcPct val="100000"/>
              </a:lnSpc>
              <a:spcBef>
                <a:spcPts val="0"/>
              </a:spcBef>
              <a:spcAft>
                <a:spcPts val="600"/>
              </a:spcAft>
              <a:buNone/>
            </a:pPr>
            <a:r>
              <a:rPr lang="en-US" sz="1800" b="1" dirty="0"/>
              <a:t>Timing:</a:t>
            </a:r>
            <a:r>
              <a:rPr lang="en-US" sz="1800" dirty="0"/>
              <a:t> The </a:t>
            </a:r>
            <a:r>
              <a:rPr lang="en-GB" sz="1800" dirty="0"/>
              <a:t>facilitator notes begin with the estimated time to present the individual slide and then the overall elapsed session time. We </a:t>
            </a:r>
            <a:r>
              <a:rPr lang="en-US" sz="1800" dirty="0"/>
              <a:t>recommend 75 minutes for each individual club officer breakout session, but have included the estimated times for each slide and elapsed session times for a 60-minute session AND a 75-minute session.</a:t>
            </a:r>
          </a:p>
          <a:p>
            <a:pPr marL="0" indent="0">
              <a:lnSpc>
                <a:spcPct val="100000"/>
              </a:lnSpc>
              <a:spcBef>
                <a:spcPts val="0"/>
              </a:spcBef>
              <a:spcAft>
                <a:spcPts val="600"/>
              </a:spcAft>
              <a:buNone/>
            </a:pPr>
            <a:r>
              <a:rPr lang="en-US" sz="1800" b="1" dirty="0"/>
              <a:t>Practice for Proficiency:</a:t>
            </a:r>
            <a:r>
              <a:rPr lang="en-US" sz="1800" dirty="0"/>
              <a:t> This training includes questions and case studies that </a:t>
            </a:r>
            <a:r>
              <a:rPr lang="en-GB" sz="1800" dirty="0"/>
              <a:t>MUST be reviewed and practiced for training effectiveness. </a:t>
            </a:r>
            <a:r>
              <a:rPr lang="en-US" sz="1800" dirty="0"/>
              <a:t>Please review the facilitator notes and practice delivering the presentation multiple times until you feel confident. Your familiarity with the content is key to an effective session.</a:t>
            </a:r>
          </a:p>
          <a:p>
            <a:pPr marL="0" indent="0">
              <a:lnSpc>
                <a:spcPct val="100000"/>
              </a:lnSpc>
              <a:spcBef>
                <a:spcPts val="0"/>
              </a:spcBef>
              <a:spcAft>
                <a:spcPts val="600"/>
              </a:spcAft>
              <a:buNone/>
            </a:pPr>
            <a:r>
              <a:rPr lang="en-US" sz="1800" b="1" dirty="0"/>
              <a:t>Action Cues:</a:t>
            </a:r>
            <a:r>
              <a:rPr lang="en-US" sz="1800" dirty="0"/>
              <a:t> Parentheses ( ) denote instructions for you, the facilitator, to </a:t>
            </a:r>
            <a:r>
              <a:rPr lang="en-US" sz="1800" i="1" dirty="0"/>
              <a:t>DO</a:t>
            </a:r>
            <a:r>
              <a:rPr lang="en-US" sz="1800" dirty="0"/>
              <a:t>—such as launching a poll, asking a question, or directing participants to a handout.</a:t>
            </a:r>
          </a:p>
          <a:p>
            <a:pPr marL="0" indent="0">
              <a:lnSpc>
                <a:spcPct val="100000"/>
              </a:lnSpc>
              <a:spcBef>
                <a:spcPts val="0"/>
              </a:spcBef>
              <a:buNone/>
            </a:pPr>
            <a:endParaRPr lang="en-US" sz="1600" dirty="0"/>
          </a:p>
        </p:txBody>
      </p:sp>
      <p:sp>
        <p:nvSpPr>
          <p:cNvPr id="9" name="Title 1">
            <a:extLst>
              <a:ext uri="{FF2B5EF4-FFF2-40B4-BE49-F238E27FC236}">
                <a16:creationId xmlns:a16="http://schemas.microsoft.com/office/drawing/2014/main" id="{28A9FAF9-395E-6C4B-E05D-92ADB4786968}"/>
              </a:ext>
            </a:extLst>
          </p:cNvPr>
          <p:cNvSpPr>
            <a:spLocks noGrp="1"/>
          </p:cNvSpPr>
          <p:nvPr>
            <p:ph type="title"/>
          </p:nvPr>
        </p:nvSpPr>
        <p:spPr>
          <a:xfrm>
            <a:off x="277934" y="295773"/>
            <a:ext cx="11914066" cy="649224"/>
          </a:xfrm>
        </p:spPr>
        <p:txBody>
          <a:bodyPr>
            <a:normAutofit/>
          </a:bodyPr>
          <a:lstStyle/>
          <a:p>
            <a:r>
              <a:rPr lang="en-GB" dirty="0"/>
              <a:t>Facilitator Instructions </a:t>
            </a:r>
            <a:r>
              <a:rPr lang="en-US" noProof="0" dirty="0">
                <a:solidFill>
                  <a:srgbClr val="FF0000"/>
                </a:solidFill>
              </a:rPr>
              <a:t>(not for presentation)</a:t>
            </a:r>
            <a:endParaRPr lang="en-GB" dirty="0">
              <a:solidFill>
                <a:srgbClr val="FF0000"/>
              </a:solidFill>
            </a:endParaRPr>
          </a:p>
        </p:txBody>
      </p:sp>
    </p:spTree>
    <p:extLst>
      <p:ext uri="{BB962C8B-B14F-4D97-AF65-F5344CB8AC3E}">
        <p14:creationId xmlns:p14="http://schemas.microsoft.com/office/powerpoint/2010/main" val="29946494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AE9738-DB49-3BF1-3AF4-0F19CD011095}"/>
            </a:ext>
          </a:extLst>
        </p:cNvPr>
        <p:cNvGrpSpPr/>
        <p:nvPr/>
      </p:nvGrpSpPr>
      <p:grpSpPr>
        <a:xfrm>
          <a:off x="0" y="0"/>
          <a:ext cx="0" cy="0"/>
          <a:chOff x="0" y="0"/>
          <a:chExt cx="0" cy="0"/>
        </a:xfrm>
      </p:grpSpPr>
      <p:sp>
        <p:nvSpPr>
          <p:cNvPr id="6" name="Content Placeholder 2">
            <a:extLst>
              <a:ext uri="{FF2B5EF4-FFF2-40B4-BE49-F238E27FC236}">
                <a16:creationId xmlns:a16="http://schemas.microsoft.com/office/drawing/2014/main" id="{DC68C7A5-3030-7DDB-3B70-80BA91B86F09}"/>
              </a:ext>
            </a:extLst>
          </p:cNvPr>
          <p:cNvSpPr>
            <a:spLocks noGrp="1"/>
          </p:cNvSpPr>
          <p:nvPr>
            <p:ph idx="1"/>
          </p:nvPr>
        </p:nvSpPr>
        <p:spPr>
          <a:xfrm>
            <a:off x="277933" y="1156997"/>
            <a:ext cx="11647367" cy="5008307"/>
          </a:xfrm>
        </p:spPr>
        <p:txBody>
          <a:bodyPr>
            <a:noAutofit/>
          </a:bodyPr>
          <a:lstStyle/>
          <a:p>
            <a:pPr marL="0" indent="0">
              <a:lnSpc>
                <a:spcPct val="100000"/>
              </a:lnSpc>
              <a:spcBef>
                <a:spcPts val="0"/>
              </a:spcBef>
              <a:spcAft>
                <a:spcPts val="600"/>
              </a:spcAft>
              <a:buNone/>
            </a:pPr>
            <a:r>
              <a:rPr lang="en-US" sz="1800" b="1" dirty="0"/>
              <a:t>Interaction: </a:t>
            </a:r>
            <a:r>
              <a:rPr lang="en-US" sz="1800" dirty="0"/>
              <a:t>Audience engagement is crucial for a successful training. Use the following methods based on meeting format.</a:t>
            </a:r>
          </a:p>
          <a:p>
            <a:pPr>
              <a:lnSpc>
                <a:spcPct val="100000"/>
              </a:lnSpc>
              <a:spcBef>
                <a:spcPts val="0"/>
              </a:spcBef>
              <a:spcAft>
                <a:spcPts val="600"/>
              </a:spcAft>
            </a:pPr>
            <a:r>
              <a:rPr lang="en-US" sz="1800" b="1" dirty="0"/>
              <a:t>Online:</a:t>
            </a:r>
            <a:r>
              <a:rPr lang="en-US" sz="1800" dirty="0"/>
              <a:t> Ask participants to enter their concise responses to questions in the chat. Coordinate with a Chat Master to share a small number of their responses verbally.</a:t>
            </a:r>
          </a:p>
          <a:p>
            <a:pPr>
              <a:lnSpc>
                <a:spcPct val="100000"/>
              </a:lnSpc>
              <a:spcBef>
                <a:spcPts val="0"/>
              </a:spcBef>
              <a:spcAft>
                <a:spcPts val="600"/>
              </a:spcAft>
            </a:pPr>
            <a:r>
              <a:rPr lang="en-US" sz="1800" b="1" dirty="0"/>
              <a:t>Onsite:</a:t>
            </a:r>
            <a:r>
              <a:rPr lang="en-US" sz="1800" dirty="0"/>
              <a:t> Ask a few participants to verbalize their responses succinctly in one sentence or less.</a:t>
            </a:r>
          </a:p>
          <a:p>
            <a:pPr>
              <a:lnSpc>
                <a:spcPct val="100000"/>
              </a:lnSpc>
              <a:spcBef>
                <a:spcPts val="0"/>
              </a:spcBef>
              <a:spcAft>
                <a:spcPts val="600"/>
              </a:spcAft>
            </a:pPr>
            <a:r>
              <a:rPr lang="en-US" sz="1800" b="1" dirty="0"/>
              <a:t>Hybrid:</a:t>
            </a:r>
            <a:r>
              <a:rPr lang="en-US" sz="1800" dirty="0"/>
              <a:t> Use both methods stated above to engage your in-person and online audiences.</a:t>
            </a:r>
          </a:p>
          <a:p>
            <a:pPr marL="0" indent="0">
              <a:lnSpc>
                <a:spcPct val="100000"/>
              </a:lnSpc>
              <a:spcBef>
                <a:spcPts val="0"/>
              </a:spcBef>
              <a:spcAft>
                <a:spcPts val="600"/>
              </a:spcAft>
              <a:buNone/>
            </a:pPr>
            <a:r>
              <a:rPr lang="en-US" sz="1800" b="1" dirty="0"/>
              <a:t>Technical Support (Zoom/Chat Masters): </a:t>
            </a:r>
            <a:r>
              <a:rPr lang="en-US" sz="1800" dirty="0"/>
              <a:t>For any online or hybrid training, sufficient District technical support is essential. To facilitate seamless interaction and manage the technical aspects of the session, please ensure at least one dedicated Zoom Master and one Chat Master are assigned to the main room, and as often as possible, assign technical support to each breakout room.</a:t>
            </a:r>
          </a:p>
          <a:p>
            <a:pPr marL="0" indent="0">
              <a:lnSpc>
                <a:spcPct val="100000"/>
              </a:lnSpc>
              <a:spcBef>
                <a:spcPts val="0"/>
              </a:spcBef>
              <a:spcAft>
                <a:spcPts val="600"/>
              </a:spcAft>
              <a:buNone/>
            </a:pPr>
            <a:r>
              <a:rPr lang="en-US" sz="1800" b="1" dirty="0"/>
              <a:t>Customizing the session</a:t>
            </a:r>
            <a:r>
              <a:rPr lang="en-US" sz="1800" dirty="0"/>
              <a:t>: This session includes several quiz questions and case studies. Choose the quiz questions and case studies most relevant to your participants and “</a:t>
            </a:r>
            <a:r>
              <a:rPr lang="en-US" sz="1800" b="1" dirty="0"/>
              <a:t>hide</a:t>
            </a:r>
            <a:r>
              <a:rPr lang="en-US" sz="1800" dirty="0"/>
              <a:t>” the slides with questions and case studies you will </a:t>
            </a:r>
            <a:r>
              <a:rPr lang="en-US" sz="1800" b="1" dirty="0"/>
              <a:t>not</a:t>
            </a:r>
            <a:r>
              <a:rPr lang="en-US" sz="1800" dirty="0"/>
              <a:t> use. This session is planned for 75 minutes but you may adapt it to 60 minutes by “</a:t>
            </a:r>
            <a:r>
              <a:rPr lang="en-US" sz="1800" b="1" dirty="0"/>
              <a:t>hiding</a:t>
            </a:r>
            <a:r>
              <a:rPr lang="en-US" sz="1800" dirty="0"/>
              <a:t>” more questions and using only one case study.</a:t>
            </a:r>
            <a:endParaRPr lang="en-GB" sz="1800" dirty="0"/>
          </a:p>
          <a:p>
            <a:pPr marL="0" indent="0">
              <a:lnSpc>
                <a:spcPct val="100000"/>
              </a:lnSpc>
              <a:spcBef>
                <a:spcPts val="0"/>
              </a:spcBef>
              <a:buNone/>
            </a:pPr>
            <a:endParaRPr lang="en-US" sz="1600" dirty="0"/>
          </a:p>
        </p:txBody>
      </p:sp>
      <p:sp>
        <p:nvSpPr>
          <p:cNvPr id="5" name="Title 1">
            <a:extLst>
              <a:ext uri="{FF2B5EF4-FFF2-40B4-BE49-F238E27FC236}">
                <a16:creationId xmlns:a16="http://schemas.microsoft.com/office/drawing/2014/main" id="{BF1147AB-D74A-450C-651D-4A43672E86BD}"/>
              </a:ext>
            </a:extLst>
          </p:cNvPr>
          <p:cNvSpPr>
            <a:spLocks noGrp="1"/>
          </p:cNvSpPr>
          <p:nvPr>
            <p:ph type="title"/>
          </p:nvPr>
        </p:nvSpPr>
        <p:spPr>
          <a:xfrm>
            <a:off x="277934" y="295773"/>
            <a:ext cx="11914066" cy="649224"/>
          </a:xfrm>
        </p:spPr>
        <p:txBody>
          <a:bodyPr>
            <a:normAutofit/>
          </a:bodyPr>
          <a:lstStyle/>
          <a:p>
            <a:r>
              <a:rPr lang="en-GB" dirty="0"/>
              <a:t>Facilitator Instructions (cont’d) </a:t>
            </a:r>
            <a:r>
              <a:rPr lang="en-US" noProof="0" dirty="0">
                <a:solidFill>
                  <a:srgbClr val="FF0000"/>
                </a:solidFill>
              </a:rPr>
              <a:t>(not for presentation)</a:t>
            </a:r>
            <a:endParaRPr lang="en-GB" dirty="0">
              <a:solidFill>
                <a:srgbClr val="FF0000"/>
              </a:solidFill>
            </a:endParaRPr>
          </a:p>
        </p:txBody>
      </p:sp>
    </p:spTree>
    <p:extLst>
      <p:ext uri="{BB962C8B-B14F-4D97-AF65-F5344CB8AC3E}">
        <p14:creationId xmlns:p14="http://schemas.microsoft.com/office/powerpoint/2010/main" val="42403847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4C087E-9BF6-84D3-CD6C-D43227A072DC}"/>
              </a:ext>
            </a:extLst>
          </p:cNvPr>
          <p:cNvSpPr>
            <a:spLocks noGrp="1"/>
          </p:cNvSpPr>
          <p:nvPr>
            <p:ph type="ctrTitle"/>
          </p:nvPr>
        </p:nvSpPr>
        <p:spPr/>
        <p:txBody>
          <a:bodyPr/>
          <a:lstStyle/>
          <a:p>
            <a:r>
              <a:rPr lang="en-US" b="1" dirty="0"/>
              <a:t>President Training</a:t>
            </a:r>
          </a:p>
        </p:txBody>
      </p:sp>
      <p:sp>
        <p:nvSpPr>
          <p:cNvPr id="3" name="Subtitle 2">
            <a:extLst>
              <a:ext uri="{FF2B5EF4-FFF2-40B4-BE49-F238E27FC236}">
                <a16:creationId xmlns:a16="http://schemas.microsoft.com/office/drawing/2014/main" id="{FFF17EDE-70A2-F2A6-25E9-C474B5ECEDC5}"/>
              </a:ext>
            </a:extLst>
          </p:cNvPr>
          <p:cNvSpPr>
            <a:spLocks noGrp="1"/>
          </p:cNvSpPr>
          <p:nvPr>
            <p:ph type="subTitle" idx="1"/>
          </p:nvPr>
        </p:nvSpPr>
        <p:spPr/>
        <p:txBody>
          <a:bodyPr/>
          <a:lstStyle/>
          <a:p>
            <a:r>
              <a:rPr lang="en-US" b="1" dirty="0"/>
              <a:t>Round 2: Mid year Training</a:t>
            </a:r>
          </a:p>
          <a:p>
            <a:endParaRPr lang="en-US" dirty="0"/>
          </a:p>
        </p:txBody>
      </p:sp>
    </p:spTree>
    <p:extLst>
      <p:ext uri="{BB962C8B-B14F-4D97-AF65-F5344CB8AC3E}">
        <p14:creationId xmlns:p14="http://schemas.microsoft.com/office/powerpoint/2010/main" val="7633006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60B9FDCC-21E3-F09F-DADE-91BF0706897D}"/>
              </a:ext>
            </a:extLst>
          </p:cNvPr>
          <p:cNvPicPr>
            <a:picLocks noGrp="1" noRot="1" noChangeAspect="1" noMove="1" noResize="1" noEditPoints="1" noAdjustHandles="1" noChangeArrowheads="1" noChangeShapeType="1" noCrop="1"/>
          </p:cNvPicPr>
          <p:nvPr>
            <p:ph type="pic" sz="quarter" idx="10"/>
          </p:nvPr>
        </p:nvPicPr>
        <p:blipFill>
          <a:blip r:embed="rId3" cstate="email">
            <a:extLst>
              <a:ext uri="{28A0092B-C50C-407E-A947-70E740481C1C}">
                <a14:useLocalDpi xmlns:a14="http://schemas.microsoft.com/office/drawing/2010/main"/>
              </a:ext>
            </a:extLst>
          </a:blip>
          <a:srcRect/>
          <a:stretch>
            <a:fillRect/>
          </a:stretch>
        </p:blipFill>
        <p:spPr>
          <a:prstGeom prst="rect">
            <a:avLst/>
          </a:prstGeom>
        </p:spPr>
      </p:pic>
      <p:sp>
        <p:nvSpPr>
          <p:cNvPr id="9" name="TextBox 8">
            <a:extLst>
              <a:ext uri="{FF2B5EF4-FFF2-40B4-BE49-F238E27FC236}">
                <a16:creationId xmlns:a16="http://schemas.microsoft.com/office/drawing/2014/main" id="{F165CF42-7F5A-3AEA-055A-D224B87DC730}"/>
              </a:ext>
            </a:extLst>
          </p:cNvPr>
          <p:cNvSpPr txBox="1"/>
          <p:nvPr/>
        </p:nvSpPr>
        <p:spPr>
          <a:xfrm>
            <a:off x="7797800" y="1909991"/>
            <a:ext cx="3670300" cy="3046988"/>
          </a:xfrm>
          <a:prstGeom prst="rect">
            <a:avLst/>
          </a:prstGeom>
          <a:solidFill>
            <a:schemeClr val="tx1">
              <a:alpha val="25180"/>
            </a:schemeClr>
          </a:solidFill>
        </p:spPr>
        <p:txBody>
          <a:bodyPr wrap="square">
            <a:spAutoFit/>
          </a:bodyPr>
          <a:lstStyle/>
          <a:p>
            <a:pPr marL="0" marR="0">
              <a:buNone/>
            </a:pPr>
            <a:r>
              <a:rPr lang="en-GB" sz="2400" spc="10" dirty="0">
                <a:solidFill>
                  <a:schemeClr val="bg1"/>
                </a:solidFill>
                <a:effectLst/>
                <a:latin typeface="+mn-lt"/>
              </a:rPr>
              <a:t>Refresher </a:t>
            </a:r>
          </a:p>
          <a:p>
            <a:pPr marL="0" marR="0">
              <a:buNone/>
            </a:pPr>
            <a:r>
              <a:rPr lang="en-GB" sz="2400" spc="10" dirty="0">
                <a:solidFill>
                  <a:schemeClr val="bg1"/>
                </a:solidFill>
                <a:effectLst/>
                <a:latin typeface="+mn-lt"/>
              </a:rPr>
              <a:t>Where Are We Now?</a:t>
            </a:r>
          </a:p>
          <a:p>
            <a:pPr marL="0" marR="0">
              <a:buNone/>
            </a:pPr>
            <a:r>
              <a:rPr lang="en-GB" sz="2400" spc="10" dirty="0">
                <a:solidFill>
                  <a:schemeClr val="bg1"/>
                </a:solidFill>
                <a:effectLst/>
                <a:latin typeface="+mn-lt"/>
              </a:rPr>
              <a:t>Where Are We Going?</a:t>
            </a:r>
          </a:p>
          <a:p>
            <a:pPr marL="0" marR="0">
              <a:buNone/>
            </a:pPr>
            <a:r>
              <a:rPr lang="en-GB" sz="2400" spc="10" dirty="0">
                <a:solidFill>
                  <a:schemeClr val="bg1"/>
                </a:solidFill>
                <a:effectLst/>
                <a:latin typeface="+mn-lt"/>
              </a:rPr>
              <a:t>Case Studies</a:t>
            </a:r>
          </a:p>
          <a:p>
            <a:pPr marL="0" marR="0">
              <a:buNone/>
            </a:pPr>
            <a:r>
              <a:rPr lang="en-GB" sz="2400" spc="10" dirty="0">
                <a:solidFill>
                  <a:schemeClr val="bg1"/>
                </a:solidFill>
              </a:rPr>
              <a:t>Key Lessons</a:t>
            </a:r>
            <a:endParaRPr lang="en-GB" sz="2400" spc="10" dirty="0">
              <a:solidFill>
                <a:schemeClr val="bg1"/>
              </a:solidFill>
              <a:effectLst/>
              <a:latin typeface="+mn-lt"/>
            </a:endParaRPr>
          </a:p>
          <a:p>
            <a:pPr marL="0" marR="0">
              <a:buNone/>
            </a:pPr>
            <a:r>
              <a:rPr lang="en-GB" sz="2400" spc="10" dirty="0">
                <a:solidFill>
                  <a:schemeClr val="bg1"/>
                </a:solidFill>
                <a:effectLst/>
                <a:latin typeface="+mn-lt"/>
              </a:rPr>
              <a:t>Succession Planning</a:t>
            </a:r>
          </a:p>
          <a:p>
            <a:pPr marL="0" marR="0">
              <a:buNone/>
            </a:pPr>
            <a:r>
              <a:rPr lang="en-GB" sz="2400" spc="10" dirty="0">
                <a:solidFill>
                  <a:schemeClr val="bg1"/>
                </a:solidFill>
                <a:effectLst/>
                <a:latin typeface="+mn-lt"/>
              </a:rPr>
              <a:t>Q&amp;A</a:t>
            </a:r>
          </a:p>
          <a:p>
            <a:pPr marL="0" marR="0">
              <a:buNone/>
            </a:pPr>
            <a:r>
              <a:rPr lang="en-GB" sz="2400" spc="10" dirty="0">
                <a:solidFill>
                  <a:schemeClr val="bg1"/>
                </a:solidFill>
                <a:effectLst/>
                <a:latin typeface="+mn-lt"/>
              </a:rPr>
              <a:t>Next Steps</a:t>
            </a:r>
            <a:endParaRPr lang="en-GB" sz="2400" spc="10" dirty="0">
              <a:solidFill>
                <a:schemeClr val="bg1"/>
              </a:solidFill>
              <a:effectLst/>
              <a:latin typeface="Helvetica Neue" panose="02000503000000020004" pitchFamily="2" charset="0"/>
            </a:endParaRPr>
          </a:p>
        </p:txBody>
      </p:sp>
    </p:spTree>
    <p:extLst>
      <p:ext uri="{BB962C8B-B14F-4D97-AF65-F5344CB8AC3E}">
        <p14:creationId xmlns:p14="http://schemas.microsoft.com/office/powerpoint/2010/main" val="8553412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99021FD5-35A1-1A36-713F-8450E40F3DAE}"/>
              </a:ext>
            </a:extLst>
          </p:cNvPr>
          <p:cNvPicPr>
            <a:picLocks noGrp="1" noRot="1" noChangeAspect="1" noMove="1" noResize="1" noEditPoints="1" noAdjustHandles="1" noChangeArrowheads="1" noChangeShapeType="1" noCrop="1"/>
          </p:cNvPicPr>
          <p:nvPr>
            <p:ph type="pic" sz="quarter" idx="10"/>
          </p:nvPr>
        </p:nvPicPr>
        <p:blipFill>
          <a:blip r:embed="rId3" cstate="email">
            <a:extLst>
              <a:ext uri="{28A0092B-C50C-407E-A947-70E740481C1C}">
                <a14:useLocalDpi xmlns:a14="http://schemas.microsoft.com/office/drawing/2010/main"/>
              </a:ext>
            </a:extLst>
          </a:blip>
          <a:srcRect/>
          <a:stretch>
            <a:fillRect/>
          </a:stretch>
        </p:blipFill>
        <p:spPr>
          <a:prstGeom prst="rect">
            <a:avLst/>
          </a:prstGeom>
        </p:spPr>
      </p:pic>
      <p:sp>
        <p:nvSpPr>
          <p:cNvPr id="3" name="Title 2">
            <a:extLst>
              <a:ext uri="{FF2B5EF4-FFF2-40B4-BE49-F238E27FC236}">
                <a16:creationId xmlns:a16="http://schemas.microsoft.com/office/drawing/2014/main" id="{E7CA96F0-015F-2EEA-E6CF-2620482609D1}"/>
              </a:ext>
            </a:extLst>
          </p:cNvPr>
          <p:cNvSpPr>
            <a:spLocks noGrp="1"/>
          </p:cNvSpPr>
          <p:nvPr>
            <p:ph type="title"/>
          </p:nvPr>
        </p:nvSpPr>
        <p:spPr>
          <a:xfrm>
            <a:off x="4369000" y="3069000"/>
            <a:ext cx="4914700" cy="720000"/>
          </a:xfrm>
        </p:spPr>
        <p:txBody>
          <a:bodyPr/>
          <a:lstStyle/>
          <a:p>
            <a:r>
              <a:rPr lang="en-US" sz="3600" dirty="0">
                <a:solidFill>
                  <a:schemeClr val="accent1"/>
                </a:solidFill>
              </a:rPr>
              <a:t>President Refresher</a:t>
            </a:r>
          </a:p>
        </p:txBody>
      </p:sp>
    </p:spTree>
    <p:extLst>
      <p:ext uri="{BB962C8B-B14F-4D97-AF65-F5344CB8AC3E}">
        <p14:creationId xmlns:p14="http://schemas.microsoft.com/office/powerpoint/2010/main" val="5647652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32C690-EA88-764D-301E-93AFFDAE2DDD}"/>
              </a:ext>
            </a:extLst>
          </p:cNvPr>
          <p:cNvSpPr>
            <a:spLocks noGrp="1"/>
          </p:cNvSpPr>
          <p:nvPr>
            <p:ph type="title"/>
          </p:nvPr>
        </p:nvSpPr>
        <p:spPr/>
        <p:txBody>
          <a:bodyPr/>
          <a:lstStyle/>
          <a:p>
            <a:r>
              <a:rPr lang="en-US" sz="3600" dirty="0"/>
              <a:t>Membership Cycle</a:t>
            </a:r>
          </a:p>
        </p:txBody>
      </p:sp>
      <p:sp>
        <p:nvSpPr>
          <p:cNvPr id="3" name="Content Placeholder 2">
            <a:extLst>
              <a:ext uri="{FF2B5EF4-FFF2-40B4-BE49-F238E27FC236}">
                <a16:creationId xmlns:a16="http://schemas.microsoft.com/office/drawing/2014/main" id="{9F095FF8-ACB6-9744-CA40-403670023A58}"/>
              </a:ext>
            </a:extLst>
          </p:cNvPr>
          <p:cNvSpPr>
            <a:spLocks noGrp="1"/>
          </p:cNvSpPr>
          <p:nvPr>
            <p:ph idx="1"/>
          </p:nvPr>
        </p:nvSpPr>
        <p:spPr/>
        <p:txBody>
          <a:bodyPr/>
          <a:lstStyle/>
          <a:p>
            <a:pPr>
              <a:lnSpc>
                <a:spcPct val="100000"/>
              </a:lnSpc>
              <a:spcAft>
                <a:spcPts val="600"/>
              </a:spcAft>
              <a:buClr>
                <a:srgbClr val="0073C8"/>
              </a:buClr>
            </a:pPr>
            <a:r>
              <a:rPr lang="en-US" b="1" dirty="0">
                <a:solidFill>
                  <a:srgbClr val="0073C8"/>
                </a:solidFill>
              </a:rPr>
              <a:t>Vice President Public Relations</a:t>
            </a:r>
          </a:p>
          <a:p>
            <a:pPr>
              <a:lnSpc>
                <a:spcPct val="100000"/>
              </a:lnSpc>
              <a:spcAft>
                <a:spcPts val="600"/>
              </a:spcAft>
            </a:pPr>
            <a:r>
              <a:rPr lang="en-US" b="1" dirty="0"/>
              <a:t>Sergeant at Arms</a:t>
            </a:r>
          </a:p>
          <a:p>
            <a:pPr>
              <a:lnSpc>
                <a:spcPct val="100000"/>
              </a:lnSpc>
              <a:spcAft>
                <a:spcPts val="600"/>
              </a:spcAft>
              <a:buClr>
                <a:srgbClr val="02B752"/>
              </a:buClr>
            </a:pPr>
            <a:r>
              <a:rPr lang="en-US" b="1" dirty="0">
                <a:solidFill>
                  <a:srgbClr val="02B752"/>
                </a:solidFill>
              </a:rPr>
              <a:t>Vice President Membership</a:t>
            </a:r>
          </a:p>
          <a:p>
            <a:pPr>
              <a:lnSpc>
                <a:spcPct val="100000"/>
              </a:lnSpc>
              <a:spcAft>
                <a:spcPts val="600"/>
              </a:spcAft>
              <a:buClr>
                <a:srgbClr val="FFC700"/>
              </a:buClr>
            </a:pPr>
            <a:r>
              <a:rPr lang="en-US" b="1" dirty="0">
                <a:solidFill>
                  <a:srgbClr val="FFC700"/>
                </a:solidFill>
              </a:rPr>
              <a:t>Vice President Education</a:t>
            </a:r>
          </a:p>
          <a:p>
            <a:pPr lvl="0">
              <a:lnSpc>
                <a:spcPct val="100000"/>
              </a:lnSpc>
              <a:spcAft>
                <a:spcPts val="600"/>
              </a:spcAft>
              <a:buClr>
                <a:srgbClr val="C70100"/>
              </a:buClr>
              <a:defRPr/>
            </a:pPr>
            <a:r>
              <a:rPr lang="en-GB" b="1" dirty="0">
                <a:solidFill>
                  <a:srgbClr val="C70100"/>
                </a:solidFill>
              </a:rPr>
              <a:t>President</a:t>
            </a:r>
            <a:endParaRPr lang="en-GB" dirty="0">
              <a:solidFill>
                <a:srgbClr val="C70100"/>
              </a:solidFill>
            </a:endParaRPr>
          </a:p>
          <a:p>
            <a:pPr lvl="0">
              <a:lnSpc>
                <a:spcPct val="100000"/>
              </a:lnSpc>
              <a:spcAft>
                <a:spcPts val="600"/>
              </a:spcAft>
              <a:buClr>
                <a:srgbClr val="772432"/>
              </a:buClr>
              <a:defRPr/>
            </a:pPr>
            <a:r>
              <a:rPr lang="en-GB" b="1" dirty="0">
                <a:solidFill>
                  <a:srgbClr val="000000"/>
                </a:solidFill>
              </a:rPr>
              <a:t>Secretary</a:t>
            </a:r>
            <a:endParaRPr lang="en-GB" dirty="0">
              <a:solidFill>
                <a:srgbClr val="000000"/>
              </a:solidFill>
            </a:endParaRPr>
          </a:p>
          <a:p>
            <a:pPr lvl="0">
              <a:lnSpc>
                <a:spcPct val="100000"/>
              </a:lnSpc>
              <a:spcAft>
                <a:spcPts val="600"/>
              </a:spcAft>
              <a:buClr>
                <a:srgbClr val="772432"/>
              </a:buClr>
              <a:defRPr/>
            </a:pPr>
            <a:r>
              <a:rPr lang="en-GB" b="1" dirty="0">
                <a:solidFill>
                  <a:srgbClr val="000000"/>
                </a:solidFill>
              </a:rPr>
              <a:t>Treasurer</a:t>
            </a:r>
            <a:endParaRPr lang="en-GB" dirty="0">
              <a:solidFill>
                <a:srgbClr val="000000"/>
              </a:solidFill>
            </a:endParaRPr>
          </a:p>
          <a:p>
            <a:pPr lvl="0">
              <a:lnSpc>
                <a:spcPct val="100000"/>
              </a:lnSpc>
              <a:spcAft>
                <a:spcPts val="600"/>
              </a:spcAft>
              <a:buClr>
                <a:srgbClr val="FF6AFF"/>
              </a:buClr>
              <a:defRPr/>
            </a:pPr>
            <a:r>
              <a:rPr lang="en-GB" b="1" dirty="0">
                <a:solidFill>
                  <a:srgbClr val="FF6AFF"/>
                </a:solidFill>
              </a:rPr>
              <a:t>Advocate - All Members</a:t>
            </a:r>
            <a:endParaRPr lang="en-US" dirty="0"/>
          </a:p>
        </p:txBody>
      </p:sp>
      <p:grpSp>
        <p:nvGrpSpPr>
          <p:cNvPr id="4" name="Group 3">
            <a:extLst>
              <a:ext uri="{FF2B5EF4-FFF2-40B4-BE49-F238E27FC236}">
                <a16:creationId xmlns:a16="http://schemas.microsoft.com/office/drawing/2014/main" id="{0B2ED1A3-04BD-567B-C0A3-80B0C70BA783}"/>
              </a:ext>
            </a:extLst>
          </p:cNvPr>
          <p:cNvGrpSpPr/>
          <p:nvPr/>
        </p:nvGrpSpPr>
        <p:grpSpPr>
          <a:xfrm>
            <a:off x="5309337" y="432000"/>
            <a:ext cx="6450663" cy="5935694"/>
            <a:chOff x="5276796" y="191152"/>
            <a:chExt cx="6450663" cy="6371075"/>
          </a:xfrm>
        </p:grpSpPr>
        <p:sp>
          <p:nvSpPr>
            <p:cNvPr id="5" name="Freeform: Shape 5">
              <a:extLst>
                <a:ext uri="{FF2B5EF4-FFF2-40B4-BE49-F238E27FC236}">
                  <a16:creationId xmlns:a16="http://schemas.microsoft.com/office/drawing/2014/main" id="{FB71FC23-CE5E-CAE1-C177-157DA24776FF}"/>
                </a:ext>
              </a:extLst>
            </p:cNvPr>
            <p:cNvSpPr/>
            <p:nvPr/>
          </p:nvSpPr>
          <p:spPr>
            <a:xfrm>
              <a:off x="7896127" y="191152"/>
              <a:ext cx="1212000" cy="1212000"/>
            </a:xfrm>
            <a:custGeom>
              <a:avLst/>
              <a:gdLst>
                <a:gd name="connsiteX0" fmla="*/ 0 w 1308933"/>
                <a:gd name="connsiteY0" fmla="*/ 654467 h 1308933"/>
                <a:gd name="connsiteX1" fmla="*/ 654467 w 1308933"/>
                <a:gd name="connsiteY1" fmla="*/ 0 h 1308933"/>
                <a:gd name="connsiteX2" fmla="*/ 1308934 w 1308933"/>
                <a:gd name="connsiteY2" fmla="*/ 654467 h 1308933"/>
                <a:gd name="connsiteX3" fmla="*/ 654467 w 1308933"/>
                <a:gd name="connsiteY3" fmla="*/ 1308934 h 1308933"/>
                <a:gd name="connsiteX4" fmla="*/ 0 w 1308933"/>
                <a:gd name="connsiteY4" fmla="*/ 654467 h 1308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8933" h="1308933">
                  <a:moveTo>
                    <a:pt x="0" y="654467"/>
                  </a:moveTo>
                  <a:cubicBezTo>
                    <a:pt x="0" y="293015"/>
                    <a:pt x="293015" y="0"/>
                    <a:pt x="654467" y="0"/>
                  </a:cubicBezTo>
                  <a:cubicBezTo>
                    <a:pt x="1015919" y="0"/>
                    <a:pt x="1308934" y="293015"/>
                    <a:pt x="1308934" y="654467"/>
                  </a:cubicBezTo>
                  <a:cubicBezTo>
                    <a:pt x="1308934" y="1015919"/>
                    <a:pt x="1015919" y="1308934"/>
                    <a:pt x="654467" y="1308934"/>
                  </a:cubicBezTo>
                  <a:cubicBezTo>
                    <a:pt x="293015" y="1308934"/>
                    <a:pt x="0" y="1015919"/>
                    <a:pt x="0" y="654467"/>
                  </a:cubicBezTo>
                  <a:close/>
                </a:path>
              </a:pathLst>
            </a:custGeom>
            <a:solidFill>
              <a:srgbClr val="0070C0"/>
            </a:solidFill>
            <a:ln>
              <a:noFill/>
            </a:ln>
            <a:effectLst/>
            <a:scene3d>
              <a:camera prst="orthographicFront"/>
              <a:lightRig rig="threePt" dir="t"/>
            </a:scene3d>
            <a:sp3d prstMaterial="dkEdge">
              <a:bevelT/>
            </a:sp3d>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206929" tIns="206929" rIns="206929" bIns="206929" numCol="1" spcCol="1270" anchor="ctr" anchorCtr="0">
              <a:noAutofit/>
            </a:bodyPr>
            <a:lstStyle/>
            <a:p>
              <a:pPr marL="0" marR="0" lvl="0" indent="0" algn="ctr" defTabSz="533400" rtl="0" eaLnBrk="1" fontAlgn="auto" latinLnBrk="0" hangingPunct="1">
                <a:lnSpc>
                  <a:spcPct val="90000"/>
                </a:lnSpc>
                <a:spcBef>
                  <a:spcPct val="0"/>
                </a:spcBef>
                <a:spcAft>
                  <a:spcPct val="3500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Guest Interest</a:t>
              </a:r>
            </a:p>
          </p:txBody>
        </p:sp>
        <p:sp>
          <p:nvSpPr>
            <p:cNvPr id="6" name="Freeform: Shape 6">
              <a:extLst>
                <a:ext uri="{FF2B5EF4-FFF2-40B4-BE49-F238E27FC236}">
                  <a16:creationId xmlns:a16="http://schemas.microsoft.com/office/drawing/2014/main" id="{CE1F9AAD-07A3-906D-C365-E122EB7E6213}"/>
                </a:ext>
              </a:extLst>
            </p:cNvPr>
            <p:cNvSpPr/>
            <p:nvPr/>
          </p:nvSpPr>
          <p:spPr>
            <a:xfrm rot="1200000">
              <a:off x="9187437" y="900642"/>
              <a:ext cx="321905" cy="409049"/>
            </a:xfrm>
            <a:custGeom>
              <a:avLst/>
              <a:gdLst>
                <a:gd name="connsiteX0" fmla="*/ 0 w 347650"/>
                <a:gd name="connsiteY0" fmla="*/ 88353 h 441764"/>
                <a:gd name="connsiteX1" fmla="*/ 173825 w 347650"/>
                <a:gd name="connsiteY1" fmla="*/ 88353 h 441764"/>
                <a:gd name="connsiteX2" fmla="*/ 173825 w 347650"/>
                <a:gd name="connsiteY2" fmla="*/ 0 h 441764"/>
                <a:gd name="connsiteX3" fmla="*/ 347650 w 347650"/>
                <a:gd name="connsiteY3" fmla="*/ 220882 h 441764"/>
                <a:gd name="connsiteX4" fmla="*/ 173825 w 347650"/>
                <a:gd name="connsiteY4" fmla="*/ 441764 h 441764"/>
                <a:gd name="connsiteX5" fmla="*/ 173825 w 347650"/>
                <a:gd name="connsiteY5" fmla="*/ 353411 h 441764"/>
                <a:gd name="connsiteX6" fmla="*/ 0 w 347650"/>
                <a:gd name="connsiteY6" fmla="*/ 353411 h 441764"/>
                <a:gd name="connsiteX7" fmla="*/ 0 w 347650"/>
                <a:gd name="connsiteY7" fmla="*/ 88353 h 441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7650" h="441764">
                  <a:moveTo>
                    <a:pt x="0" y="88353"/>
                  </a:moveTo>
                  <a:lnTo>
                    <a:pt x="173825" y="88353"/>
                  </a:lnTo>
                  <a:lnTo>
                    <a:pt x="173825" y="0"/>
                  </a:lnTo>
                  <a:lnTo>
                    <a:pt x="347650" y="220882"/>
                  </a:lnTo>
                  <a:lnTo>
                    <a:pt x="173825" y="441764"/>
                  </a:lnTo>
                  <a:lnTo>
                    <a:pt x="173825" y="353411"/>
                  </a:lnTo>
                  <a:lnTo>
                    <a:pt x="0" y="353411"/>
                  </a:lnTo>
                  <a:lnTo>
                    <a:pt x="0" y="88353"/>
                  </a:lnTo>
                  <a:close/>
                </a:path>
              </a:pathLst>
            </a:custGeom>
            <a:effectLst/>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0" tIns="88353" rIns="104294" bIns="88352" numCol="1" spcCol="1270" anchor="ctr" anchorCtr="0">
              <a:noAutofit/>
            </a:bodyPr>
            <a:lstStyle/>
            <a:p>
              <a:pPr marL="0" marR="0" lvl="0" indent="0" algn="ctr" defTabSz="488950" rtl="0" eaLnBrk="1" fontAlgn="auto" latinLnBrk="0" hangingPunct="1">
                <a:lnSpc>
                  <a:spcPct val="90000"/>
                </a:lnSpc>
                <a:spcBef>
                  <a:spcPct val="0"/>
                </a:spcBef>
                <a:spcAft>
                  <a:spcPct val="35000"/>
                </a:spcAft>
                <a:buClrTx/>
                <a:buSzTx/>
                <a:buFontTx/>
                <a:buNone/>
                <a:tabLst/>
                <a:defRPr/>
              </a:pPr>
              <a:endParaRPr kumimoji="0" lang="en-US" sz="11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7" name="Freeform: Shape 7">
              <a:extLst>
                <a:ext uri="{FF2B5EF4-FFF2-40B4-BE49-F238E27FC236}">
                  <a16:creationId xmlns:a16="http://schemas.microsoft.com/office/drawing/2014/main" id="{5D1DFC32-CABA-8DEF-7A37-0174BC62992C}"/>
                </a:ext>
              </a:extLst>
            </p:cNvPr>
            <p:cNvSpPr/>
            <p:nvPr/>
          </p:nvSpPr>
          <p:spPr>
            <a:xfrm>
              <a:off x="9605774" y="813412"/>
              <a:ext cx="1212000" cy="1212000"/>
            </a:xfrm>
            <a:custGeom>
              <a:avLst/>
              <a:gdLst>
                <a:gd name="connsiteX0" fmla="*/ 0 w 1308933"/>
                <a:gd name="connsiteY0" fmla="*/ 654467 h 1308933"/>
                <a:gd name="connsiteX1" fmla="*/ 654467 w 1308933"/>
                <a:gd name="connsiteY1" fmla="*/ 0 h 1308933"/>
                <a:gd name="connsiteX2" fmla="*/ 1308934 w 1308933"/>
                <a:gd name="connsiteY2" fmla="*/ 654467 h 1308933"/>
                <a:gd name="connsiteX3" fmla="*/ 654467 w 1308933"/>
                <a:gd name="connsiteY3" fmla="*/ 1308934 h 1308933"/>
                <a:gd name="connsiteX4" fmla="*/ 0 w 1308933"/>
                <a:gd name="connsiteY4" fmla="*/ 654467 h 1308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8933" h="1308933">
                  <a:moveTo>
                    <a:pt x="0" y="654467"/>
                  </a:moveTo>
                  <a:cubicBezTo>
                    <a:pt x="0" y="293015"/>
                    <a:pt x="293015" y="0"/>
                    <a:pt x="654467" y="0"/>
                  </a:cubicBezTo>
                  <a:cubicBezTo>
                    <a:pt x="1015919" y="0"/>
                    <a:pt x="1308934" y="293015"/>
                    <a:pt x="1308934" y="654467"/>
                  </a:cubicBezTo>
                  <a:cubicBezTo>
                    <a:pt x="1308934" y="1015919"/>
                    <a:pt x="1015919" y="1308934"/>
                    <a:pt x="654467" y="1308934"/>
                  </a:cubicBezTo>
                  <a:cubicBezTo>
                    <a:pt x="293015" y="1308934"/>
                    <a:pt x="0" y="1015919"/>
                    <a:pt x="0" y="654467"/>
                  </a:cubicBezTo>
                  <a:close/>
                </a:path>
              </a:pathLst>
            </a:custGeom>
            <a:solidFill>
              <a:srgbClr val="0070C0"/>
            </a:solidFill>
            <a:ln>
              <a:noFill/>
            </a:ln>
            <a:effectLst/>
            <a:scene3d>
              <a:camera prst="orthographicFront"/>
              <a:lightRig rig="threePt" dir="t"/>
            </a:scene3d>
            <a:sp3d prstMaterial="dkEdge">
              <a:bevelT/>
            </a:sp3d>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209469" tIns="209469" rIns="209469" bIns="209469" numCol="1" spcCol="1270" anchor="ctr" anchorCtr="0">
              <a:noAutofit/>
            </a:bodyPr>
            <a:lstStyle/>
            <a:p>
              <a:pPr marL="0" marR="0" lvl="0" indent="0" algn="ctr" defTabSz="622300" rtl="0" eaLnBrk="1" fontAlgn="auto" latinLnBrk="0" hangingPunct="1">
                <a:lnSpc>
                  <a:spcPct val="90000"/>
                </a:lnSpc>
                <a:spcBef>
                  <a:spcPct val="0"/>
                </a:spcBef>
                <a:spcAft>
                  <a:spcPct val="3500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Research</a:t>
              </a:r>
              <a:r>
                <a:rPr kumimoji="0" lang="en-US" sz="11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 </a:t>
              </a:r>
            </a:p>
          </p:txBody>
        </p:sp>
        <p:sp>
          <p:nvSpPr>
            <p:cNvPr id="8" name="Freeform: Shape 8">
              <a:extLst>
                <a:ext uri="{FF2B5EF4-FFF2-40B4-BE49-F238E27FC236}">
                  <a16:creationId xmlns:a16="http://schemas.microsoft.com/office/drawing/2014/main" id="{B963C82E-C30B-BC63-82A7-754C46C9D3C2}"/>
                </a:ext>
              </a:extLst>
            </p:cNvPr>
            <p:cNvSpPr/>
            <p:nvPr/>
          </p:nvSpPr>
          <p:spPr>
            <a:xfrm rot="3600000">
              <a:off x="10501108" y="1994807"/>
              <a:ext cx="321905" cy="409049"/>
            </a:xfrm>
            <a:custGeom>
              <a:avLst/>
              <a:gdLst>
                <a:gd name="connsiteX0" fmla="*/ 0 w 347650"/>
                <a:gd name="connsiteY0" fmla="*/ 88353 h 441764"/>
                <a:gd name="connsiteX1" fmla="*/ 173825 w 347650"/>
                <a:gd name="connsiteY1" fmla="*/ 88353 h 441764"/>
                <a:gd name="connsiteX2" fmla="*/ 173825 w 347650"/>
                <a:gd name="connsiteY2" fmla="*/ 0 h 441764"/>
                <a:gd name="connsiteX3" fmla="*/ 347650 w 347650"/>
                <a:gd name="connsiteY3" fmla="*/ 220882 h 441764"/>
                <a:gd name="connsiteX4" fmla="*/ 173825 w 347650"/>
                <a:gd name="connsiteY4" fmla="*/ 441764 h 441764"/>
                <a:gd name="connsiteX5" fmla="*/ 173825 w 347650"/>
                <a:gd name="connsiteY5" fmla="*/ 353411 h 441764"/>
                <a:gd name="connsiteX6" fmla="*/ 0 w 347650"/>
                <a:gd name="connsiteY6" fmla="*/ 353411 h 441764"/>
                <a:gd name="connsiteX7" fmla="*/ 0 w 347650"/>
                <a:gd name="connsiteY7" fmla="*/ 88353 h 441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7650" h="441764">
                  <a:moveTo>
                    <a:pt x="0" y="88353"/>
                  </a:moveTo>
                  <a:lnTo>
                    <a:pt x="173825" y="88353"/>
                  </a:lnTo>
                  <a:lnTo>
                    <a:pt x="173825" y="0"/>
                  </a:lnTo>
                  <a:lnTo>
                    <a:pt x="347650" y="220882"/>
                  </a:lnTo>
                  <a:lnTo>
                    <a:pt x="173825" y="441764"/>
                  </a:lnTo>
                  <a:lnTo>
                    <a:pt x="173825" y="353411"/>
                  </a:lnTo>
                  <a:lnTo>
                    <a:pt x="0" y="353411"/>
                  </a:lnTo>
                  <a:lnTo>
                    <a:pt x="0" y="88353"/>
                  </a:lnTo>
                  <a:close/>
                </a:path>
              </a:pathLst>
            </a:custGeom>
            <a:effectLst/>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0" tIns="88352" rIns="104294" bIns="88353" numCol="1" spcCol="1270" anchor="ctr" anchorCtr="0">
              <a:noAutofit/>
            </a:bodyPr>
            <a:lstStyle/>
            <a:p>
              <a:pPr marL="0" marR="0" lvl="0" indent="0" algn="ctr" defTabSz="488950" rtl="0" eaLnBrk="1" fontAlgn="auto" latinLnBrk="0" hangingPunct="1">
                <a:lnSpc>
                  <a:spcPct val="90000"/>
                </a:lnSpc>
                <a:spcBef>
                  <a:spcPct val="0"/>
                </a:spcBef>
                <a:spcAft>
                  <a:spcPct val="35000"/>
                </a:spcAft>
                <a:buClrTx/>
                <a:buSzTx/>
                <a:buFontTx/>
                <a:buNone/>
                <a:tabLst/>
                <a:defRPr/>
              </a:pPr>
              <a:endParaRPr kumimoji="0" lang="en-US" sz="11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9" name="Freeform: Shape 9">
              <a:extLst>
                <a:ext uri="{FF2B5EF4-FFF2-40B4-BE49-F238E27FC236}">
                  <a16:creationId xmlns:a16="http://schemas.microsoft.com/office/drawing/2014/main" id="{C3F719A6-7E44-0C97-FF5B-A2EA7A74335A}"/>
                </a:ext>
              </a:extLst>
            </p:cNvPr>
            <p:cNvSpPr/>
            <p:nvPr/>
          </p:nvSpPr>
          <p:spPr>
            <a:xfrm>
              <a:off x="10515459" y="2389031"/>
              <a:ext cx="1212000" cy="1212000"/>
            </a:xfrm>
            <a:custGeom>
              <a:avLst/>
              <a:gdLst>
                <a:gd name="connsiteX0" fmla="*/ 0 w 1308933"/>
                <a:gd name="connsiteY0" fmla="*/ 654467 h 1308933"/>
                <a:gd name="connsiteX1" fmla="*/ 654467 w 1308933"/>
                <a:gd name="connsiteY1" fmla="*/ 0 h 1308933"/>
                <a:gd name="connsiteX2" fmla="*/ 1308934 w 1308933"/>
                <a:gd name="connsiteY2" fmla="*/ 654467 h 1308933"/>
                <a:gd name="connsiteX3" fmla="*/ 654467 w 1308933"/>
                <a:gd name="connsiteY3" fmla="*/ 1308934 h 1308933"/>
                <a:gd name="connsiteX4" fmla="*/ 0 w 1308933"/>
                <a:gd name="connsiteY4" fmla="*/ 654467 h 1308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8933" h="1308933">
                  <a:moveTo>
                    <a:pt x="0" y="654467"/>
                  </a:moveTo>
                  <a:cubicBezTo>
                    <a:pt x="0" y="293015"/>
                    <a:pt x="293015" y="0"/>
                    <a:pt x="654467" y="0"/>
                  </a:cubicBezTo>
                  <a:cubicBezTo>
                    <a:pt x="1015919" y="0"/>
                    <a:pt x="1308934" y="293015"/>
                    <a:pt x="1308934" y="654467"/>
                  </a:cubicBezTo>
                  <a:cubicBezTo>
                    <a:pt x="1308934" y="1015919"/>
                    <a:pt x="1015919" y="1308934"/>
                    <a:pt x="654467" y="1308934"/>
                  </a:cubicBezTo>
                  <a:cubicBezTo>
                    <a:pt x="293015" y="1308934"/>
                    <a:pt x="0" y="1015919"/>
                    <a:pt x="0" y="654467"/>
                  </a:cubicBezTo>
                  <a:close/>
                </a:path>
              </a:pathLst>
            </a:custGeom>
            <a:gradFill flip="none" rotWithShape="0">
              <a:gsLst>
                <a:gs pos="0">
                  <a:srgbClr val="0070C0"/>
                </a:gs>
                <a:gs pos="50000">
                  <a:srgbClr val="0070C0">
                    <a:shade val="67500"/>
                    <a:satMod val="115000"/>
                  </a:srgbClr>
                </a:gs>
                <a:gs pos="100000">
                  <a:srgbClr val="00B050"/>
                </a:gs>
              </a:gsLst>
              <a:lin ang="5400000" scaled="1"/>
              <a:tileRect/>
            </a:gradFill>
            <a:ln>
              <a:noFill/>
            </a:ln>
            <a:effectLst/>
            <a:scene3d>
              <a:camera prst="orthographicFront"/>
              <a:lightRig rig="threePt" dir="t"/>
            </a:scene3d>
            <a:sp3d prstMaterial="dkEdge">
              <a:bevelT/>
            </a:sp3d>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209469" tIns="209469" rIns="209469" bIns="209469" numCol="1" spcCol="1270" anchor="ctr" anchorCtr="0">
              <a:noAutofit/>
            </a:bodyPr>
            <a:lstStyle/>
            <a:p>
              <a:pPr marL="0" marR="0" lvl="0" indent="0" algn="ctr" defTabSz="622300" rtl="0" eaLnBrk="1" fontAlgn="auto" latinLnBrk="0" hangingPunct="1">
                <a:lnSpc>
                  <a:spcPct val="90000"/>
                </a:lnSpc>
                <a:spcBef>
                  <a:spcPct val="0"/>
                </a:spcBef>
                <a:spcAft>
                  <a:spcPct val="3500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Meeting</a:t>
              </a:r>
              <a:endParaRPr kumimoji="0" lang="en-US" sz="1250" b="1"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10" name="Freeform: Shape 10">
              <a:extLst>
                <a:ext uri="{FF2B5EF4-FFF2-40B4-BE49-F238E27FC236}">
                  <a16:creationId xmlns:a16="http://schemas.microsoft.com/office/drawing/2014/main" id="{705820E4-AAD0-EA4B-5524-B6B642753984}"/>
                </a:ext>
              </a:extLst>
            </p:cNvPr>
            <p:cNvSpPr/>
            <p:nvPr/>
          </p:nvSpPr>
          <p:spPr>
            <a:xfrm rot="16800000">
              <a:off x="10804123" y="3677398"/>
              <a:ext cx="321906" cy="409049"/>
            </a:xfrm>
            <a:custGeom>
              <a:avLst/>
              <a:gdLst>
                <a:gd name="connsiteX0" fmla="*/ 0 w 347650"/>
                <a:gd name="connsiteY0" fmla="*/ 88353 h 441764"/>
                <a:gd name="connsiteX1" fmla="*/ 173825 w 347650"/>
                <a:gd name="connsiteY1" fmla="*/ 88353 h 441764"/>
                <a:gd name="connsiteX2" fmla="*/ 173825 w 347650"/>
                <a:gd name="connsiteY2" fmla="*/ 0 h 441764"/>
                <a:gd name="connsiteX3" fmla="*/ 347650 w 347650"/>
                <a:gd name="connsiteY3" fmla="*/ 220882 h 441764"/>
                <a:gd name="connsiteX4" fmla="*/ 173825 w 347650"/>
                <a:gd name="connsiteY4" fmla="*/ 441764 h 441764"/>
                <a:gd name="connsiteX5" fmla="*/ 173825 w 347650"/>
                <a:gd name="connsiteY5" fmla="*/ 353411 h 441764"/>
                <a:gd name="connsiteX6" fmla="*/ 0 w 347650"/>
                <a:gd name="connsiteY6" fmla="*/ 353411 h 441764"/>
                <a:gd name="connsiteX7" fmla="*/ 0 w 347650"/>
                <a:gd name="connsiteY7" fmla="*/ 88353 h 441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7650" h="441764">
                  <a:moveTo>
                    <a:pt x="347650" y="353411"/>
                  </a:moveTo>
                  <a:lnTo>
                    <a:pt x="173825" y="353411"/>
                  </a:lnTo>
                  <a:lnTo>
                    <a:pt x="173825" y="441764"/>
                  </a:lnTo>
                  <a:lnTo>
                    <a:pt x="0" y="220882"/>
                  </a:lnTo>
                  <a:lnTo>
                    <a:pt x="173825" y="0"/>
                  </a:lnTo>
                  <a:lnTo>
                    <a:pt x="173825" y="88353"/>
                  </a:lnTo>
                  <a:lnTo>
                    <a:pt x="347650" y="88353"/>
                  </a:lnTo>
                  <a:lnTo>
                    <a:pt x="347650" y="353411"/>
                  </a:lnTo>
                  <a:close/>
                </a:path>
              </a:pathLst>
            </a:custGeom>
            <a:effectLst/>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104294" tIns="88353" rIns="1" bIns="88352" numCol="1" spcCol="1270" anchor="ctr" anchorCtr="0">
              <a:noAutofit/>
            </a:bodyPr>
            <a:lstStyle/>
            <a:p>
              <a:pPr marL="0" marR="0" lvl="0" indent="0" algn="ctr" defTabSz="488950" rtl="0" eaLnBrk="1" fontAlgn="auto" latinLnBrk="0" hangingPunct="1">
                <a:lnSpc>
                  <a:spcPct val="90000"/>
                </a:lnSpc>
                <a:spcBef>
                  <a:spcPct val="0"/>
                </a:spcBef>
                <a:spcAft>
                  <a:spcPct val="35000"/>
                </a:spcAft>
                <a:buClrTx/>
                <a:buSzTx/>
                <a:buFontTx/>
                <a:buNone/>
                <a:tabLst/>
                <a:defRPr/>
              </a:pPr>
              <a:endParaRPr kumimoji="0" lang="en-US" sz="11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11" name="Freeform: Shape 11">
              <a:extLst>
                <a:ext uri="{FF2B5EF4-FFF2-40B4-BE49-F238E27FC236}">
                  <a16:creationId xmlns:a16="http://schemas.microsoft.com/office/drawing/2014/main" id="{5DF0FDBE-3BBF-C2DB-3D6D-10CC82FA704B}"/>
                </a:ext>
              </a:extLst>
            </p:cNvPr>
            <p:cNvSpPr/>
            <p:nvPr/>
          </p:nvSpPr>
          <p:spPr>
            <a:xfrm>
              <a:off x="10199528" y="4180760"/>
              <a:ext cx="1212000" cy="1212000"/>
            </a:xfrm>
            <a:custGeom>
              <a:avLst/>
              <a:gdLst>
                <a:gd name="connsiteX0" fmla="*/ 0 w 1308933"/>
                <a:gd name="connsiteY0" fmla="*/ 654467 h 1308933"/>
                <a:gd name="connsiteX1" fmla="*/ 654467 w 1308933"/>
                <a:gd name="connsiteY1" fmla="*/ 0 h 1308933"/>
                <a:gd name="connsiteX2" fmla="*/ 1308934 w 1308933"/>
                <a:gd name="connsiteY2" fmla="*/ 654467 h 1308933"/>
                <a:gd name="connsiteX3" fmla="*/ 654467 w 1308933"/>
                <a:gd name="connsiteY3" fmla="*/ 1308934 h 1308933"/>
                <a:gd name="connsiteX4" fmla="*/ 0 w 1308933"/>
                <a:gd name="connsiteY4" fmla="*/ 654467 h 1308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8933" h="1308933">
                  <a:moveTo>
                    <a:pt x="0" y="654467"/>
                  </a:moveTo>
                  <a:cubicBezTo>
                    <a:pt x="0" y="293015"/>
                    <a:pt x="293015" y="0"/>
                    <a:pt x="654467" y="0"/>
                  </a:cubicBezTo>
                  <a:cubicBezTo>
                    <a:pt x="1015919" y="0"/>
                    <a:pt x="1308934" y="293015"/>
                    <a:pt x="1308934" y="654467"/>
                  </a:cubicBezTo>
                  <a:cubicBezTo>
                    <a:pt x="1308934" y="1015919"/>
                    <a:pt x="1015919" y="1308934"/>
                    <a:pt x="654467" y="1308934"/>
                  </a:cubicBezTo>
                  <a:cubicBezTo>
                    <a:pt x="293015" y="1308934"/>
                    <a:pt x="0" y="1015919"/>
                    <a:pt x="0" y="654467"/>
                  </a:cubicBezTo>
                  <a:close/>
                </a:path>
              </a:pathLst>
            </a:custGeom>
            <a:solidFill>
              <a:srgbClr val="00B050"/>
            </a:solidFill>
            <a:ln>
              <a:noFill/>
            </a:ln>
            <a:effectLst/>
            <a:scene3d>
              <a:camera prst="orthographicFront"/>
              <a:lightRig rig="threePt" dir="t"/>
            </a:scene3d>
            <a:sp3d prstMaterial="dkEdge">
              <a:bevelT/>
            </a:sp3d>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206929" tIns="206929" rIns="206929" bIns="206929" numCol="1" spcCol="1270" anchor="ctr" anchorCtr="0">
              <a:noAutofit/>
            </a:bodyPr>
            <a:lstStyle/>
            <a:p>
              <a:pPr marL="0" marR="0" lvl="0" indent="0" algn="ctr" defTabSz="533400" rtl="0" eaLnBrk="1" fontAlgn="auto" latinLnBrk="0" hangingPunct="1">
                <a:lnSpc>
                  <a:spcPct val="90000"/>
                </a:lnSpc>
                <a:spcBef>
                  <a:spcPct val="0"/>
                </a:spcBef>
                <a:spcAft>
                  <a:spcPct val="3500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Member-ship</a:t>
              </a:r>
              <a:r>
                <a:rPr kumimoji="0" lang="en-US" sz="12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 </a:t>
              </a:r>
            </a:p>
          </p:txBody>
        </p:sp>
        <p:sp>
          <p:nvSpPr>
            <p:cNvPr id="12" name="Freeform: Shape 12">
              <a:extLst>
                <a:ext uri="{FF2B5EF4-FFF2-40B4-BE49-F238E27FC236}">
                  <a16:creationId xmlns:a16="http://schemas.microsoft.com/office/drawing/2014/main" id="{DD545D7A-B287-1A70-A869-AACE23BB9DC9}"/>
                </a:ext>
              </a:extLst>
            </p:cNvPr>
            <p:cNvSpPr/>
            <p:nvPr/>
          </p:nvSpPr>
          <p:spPr>
            <a:xfrm rot="19200000">
              <a:off x="9954697" y="5161111"/>
              <a:ext cx="321906" cy="409050"/>
            </a:xfrm>
            <a:custGeom>
              <a:avLst/>
              <a:gdLst>
                <a:gd name="connsiteX0" fmla="*/ 0 w 347650"/>
                <a:gd name="connsiteY0" fmla="*/ 88353 h 441764"/>
                <a:gd name="connsiteX1" fmla="*/ 173825 w 347650"/>
                <a:gd name="connsiteY1" fmla="*/ 88353 h 441764"/>
                <a:gd name="connsiteX2" fmla="*/ 173825 w 347650"/>
                <a:gd name="connsiteY2" fmla="*/ 0 h 441764"/>
                <a:gd name="connsiteX3" fmla="*/ 347650 w 347650"/>
                <a:gd name="connsiteY3" fmla="*/ 220882 h 441764"/>
                <a:gd name="connsiteX4" fmla="*/ 173825 w 347650"/>
                <a:gd name="connsiteY4" fmla="*/ 441764 h 441764"/>
                <a:gd name="connsiteX5" fmla="*/ 173825 w 347650"/>
                <a:gd name="connsiteY5" fmla="*/ 353411 h 441764"/>
                <a:gd name="connsiteX6" fmla="*/ 0 w 347650"/>
                <a:gd name="connsiteY6" fmla="*/ 353411 h 441764"/>
                <a:gd name="connsiteX7" fmla="*/ 0 w 347650"/>
                <a:gd name="connsiteY7" fmla="*/ 88353 h 441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7650" h="441764">
                  <a:moveTo>
                    <a:pt x="347650" y="353411"/>
                  </a:moveTo>
                  <a:lnTo>
                    <a:pt x="173825" y="353411"/>
                  </a:lnTo>
                  <a:lnTo>
                    <a:pt x="173825" y="441764"/>
                  </a:lnTo>
                  <a:lnTo>
                    <a:pt x="0" y="220882"/>
                  </a:lnTo>
                  <a:lnTo>
                    <a:pt x="173825" y="0"/>
                  </a:lnTo>
                  <a:lnTo>
                    <a:pt x="173825" y="88353"/>
                  </a:lnTo>
                  <a:lnTo>
                    <a:pt x="347650" y="88353"/>
                  </a:lnTo>
                  <a:lnTo>
                    <a:pt x="347650" y="353411"/>
                  </a:lnTo>
                  <a:close/>
                </a:path>
              </a:pathLst>
            </a:custGeom>
            <a:effectLst/>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104294" tIns="88353" rIns="1" bIns="88353" numCol="1" spcCol="1270" anchor="ctr" anchorCtr="0">
              <a:noAutofit/>
            </a:bodyPr>
            <a:lstStyle/>
            <a:p>
              <a:pPr marL="0" marR="0" lvl="0" indent="0" algn="ctr" defTabSz="488950" rtl="0" eaLnBrk="1" fontAlgn="auto" latinLnBrk="0" hangingPunct="1">
                <a:lnSpc>
                  <a:spcPct val="90000"/>
                </a:lnSpc>
                <a:spcBef>
                  <a:spcPct val="0"/>
                </a:spcBef>
                <a:spcAft>
                  <a:spcPct val="35000"/>
                </a:spcAft>
                <a:buClrTx/>
                <a:buSzTx/>
                <a:buFontTx/>
                <a:buNone/>
                <a:tabLst/>
                <a:defRPr/>
              </a:pPr>
              <a:endParaRPr kumimoji="0" lang="en-US" sz="11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13" name="Freeform: Shape 13">
              <a:extLst>
                <a:ext uri="{FF2B5EF4-FFF2-40B4-BE49-F238E27FC236}">
                  <a16:creationId xmlns:a16="http://schemas.microsoft.com/office/drawing/2014/main" id="{98ED144F-CADF-D8BC-D975-4AC0773439B4}"/>
                </a:ext>
              </a:extLst>
            </p:cNvPr>
            <p:cNvSpPr/>
            <p:nvPr/>
          </p:nvSpPr>
          <p:spPr>
            <a:xfrm>
              <a:off x="8805812" y="5350227"/>
              <a:ext cx="1212000" cy="1212000"/>
            </a:xfrm>
            <a:custGeom>
              <a:avLst/>
              <a:gdLst>
                <a:gd name="connsiteX0" fmla="*/ 0 w 1308933"/>
                <a:gd name="connsiteY0" fmla="*/ 654467 h 1308933"/>
                <a:gd name="connsiteX1" fmla="*/ 654467 w 1308933"/>
                <a:gd name="connsiteY1" fmla="*/ 0 h 1308933"/>
                <a:gd name="connsiteX2" fmla="*/ 1308934 w 1308933"/>
                <a:gd name="connsiteY2" fmla="*/ 654467 h 1308933"/>
                <a:gd name="connsiteX3" fmla="*/ 654467 w 1308933"/>
                <a:gd name="connsiteY3" fmla="*/ 1308934 h 1308933"/>
                <a:gd name="connsiteX4" fmla="*/ 0 w 1308933"/>
                <a:gd name="connsiteY4" fmla="*/ 654467 h 1308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8933" h="1308933">
                  <a:moveTo>
                    <a:pt x="0" y="654467"/>
                  </a:moveTo>
                  <a:cubicBezTo>
                    <a:pt x="0" y="293015"/>
                    <a:pt x="293015" y="0"/>
                    <a:pt x="654467" y="0"/>
                  </a:cubicBezTo>
                  <a:cubicBezTo>
                    <a:pt x="1015919" y="0"/>
                    <a:pt x="1308934" y="293015"/>
                    <a:pt x="1308934" y="654467"/>
                  </a:cubicBezTo>
                  <a:cubicBezTo>
                    <a:pt x="1308934" y="1015919"/>
                    <a:pt x="1015919" y="1308934"/>
                    <a:pt x="654467" y="1308934"/>
                  </a:cubicBezTo>
                  <a:cubicBezTo>
                    <a:pt x="293015" y="1308934"/>
                    <a:pt x="0" y="1015919"/>
                    <a:pt x="0" y="654467"/>
                  </a:cubicBezTo>
                  <a:close/>
                </a:path>
              </a:pathLst>
            </a:custGeom>
            <a:solidFill>
              <a:srgbClr val="00B050"/>
            </a:solidFill>
            <a:ln>
              <a:noFill/>
            </a:ln>
            <a:effectLst/>
            <a:scene3d>
              <a:camera prst="orthographicFront"/>
              <a:lightRig rig="threePt" dir="t"/>
            </a:scene3d>
            <a:sp3d prstMaterial="dkEdge">
              <a:bevelT/>
            </a:sp3d>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206929" tIns="206929" rIns="206929" bIns="206929" numCol="1" spcCol="1270" anchor="ctr" anchorCtr="0">
              <a:noAutofit/>
            </a:bodyPr>
            <a:lstStyle/>
            <a:p>
              <a:pPr marL="0" marR="0" lvl="0" indent="0" algn="ctr" defTabSz="533400" rtl="0" eaLnBrk="1" fontAlgn="auto" latinLnBrk="0" hangingPunct="1">
                <a:lnSpc>
                  <a:spcPct val="90000"/>
                </a:lnSpc>
                <a:spcBef>
                  <a:spcPct val="0"/>
                </a:spcBef>
                <a:spcAft>
                  <a:spcPct val="35000"/>
                </a:spcAft>
                <a:buClrTx/>
                <a:buSzTx/>
                <a:buFontTx/>
                <a:buNone/>
                <a:tabLst/>
                <a:defRPr/>
              </a:pPr>
              <a:r>
                <a:rPr kumimoji="0" lang="en-US" sz="115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Orientation</a:t>
              </a:r>
              <a:r>
                <a:rPr kumimoji="0" lang="en-US" sz="11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 </a:t>
              </a:r>
            </a:p>
          </p:txBody>
        </p:sp>
        <p:sp>
          <p:nvSpPr>
            <p:cNvPr id="14" name="Freeform: Shape 14">
              <a:extLst>
                <a:ext uri="{FF2B5EF4-FFF2-40B4-BE49-F238E27FC236}">
                  <a16:creationId xmlns:a16="http://schemas.microsoft.com/office/drawing/2014/main" id="{16C3C16C-4D33-8CC1-54DC-EBECBF6001EF}"/>
                </a:ext>
              </a:extLst>
            </p:cNvPr>
            <p:cNvSpPr/>
            <p:nvPr/>
          </p:nvSpPr>
          <p:spPr>
            <a:xfrm>
              <a:off x="8350285" y="5751701"/>
              <a:ext cx="321905" cy="409050"/>
            </a:xfrm>
            <a:custGeom>
              <a:avLst/>
              <a:gdLst>
                <a:gd name="connsiteX0" fmla="*/ 0 w 347650"/>
                <a:gd name="connsiteY0" fmla="*/ 88353 h 441764"/>
                <a:gd name="connsiteX1" fmla="*/ 173825 w 347650"/>
                <a:gd name="connsiteY1" fmla="*/ 88353 h 441764"/>
                <a:gd name="connsiteX2" fmla="*/ 173825 w 347650"/>
                <a:gd name="connsiteY2" fmla="*/ 0 h 441764"/>
                <a:gd name="connsiteX3" fmla="*/ 347650 w 347650"/>
                <a:gd name="connsiteY3" fmla="*/ 220882 h 441764"/>
                <a:gd name="connsiteX4" fmla="*/ 173825 w 347650"/>
                <a:gd name="connsiteY4" fmla="*/ 441764 h 441764"/>
                <a:gd name="connsiteX5" fmla="*/ 173825 w 347650"/>
                <a:gd name="connsiteY5" fmla="*/ 353411 h 441764"/>
                <a:gd name="connsiteX6" fmla="*/ 0 w 347650"/>
                <a:gd name="connsiteY6" fmla="*/ 353411 h 441764"/>
                <a:gd name="connsiteX7" fmla="*/ 0 w 347650"/>
                <a:gd name="connsiteY7" fmla="*/ 88353 h 441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7650" h="441764">
                  <a:moveTo>
                    <a:pt x="347650" y="353411"/>
                  </a:moveTo>
                  <a:lnTo>
                    <a:pt x="173825" y="353411"/>
                  </a:lnTo>
                  <a:lnTo>
                    <a:pt x="173825" y="441764"/>
                  </a:lnTo>
                  <a:lnTo>
                    <a:pt x="0" y="220882"/>
                  </a:lnTo>
                  <a:lnTo>
                    <a:pt x="173825" y="0"/>
                  </a:lnTo>
                  <a:lnTo>
                    <a:pt x="173825" y="88353"/>
                  </a:lnTo>
                  <a:lnTo>
                    <a:pt x="347650" y="88353"/>
                  </a:lnTo>
                  <a:lnTo>
                    <a:pt x="347650" y="353411"/>
                  </a:lnTo>
                  <a:close/>
                </a:path>
              </a:pathLst>
            </a:custGeom>
            <a:effectLst/>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104295" tIns="88354" rIns="0" bIns="88353" numCol="1" spcCol="1270" anchor="ctr" anchorCtr="0">
              <a:noAutofit/>
            </a:bodyPr>
            <a:lstStyle/>
            <a:p>
              <a:pPr marL="0" marR="0" lvl="0" indent="0" algn="ctr" defTabSz="488950" rtl="0" eaLnBrk="1" fontAlgn="auto" latinLnBrk="0" hangingPunct="1">
                <a:lnSpc>
                  <a:spcPct val="90000"/>
                </a:lnSpc>
                <a:spcBef>
                  <a:spcPct val="0"/>
                </a:spcBef>
                <a:spcAft>
                  <a:spcPct val="35000"/>
                </a:spcAft>
                <a:buClrTx/>
                <a:buSzTx/>
                <a:buFontTx/>
                <a:buNone/>
                <a:tabLst/>
                <a:defRPr/>
              </a:pPr>
              <a:endParaRPr kumimoji="0" lang="en-US" sz="11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15" name="Freeform: Shape 15">
              <a:extLst>
                <a:ext uri="{FF2B5EF4-FFF2-40B4-BE49-F238E27FC236}">
                  <a16:creationId xmlns:a16="http://schemas.microsoft.com/office/drawing/2014/main" id="{CDFB47C4-4F38-47C8-082B-84D757C6A308}"/>
                </a:ext>
              </a:extLst>
            </p:cNvPr>
            <p:cNvSpPr/>
            <p:nvPr/>
          </p:nvSpPr>
          <p:spPr>
            <a:xfrm>
              <a:off x="6986443" y="5350227"/>
              <a:ext cx="1212000" cy="1212000"/>
            </a:xfrm>
            <a:custGeom>
              <a:avLst/>
              <a:gdLst>
                <a:gd name="connsiteX0" fmla="*/ 0 w 1308933"/>
                <a:gd name="connsiteY0" fmla="*/ 654467 h 1308933"/>
                <a:gd name="connsiteX1" fmla="*/ 654467 w 1308933"/>
                <a:gd name="connsiteY1" fmla="*/ 0 h 1308933"/>
                <a:gd name="connsiteX2" fmla="*/ 1308934 w 1308933"/>
                <a:gd name="connsiteY2" fmla="*/ 654467 h 1308933"/>
                <a:gd name="connsiteX3" fmla="*/ 654467 w 1308933"/>
                <a:gd name="connsiteY3" fmla="*/ 1308934 h 1308933"/>
                <a:gd name="connsiteX4" fmla="*/ 0 w 1308933"/>
                <a:gd name="connsiteY4" fmla="*/ 654467 h 1308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8933" h="1308933">
                  <a:moveTo>
                    <a:pt x="0" y="654467"/>
                  </a:moveTo>
                  <a:cubicBezTo>
                    <a:pt x="0" y="293015"/>
                    <a:pt x="293015" y="0"/>
                    <a:pt x="654467" y="0"/>
                  </a:cubicBezTo>
                  <a:cubicBezTo>
                    <a:pt x="1015919" y="0"/>
                    <a:pt x="1308934" y="293015"/>
                    <a:pt x="1308934" y="654467"/>
                  </a:cubicBezTo>
                  <a:cubicBezTo>
                    <a:pt x="1308934" y="1015919"/>
                    <a:pt x="1015919" y="1308934"/>
                    <a:pt x="654467" y="1308934"/>
                  </a:cubicBezTo>
                  <a:cubicBezTo>
                    <a:pt x="293015" y="1308934"/>
                    <a:pt x="0" y="1015919"/>
                    <a:pt x="0" y="654467"/>
                  </a:cubicBezTo>
                  <a:close/>
                </a:path>
              </a:pathLst>
            </a:custGeom>
            <a:gradFill flip="none" rotWithShape="0">
              <a:gsLst>
                <a:gs pos="0">
                  <a:srgbClr val="FFC000"/>
                </a:gs>
                <a:gs pos="100000">
                  <a:srgbClr val="00B050">
                    <a:shade val="100000"/>
                    <a:satMod val="115000"/>
                  </a:srgbClr>
                </a:gs>
              </a:gsLst>
              <a:lin ang="2700000" scaled="1"/>
              <a:tileRect/>
            </a:gradFill>
            <a:ln>
              <a:noFill/>
            </a:ln>
            <a:effectLst/>
            <a:scene3d>
              <a:camera prst="orthographicFront"/>
              <a:lightRig rig="threePt" dir="t"/>
            </a:scene3d>
            <a:sp3d prstMaterial="dkEdge">
              <a:bevelT/>
            </a:sp3d>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206929" tIns="206929" rIns="206929" bIns="206929" numCol="1" spcCol="1270" anchor="ctr" anchorCtr="0">
              <a:noAutofit/>
            </a:bodyPr>
            <a:lstStyle/>
            <a:p>
              <a:pPr marL="0" marR="0" lvl="0" indent="0" algn="ctr" defTabSz="533400" rtl="0" eaLnBrk="1" fontAlgn="auto" latinLnBrk="0" hangingPunct="1">
                <a:lnSpc>
                  <a:spcPct val="90000"/>
                </a:lnSpc>
                <a:spcBef>
                  <a:spcPct val="0"/>
                </a:spcBef>
                <a:spcAft>
                  <a:spcPct val="3500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Mentoring</a:t>
              </a:r>
              <a:r>
                <a:rPr kumimoji="0" lang="en-US" sz="11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 </a:t>
              </a:r>
            </a:p>
          </p:txBody>
        </p:sp>
        <p:sp>
          <p:nvSpPr>
            <p:cNvPr id="16" name="Freeform: Shape 16">
              <a:extLst>
                <a:ext uri="{FF2B5EF4-FFF2-40B4-BE49-F238E27FC236}">
                  <a16:creationId xmlns:a16="http://schemas.microsoft.com/office/drawing/2014/main" id="{618C7B78-8089-0D82-1A86-08E6A394AE91}"/>
                </a:ext>
              </a:extLst>
            </p:cNvPr>
            <p:cNvSpPr/>
            <p:nvPr/>
          </p:nvSpPr>
          <p:spPr>
            <a:xfrm rot="2400000">
              <a:off x="6741611" y="5172824"/>
              <a:ext cx="321906" cy="409049"/>
            </a:xfrm>
            <a:custGeom>
              <a:avLst/>
              <a:gdLst>
                <a:gd name="connsiteX0" fmla="*/ 0 w 347650"/>
                <a:gd name="connsiteY0" fmla="*/ 88353 h 441764"/>
                <a:gd name="connsiteX1" fmla="*/ 173825 w 347650"/>
                <a:gd name="connsiteY1" fmla="*/ 88353 h 441764"/>
                <a:gd name="connsiteX2" fmla="*/ 173825 w 347650"/>
                <a:gd name="connsiteY2" fmla="*/ 0 h 441764"/>
                <a:gd name="connsiteX3" fmla="*/ 347650 w 347650"/>
                <a:gd name="connsiteY3" fmla="*/ 220882 h 441764"/>
                <a:gd name="connsiteX4" fmla="*/ 173825 w 347650"/>
                <a:gd name="connsiteY4" fmla="*/ 441764 h 441764"/>
                <a:gd name="connsiteX5" fmla="*/ 173825 w 347650"/>
                <a:gd name="connsiteY5" fmla="*/ 353411 h 441764"/>
                <a:gd name="connsiteX6" fmla="*/ 0 w 347650"/>
                <a:gd name="connsiteY6" fmla="*/ 353411 h 441764"/>
                <a:gd name="connsiteX7" fmla="*/ 0 w 347650"/>
                <a:gd name="connsiteY7" fmla="*/ 88353 h 441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7650" h="441764">
                  <a:moveTo>
                    <a:pt x="347650" y="353411"/>
                  </a:moveTo>
                  <a:lnTo>
                    <a:pt x="173825" y="353411"/>
                  </a:lnTo>
                  <a:lnTo>
                    <a:pt x="173825" y="441764"/>
                  </a:lnTo>
                  <a:lnTo>
                    <a:pt x="0" y="220882"/>
                  </a:lnTo>
                  <a:lnTo>
                    <a:pt x="173825" y="0"/>
                  </a:lnTo>
                  <a:lnTo>
                    <a:pt x="173825" y="88353"/>
                  </a:lnTo>
                  <a:lnTo>
                    <a:pt x="347650" y="88353"/>
                  </a:lnTo>
                  <a:lnTo>
                    <a:pt x="347650" y="353411"/>
                  </a:lnTo>
                  <a:close/>
                </a:path>
              </a:pathLst>
            </a:custGeom>
            <a:effectLst/>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104296" tIns="88352" rIns="-1" bIns="88353" numCol="1" spcCol="1270" anchor="ctr" anchorCtr="0">
              <a:noAutofit/>
            </a:bodyPr>
            <a:lstStyle/>
            <a:p>
              <a:pPr marL="0" marR="0" lvl="0" indent="0" algn="ctr" defTabSz="488950" rtl="0" eaLnBrk="1" fontAlgn="auto" latinLnBrk="0" hangingPunct="1">
                <a:lnSpc>
                  <a:spcPct val="90000"/>
                </a:lnSpc>
                <a:spcBef>
                  <a:spcPct val="0"/>
                </a:spcBef>
                <a:spcAft>
                  <a:spcPct val="35000"/>
                </a:spcAft>
                <a:buClrTx/>
                <a:buSzTx/>
                <a:buFontTx/>
                <a:buNone/>
                <a:tabLst/>
                <a:defRPr/>
              </a:pPr>
              <a:endParaRPr kumimoji="0" lang="en-US" sz="11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17" name="Freeform: Shape 17">
              <a:extLst>
                <a:ext uri="{FF2B5EF4-FFF2-40B4-BE49-F238E27FC236}">
                  <a16:creationId xmlns:a16="http://schemas.microsoft.com/office/drawing/2014/main" id="{9F732BF2-089E-3819-F8DE-9D7FB19165EB}"/>
                </a:ext>
              </a:extLst>
            </p:cNvPr>
            <p:cNvSpPr/>
            <p:nvPr/>
          </p:nvSpPr>
          <p:spPr>
            <a:xfrm>
              <a:off x="5592727" y="4180760"/>
              <a:ext cx="1212000" cy="1212000"/>
            </a:xfrm>
            <a:custGeom>
              <a:avLst/>
              <a:gdLst>
                <a:gd name="connsiteX0" fmla="*/ 0 w 1308933"/>
                <a:gd name="connsiteY0" fmla="*/ 654467 h 1308933"/>
                <a:gd name="connsiteX1" fmla="*/ 654467 w 1308933"/>
                <a:gd name="connsiteY1" fmla="*/ 0 h 1308933"/>
                <a:gd name="connsiteX2" fmla="*/ 1308934 w 1308933"/>
                <a:gd name="connsiteY2" fmla="*/ 654467 h 1308933"/>
                <a:gd name="connsiteX3" fmla="*/ 654467 w 1308933"/>
                <a:gd name="connsiteY3" fmla="*/ 1308934 h 1308933"/>
                <a:gd name="connsiteX4" fmla="*/ 0 w 1308933"/>
                <a:gd name="connsiteY4" fmla="*/ 654467 h 1308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8933" h="1308933">
                  <a:moveTo>
                    <a:pt x="0" y="654467"/>
                  </a:moveTo>
                  <a:cubicBezTo>
                    <a:pt x="0" y="293015"/>
                    <a:pt x="293015" y="0"/>
                    <a:pt x="654467" y="0"/>
                  </a:cubicBezTo>
                  <a:cubicBezTo>
                    <a:pt x="1015919" y="0"/>
                    <a:pt x="1308934" y="293015"/>
                    <a:pt x="1308934" y="654467"/>
                  </a:cubicBezTo>
                  <a:cubicBezTo>
                    <a:pt x="1308934" y="1015919"/>
                    <a:pt x="1015919" y="1308934"/>
                    <a:pt x="654467" y="1308934"/>
                  </a:cubicBezTo>
                  <a:cubicBezTo>
                    <a:pt x="293015" y="1308934"/>
                    <a:pt x="0" y="1015919"/>
                    <a:pt x="0" y="654467"/>
                  </a:cubicBezTo>
                  <a:close/>
                </a:path>
              </a:pathLst>
            </a:custGeom>
            <a:solidFill>
              <a:srgbClr val="FFC000"/>
            </a:solidFill>
            <a:ln>
              <a:noFill/>
            </a:ln>
            <a:effectLst/>
            <a:scene3d>
              <a:camera prst="orthographicFront"/>
              <a:lightRig rig="threePt" dir="t"/>
            </a:scene3d>
            <a:sp3d prstMaterial="dkEdge">
              <a:bevelT/>
            </a:sp3d>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206929" tIns="206929" rIns="206929" bIns="206929" numCol="1" spcCol="1270" anchor="ctr" anchorCtr="0">
              <a:noAutofit/>
            </a:bodyPr>
            <a:lstStyle/>
            <a:p>
              <a:pPr marL="0" marR="0" lvl="0" indent="0" algn="ctr" defTabSz="533400" rtl="0" eaLnBrk="1" fontAlgn="auto" latinLnBrk="0" hangingPunct="1">
                <a:lnSpc>
                  <a:spcPct val="90000"/>
                </a:lnSpc>
                <a:spcBef>
                  <a:spcPct val="0"/>
                </a:spcBef>
                <a:spcAft>
                  <a:spcPct val="35000"/>
                </a:spcAft>
                <a:buClrTx/>
                <a:buSzTx/>
                <a:buFontTx/>
                <a:buNone/>
                <a:tabLst/>
                <a:defRPr/>
              </a:pPr>
              <a:r>
                <a:rPr kumimoji="0" lang="en-US" sz="13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Pathways</a:t>
              </a:r>
              <a:r>
                <a:rPr kumimoji="0" lang="en-US" sz="11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   </a:t>
              </a:r>
            </a:p>
          </p:txBody>
        </p:sp>
        <p:sp>
          <p:nvSpPr>
            <p:cNvPr id="18" name="Freeform: Shape 18">
              <a:extLst>
                <a:ext uri="{FF2B5EF4-FFF2-40B4-BE49-F238E27FC236}">
                  <a16:creationId xmlns:a16="http://schemas.microsoft.com/office/drawing/2014/main" id="{FB5E6B3E-B178-6CDF-21F2-9AA1152FF287}"/>
                </a:ext>
              </a:extLst>
            </p:cNvPr>
            <p:cNvSpPr/>
            <p:nvPr/>
          </p:nvSpPr>
          <p:spPr>
            <a:xfrm rot="4800000">
              <a:off x="5881391" y="3695343"/>
              <a:ext cx="321905" cy="409049"/>
            </a:xfrm>
            <a:custGeom>
              <a:avLst/>
              <a:gdLst>
                <a:gd name="connsiteX0" fmla="*/ 0 w 347650"/>
                <a:gd name="connsiteY0" fmla="*/ 88353 h 441764"/>
                <a:gd name="connsiteX1" fmla="*/ 173825 w 347650"/>
                <a:gd name="connsiteY1" fmla="*/ 88353 h 441764"/>
                <a:gd name="connsiteX2" fmla="*/ 173825 w 347650"/>
                <a:gd name="connsiteY2" fmla="*/ 0 h 441764"/>
                <a:gd name="connsiteX3" fmla="*/ 347650 w 347650"/>
                <a:gd name="connsiteY3" fmla="*/ 220882 h 441764"/>
                <a:gd name="connsiteX4" fmla="*/ 173825 w 347650"/>
                <a:gd name="connsiteY4" fmla="*/ 441764 h 441764"/>
                <a:gd name="connsiteX5" fmla="*/ 173825 w 347650"/>
                <a:gd name="connsiteY5" fmla="*/ 353411 h 441764"/>
                <a:gd name="connsiteX6" fmla="*/ 0 w 347650"/>
                <a:gd name="connsiteY6" fmla="*/ 353411 h 441764"/>
                <a:gd name="connsiteX7" fmla="*/ 0 w 347650"/>
                <a:gd name="connsiteY7" fmla="*/ 88353 h 441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7650" h="441764">
                  <a:moveTo>
                    <a:pt x="347650" y="353411"/>
                  </a:moveTo>
                  <a:lnTo>
                    <a:pt x="173825" y="353411"/>
                  </a:lnTo>
                  <a:lnTo>
                    <a:pt x="173825" y="441764"/>
                  </a:lnTo>
                  <a:lnTo>
                    <a:pt x="0" y="220882"/>
                  </a:lnTo>
                  <a:lnTo>
                    <a:pt x="173825" y="0"/>
                  </a:lnTo>
                  <a:lnTo>
                    <a:pt x="173825" y="88353"/>
                  </a:lnTo>
                  <a:lnTo>
                    <a:pt x="347650" y="88353"/>
                  </a:lnTo>
                  <a:lnTo>
                    <a:pt x="347650" y="353411"/>
                  </a:lnTo>
                  <a:close/>
                </a:path>
              </a:pathLst>
            </a:custGeom>
            <a:effectLst/>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104294" tIns="88352" rIns="0" bIns="88353" numCol="1" spcCol="1270" anchor="ctr" anchorCtr="0">
              <a:noAutofit/>
            </a:bodyPr>
            <a:lstStyle/>
            <a:p>
              <a:pPr marL="0" marR="0" lvl="0" indent="0" algn="ctr" defTabSz="488950" rtl="0" eaLnBrk="1" fontAlgn="auto" latinLnBrk="0" hangingPunct="1">
                <a:lnSpc>
                  <a:spcPct val="90000"/>
                </a:lnSpc>
                <a:spcBef>
                  <a:spcPct val="0"/>
                </a:spcBef>
                <a:spcAft>
                  <a:spcPct val="35000"/>
                </a:spcAft>
                <a:buClrTx/>
                <a:buSzTx/>
                <a:buFontTx/>
                <a:buNone/>
                <a:tabLst/>
                <a:defRPr/>
              </a:pPr>
              <a:endParaRPr kumimoji="0" lang="en-US" sz="11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19" name="Freeform: Shape 19">
              <a:extLst>
                <a:ext uri="{FF2B5EF4-FFF2-40B4-BE49-F238E27FC236}">
                  <a16:creationId xmlns:a16="http://schemas.microsoft.com/office/drawing/2014/main" id="{90BF7B3D-44A4-19C3-63E1-7C51232B1892}"/>
                </a:ext>
              </a:extLst>
            </p:cNvPr>
            <p:cNvSpPr/>
            <p:nvPr/>
          </p:nvSpPr>
          <p:spPr>
            <a:xfrm>
              <a:off x="5276796" y="2389031"/>
              <a:ext cx="1212000" cy="1212000"/>
            </a:xfrm>
            <a:custGeom>
              <a:avLst/>
              <a:gdLst>
                <a:gd name="connsiteX0" fmla="*/ 0 w 1308933"/>
                <a:gd name="connsiteY0" fmla="*/ 654467 h 1308933"/>
                <a:gd name="connsiteX1" fmla="*/ 654467 w 1308933"/>
                <a:gd name="connsiteY1" fmla="*/ 0 h 1308933"/>
                <a:gd name="connsiteX2" fmla="*/ 1308934 w 1308933"/>
                <a:gd name="connsiteY2" fmla="*/ 654467 h 1308933"/>
                <a:gd name="connsiteX3" fmla="*/ 654467 w 1308933"/>
                <a:gd name="connsiteY3" fmla="*/ 1308934 h 1308933"/>
                <a:gd name="connsiteX4" fmla="*/ 0 w 1308933"/>
                <a:gd name="connsiteY4" fmla="*/ 654467 h 1308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8933" h="1308933">
                  <a:moveTo>
                    <a:pt x="0" y="654467"/>
                  </a:moveTo>
                  <a:cubicBezTo>
                    <a:pt x="0" y="293015"/>
                    <a:pt x="293015" y="0"/>
                    <a:pt x="654467" y="0"/>
                  </a:cubicBezTo>
                  <a:cubicBezTo>
                    <a:pt x="1015919" y="0"/>
                    <a:pt x="1308934" y="293015"/>
                    <a:pt x="1308934" y="654467"/>
                  </a:cubicBezTo>
                  <a:cubicBezTo>
                    <a:pt x="1308934" y="1015919"/>
                    <a:pt x="1015919" y="1308934"/>
                    <a:pt x="654467" y="1308934"/>
                  </a:cubicBezTo>
                  <a:cubicBezTo>
                    <a:pt x="293015" y="1308934"/>
                    <a:pt x="0" y="1015919"/>
                    <a:pt x="0" y="654467"/>
                  </a:cubicBezTo>
                  <a:close/>
                </a:path>
              </a:pathLst>
            </a:custGeom>
            <a:gradFill rotWithShape="0">
              <a:gsLst>
                <a:gs pos="0">
                  <a:srgbClr val="FFC000"/>
                </a:gs>
                <a:gs pos="100000">
                  <a:srgbClr val="C00000"/>
                </a:gs>
              </a:gsLst>
              <a:lin ang="18900000" scaled="0"/>
            </a:gradFill>
            <a:ln>
              <a:noFill/>
            </a:ln>
            <a:effectLst/>
            <a:scene3d>
              <a:camera prst="orthographicFront"/>
              <a:lightRig rig="threePt" dir="t"/>
            </a:scene3d>
            <a:sp3d prstMaterial="dkEdge">
              <a:bevelT/>
            </a:sp3d>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206929" tIns="206929" rIns="206929" bIns="206929" numCol="1" spcCol="1270" anchor="ctr" anchorCtr="0">
              <a:noAutofit/>
            </a:bodyPr>
            <a:lstStyle/>
            <a:p>
              <a:pPr marL="0" marR="0" lvl="0" indent="0" algn="ctr" defTabSz="533400" rtl="0" eaLnBrk="1" fontAlgn="auto" latinLnBrk="0" hangingPunct="1">
                <a:lnSpc>
                  <a:spcPct val="90000"/>
                </a:lnSpc>
                <a:spcBef>
                  <a:spcPct val="0"/>
                </a:spcBef>
                <a:spcAft>
                  <a:spcPct val="3500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Engage-ment</a:t>
              </a:r>
            </a:p>
          </p:txBody>
        </p:sp>
        <p:sp>
          <p:nvSpPr>
            <p:cNvPr id="20" name="Freeform: Shape 20">
              <a:extLst>
                <a:ext uri="{FF2B5EF4-FFF2-40B4-BE49-F238E27FC236}">
                  <a16:creationId xmlns:a16="http://schemas.microsoft.com/office/drawing/2014/main" id="{C5655B5C-1833-9663-E2FB-3C2073A392DB}"/>
                </a:ext>
              </a:extLst>
            </p:cNvPr>
            <p:cNvSpPr/>
            <p:nvPr/>
          </p:nvSpPr>
          <p:spPr>
            <a:xfrm rot="18000000">
              <a:off x="6172131" y="2010587"/>
              <a:ext cx="321905" cy="409049"/>
            </a:xfrm>
            <a:custGeom>
              <a:avLst/>
              <a:gdLst>
                <a:gd name="connsiteX0" fmla="*/ 0 w 347650"/>
                <a:gd name="connsiteY0" fmla="*/ 88353 h 441764"/>
                <a:gd name="connsiteX1" fmla="*/ 173825 w 347650"/>
                <a:gd name="connsiteY1" fmla="*/ 88353 h 441764"/>
                <a:gd name="connsiteX2" fmla="*/ 173825 w 347650"/>
                <a:gd name="connsiteY2" fmla="*/ 0 h 441764"/>
                <a:gd name="connsiteX3" fmla="*/ 347650 w 347650"/>
                <a:gd name="connsiteY3" fmla="*/ 220882 h 441764"/>
                <a:gd name="connsiteX4" fmla="*/ 173825 w 347650"/>
                <a:gd name="connsiteY4" fmla="*/ 441764 h 441764"/>
                <a:gd name="connsiteX5" fmla="*/ 173825 w 347650"/>
                <a:gd name="connsiteY5" fmla="*/ 353411 h 441764"/>
                <a:gd name="connsiteX6" fmla="*/ 0 w 347650"/>
                <a:gd name="connsiteY6" fmla="*/ 353411 h 441764"/>
                <a:gd name="connsiteX7" fmla="*/ 0 w 347650"/>
                <a:gd name="connsiteY7" fmla="*/ 88353 h 441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7650" h="441764">
                  <a:moveTo>
                    <a:pt x="0" y="88353"/>
                  </a:moveTo>
                  <a:lnTo>
                    <a:pt x="173825" y="88353"/>
                  </a:lnTo>
                  <a:lnTo>
                    <a:pt x="173825" y="0"/>
                  </a:lnTo>
                  <a:lnTo>
                    <a:pt x="347650" y="220882"/>
                  </a:lnTo>
                  <a:lnTo>
                    <a:pt x="173825" y="441764"/>
                  </a:lnTo>
                  <a:lnTo>
                    <a:pt x="173825" y="353411"/>
                  </a:lnTo>
                  <a:lnTo>
                    <a:pt x="0" y="353411"/>
                  </a:lnTo>
                  <a:lnTo>
                    <a:pt x="0" y="88353"/>
                  </a:lnTo>
                  <a:close/>
                </a:path>
              </a:pathLst>
            </a:custGeom>
            <a:effectLst/>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0" tIns="88353" rIns="104294" bIns="88352" numCol="1" spcCol="1270" anchor="ctr" anchorCtr="0">
              <a:noAutofit/>
            </a:bodyPr>
            <a:lstStyle/>
            <a:p>
              <a:pPr marL="0" marR="0" lvl="0" indent="0" algn="ctr" defTabSz="488950" rtl="0" eaLnBrk="1" fontAlgn="auto" latinLnBrk="0" hangingPunct="1">
                <a:lnSpc>
                  <a:spcPct val="90000"/>
                </a:lnSpc>
                <a:spcBef>
                  <a:spcPct val="0"/>
                </a:spcBef>
                <a:spcAft>
                  <a:spcPct val="35000"/>
                </a:spcAft>
                <a:buClrTx/>
                <a:buSzTx/>
                <a:buFontTx/>
                <a:buNone/>
                <a:tabLst/>
                <a:defRPr/>
              </a:pPr>
              <a:endParaRPr kumimoji="0" lang="en-US" sz="11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21" name="Freeform: Shape 21">
              <a:extLst>
                <a:ext uri="{FF2B5EF4-FFF2-40B4-BE49-F238E27FC236}">
                  <a16:creationId xmlns:a16="http://schemas.microsoft.com/office/drawing/2014/main" id="{DA13098A-7195-8724-45EF-A7803B432C0E}"/>
                </a:ext>
              </a:extLst>
            </p:cNvPr>
            <p:cNvSpPr/>
            <p:nvPr/>
          </p:nvSpPr>
          <p:spPr>
            <a:xfrm>
              <a:off x="6186481" y="813412"/>
              <a:ext cx="1212000" cy="1212000"/>
            </a:xfrm>
            <a:custGeom>
              <a:avLst/>
              <a:gdLst>
                <a:gd name="connsiteX0" fmla="*/ 0 w 1308933"/>
                <a:gd name="connsiteY0" fmla="*/ 654467 h 1308933"/>
                <a:gd name="connsiteX1" fmla="*/ 654467 w 1308933"/>
                <a:gd name="connsiteY1" fmla="*/ 0 h 1308933"/>
                <a:gd name="connsiteX2" fmla="*/ 1308934 w 1308933"/>
                <a:gd name="connsiteY2" fmla="*/ 654467 h 1308933"/>
                <a:gd name="connsiteX3" fmla="*/ 654467 w 1308933"/>
                <a:gd name="connsiteY3" fmla="*/ 1308934 h 1308933"/>
                <a:gd name="connsiteX4" fmla="*/ 0 w 1308933"/>
                <a:gd name="connsiteY4" fmla="*/ 654467 h 1308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8933" h="1308933">
                  <a:moveTo>
                    <a:pt x="0" y="654467"/>
                  </a:moveTo>
                  <a:cubicBezTo>
                    <a:pt x="0" y="293015"/>
                    <a:pt x="293015" y="0"/>
                    <a:pt x="654467" y="0"/>
                  </a:cubicBezTo>
                  <a:cubicBezTo>
                    <a:pt x="1015919" y="0"/>
                    <a:pt x="1308934" y="293015"/>
                    <a:pt x="1308934" y="654467"/>
                  </a:cubicBezTo>
                  <a:cubicBezTo>
                    <a:pt x="1308934" y="1015919"/>
                    <a:pt x="1015919" y="1308934"/>
                    <a:pt x="654467" y="1308934"/>
                  </a:cubicBezTo>
                  <a:cubicBezTo>
                    <a:pt x="293015" y="1308934"/>
                    <a:pt x="0" y="1015919"/>
                    <a:pt x="0" y="654467"/>
                  </a:cubicBezTo>
                  <a:close/>
                </a:path>
              </a:pathLst>
            </a:custGeom>
            <a:solidFill>
              <a:srgbClr val="C00000"/>
            </a:solidFill>
            <a:ln>
              <a:noFill/>
            </a:ln>
            <a:effectLst/>
            <a:scene3d>
              <a:camera prst="orthographicFront"/>
              <a:lightRig rig="threePt" dir="t"/>
            </a:scene3d>
            <a:sp3d prstMaterial="dkEdge">
              <a:bevelT/>
            </a:sp3d>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206929" tIns="206929" rIns="206929" bIns="206929" numCol="1" spcCol="1270" anchor="ctr" anchorCtr="0">
              <a:noAutofit/>
            </a:bodyPr>
            <a:lstStyle/>
            <a:p>
              <a:pPr marL="0" marR="0" lvl="0" indent="0" algn="ctr" defTabSz="533400" rtl="0" eaLnBrk="1" fontAlgn="auto" latinLnBrk="0" hangingPunct="1">
                <a:lnSpc>
                  <a:spcPct val="90000"/>
                </a:lnSpc>
                <a:spcBef>
                  <a:spcPct val="0"/>
                </a:spcBef>
                <a:spcAft>
                  <a:spcPct val="35000"/>
                </a:spcAft>
                <a:buClrTx/>
                <a:buSzTx/>
                <a:buFontTx/>
                <a:buNone/>
                <a:tabLst/>
                <a:defRPr/>
              </a:pPr>
              <a:r>
                <a:rPr kumimoji="0" lang="en-US" sz="115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Leadership</a:t>
              </a:r>
            </a:p>
          </p:txBody>
        </p:sp>
        <p:sp>
          <p:nvSpPr>
            <p:cNvPr id="22" name="Freeform: Shape 23">
              <a:extLst>
                <a:ext uri="{FF2B5EF4-FFF2-40B4-BE49-F238E27FC236}">
                  <a16:creationId xmlns:a16="http://schemas.microsoft.com/office/drawing/2014/main" id="{2901FC75-0B29-713E-4608-E4E89F57EF24}"/>
                </a:ext>
              </a:extLst>
            </p:cNvPr>
            <p:cNvSpPr/>
            <p:nvPr/>
          </p:nvSpPr>
          <p:spPr>
            <a:xfrm>
              <a:off x="7861941" y="2668800"/>
              <a:ext cx="1482956" cy="1520400"/>
            </a:xfrm>
            <a:custGeom>
              <a:avLst/>
              <a:gdLst>
                <a:gd name="connsiteX0" fmla="*/ 0 w 1308933"/>
                <a:gd name="connsiteY0" fmla="*/ 654467 h 1308933"/>
                <a:gd name="connsiteX1" fmla="*/ 654467 w 1308933"/>
                <a:gd name="connsiteY1" fmla="*/ 0 h 1308933"/>
                <a:gd name="connsiteX2" fmla="*/ 1308934 w 1308933"/>
                <a:gd name="connsiteY2" fmla="*/ 654467 h 1308933"/>
                <a:gd name="connsiteX3" fmla="*/ 654467 w 1308933"/>
                <a:gd name="connsiteY3" fmla="*/ 1308934 h 1308933"/>
                <a:gd name="connsiteX4" fmla="*/ 0 w 1308933"/>
                <a:gd name="connsiteY4" fmla="*/ 654467 h 1308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8933" h="1308933">
                  <a:moveTo>
                    <a:pt x="0" y="654467"/>
                  </a:moveTo>
                  <a:cubicBezTo>
                    <a:pt x="0" y="293015"/>
                    <a:pt x="293015" y="0"/>
                    <a:pt x="654467" y="0"/>
                  </a:cubicBezTo>
                  <a:cubicBezTo>
                    <a:pt x="1015919" y="0"/>
                    <a:pt x="1308934" y="293015"/>
                    <a:pt x="1308934" y="654467"/>
                  </a:cubicBezTo>
                  <a:cubicBezTo>
                    <a:pt x="1308934" y="1015919"/>
                    <a:pt x="1015919" y="1308934"/>
                    <a:pt x="654467" y="1308934"/>
                  </a:cubicBezTo>
                  <a:cubicBezTo>
                    <a:pt x="293015" y="1308934"/>
                    <a:pt x="0" y="1015919"/>
                    <a:pt x="0" y="654467"/>
                  </a:cubicBezTo>
                  <a:close/>
                </a:path>
              </a:pathLst>
            </a:custGeom>
            <a:solidFill>
              <a:srgbClr val="FF66FF"/>
            </a:solidFill>
            <a:ln>
              <a:noFill/>
            </a:ln>
            <a:effectLst/>
            <a:scene3d>
              <a:camera prst="orthographicFront"/>
              <a:lightRig rig="threePt" dir="t"/>
            </a:scene3d>
            <a:sp3d prstMaterial="dkEdge">
              <a:bevelT/>
            </a:sp3d>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209469" tIns="209469" rIns="209469" bIns="209469" numCol="1" spcCol="1270" anchor="ctr" anchorCtr="0">
              <a:noAutofit/>
            </a:bodyPr>
            <a:lstStyle/>
            <a:p>
              <a:pPr marL="0" marR="0" lvl="0" indent="0" algn="ctr" defTabSz="622300" rtl="0" eaLnBrk="1" fontAlgn="auto" latinLnBrk="0" hangingPunct="1">
                <a:lnSpc>
                  <a:spcPct val="90000"/>
                </a:lnSpc>
                <a:spcBef>
                  <a:spcPct val="0"/>
                </a:spcBef>
                <a:spcAft>
                  <a:spcPct val="3500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Advocate</a:t>
              </a:r>
              <a:r>
                <a:rPr kumimoji="0" lang="en-US" sz="16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 </a:t>
              </a:r>
            </a:p>
          </p:txBody>
        </p:sp>
      </p:grpSp>
    </p:spTree>
    <p:extLst>
      <p:ext uri="{BB962C8B-B14F-4D97-AF65-F5344CB8AC3E}">
        <p14:creationId xmlns:p14="http://schemas.microsoft.com/office/powerpoint/2010/main" val="14742259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BEDAB265-9381-3032-BC72-CBCD3E3BAA18}"/>
              </a:ext>
            </a:extLst>
          </p:cNvPr>
          <p:cNvPicPr>
            <a:picLocks noGrp="1" noRot="1" noChangeAspect="1" noMove="1" noResize="1" noEditPoints="1" noAdjustHandles="1" noChangeArrowheads="1" noChangeShapeType="1" noCrop="1"/>
          </p:cNvPicPr>
          <p:nvPr>
            <p:ph type="pic" sz="quarter" idx="10"/>
          </p:nvPr>
        </p:nvPicPr>
        <p:blipFill>
          <a:blip r:embed="rId3" cstate="email">
            <a:extLst>
              <a:ext uri="{28A0092B-C50C-407E-A947-70E740481C1C}">
                <a14:useLocalDpi xmlns:a14="http://schemas.microsoft.com/office/drawing/2010/main"/>
              </a:ext>
            </a:extLst>
          </a:blip>
          <a:srcRect/>
          <a:stretch>
            <a:fillRect/>
          </a:stretch>
        </p:blipFill>
        <p:spPr>
          <a:prstGeom prst="rect">
            <a:avLst/>
          </a:prstGeom>
        </p:spPr>
      </p:pic>
      <p:sp>
        <p:nvSpPr>
          <p:cNvPr id="3" name="Title 2">
            <a:extLst>
              <a:ext uri="{FF2B5EF4-FFF2-40B4-BE49-F238E27FC236}">
                <a16:creationId xmlns:a16="http://schemas.microsoft.com/office/drawing/2014/main" id="{13B19E1C-CC96-07DF-03F5-A999059ED605}"/>
              </a:ext>
            </a:extLst>
          </p:cNvPr>
          <p:cNvSpPr>
            <a:spLocks noGrp="1"/>
          </p:cNvSpPr>
          <p:nvPr>
            <p:ph type="title"/>
          </p:nvPr>
        </p:nvSpPr>
        <p:spPr/>
        <p:txBody>
          <a:bodyPr/>
          <a:lstStyle/>
          <a:p>
            <a:r>
              <a:rPr lang="en-US" sz="3600" dirty="0">
                <a:solidFill>
                  <a:schemeClr val="tx1"/>
                </a:solidFill>
              </a:rPr>
              <a:t>Transferable Skills</a:t>
            </a:r>
          </a:p>
        </p:txBody>
      </p:sp>
      <p:pic>
        <p:nvPicPr>
          <p:cNvPr id="6" name="Graphic 5" descr="Playbook">
            <a:extLst>
              <a:ext uri="{FF2B5EF4-FFF2-40B4-BE49-F238E27FC236}">
                <a16:creationId xmlns:a16="http://schemas.microsoft.com/office/drawing/2014/main" id="{21B9265F-F8AF-7536-3F1C-626E153E1B4C}"/>
              </a:ext>
            </a:extLst>
          </p:cNvPr>
          <p:cNvPicPr>
            <a:picLocks noGrp="1" noRot="1" noChangeAspect="1" noMove="1" noResize="1" noEditPoints="1" noAdjustHandles="1" noChangeArrowheads="1" noChangeShapeType="1" noCrop="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85800" y="3798818"/>
            <a:ext cx="914400" cy="914400"/>
          </a:xfrm>
          <a:prstGeom prst="rect">
            <a:avLst/>
          </a:prstGeom>
        </p:spPr>
      </p:pic>
      <p:pic>
        <p:nvPicPr>
          <p:cNvPr id="7" name="Graphic 6" descr="Group of women with solid fill">
            <a:extLst>
              <a:ext uri="{FF2B5EF4-FFF2-40B4-BE49-F238E27FC236}">
                <a16:creationId xmlns:a16="http://schemas.microsoft.com/office/drawing/2014/main" id="{51204B03-1B4B-FFF8-267A-B5A5374D7AEA}"/>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5"/>
              </a:ext>
            </a:extLst>
          </a:blip>
          <a:stretch>
            <a:fillRect/>
          </a:stretch>
        </p:blipFill>
        <p:spPr>
          <a:xfrm>
            <a:off x="685800" y="1442322"/>
            <a:ext cx="914400" cy="914400"/>
          </a:xfrm>
          <a:prstGeom prst="rect">
            <a:avLst/>
          </a:prstGeom>
        </p:spPr>
      </p:pic>
      <p:pic>
        <p:nvPicPr>
          <p:cNvPr id="8" name="Graphic 7" descr="Cheers with solid fill">
            <a:extLst>
              <a:ext uri="{FF2B5EF4-FFF2-40B4-BE49-F238E27FC236}">
                <a16:creationId xmlns:a16="http://schemas.microsoft.com/office/drawing/2014/main" id="{2761C49E-EEBE-EFDC-B426-CC606D86DF70}"/>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6"/>
              </a:ext>
            </a:extLst>
          </a:blip>
          <a:stretch>
            <a:fillRect/>
          </a:stretch>
        </p:blipFill>
        <p:spPr>
          <a:xfrm>
            <a:off x="685800" y="2620570"/>
            <a:ext cx="914400" cy="914400"/>
          </a:xfrm>
          <a:prstGeom prst="rect">
            <a:avLst/>
          </a:prstGeom>
        </p:spPr>
      </p:pic>
      <p:pic>
        <p:nvPicPr>
          <p:cNvPr id="9" name="Graphic 8" descr="Group brainstorm with solid fill">
            <a:extLst>
              <a:ext uri="{FF2B5EF4-FFF2-40B4-BE49-F238E27FC236}">
                <a16:creationId xmlns:a16="http://schemas.microsoft.com/office/drawing/2014/main" id="{D796119E-B842-C547-2AFC-33B6BC1AC134}"/>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7"/>
              </a:ext>
            </a:extLst>
          </a:blip>
          <a:stretch>
            <a:fillRect/>
          </a:stretch>
        </p:blipFill>
        <p:spPr>
          <a:xfrm>
            <a:off x="685800" y="4977066"/>
            <a:ext cx="914400" cy="914400"/>
          </a:xfrm>
          <a:prstGeom prst="rect">
            <a:avLst/>
          </a:prstGeom>
        </p:spPr>
      </p:pic>
      <p:sp>
        <p:nvSpPr>
          <p:cNvPr id="2" name="TextBox 1">
            <a:extLst>
              <a:ext uri="{FF2B5EF4-FFF2-40B4-BE49-F238E27FC236}">
                <a16:creationId xmlns:a16="http://schemas.microsoft.com/office/drawing/2014/main" id="{9DFD6F97-07ED-EC16-2C0F-B8CF075DBF56}"/>
              </a:ext>
            </a:extLst>
          </p:cNvPr>
          <p:cNvSpPr txBox="1"/>
          <p:nvPr/>
        </p:nvSpPr>
        <p:spPr>
          <a:xfrm>
            <a:off x="1774048" y="1728592"/>
            <a:ext cx="1967205" cy="523220"/>
          </a:xfrm>
          <a:prstGeom prst="rect">
            <a:avLst/>
          </a:prstGeom>
          <a:noFill/>
        </p:spPr>
        <p:txBody>
          <a:bodyPr wrap="none" rtlCol="0">
            <a:spAutoFit/>
          </a:bodyPr>
          <a:lstStyle/>
          <a:p>
            <a:r>
              <a:rPr lang="en-US" sz="2800" dirty="0"/>
              <a:t>Leadership</a:t>
            </a:r>
          </a:p>
        </p:txBody>
      </p:sp>
      <p:sp>
        <p:nvSpPr>
          <p:cNvPr id="4" name="TextBox 3">
            <a:extLst>
              <a:ext uri="{FF2B5EF4-FFF2-40B4-BE49-F238E27FC236}">
                <a16:creationId xmlns:a16="http://schemas.microsoft.com/office/drawing/2014/main" id="{0AE3D77A-60BF-3099-E7F5-62A31B6881FA}"/>
              </a:ext>
            </a:extLst>
          </p:cNvPr>
          <p:cNvSpPr txBox="1"/>
          <p:nvPr/>
        </p:nvSpPr>
        <p:spPr>
          <a:xfrm>
            <a:off x="1774048" y="2920275"/>
            <a:ext cx="4363952" cy="523220"/>
          </a:xfrm>
          <a:prstGeom prst="rect">
            <a:avLst/>
          </a:prstGeom>
          <a:noFill/>
        </p:spPr>
        <p:txBody>
          <a:bodyPr wrap="none" rtlCol="0">
            <a:spAutoFit/>
          </a:bodyPr>
          <a:lstStyle/>
          <a:p>
            <a:r>
              <a:rPr lang="en-US" sz="2800" dirty="0"/>
              <a:t>Teamwork &amp; Management</a:t>
            </a:r>
          </a:p>
        </p:txBody>
      </p:sp>
      <p:sp>
        <p:nvSpPr>
          <p:cNvPr id="10" name="TextBox 9">
            <a:extLst>
              <a:ext uri="{FF2B5EF4-FFF2-40B4-BE49-F238E27FC236}">
                <a16:creationId xmlns:a16="http://schemas.microsoft.com/office/drawing/2014/main" id="{12C0130C-9755-1E13-2620-0E5E474F137E}"/>
              </a:ext>
            </a:extLst>
          </p:cNvPr>
          <p:cNvSpPr txBox="1"/>
          <p:nvPr/>
        </p:nvSpPr>
        <p:spPr>
          <a:xfrm>
            <a:off x="1774048" y="4111958"/>
            <a:ext cx="3103735" cy="523220"/>
          </a:xfrm>
          <a:prstGeom prst="rect">
            <a:avLst/>
          </a:prstGeom>
          <a:noFill/>
        </p:spPr>
        <p:txBody>
          <a:bodyPr wrap="none" rtlCol="0">
            <a:spAutoFit/>
          </a:bodyPr>
          <a:lstStyle/>
          <a:p>
            <a:r>
              <a:rPr lang="en-US" sz="2800" dirty="0"/>
              <a:t>Strategic Planning</a:t>
            </a:r>
          </a:p>
        </p:txBody>
      </p:sp>
      <p:sp>
        <p:nvSpPr>
          <p:cNvPr id="11" name="TextBox 10">
            <a:extLst>
              <a:ext uri="{FF2B5EF4-FFF2-40B4-BE49-F238E27FC236}">
                <a16:creationId xmlns:a16="http://schemas.microsoft.com/office/drawing/2014/main" id="{2132C584-E20E-CDD1-09D6-1BF91412D2F6}"/>
              </a:ext>
            </a:extLst>
          </p:cNvPr>
          <p:cNvSpPr txBox="1"/>
          <p:nvPr/>
        </p:nvSpPr>
        <p:spPr>
          <a:xfrm>
            <a:off x="1774048" y="5303642"/>
            <a:ext cx="3183885" cy="523220"/>
          </a:xfrm>
          <a:prstGeom prst="rect">
            <a:avLst/>
          </a:prstGeom>
          <a:noFill/>
        </p:spPr>
        <p:txBody>
          <a:bodyPr wrap="none" rtlCol="0">
            <a:spAutoFit/>
          </a:bodyPr>
          <a:lstStyle/>
          <a:p>
            <a:r>
              <a:rPr lang="en-US" sz="2800" dirty="0"/>
              <a:t>Conflict Resolution</a:t>
            </a:r>
          </a:p>
        </p:txBody>
      </p:sp>
      <p:cxnSp>
        <p:nvCxnSpPr>
          <p:cNvPr id="13" name="Straight Arrow Connector 12">
            <a:extLst>
              <a:ext uri="{FF2B5EF4-FFF2-40B4-BE49-F238E27FC236}">
                <a16:creationId xmlns:a16="http://schemas.microsoft.com/office/drawing/2014/main" id="{4D49A36C-4F9B-6AC2-C08D-B62498ED430F}"/>
              </a:ext>
            </a:extLst>
          </p:cNvPr>
          <p:cNvCxnSpPr>
            <a:cxnSpLocks noGrp="1" noRot="1" noMove="1" noResize="1" noEditPoints="1" noAdjustHandles="1" noChangeArrowheads="1" noChangeShapeType="1"/>
          </p:cNvCxnSpPr>
          <p:nvPr/>
        </p:nvCxnSpPr>
        <p:spPr>
          <a:xfrm flipV="1">
            <a:off x="5123145" y="1152000"/>
            <a:ext cx="3795387" cy="3561216"/>
          </a:xfrm>
          <a:prstGeom prst="straightConnector1">
            <a:avLst/>
          </a:prstGeom>
          <a:ln>
            <a:solidFill>
              <a:schemeClr val="tx1"/>
            </a:solidFill>
            <a:tailEnd type="triangle" w="lg" len="lg"/>
          </a:ln>
        </p:spPr>
        <p:style>
          <a:lnRef idx="2">
            <a:schemeClr val="accent1"/>
          </a:lnRef>
          <a:fillRef idx="0">
            <a:schemeClr val="accent1"/>
          </a:fillRef>
          <a:effectRef idx="1">
            <a:schemeClr val="accent1"/>
          </a:effectRef>
          <a:fontRef idx="minor">
            <a:schemeClr val="tx1"/>
          </a:fontRef>
        </p:style>
      </p:cxnSp>
      <p:sp>
        <p:nvSpPr>
          <p:cNvPr id="14" name="TextBox 13">
            <a:extLst>
              <a:ext uri="{FF2B5EF4-FFF2-40B4-BE49-F238E27FC236}">
                <a16:creationId xmlns:a16="http://schemas.microsoft.com/office/drawing/2014/main" id="{CF3C03F1-BF84-83BB-02AE-3D0FBE4F53CB}"/>
              </a:ext>
            </a:extLst>
          </p:cNvPr>
          <p:cNvSpPr txBox="1"/>
          <p:nvPr/>
        </p:nvSpPr>
        <p:spPr>
          <a:xfrm>
            <a:off x="8793272" y="595696"/>
            <a:ext cx="644728" cy="523220"/>
          </a:xfrm>
          <a:prstGeom prst="rect">
            <a:avLst/>
          </a:prstGeom>
          <a:noFill/>
        </p:spPr>
        <p:txBody>
          <a:bodyPr wrap="none" rtlCol="0">
            <a:spAutoFit/>
          </a:bodyPr>
          <a:lstStyle/>
          <a:p>
            <a:r>
              <a:rPr lang="en-US" sz="2800" dirty="0"/>
              <a:t>Up</a:t>
            </a:r>
          </a:p>
        </p:txBody>
      </p:sp>
    </p:spTree>
    <p:extLst>
      <p:ext uri="{BB962C8B-B14F-4D97-AF65-F5344CB8AC3E}">
        <p14:creationId xmlns:p14="http://schemas.microsoft.com/office/powerpoint/2010/main" val="33846027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A9920DDE-5D0E-B6CF-19C6-1991C3C2653B}"/>
              </a:ext>
            </a:extLst>
          </p:cNvPr>
          <p:cNvPicPr>
            <a:picLocks noGrp="1" noRot="1" noChangeAspect="1" noMove="1" noResize="1" noEditPoints="1" noAdjustHandles="1" noChangeArrowheads="1" noChangeShapeType="1" noCrop="1"/>
          </p:cNvPicPr>
          <p:nvPr>
            <p:ph type="pic" sz="quarter" idx="10"/>
          </p:nvPr>
        </p:nvPicPr>
        <p:blipFill>
          <a:blip r:embed="rId3" cstate="email">
            <a:extLst>
              <a:ext uri="{28A0092B-C50C-407E-A947-70E740481C1C}">
                <a14:useLocalDpi xmlns:a14="http://schemas.microsoft.com/office/drawing/2010/main"/>
              </a:ext>
            </a:extLst>
          </a:blip>
          <a:srcRect/>
          <a:stretch>
            <a:fillRect/>
          </a:stretch>
        </p:blipFill>
        <p:spPr>
          <a:prstGeom prst="rect">
            <a:avLst/>
          </a:prstGeom>
        </p:spPr>
      </p:pic>
      <p:sp>
        <p:nvSpPr>
          <p:cNvPr id="3" name="Title 2">
            <a:extLst>
              <a:ext uri="{FF2B5EF4-FFF2-40B4-BE49-F238E27FC236}">
                <a16:creationId xmlns:a16="http://schemas.microsoft.com/office/drawing/2014/main" id="{05CFCD35-ADED-D39C-35E9-E3A2F3DE61BE}"/>
              </a:ext>
            </a:extLst>
          </p:cNvPr>
          <p:cNvSpPr>
            <a:spLocks noGrp="1"/>
          </p:cNvSpPr>
          <p:nvPr>
            <p:ph type="title"/>
          </p:nvPr>
        </p:nvSpPr>
        <p:spPr>
          <a:xfrm>
            <a:off x="1339701" y="2126974"/>
            <a:ext cx="4330510" cy="1109254"/>
          </a:xfrm>
        </p:spPr>
        <p:txBody>
          <a:bodyPr/>
          <a:lstStyle/>
          <a:p>
            <a:r>
              <a:rPr lang="en-US" sz="3600" dirty="0"/>
              <a:t>President Refresher Quiz</a:t>
            </a:r>
          </a:p>
        </p:txBody>
      </p:sp>
    </p:spTree>
    <p:extLst>
      <p:ext uri="{BB962C8B-B14F-4D97-AF65-F5344CB8AC3E}">
        <p14:creationId xmlns:p14="http://schemas.microsoft.com/office/powerpoint/2010/main" val="37498848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15D20289-3076-D837-07F2-6563FBF95F12}"/>
              </a:ext>
            </a:extLst>
          </p:cNvPr>
          <p:cNvPicPr>
            <a:picLocks noGrp="1" noRot="1" noChangeAspect="1" noMove="1" noResize="1" noEditPoints="1" noAdjustHandles="1" noChangeArrowheads="1" noChangeShapeType="1" noCrop="1"/>
          </p:cNvPicPr>
          <p:nvPr>
            <p:ph type="pic" sz="quarter" idx="10"/>
          </p:nvPr>
        </p:nvPicPr>
        <p:blipFill>
          <a:blip r:embed="rId3" cstate="email">
            <a:extLst>
              <a:ext uri="{28A0092B-C50C-407E-A947-70E740481C1C}">
                <a14:useLocalDpi xmlns:a14="http://schemas.microsoft.com/office/drawing/2010/main"/>
              </a:ext>
            </a:extLst>
          </a:blip>
          <a:srcRect/>
          <a:stretch>
            <a:fillRect/>
          </a:stretch>
        </p:blipFill>
        <p:spPr>
          <a:prstGeom prst="rect">
            <a:avLst/>
          </a:prstGeom>
        </p:spPr>
      </p:pic>
      <p:sp>
        <p:nvSpPr>
          <p:cNvPr id="3" name="Title 2">
            <a:extLst>
              <a:ext uri="{FF2B5EF4-FFF2-40B4-BE49-F238E27FC236}">
                <a16:creationId xmlns:a16="http://schemas.microsoft.com/office/drawing/2014/main" id="{6A95CFEF-3F7F-E2B3-9FEF-E83522D571D2}"/>
              </a:ext>
            </a:extLst>
          </p:cNvPr>
          <p:cNvSpPr>
            <a:spLocks noGrp="1"/>
          </p:cNvSpPr>
          <p:nvPr>
            <p:ph type="title"/>
          </p:nvPr>
        </p:nvSpPr>
        <p:spPr>
          <a:xfrm>
            <a:off x="432000" y="431999"/>
            <a:ext cx="6144164" cy="1058597"/>
          </a:xfrm>
        </p:spPr>
        <p:txBody>
          <a:bodyPr/>
          <a:lstStyle/>
          <a:p>
            <a:pPr>
              <a:lnSpc>
                <a:spcPct val="100000"/>
              </a:lnSpc>
            </a:pPr>
            <a:r>
              <a:rPr lang="en-GB" sz="3600" dirty="0"/>
              <a:t>What is a key Presidential responsibility?</a:t>
            </a:r>
            <a:endParaRPr lang="en-US" sz="3600" dirty="0"/>
          </a:p>
        </p:txBody>
      </p:sp>
      <p:sp>
        <p:nvSpPr>
          <p:cNvPr id="6" name="TextBox 5">
            <a:extLst>
              <a:ext uri="{FF2B5EF4-FFF2-40B4-BE49-F238E27FC236}">
                <a16:creationId xmlns:a16="http://schemas.microsoft.com/office/drawing/2014/main" id="{F45F1300-7AFE-719F-73C7-B4CDBEDFCBB3}"/>
              </a:ext>
            </a:extLst>
          </p:cNvPr>
          <p:cNvSpPr txBox="1"/>
          <p:nvPr/>
        </p:nvSpPr>
        <p:spPr>
          <a:xfrm>
            <a:off x="462223" y="2239791"/>
            <a:ext cx="5249645" cy="3897962"/>
          </a:xfrm>
          <a:prstGeom prst="rect">
            <a:avLst/>
          </a:prstGeom>
          <a:noFill/>
        </p:spPr>
        <p:txBody>
          <a:bodyPr wrap="square" rtlCol="0">
            <a:spAutoFit/>
          </a:bodyPr>
          <a:lstStyle/>
          <a:p>
            <a:pPr marL="457200" indent="-457200">
              <a:buFont typeface="+mj-lt"/>
              <a:buAutoNum type="alphaUcPeriod"/>
            </a:pPr>
            <a:r>
              <a:rPr lang="en-GB" sz="2400" dirty="0"/>
              <a:t>Deciding everything</a:t>
            </a:r>
          </a:p>
          <a:p>
            <a:pPr marL="457200" indent="-457200">
              <a:buFont typeface="+mj-lt"/>
              <a:buAutoNum type="alphaUcPeriod"/>
            </a:pPr>
            <a:r>
              <a:rPr lang="en-GB" sz="2400" dirty="0"/>
              <a:t>Ensuring all club officers fulfill their responsibilities</a:t>
            </a:r>
          </a:p>
          <a:p>
            <a:pPr marL="457200" indent="-457200">
              <a:buFont typeface="+mj-lt"/>
              <a:buAutoNum type="alphaUcPeriod"/>
            </a:pPr>
            <a:r>
              <a:rPr lang="en-GB" sz="2400" dirty="0"/>
              <a:t>Setting the overall tone and vision for the club</a:t>
            </a:r>
          </a:p>
          <a:p>
            <a:pPr marL="457200" indent="-457200">
              <a:buFont typeface="+mj-lt"/>
              <a:buAutoNum type="alphaUcPeriod"/>
            </a:pPr>
            <a:r>
              <a:rPr lang="en-GB" sz="2400" dirty="0"/>
              <a:t>Presenting Pathways projects at every meeting</a:t>
            </a:r>
          </a:p>
          <a:p>
            <a:pPr marL="457200" indent="-457200">
              <a:buFont typeface="+mj-lt"/>
              <a:buAutoNum type="alphaUcPeriod"/>
            </a:pPr>
            <a:r>
              <a:rPr lang="en-GB" sz="2400" dirty="0"/>
              <a:t>Encouraging Distinguished or higher status by year-end</a:t>
            </a:r>
          </a:p>
          <a:p>
            <a:pPr marL="457200" indent="-457200">
              <a:buFont typeface="+mj-lt"/>
              <a:buAutoNum type="alphaUcPeriod"/>
            </a:pPr>
            <a:endParaRPr lang="en-US" sz="2400" dirty="0"/>
          </a:p>
        </p:txBody>
      </p:sp>
    </p:spTree>
    <p:extLst>
      <p:ext uri="{BB962C8B-B14F-4D97-AF65-F5344CB8AC3E}">
        <p14:creationId xmlns:p14="http://schemas.microsoft.com/office/powerpoint/2010/main" val="15916204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FBBDEAEE-DB96-8093-1BC0-FABC4D1AA27A}"/>
              </a:ext>
            </a:extLst>
          </p:cNvPr>
          <p:cNvPicPr>
            <a:picLocks noGrp="1" noRot="1" noChangeAspect="1" noMove="1" noResize="1" noEditPoints="1" noAdjustHandles="1" noChangeArrowheads="1" noChangeShapeType="1" noCrop="1"/>
          </p:cNvPicPr>
          <p:nvPr>
            <p:ph type="pic" sz="quarter" idx="10"/>
          </p:nvPr>
        </p:nvPicPr>
        <p:blipFill>
          <a:blip r:embed="rId3" cstate="email">
            <a:extLst>
              <a:ext uri="{28A0092B-C50C-407E-A947-70E740481C1C}">
                <a14:useLocalDpi xmlns:a14="http://schemas.microsoft.com/office/drawing/2010/main"/>
              </a:ext>
            </a:extLst>
          </a:blip>
          <a:srcRect/>
          <a:stretch>
            <a:fillRect/>
          </a:stretch>
        </p:blipFill>
        <p:spPr>
          <a:prstGeom prst="rect">
            <a:avLst/>
          </a:prstGeom>
        </p:spPr>
      </p:pic>
      <p:sp>
        <p:nvSpPr>
          <p:cNvPr id="3" name="Title 2">
            <a:extLst>
              <a:ext uri="{FF2B5EF4-FFF2-40B4-BE49-F238E27FC236}">
                <a16:creationId xmlns:a16="http://schemas.microsoft.com/office/drawing/2014/main" id="{DE8D2384-B09C-0998-D51F-0E878515FDD0}"/>
              </a:ext>
            </a:extLst>
          </p:cNvPr>
          <p:cNvSpPr>
            <a:spLocks noGrp="1"/>
          </p:cNvSpPr>
          <p:nvPr>
            <p:ph type="title"/>
          </p:nvPr>
        </p:nvSpPr>
        <p:spPr>
          <a:xfrm>
            <a:off x="432000" y="431999"/>
            <a:ext cx="7296559" cy="983441"/>
          </a:xfrm>
        </p:spPr>
        <p:txBody>
          <a:bodyPr/>
          <a:lstStyle/>
          <a:p>
            <a:pPr>
              <a:lnSpc>
                <a:spcPct val="100000"/>
              </a:lnSpc>
            </a:pPr>
            <a:r>
              <a:rPr lang="en-GB" sz="3600" dirty="0">
                <a:solidFill>
                  <a:schemeClr val="bg1"/>
                </a:solidFill>
              </a:rPr>
              <a:t>How often should you chair Executive Committee Meetings?</a:t>
            </a:r>
            <a:endParaRPr lang="en-US" sz="3600" dirty="0">
              <a:solidFill>
                <a:schemeClr val="bg1"/>
              </a:solidFill>
            </a:endParaRPr>
          </a:p>
        </p:txBody>
      </p:sp>
      <p:sp>
        <p:nvSpPr>
          <p:cNvPr id="7" name="TextBox 6">
            <a:extLst>
              <a:ext uri="{FF2B5EF4-FFF2-40B4-BE49-F238E27FC236}">
                <a16:creationId xmlns:a16="http://schemas.microsoft.com/office/drawing/2014/main" id="{4505D584-2F19-0C63-7B33-FADB9F81D7F2}"/>
              </a:ext>
            </a:extLst>
          </p:cNvPr>
          <p:cNvSpPr txBox="1"/>
          <p:nvPr/>
        </p:nvSpPr>
        <p:spPr>
          <a:xfrm>
            <a:off x="432000" y="3336538"/>
            <a:ext cx="6100174" cy="1938992"/>
          </a:xfrm>
          <a:prstGeom prst="rect">
            <a:avLst/>
          </a:prstGeom>
          <a:noFill/>
        </p:spPr>
        <p:txBody>
          <a:bodyPr wrap="square">
            <a:spAutoFit/>
          </a:bodyPr>
          <a:lstStyle/>
          <a:p>
            <a:pPr marL="457200" marR="0" indent="-457200">
              <a:buFont typeface="+mj-lt"/>
              <a:buAutoNum type="alphaUcPeriod"/>
            </a:pPr>
            <a:r>
              <a:rPr lang="en-GB" sz="2400" dirty="0">
                <a:solidFill>
                  <a:schemeClr val="bg1"/>
                </a:solidFill>
                <a:effectLst/>
                <a:latin typeface="+mn-lt"/>
              </a:rPr>
              <a:t>Once a month</a:t>
            </a:r>
          </a:p>
          <a:p>
            <a:pPr marL="457200" marR="0" indent="-457200">
              <a:buFont typeface="+mj-lt"/>
              <a:buAutoNum type="alphaUcPeriod"/>
            </a:pPr>
            <a:r>
              <a:rPr lang="en-GB" sz="2400" dirty="0">
                <a:solidFill>
                  <a:schemeClr val="bg1"/>
                </a:solidFill>
                <a:effectLst/>
                <a:latin typeface="+mn-lt"/>
              </a:rPr>
              <a:t>Never</a:t>
            </a:r>
          </a:p>
          <a:p>
            <a:pPr marL="457200" marR="0" indent="-457200">
              <a:buFont typeface="+mj-lt"/>
              <a:buAutoNum type="alphaUcPeriod"/>
            </a:pPr>
            <a:r>
              <a:rPr lang="en-GB" sz="2400" dirty="0">
                <a:solidFill>
                  <a:schemeClr val="bg1"/>
                </a:solidFill>
                <a:effectLst/>
                <a:latin typeface="+mn-lt"/>
              </a:rPr>
              <a:t>Every 3 months</a:t>
            </a:r>
          </a:p>
          <a:p>
            <a:pPr marL="457200" marR="0" indent="-457200">
              <a:buFont typeface="+mj-lt"/>
              <a:buAutoNum type="alphaUcPeriod"/>
            </a:pPr>
            <a:r>
              <a:rPr lang="en-GB" sz="2400" dirty="0">
                <a:solidFill>
                  <a:schemeClr val="bg1"/>
                </a:solidFill>
                <a:effectLst/>
                <a:latin typeface="+mn-lt"/>
              </a:rPr>
              <a:t>Once a year</a:t>
            </a:r>
          </a:p>
          <a:p>
            <a:pPr marL="457200" marR="0" indent="-457200">
              <a:buFont typeface="+mj-lt"/>
              <a:buAutoNum type="alphaUcPeriod"/>
            </a:pPr>
            <a:r>
              <a:rPr lang="en-GB" sz="2400" dirty="0">
                <a:solidFill>
                  <a:schemeClr val="bg1"/>
                </a:solidFill>
                <a:effectLst/>
                <a:latin typeface="+mn-lt"/>
              </a:rPr>
              <a:t>On an as-needed basis</a:t>
            </a:r>
            <a:endParaRPr lang="en-GB" sz="2400" dirty="0">
              <a:solidFill>
                <a:schemeClr val="bg1"/>
              </a:solidFill>
              <a:effectLst/>
              <a:latin typeface="Helvetica Neue" panose="02000503000000020004" pitchFamily="2" charset="0"/>
            </a:endParaRPr>
          </a:p>
        </p:txBody>
      </p:sp>
    </p:spTree>
    <p:extLst>
      <p:ext uri="{BB962C8B-B14F-4D97-AF65-F5344CB8AC3E}">
        <p14:creationId xmlns:p14="http://schemas.microsoft.com/office/powerpoint/2010/main" val="22129164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BE142090-99B3-D9EA-173A-3B5DC312D224}"/>
              </a:ext>
            </a:extLst>
          </p:cNvPr>
          <p:cNvPicPr>
            <a:picLocks noGrp="1" noRot="1" noChangeAspect="1" noMove="1" noResize="1" noEditPoints="1" noAdjustHandles="1" noChangeArrowheads="1" noChangeShapeType="1" noCrop="1"/>
          </p:cNvPicPr>
          <p:nvPr>
            <p:ph type="pic" sz="quarter" idx="10"/>
          </p:nvPr>
        </p:nvPicPr>
        <p:blipFill>
          <a:blip r:embed="rId3" cstate="email">
            <a:extLst>
              <a:ext uri="{28A0092B-C50C-407E-A947-70E740481C1C}">
                <a14:useLocalDpi xmlns:a14="http://schemas.microsoft.com/office/drawing/2010/main"/>
              </a:ext>
            </a:extLst>
          </a:blip>
          <a:srcRect/>
          <a:stretch>
            <a:fillRect/>
          </a:stretch>
        </p:blipFill>
        <p:spPr>
          <a:prstGeom prst="rect">
            <a:avLst/>
          </a:prstGeom>
        </p:spPr>
      </p:pic>
      <p:sp>
        <p:nvSpPr>
          <p:cNvPr id="4" name="Title 3">
            <a:extLst>
              <a:ext uri="{FF2B5EF4-FFF2-40B4-BE49-F238E27FC236}">
                <a16:creationId xmlns:a16="http://schemas.microsoft.com/office/drawing/2014/main" id="{CD4663A9-F3F2-C444-6FAE-4B156FB1223C}"/>
              </a:ext>
            </a:extLst>
          </p:cNvPr>
          <p:cNvSpPr>
            <a:spLocks noGrp="1"/>
          </p:cNvSpPr>
          <p:nvPr>
            <p:ph type="title"/>
          </p:nvPr>
        </p:nvSpPr>
        <p:spPr>
          <a:xfrm>
            <a:off x="432000" y="431999"/>
            <a:ext cx="5567967" cy="970915"/>
          </a:xfrm>
        </p:spPr>
        <p:txBody>
          <a:bodyPr/>
          <a:lstStyle/>
          <a:p>
            <a:pPr>
              <a:lnSpc>
                <a:spcPct val="100000"/>
              </a:lnSpc>
            </a:pPr>
            <a:r>
              <a:rPr lang="en-GB" sz="3600" dirty="0"/>
              <a:t>What should you know as President?</a:t>
            </a:r>
            <a:endParaRPr lang="en-US" sz="3600" dirty="0"/>
          </a:p>
        </p:txBody>
      </p:sp>
      <p:sp>
        <p:nvSpPr>
          <p:cNvPr id="11" name="TextBox 10">
            <a:extLst>
              <a:ext uri="{FF2B5EF4-FFF2-40B4-BE49-F238E27FC236}">
                <a16:creationId xmlns:a16="http://schemas.microsoft.com/office/drawing/2014/main" id="{9106088A-6FB3-9DE1-5427-72D7B64A9A35}"/>
              </a:ext>
            </a:extLst>
          </p:cNvPr>
          <p:cNvSpPr txBox="1"/>
          <p:nvPr/>
        </p:nvSpPr>
        <p:spPr>
          <a:xfrm>
            <a:off x="431999" y="2675125"/>
            <a:ext cx="7985491" cy="3046988"/>
          </a:xfrm>
          <a:prstGeom prst="rect">
            <a:avLst/>
          </a:prstGeom>
          <a:noFill/>
        </p:spPr>
        <p:txBody>
          <a:bodyPr wrap="square">
            <a:spAutoFit/>
          </a:bodyPr>
          <a:lstStyle/>
          <a:p>
            <a:pPr marL="457200" marR="0" indent="-457200">
              <a:buFont typeface="+mj-lt"/>
              <a:buAutoNum type="alphaUcPeriod"/>
            </a:pPr>
            <a:r>
              <a:rPr lang="en-GB" sz="2400" dirty="0">
                <a:solidFill>
                  <a:schemeClr val="bg1"/>
                </a:solidFill>
                <a:effectLst/>
                <a:latin typeface="+mn-lt"/>
              </a:rPr>
              <a:t>How much money the club has in the bank</a:t>
            </a:r>
          </a:p>
          <a:p>
            <a:pPr marL="457200" marR="0" indent="-457200">
              <a:buFont typeface="+mj-lt"/>
              <a:buAutoNum type="alphaUcPeriod"/>
            </a:pPr>
            <a:r>
              <a:rPr lang="en-GB" sz="2400" dirty="0">
                <a:solidFill>
                  <a:schemeClr val="bg1"/>
                </a:solidFill>
                <a:effectLst/>
                <a:latin typeface="+mn-lt"/>
              </a:rPr>
              <a:t>A general idea of how members are doing with Pathways and goals already met</a:t>
            </a:r>
          </a:p>
          <a:p>
            <a:pPr marL="457200" marR="0" indent="-457200">
              <a:buFont typeface="+mj-lt"/>
              <a:buAutoNum type="alphaUcPeriod"/>
            </a:pPr>
            <a:r>
              <a:rPr lang="en-GB" sz="2400" dirty="0">
                <a:solidFill>
                  <a:schemeClr val="bg1"/>
                </a:solidFill>
                <a:effectLst/>
                <a:latin typeface="+mn-lt"/>
              </a:rPr>
              <a:t>Membership Key Performance Indicators (KPIs) (retention, attendance, growth)</a:t>
            </a:r>
          </a:p>
          <a:p>
            <a:pPr marL="457200" marR="0" indent="-457200">
              <a:buFont typeface="+mj-lt"/>
              <a:buAutoNum type="alphaUcPeriod"/>
            </a:pPr>
            <a:r>
              <a:rPr lang="en-GB" sz="2400" dirty="0">
                <a:solidFill>
                  <a:schemeClr val="bg1"/>
                </a:solidFill>
                <a:effectLst/>
                <a:latin typeface="+mn-lt"/>
              </a:rPr>
              <a:t>The club’s PR activities</a:t>
            </a:r>
          </a:p>
          <a:p>
            <a:pPr marL="457200" marR="0" indent="-457200">
              <a:buFont typeface="+mj-lt"/>
              <a:buAutoNum type="alphaUcPeriod"/>
            </a:pPr>
            <a:r>
              <a:rPr lang="en-GB" sz="2400" dirty="0">
                <a:solidFill>
                  <a:schemeClr val="bg1"/>
                </a:solidFill>
                <a:effectLst/>
                <a:latin typeface="+mn-lt"/>
              </a:rPr>
              <a:t>Progress against the Club Success Plan (CSP)</a:t>
            </a:r>
          </a:p>
          <a:p>
            <a:pPr marL="457200" marR="0" indent="-457200">
              <a:buFont typeface="+mj-lt"/>
              <a:buAutoNum type="alphaUcPeriod"/>
            </a:pPr>
            <a:r>
              <a:rPr lang="en-GB" sz="2400" dirty="0">
                <a:solidFill>
                  <a:schemeClr val="bg1"/>
                </a:solidFill>
              </a:rPr>
              <a:t>Progress in the Distinguished Club Program (DCP)</a:t>
            </a:r>
            <a:endParaRPr lang="en-GB" sz="2400" dirty="0">
              <a:solidFill>
                <a:schemeClr val="bg1"/>
              </a:solidFill>
              <a:effectLst/>
              <a:latin typeface="Helvetica Neue" panose="02000503000000020004" pitchFamily="2" charset="0"/>
            </a:endParaRPr>
          </a:p>
        </p:txBody>
      </p:sp>
    </p:spTree>
    <p:extLst>
      <p:ext uri="{BB962C8B-B14F-4D97-AF65-F5344CB8AC3E}">
        <p14:creationId xmlns:p14="http://schemas.microsoft.com/office/powerpoint/2010/main" val="19334840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14CF7E75-1A62-B8E0-2925-1F0239E1F140}"/>
              </a:ext>
            </a:extLst>
          </p:cNvPr>
          <p:cNvPicPr>
            <a:picLocks noGrp="1" noRot="1" noChangeAspect="1" noMove="1" noResize="1" noEditPoints="1" noAdjustHandles="1" noChangeArrowheads="1" noChangeShapeType="1" noCrop="1"/>
          </p:cNvPicPr>
          <p:nvPr>
            <p:ph type="pic" sz="quarter" idx="10"/>
          </p:nvPr>
        </p:nvPicPr>
        <p:blipFill>
          <a:blip r:embed="rId3" cstate="email">
            <a:extLst>
              <a:ext uri="{28A0092B-C50C-407E-A947-70E740481C1C}">
                <a14:useLocalDpi xmlns:a14="http://schemas.microsoft.com/office/drawing/2010/main"/>
              </a:ext>
            </a:extLst>
          </a:blip>
          <a:srcRect/>
          <a:stretch>
            <a:fillRect/>
          </a:stretch>
        </p:blipFill>
        <p:spPr>
          <a:prstGeom prst="rect">
            <a:avLst/>
          </a:prstGeom>
        </p:spPr>
      </p:pic>
      <p:sp>
        <p:nvSpPr>
          <p:cNvPr id="3" name="Title 2">
            <a:extLst>
              <a:ext uri="{FF2B5EF4-FFF2-40B4-BE49-F238E27FC236}">
                <a16:creationId xmlns:a16="http://schemas.microsoft.com/office/drawing/2014/main" id="{27C05748-F1DE-6875-EFD5-5ECEF5ED3017}"/>
              </a:ext>
            </a:extLst>
          </p:cNvPr>
          <p:cNvSpPr>
            <a:spLocks noGrp="1"/>
          </p:cNvSpPr>
          <p:nvPr>
            <p:ph type="title"/>
          </p:nvPr>
        </p:nvSpPr>
        <p:spPr>
          <a:xfrm>
            <a:off x="432000" y="431999"/>
            <a:ext cx="7233929" cy="1096175"/>
          </a:xfrm>
        </p:spPr>
        <p:txBody>
          <a:bodyPr/>
          <a:lstStyle/>
          <a:p>
            <a:pPr>
              <a:lnSpc>
                <a:spcPct val="100000"/>
              </a:lnSpc>
            </a:pPr>
            <a:r>
              <a:rPr lang="en-GB" sz="3600" dirty="0">
                <a:solidFill>
                  <a:schemeClr val="bg1"/>
                </a:solidFill>
              </a:rPr>
              <a:t>Who holds club officers accountable for their actions?</a:t>
            </a:r>
            <a:endParaRPr lang="en-US" sz="3600" dirty="0">
              <a:solidFill>
                <a:schemeClr val="bg1"/>
              </a:solidFill>
            </a:endParaRPr>
          </a:p>
        </p:txBody>
      </p:sp>
      <p:sp>
        <p:nvSpPr>
          <p:cNvPr id="7" name="TextBox 6">
            <a:extLst>
              <a:ext uri="{FF2B5EF4-FFF2-40B4-BE49-F238E27FC236}">
                <a16:creationId xmlns:a16="http://schemas.microsoft.com/office/drawing/2014/main" id="{A976EC10-6DE9-5BD7-5D76-089C5B5375FC}"/>
              </a:ext>
            </a:extLst>
          </p:cNvPr>
          <p:cNvSpPr txBox="1"/>
          <p:nvPr/>
        </p:nvSpPr>
        <p:spPr>
          <a:xfrm>
            <a:off x="432000" y="3248819"/>
            <a:ext cx="4373916" cy="1938992"/>
          </a:xfrm>
          <a:prstGeom prst="rect">
            <a:avLst/>
          </a:prstGeom>
          <a:solidFill>
            <a:srgbClr val="ADCADD">
              <a:alpha val="85000"/>
            </a:srgbClr>
          </a:solidFill>
        </p:spPr>
        <p:txBody>
          <a:bodyPr wrap="square">
            <a:spAutoFit/>
          </a:bodyPr>
          <a:lstStyle/>
          <a:p>
            <a:pPr marL="457200" marR="0" indent="-457200">
              <a:buFont typeface="+mj-lt"/>
              <a:buAutoNum type="alphaUcPeriod"/>
            </a:pPr>
            <a:r>
              <a:rPr lang="en-GB" sz="2400" dirty="0">
                <a:effectLst/>
                <a:latin typeface="+mn-lt"/>
              </a:rPr>
              <a:t>Club members</a:t>
            </a:r>
          </a:p>
          <a:p>
            <a:pPr marL="457200" marR="0" indent="-457200">
              <a:buFont typeface="+mj-lt"/>
              <a:buAutoNum type="alphaUcPeriod"/>
            </a:pPr>
            <a:r>
              <a:rPr lang="en-GB" sz="2400" dirty="0">
                <a:effectLst/>
                <a:latin typeface="+mn-lt"/>
              </a:rPr>
              <a:t>The President</a:t>
            </a:r>
          </a:p>
          <a:p>
            <a:pPr marL="457200" marR="0" indent="-457200">
              <a:buFont typeface="+mj-lt"/>
              <a:buAutoNum type="alphaUcPeriod"/>
            </a:pPr>
            <a:r>
              <a:rPr lang="en-GB" sz="2400" dirty="0">
                <a:effectLst/>
                <a:latin typeface="+mn-lt"/>
              </a:rPr>
              <a:t>The officers themselves</a:t>
            </a:r>
          </a:p>
          <a:p>
            <a:pPr marL="457200" marR="0" indent="-457200">
              <a:buFont typeface="+mj-lt"/>
              <a:buAutoNum type="alphaUcPeriod"/>
            </a:pPr>
            <a:r>
              <a:rPr lang="en-GB" sz="2400" dirty="0">
                <a:effectLst/>
                <a:latin typeface="+mn-lt"/>
              </a:rPr>
              <a:t>Area Director</a:t>
            </a:r>
          </a:p>
          <a:p>
            <a:pPr marL="457200" marR="0" indent="-457200">
              <a:buFont typeface="+mj-lt"/>
              <a:buAutoNum type="alphaUcPeriod"/>
            </a:pPr>
            <a:r>
              <a:rPr lang="en-GB" sz="2400" dirty="0">
                <a:effectLst/>
                <a:latin typeface="+mn-lt"/>
              </a:rPr>
              <a:t>District Director</a:t>
            </a:r>
            <a:endParaRPr lang="en-GB" sz="2400" dirty="0">
              <a:effectLst/>
              <a:latin typeface="Helvetica Neue" panose="02000503000000020004" pitchFamily="2" charset="0"/>
            </a:endParaRPr>
          </a:p>
        </p:txBody>
      </p:sp>
    </p:spTree>
    <p:extLst>
      <p:ext uri="{BB962C8B-B14F-4D97-AF65-F5344CB8AC3E}">
        <p14:creationId xmlns:p14="http://schemas.microsoft.com/office/powerpoint/2010/main" val="10845397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DB0B3314-89B0-2342-E413-65DF60D89A37}"/>
              </a:ext>
            </a:extLst>
          </p:cNvPr>
          <p:cNvPicPr>
            <a:picLocks noGrp="1" noRot="1" noChangeAspect="1" noMove="1" noResize="1" noEditPoints="1" noAdjustHandles="1" noChangeArrowheads="1" noChangeShapeType="1" noCrop="1"/>
          </p:cNvPicPr>
          <p:nvPr>
            <p:ph type="pic" sz="quarter" idx="10"/>
          </p:nvPr>
        </p:nvPicPr>
        <p:blipFill>
          <a:blip r:embed="rId3" cstate="email">
            <a:extLst>
              <a:ext uri="{28A0092B-C50C-407E-A947-70E740481C1C}">
                <a14:useLocalDpi xmlns:a14="http://schemas.microsoft.com/office/drawing/2010/main"/>
              </a:ext>
            </a:extLst>
          </a:blip>
          <a:srcRect/>
          <a:stretch>
            <a:fillRect/>
          </a:stretch>
        </p:blipFill>
        <p:spPr>
          <a:prstGeom prst="rect">
            <a:avLst/>
          </a:prstGeom>
        </p:spPr>
      </p:pic>
      <p:sp>
        <p:nvSpPr>
          <p:cNvPr id="3" name="Title 2">
            <a:extLst>
              <a:ext uri="{FF2B5EF4-FFF2-40B4-BE49-F238E27FC236}">
                <a16:creationId xmlns:a16="http://schemas.microsoft.com/office/drawing/2014/main" id="{F338F385-44C8-52C8-3771-019B82F7F353}"/>
              </a:ext>
            </a:extLst>
          </p:cNvPr>
          <p:cNvSpPr>
            <a:spLocks noGrp="1"/>
          </p:cNvSpPr>
          <p:nvPr>
            <p:ph type="title"/>
          </p:nvPr>
        </p:nvSpPr>
        <p:spPr>
          <a:xfrm>
            <a:off x="432000" y="432000"/>
            <a:ext cx="7321611" cy="1960471"/>
          </a:xfrm>
        </p:spPr>
        <p:txBody>
          <a:bodyPr/>
          <a:lstStyle/>
          <a:p>
            <a:pPr>
              <a:lnSpc>
                <a:spcPct val="100000"/>
              </a:lnSpc>
            </a:pPr>
            <a:r>
              <a:rPr lang="en-GB" sz="3600" dirty="0"/>
              <a:t>Which Toastmasters documents outline the club’s goals and plans for the year?</a:t>
            </a:r>
            <a:br>
              <a:rPr lang="en-GB" sz="3600" dirty="0"/>
            </a:br>
            <a:endParaRPr lang="en-US" sz="3600" dirty="0"/>
          </a:p>
        </p:txBody>
      </p:sp>
      <p:sp>
        <p:nvSpPr>
          <p:cNvPr id="6" name="TextBox 5">
            <a:extLst>
              <a:ext uri="{FF2B5EF4-FFF2-40B4-BE49-F238E27FC236}">
                <a16:creationId xmlns:a16="http://schemas.microsoft.com/office/drawing/2014/main" id="{1BDCEAFF-8309-31DC-BA6D-E8F07F7D2F7E}"/>
              </a:ext>
            </a:extLst>
          </p:cNvPr>
          <p:cNvSpPr txBox="1"/>
          <p:nvPr/>
        </p:nvSpPr>
        <p:spPr>
          <a:xfrm>
            <a:off x="484125" y="3556959"/>
            <a:ext cx="4740400" cy="2308324"/>
          </a:xfrm>
          <a:prstGeom prst="rect">
            <a:avLst/>
          </a:prstGeom>
          <a:noFill/>
        </p:spPr>
        <p:txBody>
          <a:bodyPr wrap="none" rtlCol="0">
            <a:spAutoFit/>
          </a:bodyPr>
          <a:lstStyle/>
          <a:p>
            <a:pPr marL="457200" indent="-457200">
              <a:buFont typeface="+mj-lt"/>
              <a:buAutoNum type="alphaUcPeriod"/>
            </a:pPr>
            <a:r>
              <a:rPr lang="en-GB" sz="2400" dirty="0">
                <a:solidFill>
                  <a:schemeClr val="bg1"/>
                </a:solidFill>
              </a:rPr>
              <a:t>Club Constitution</a:t>
            </a:r>
          </a:p>
          <a:p>
            <a:pPr marL="457200" indent="-457200">
              <a:buFont typeface="+mj-lt"/>
              <a:buAutoNum type="alphaUcPeriod"/>
            </a:pPr>
            <a:r>
              <a:rPr lang="en-GB" sz="2400" dirty="0">
                <a:solidFill>
                  <a:schemeClr val="bg1"/>
                </a:solidFill>
              </a:rPr>
              <a:t>Club Success Plan</a:t>
            </a:r>
          </a:p>
          <a:p>
            <a:pPr marL="457200" indent="-457200">
              <a:buFont typeface="+mj-lt"/>
              <a:buAutoNum type="alphaUcPeriod"/>
            </a:pPr>
            <a:r>
              <a:rPr lang="en-GB" sz="2400" dirty="0">
                <a:solidFill>
                  <a:schemeClr val="bg1"/>
                </a:solidFill>
              </a:rPr>
              <a:t>Distinguished Club Program</a:t>
            </a:r>
          </a:p>
          <a:p>
            <a:pPr marL="457200" indent="-457200">
              <a:buFont typeface="+mj-lt"/>
              <a:buAutoNum type="alphaUcPeriod"/>
            </a:pPr>
            <a:r>
              <a:rPr lang="en-GB" sz="2400" dirty="0">
                <a:solidFill>
                  <a:schemeClr val="bg1"/>
                </a:solidFill>
              </a:rPr>
              <a:t>Club Leadership Handbook</a:t>
            </a:r>
          </a:p>
          <a:p>
            <a:pPr marL="457200" indent="-457200">
              <a:buFont typeface="+mj-lt"/>
              <a:buAutoNum type="alphaUcPeriod"/>
            </a:pPr>
            <a:r>
              <a:rPr lang="en-GB" sz="2400" dirty="0">
                <a:solidFill>
                  <a:schemeClr val="bg1"/>
                </a:solidFill>
              </a:rPr>
              <a:t>District Leadership Handbook</a:t>
            </a:r>
          </a:p>
          <a:p>
            <a:pPr marL="457200" indent="-457200">
              <a:buFont typeface="+mj-lt"/>
              <a:buAutoNum type="alphaUcPeriod"/>
            </a:pPr>
            <a:endParaRPr lang="en-US" sz="2400" dirty="0">
              <a:solidFill>
                <a:schemeClr val="bg1"/>
              </a:solidFill>
            </a:endParaRPr>
          </a:p>
        </p:txBody>
      </p:sp>
    </p:spTree>
    <p:extLst>
      <p:ext uri="{BB962C8B-B14F-4D97-AF65-F5344CB8AC3E}">
        <p14:creationId xmlns:p14="http://schemas.microsoft.com/office/powerpoint/2010/main" val="3312644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25893D81-402C-BCC4-A4CB-634E020B6E7D}"/>
              </a:ext>
            </a:extLst>
          </p:cNvPr>
          <p:cNvPicPr>
            <a:picLocks noGrp="1" noRot="1" noChangeAspect="1" noMove="1" noResize="1" noEditPoints="1" noAdjustHandles="1" noChangeArrowheads="1" noChangeShapeType="1" noCrop="1"/>
          </p:cNvPicPr>
          <p:nvPr>
            <p:ph type="pic" sz="quarter" idx="10"/>
          </p:nvPr>
        </p:nvPicPr>
        <p:blipFill>
          <a:blip r:embed="rId3" cstate="email">
            <a:extLst>
              <a:ext uri="{28A0092B-C50C-407E-A947-70E740481C1C}">
                <a14:useLocalDpi xmlns:a14="http://schemas.microsoft.com/office/drawing/2010/main"/>
              </a:ext>
            </a:extLst>
          </a:blip>
          <a:srcRect/>
          <a:stretch>
            <a:fillRect/>
          </a:stretch>
        </p:blipFill>
        <p:spPr>
          <a:prstGeom prst="rect">
            <a:avLst/>
          </a:prstGeom>
        </p:spPr>
      </p:pic>
      <p:sp>
        <p:nvSpPr>
          <p:cNvPr id="3" name="Title 2">
            <a:extLst>
              <a:ext uri="{FF2B5EF4-FFF2-40B4-BE49-F238E27FC236}">
                <a16:creationId xmlns:a16="http://schemas.microsoft.com/office/drawing/2014/main" id="{7D7D4349-94B0-4309-B35E-37A0AB7C834D}"/>
              </a:ext>
            </a:extLst>
          </p:cNvPr>
          <p:cNvSpPr>
            <a:spLocks noGrp="1"/>
          </p:cNvSpPr>
          <p:nvPr>
            <p:ph type="title"/>
          </p:nvPr>
        </p:nvSpPr>
        <p:spPr>
          <a:xfrm>
            <a:off x="432000" y="431999"/>
            <a:ext cx="6664539" cy="1046071"/>
          </a:xfrm>
        </p:spPr>
        <p:txBody>
          <a:bodyPr/>
          <a:lstStyle/>
          <a:p>
            <a:r>
              <a:rPr lang="en-GB" sz="3600" dirty="0"/>
              <a:t>What is the President’s role in member retention?</a:t>
            </a:r>
            <a:endParaRPr lang="en-US" sz="3600" dirty="0"/>
          </a:p>
        </p:txBody>
      </p:sp>
      <p:sp>
        <p:nvSpPr>
          <p:cNvPr id="6" name="TextBox 5">
            <a:extLst>
              <a:ext uri="{FF2B5EF4-FFF2-40B4-BE49-F238E27FC236}">
                <a16:creationId xmlns:a16="http://schemas.microsoft.com/office/drawing/2014/main" id="{E01DE89A-FEE9-B852-4D91-4AA2BBFA3966}"/>
              </a:ext>
            </a:extLst>
          </p:cNvPr>
          <p:cNvSpPr txBox="1"/>
          <p:nvPr/>
        </p:nvSpPr>
        <p:spPr>
          <a:xfrm>
            <a:off x="432001" y="3121488"/>
            <a:ext cx="7572132" cy="3046988"/>
          </a:xfrm>
          <a:prstGeom prst="rect">
            <a:avLst/>
          </a:prstGeom>
          <a:noFill/>
        </p:spPr>
        <p:txBody>
          <a:bodyPr wrap="square" rtlCol="0">
            <a:spAutoFit/>
          </a:bodyPr>
          <a:lstStyle/>
          <a:p>
            <a:pPr marL="457200" indent="-457200">
              <a:buFont typeface="+mj-lt"/>
              <a:buAutoNum type="alphaUcPeriod"/>
            </a:pPr>
            <a:r>
              <a:rPr lang="en-GB" sz="2400" dirty="0">
                <a:solidFill>
                  <a:schemeClr val="bg1"/>
                </a:solidFill>
              </a:rPr>
              <a:t>Mentoring every new member</a:t>
            </a:r>
          </a:p>
          <a:p>
            <a:pPr marL="457200" indent="-457200">
              <a:buFont typeface="+mj-lt"/>
              <a:buAutoNum type="alphaUcPeriod"/>
            </a:pPr>
            <a:r>
              <a:rPr lang="en-GB" sz="2400" dirty="0">
                <a:solidFill>
                  <a:schemeClr val="bg1"/>
                </a:solidFill>
              </a:rPr>
              <a:t>Following up with members who miss meetings</a:t>
            </a:r>
          </a:p>
          <a:p>
            <a:pPr marL="457200" indent="-457200">
              <a:buFont typeface="+mj-lt"/>
              <a:buAutoNum type="alphaUcPeriod"/>
            </a:pPr>
            <a:r>
              <a:rPr lang="en-GB" sz="2400" dirty="0">
                <a:solidFill>
                  <a:schemeClr val="bg1"/>
                </a:solidFill>
              </a:rPr>
              <a:t>Reminding members when renewals are due</a:t>
            </a:r>
          </a:p>
          <a:p>
            <a:pPr marL="457200" indent="-457200">
              <a:buFont typeface="+mj-lt"/>
              <a:buAutoNum type="alphaUcPeriod"/>
            </a:pPr>
            <a:r>
              <a:rPr lang="en-GB" sz="2400" dirty="0">
                <a:solidFill>
                  <a:schemeClr val="bg1"/>
                </a:solidFill>
              </a:rPr>
              <a:t>Ensuring members feel valued, engaged and supported</a:t>
            </a:r>
          </a:p>
          <a:p>
            <a:pPr marL="457200" indent="-457200">
              <a:buFont typeface="+mj-lt"/>
              <a:buAutoNum type="alphaUcPeriod"/>
            </a:pPr>
            <a:r>
              <a:rPr lang="en-GB" sz="2400" dirty="0">
                <a:solidFill>
                  <a:schemeClr val="bg1"/>
                </a:solidFill>
              </a:rPr>
              <a:t>Following up with members who have not said they are leaving but have still not paid their dues</a:t>
            </a:r>
          </a:p>
          <a:p>
            <a:pPr marL="457200" indent="-457200">
              <a:buFont typeface="+mj-lt"/>
              <a:buAutoNum type="alphaUcPeriod"/>
            </a:pPr>
            <a:endParaRPr lang="en-US" sz="2400" dirty="0">
              <a:solidFill>
                <a:schemeClr val="bg1"/>
              </a:solidFill>
            </a:endParaRPr>
          </a:p>
        </p:txBody>
      </p:sp>
    </p:spTree>
    <p:extLst>
      <p:ext uri="{BB962C8B-B14F-4D97-AF65-F5344CB8AC3E}">
        <p14:creationId xmlns:p14="http://schemas.microsoft.com/office/powerpoint/2010/main" val="5196003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1F700199-31D1-BA97-B9AB-D49FC005E354}"/>
              </a:ext>
            </a:extLst>
          </p:cNvPr>
          <p:cNvPicPr>
            <a:picLocks noGrp="1" noRot="1" noChangeAspect="1" noMove="1" noResize="1" noEditPoints="1" noAdjustHandles="1" noChangeArrowheads="1" noChangeShapeType="1" noCrop="1"/>
          </p:cNvPicPr>
          <p:nvPr>
            <p:ph type="pic" sz="quarter" idx="10"/>
          </p:nvPr>
        </p:nvPicPr>
        <p:blipFill>
          <a:blip r:embed="rId3" cstate="email">
            <a:extLst>
              <a:ext uri="{28A0092B-C50C-407E-A947-70E740481C1C}">
                <a14:useLocalDpi xmlns:a14="http://schemas.microsoft.com/office/drawing/2010/main"/>
              </a:ext>
            </a:extLst>
          </a:blip>
          <a:srcRect/>
          <a:stretch>
            <a:fillRect/>
          </a:stretch>
        </p:blipFill>
        <p:spPr>
          <a:prstGeom prst="rect">
            <a:avLst/>
          </a:prstGeom>
        </p:spPr>
      </p:pic>
      <p:sp>
        <p:nvSpPr>
          <p:cNvPr id="4" name="Title 3">
            <a:extLst>
              <a:ext uri="{FF2B5EF4-FFF2-40B4-BE49-F238E27FC236}">
                <a16:creationId xmlns:a16="http://schemas.microsoft.com/office/drawing/2014/main" id="{9E4CE6E6-E101-C33E-83F6-A4B8D9C7AA88}"/>
              </a:ext>
            </a:extLst>
          </p:cNvPr>
          <p:cNvSpPr>
            <a:spLocks noGrp="1"/>
          </p:cNvSpPr>
          <p:nvPr>
            <p:ph type="title"/>
          </p:nvPr>
        </p:nvSpPr>
        <p:spPr>
          <a:xfrm>
            <a:off x="432000" y="431999"/>
            <a:ext cx="8223485" cy="1772581"/>
          </a:xfrm>
        </p:spPr>
        <p:txBody>
          <a:bodyPr/>
          <a:lstStyle/>
          <a:p>
            <a:pPr>
              <a:lnSpc>
                <a:spcPct val="100000"/>
              </a:lnSpc>
            </a:pPr>
            <a:r>
              <a:rPr lang="en-GB" sz="3600" dirty="0"/>
              <a:t>How can the President resolve a conflict between two club members?</a:t>
            </a:r>
            <a:br>
              <a:rPr lang="en-GB" dirty="0"/>
            </a:br>
            <a:endParaRPr lang="en-US" dirty="0"/>
          </a:p>
        </p:txBody>
      </p:sp>
      <p:sp>
        <p:nvSpPr>
          <p:cNvPr id="9" name="TextBox 8">
            <a:extLst>
              <a:ext uri="{FF2B5EF4-FFF2-40B4-BE49-F238E27FC236}">
                <a16:creationId xmlns:a16="http://schemas.microsoft.com/office/drawing/2014/main" id="{7CEC468C-122D-319D-3A2C-22437F08C82D}"/>
              </a:ext>
            </a:extLst>
          </p:cNvPr>
          <p:cNvSpPr txBox="1"/>
          <p:nvPr/>
        </p:nvSpPr>
        <p:spPr>
          <a:xfrm>
            <a:off x="432000" y="3900209"/>
            <a:ext cx="8718262" cy="1938992"/>
          </a:xfrm>
          <a:prstGeom prst="rect">
            <a:avLst/>
          </a:prstGeom>
          <a:noFill/>
        </p:spPr>
        <p:txBody>
          <a:bodyPr wrap="square">
            <a:spAutoFit/>
          </a:bodyPr>
          <a:lstStyle/>
          <a:p>
            <a:pPr marL="457200" marR="0" indent="-457200">
              <a:buFont typeface="+mj-lt"/>
              <a:buAutoNum type="alphaUcPeriod"/>
            </a:pPr>
            <a:r>
              <a:rPr lang="en-GB" sz="2400" dirty="0">
                <a:effectLst/>
                <a:latin typeface="+mn-lt"/>
              </a:rPr>
              <a:t>Decide by themselves what to do</a:t>
            </a:r>
          </a:p>
          <a:p>
            <a:pPr marL="457200" marR="0" indent="-457200">
              <a:buFont typeface="+mj-lt"/>
              <a:buAutoNum type="alphaUcPeriod"/>
            </a:pPr>
            <a:r>
              <a:rPr lang="en-GB" sz="2400" dirty="0">
                <a:effectLst/>
                <a:latin typeface="+mn-lt"/>
              </a:rPr>
              <a:t>Approach members involved privately to address the issue</a:t>
            </a:r>
          </a:p>
          <a:p>
            <a:pPr marL="457200" marR="0" indent="-457200">
              <a:buFont typeface="+mj-lt"/>
              <a:buAutoNum type="alphaUcPeriod"/>
            </a:pPr>
            <a:r>
              <a:rPr lang="en-GB" sz="2400" dirty="0">
                <a:effectLst/>
                <a:latin typeface="+mn-lt"/>
              </a:rPr>
              <a:t>Delegate resolution to the VPM</a:t>
            </a:r>
          </a:p>
          <a:p>
            <a:pPr marL="457200" marR="0" indent="-457200">
              <a:buFont typeface="+mj-lt"/>
              <a:buAutoNum type="alphaUcPeriod"/>
            </a:pPr>
            <a:r>
              <a:rPr lang="en-GB" sz="2400" dirty="0">
                <a:effectLst/>
                <a:latin typeface="+mn-lt"/>
              </a:rPr>
              <a:t>Ignore the problem because conflicts are part of life</a:t>
            </a:r>
          </a:p>
          <a:p>
            <a:pPr marL="457200" marR="0" indent="-457200">
              <a:buFont typeface="+mj-lt"/>
              <a:buAutoNum type="alphaUcPeriod"/>
            </a:pPr>
            <a:r>
              <a:rPr lang="en-GB" sz="2400" dirty="0">
                <a:effectLst/>
                <a:latin typeface="+mn-lt"/>
              </a:rPr>
              <a:t>Ask the Area or Division Director to arbitrate</a:t>
            </a:r>
            <a:endParaRPr lang="en-GB" sz="2400" dirty="0">
              <a:effectLst/>
              <a:latin typeface="Helvetica Neue" panose="02000503000000020004" pitchFamily="2" charset="0"/>
            </a:endParaRPr>
          </a:p>
        </p:txBody>
      </p:sp>
    </p:spTree>
    <p:extLst>
      <p:ext uri="{BB962C8B-B14F-4D97-AF65-F5344CB8AC3E}">
        <p14:creationId xmlns:p14="http://schemas.microsoft.com/office/powerpoint/2010/main" val="19328253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B20CF313-28F1-23BB-3DB4-71552E6A694C}"/>
              </a:ext>
            </a:extLst>
          </p:cNvPr>
          <p:cNvPicPr>
            <a:picLocks noGrp="1" noRot="1" noChangeAspect="1" noMove="1" noResize="1" noEditPoints="1" noAdjustHandles="1" noChangeArrowheads="1" noChangeShapeType="1" noCrop="1"/>
          </p:cNvPicPr>
          <p:nvPr>
            <p:ph type="pic" sz="quarter" idx="10"/>
          </p:nvPr>
        </p:nvPicPr>
        <p:blipFill>
          <a:blip r:embed="rId3" cstate="email">
            <a:extLst>
              <a:ext uri="{28A0092B-C50C-407E-A947-70E740481C1C}">
                <a14:useLocalDpi xmlns:a14="http://schemas.microsoft.com/office/drawing/2010/main"/>
              </a:ext>
            </a:extLst>
          </a:blip>
          <a:srcRect/>
          <a:stretch>
            <a:fillRect/>
          </a:stretch>
        </p:blipFill>
        <p:spPr>
          <a:prstGeom prst="rect">
            <a:avLst/>
          </a:prstGeom>
        </p:spPr>
      </p:pic>
      <p:sp>
        <p:nvSpPr>
          <p:cNvPr id="3" name="Title 2">
            <a:extLst>
              <a:ext uri="{FF2B5EF4-FFF2-40B4-BE49-F238E27FC236}">
                <a16:creationId xmlns:a16="http://schemas.microsoft.com/office/drawing/2014/main" id="{D3CB2E6C-AC36-B861-7FF0-D8DD06F0C352}"/>
              </a:ext>
            </a:extLst>
          </p:cNvPr>
          <p:cNvSpPr>
            <a:spLocks noGrp="1"/>
          </p:cNvSpPr>
          <p:nvPr>
            <p:ph type="title"/>
          </p:nvPr>
        </p:nvSpPr>
        <p:spPr>
          <a:xfrm>
            <a:off x="432000" y="431999"/>
            <a:ext cx="6469841" cy="1158805"/>
          </a:xfrm>
        </p:spPr>
        <p:txBody>
          <a:bodyPr/>
          <a:lstStyle/>
          <a:p>
            <a:pPr>
              <a:lnSpc>
                <a:spcPct val="100000"/>
              </a:lnSpc>
            </a:pPr>
            <a:r>
              <a:rPr lang="en-GB" sz="3600" dirty="0"/>
              <a:t>How can Presidents support their officers?</a:t>
            </a:r>
            <a:endParaRPr lang="en-US" sz="3600" dirty="0"/>
          </a:p>
        </p:txBody>
      </p:sp>
      <p:sp>
        <p:nvSpPr>
          <p:cNvPr id="7" name="TextBox 6">
            <a:extLst>
              <a:ext uri="{FF2B5EF4-FFF2-40B4-BE49-F238E27FC236}">
                <a16:creationId xmlns:a16="http://schemas.microsoft.com/office/drawing/2014/main" id="{58C27AB7-F1B6-9BB1-081D-D9A26AA7B043}"/>
              </a:ext>
            </a:extLst>
          </p:cNvPr>
          <p:cNvSpPr txBox="1"/>
          <p:nvPr/>
        </p:nvSpPr>
        <p:spPr>
          <a:xfrm>
            <a:off x="432000" y="2671401"/>
            <a:ext cx="6469842" cy="3046988"/>
          </a:xfrm>
          <a:prstGeom prst="rect">
            <a:avLst/>
          </a:prstGeom>
          <a:solidFill>
            <a:srgbClr val="D5EEF9">
              <a:alpha val="80000"/>
            </a:srgbClr>
          </a:solidFill>
        </p:spPr>
        <p:txBody>
          <a:bodyPr wrap="square">
            <a:spAutoFit/>
          </a:bodyPr>
          <a:lstStyle/>
          <a:p>
            <a:pPr marL="457200" marR="0" indent="-457200">
              <a:buFont typeface="+mj-lt"/>
              <a:buAutoNum type="alphaUcPeriod"/>
            </a:pPr>
            <a:r>
              <a:rPr lang="en-GB" sz="2400" dirty="0">
                <a:effectLst/>
                <a:latin typeface="+mn-lt"/>
              </a:rPr>
              <a:t>Taking over officer’s roles if they are busy</a:t>
            </a:r>
          </a:p>
          <a:p>
            <a:pPr marL="457200" marR="0" indent="-457200">
              <a:buFont typeface="+mj-lt"/>
              <a:buAutoNum type="alphaUcPeriod"/>
            </a:pPr>
            <a:r>
              <a:rPr lang="en-GB" sz="2400" dirty="0">
                <a:effectLst/>
                <a:latin typeface="+mn-lt"/>
              </a:rPr>
              <a:t>Encourage the formation of support teams and committees</a:t>
            </a:r>
          </a:p>
          <a:p>
            <a:pPr marL="457200" marR="0" indent="-457200">
              <a:buFont typeface="+mj-lt"/>
              <a:buAutoNum type="alphaUcPeriod"/>
            </a:pPr>
            <a:r>
              <a:rPr lang="en-GB" sz="2400" dirty="0">
                <a:effectLst/>
                <a:latin typeface="+mn-lt"/>
              </a:rPr>
              <a:t>Identify resources and tools to support individual officers</a:t>
            </a:r>
          </a:p>
          <a:p>
            <a:pPr marL="457200" marR="0" indent="-457200">
              <a:buFont typeface="+mj-lt"/>
              <a:buAutoNum type="alphaUcPeriod"/>
            </a:pPr>
            <a:r>
              <a:rPr lang="en-GB" sz="2400" dirty="0">
                <a:effectLst/>
                <a:latin typeface="+mn-lt"/>
              </a:rPr>
              <a:t>Inform officers </a:t>
            </a:r>
            <a:r>
              <a:rPr lang="en-GB" sz="2400" dirty="0"/>
              <a:t>about</a:t>
            </a:r>
            <a:r>
              <a:rPr lang="en-GB" sz="2400" dirty="0">
                <a:effectLst/>
                <a:latin typeface="+mn-lt"/>
              </a:rPr>
              <a:t> future contests</a:t>
            </a:r>
          </a:p>
          <a:p>
            <a:pPr marL="457200" marR="0" indent="-457200">
              <a:buFont typeface="+mj-lt"/>
              <a:buAutoNum type="alphaUcPeriod"/>
            </a:pPr>
            <a:r>
              <a:rPr lang="en-GB" sz="2400" dirty="0">
                <a:effectLst/>
                <a:latin typeface="+mn-lt"/>
              </a:rPr>
              <a:t>Inform officers about future training and webinars</a:t>
            </a:r>
            <a:endParaRPr lang="en-GB" sz="2400" dirty="0">
              <a:effectLst/>
              <a:latin typeface="Helvetica Neue" panose="02000503000000020004" pitchFamily="2" charset="0"/>
            </a:endParaRPr>
          </a:p>
        </p:txBody>
      </p:sp>
    </p:spTree>
    <p:extLst>
      <p:ext uri="{BB962C8B-B14F-4D97-AF65-F5344CB8AC3E}">
        <p14:creationId xmlns:p14="http://schemas.microsoft.com/office/powerpoint/2010/main" val="16840308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42C47350-C937-1016-66ED-50C863591625}"/>
              </a:ext>
            </a:extLst>
          </p:cNvPr>
          <p:cNvPicPr>
            <a:picLocks noGrp="1" noRot="1" noChangeAspect="1" noMove="1" noResize="1" noEditPoints="1" noAdjustHandles="1" noChangeArrowheads="1" noChangeShapeType="1" noCrop="1"/>
          </p:cNvPicPr>
          <p:nvPr>
            <p:ph type="pic" sz="quarter" idx="10"/>
          </p:nvPr>
        </p:nvPicPr>
        <p:blipFill>
          <a:blip r:embed="rId3" cstate="email">
            <a:extLst>
              <a:ext uri="{28A0092B-C50C-407E-A947-70E740481C1C}">
                <a14:useLocalDpi xmlns:a14="http://schemas.microsoft.com/office/drawing/2010/main"/>
              </a:ext>
            </a:extLst>
          </a:blip>
          <a:srcRect/>
          <a:stretch>
            <a:fillRect/>
          </a:stretch>
        </p:blipFill>
        <p:spPr>
          <a:prstGeom prst="rect">
            <a:avLst/>
          </a:prstGeom>
        </p:spPr>
      </p:pic>
      <p:sp>
        <p:nvSpPr>
          <p:cNvPr id="3" name="Title 2">
            <a:extLst>
              <a:ext uri="{FF2B5EF4-FFF2-40B4-BE49-F238E27FC236}">
                <a16:creationId xmlns:a16="http://schemas.microsoft.com/office/drawing/2014/main" id="{E74664EA-DFF4-EE36-3A3C-D2681964D6C4}"/>
              </a:ext>
            </a:extLst>
          </p:cNvPr>
          <p:cNvSpPr>
            <a:spLocks noGrp="1"/>
          </p:cNvSpPr>
          <p:nvPr>
            <p:ph type="title"/>
          </p:nvPr>
        </p:nvSpPr>
        <p:spPr>
          <a:xfrm>
            <a:off x="432000" y="431999"/>
            <a:ext cx="6695310" cy="1947945"/>
          </a:xfrm>
        </p:spPr>
        <p:txBody>
          <a:bodyPr/>
          <a:lstStyle/>
          <a:p>
            <a:pPr>
              <a:lnSpc>
                <a:spcPct val="100000"/>
              </a:lnSpc>
            </a:pPr>
            <a:r>
              <a:rPr lang="en-GB" sz="3600" dirty="0"/>
              <a:t>Which of the following is a key component of the Club Success Plan?</a:t>
            </a:r>
            <a:endParaRPr lang="en-US" sz="3600" dirty="0"/>
          </a:p>
        </p:txBody>
      </p:sp>
      <p:sp>
        <p:nvSpPr>
          <p:cNvPr id="6" name="TextBox 5">
            <a:extLst>
              <a:ext uri="{FF2B5EF4-FFF2-40B4-BE49-F238E27FC236}">
                <a16:creationId xmlns:a16="http://schemas.microsoft.com/office/drawing/2014/main" id="{C2D0F00C-A8E7-BAC6-2CEA-0CD19090142F}"/>
              </a:ext>
            </a:extLst>
          </p:cNvPr>
          <p:cNvSpPr txBox="1"/>
          <p:nvPr/>
        </p:nvSpPr>
        <p:spPr>
          <a:xfrm>
            <a:off x="432000" y="3782860"/>
            <a:ext cx="7660302" cy="2308324"/>
          </a:xfrm>
          <a:prstGeom prst="rect">
            <a:avLst/>
          </a:prstGeom>
          <a:noFill/>
        </p:spPr>
        <p:txBody>
          <a:bodyPr wrap="none" rtlCol="0">
            <a:spAutoFit/>
          </a:bodyPr>
          <a:lstStyle/>
          <a:p>
            <a:pPr marL="457200" indent="-457200">
              <a:buFont typeface="+mj-lt"/>
              <a:buAutoNum type="alphaUcPeriod"/>
            </a:pPr>
            <a:r>
              <a:rPr lang="en-GB" sz="2400" dirty="0"/>
              <a:t>Club’s social media passwords</a:t>
            </a:r>
          </a:p>
          <a:p>
            <a:pPr marL="457200" indent="-457200">
              <a:buFont typeface="+mj-lt"/>
              <a:buAutoNum type="alphaUcPeriod"/>
            </a:pPr>
            <a:r>
              <a:rPr lang="en-GB" sz="2400" dirty="0"/>
              <a:t>DCP goals for membership growth and education</a:t>
            </a:r>
          </a:p>
          <a:p>
            <a:pPr marL="457200" indent="-457200">
              <a:buFont typeface="+mj-lt"/>
              <a:buAutoNum type="alphaUcPeriod"/>
            </a:pPr>
            <a:r>
              <a:rPr lang="en-GB" sz="2400" dirty="0"/>
              <a:t>Club budget</a:t>
            </a:r>
          </a:p>
          <a:p>
            <a:pPr marL="457200" indent="-457200">
              <a:buFont typeface="+mj-lt"/>
              <a:buAutoNum type="alphaUcPeriod"/>
            </a:pPr>
            <a:r>
              <a:rPr lang="en-GB" sz="2400" dirty="0"/>
              <a:t>Club officer list</a:t>
            </a:r>
          </a:p>
          <a:p>
            <a:pPr marL="457200" indent="-457200">
              <a:buFont typeface="+mj-lt"/>
              <a:buAutoNum type="alphaUcPeriod"/>
            </a:pPr>
            <a:r>
              <a:rPr lang="en-GB" sz="2400" dirty="0"/>
              <a:t>Club contest dates</a:t>
            </a:r>
          </a:p>
          <a:p>
            <a:pPr marL="457200" indent="-457200">
              <a:buFont typeface="+mj-lt"/>
              <a:buAutoNum type="alphaUcPeriod"/>
            </a:pPr>
            <a:endParaRPr lang="en-US" sz="2400" dirty="0"/>
          </a:p>
        </p:txBody>
      </p:sp>
    </p:spTree>
    <p:extLst>
      <p:ext uri="{BB962C8B-B14F-4D97-AF65-F5344CB8AC3E}">
        <p14:creationId xmlns:p14="http://schemas.microsoft.com/office/powerpoint/2010/main" val="3139381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93038278-761D-7EBB-C65C-07F96F84F68F}"/>
              </a:ext>
            </a:extLst>
          </p:cNvPr>
          <p:cNvPicPr>
            <a:picLocks noGrp="1" noRot="1" noChangeAspect="1" noMove="1" noResize="1" noEditPoints="1" noAdjustHandles="1" noChangeArrowheads="1" noChangeShapeType="1" noCrop="1"/>
          </p:cNvPicPr>
          <p:nvPr>
            <p:ph type="pic" sz="quarter" idx="10"/>
          </p:nvPr>
        </p:nvPicPr>
        <p:blipFill>
          <a:blip r:embed="rId3" cstate="email">
            <a:extLst>
              <a:ext uri="{28A0092B-C50C-407E-A947-70E740481C1C}">
                <a14:useLocalDpi xmlns:a14="http://schemas.microsoft.com/office/drawing/2010/main"/>
              </a:ext>
            </a:extLst>
          </a:blip>
          <a:srcRect/>
          <a:stretch>
            <a:fillRect/>
          </a:stretch>
        </p:blipFill>
        <p:spPr>
          <a:prstGeom prst="rect">
            <a:avLst/>
          </a:prstGeom>
        </p:spPr>
      </p:pic>
      <p:sp>
        <p:nvSpPr>
          <p:cNvPr id="3" name="Title 2">
            <a:extLst>
              <a:ext uri="{FF2B5EF4-FFF2-40B4-BE49-F238E27FC236}">
                <a16:creationId xmlns:a16="http://schemas.microsoft.com/office/drawing/2014/main" id="{6A702DB1-443B-F193-8E01-51AB883A9DDF}"/>
              </a:ext>
            </a:extLst>
          </p:cNvPr>
          <p:cNvSpPr>
            <a:spLocks noGrp="1"/>
          </p:cNvSpPr>
          <p:nvPr>
            <p:ph type="title"/>
          </p:nvPr>
        </p:nvSpPr>
        <p:spPr>
          <a:xfrm>
            <a:off x="432000" y="431999"/>
            <a:ext cx="9300723" cy="1021019"/>
          </a:xfrm>
        </p:spPr>
        <p:txBody>
          <a:bodyPr/>
          <a:lstStyle/>
          <a:p>
            <a:pPr>
              <a:lnSpc>
                <a:spcPct val="100000"/>
              </a:lnSpc>
            </a:pPr>
            <a:r>
              <a:rPr lang="en-GB" sz="3600" dirty="0"/>
              <a:t>Which Toastmasters program can help clubs identify areas for improvement?</a:t>
            </a:r>
            <a:endParaRPr lang="en-US" sz="3600" dirty="0"/>
          </a:p>
        </p:txBody>
      </p:sp>
      <p:sp>
        <p:nvSpPr>
          <p:cNvPr id="7" name="TextBox 6">
            <a:extLst>
              <a:ext uri="{FF2B5EF4-FFF2-40B4-BE49-F238E27FC236}">
                <a16:creationId xmlns:a16="http://schemas.microsoft.com/office/drawing/2014/main" id="{000C6378-31FE-4566-5113-12C31DBA5E23}"/>
              </a:ext>
            </a:extLst>
          </p:cNvPr>
          <p:cNvSpPr txBox="1"/>
          <p:nvPr/>
        </p:nvSpPr>
        <p:spPr>
          <a:xfrm>
            <a:off x="432000" y="2735290"/>
            <a:ext cx="6194120" cy="1938992"/>
          </a:xfrm>
          <a:prstGeom prst="rect">
            <a:avLst/>
          </a:prstGeom>
          <a:noFill/>
        </p:spPr>
        <p:txBody>
          <a:bodyPr wrap="square">
            <a:spAutoFit/>
          </a:bodyPr>
          <a:lstStyle/>
          <a:p>
            <a:pPr marL="457200" marR="0" indent="-457200">
              <a:buFont typeface="+mj-lt"/>
              <a:buAutoNum type="alphaUcPeriod"/>
            </a:pPr>
            <a:r>
              <a:rPr lang="en-GB" sz="2400" dirty="0">
                <a:solidFill>
                  <a:schemeClr val="bg1"/>
                </a:solidFill>
                <a:effectLst/>
                <a:latin typeface="+mn-lt"/>
              </a:rPr>
              <a:t>Moments of Truth</a:t>
            </a:r>
          </a:p>
          <a:p>
            <a:pPr marL="457200" marR="0" indent="-457200">
              <a:buFont typeface="+mj-lt"/>
              <a:buAutoNum type="alphaUcPeriod"/>
            </a:pPr>
            <a:r>
              <a:rPr lang="en-GB" sz="2400" dirty="0">
                <a:solidFill>
                  <a:schemeClr val="bg1"/>
                </a:solidFill>
                <a:effectLst/>
                <a:latin typeface="+mn-lt"/>
              </a:rPr>
              <a:t>Distinguished Club Program</a:t>
            </a:r>
          </a:p>
          <a:p>
            <a:pPr marL="457200" marR="0" indent="-457200">
              <a:buFont typeface="+mj-lt"/>
              <a:buAutoNum type="alphaUcPeriod"/>
            </a:pPr>
            <a:r>
              <a:rPr lang="en-GB" sz="2400" dirty="0">
                <a:solidFill>
                  <a:schemeClr val="bg1"/>
                </a:solidFill>
                <a:effectLst/>
                <a:latin typeface="+mn-lt"/>
              </a:rPr>
              <a:t>Communication Plan</a:t>
            </a:r>
          </a:p>
          <a:p>
            <a:pPr marL="457200" marR="0" indent="-457200">
              <a:buFont typeface="+mj-lt"/>
              <a:buAutoNum type="alphaUcPeriod"/>
            </a:pPr>
            <a:r>
              <a:rPr lang="en-GB" sz="2400" dirty="0">
                <a:solidFill>
                  <a:schemeClr val="bg1"/>
                </a:solidFill>
                <a:effectLst/>
                <a:latin typeface="+mn-lt"/>
              </a:rPr>
              <a:t>Area Director’s Club Visit Report</a:t>
            </a:r>
          </a:p>
          <a:p>
            <a:pPr marL="457200" marR="0" indent="-457200">
              <a:buFont typeface="+mj-lt"/>
              <a:buAutoNum type="alphaUcPeriod"/>
            </a:pPr>
            <a:r>
              <a:rPr lang="en-GB" sz="2400" dirty="0">
                <a:solidFill>
                  <a:schemeClr val="bg1"/>
                </a:solidFill>
                <a:effectLst/>
                <a:latin typeface="+mn-lt"/>
              </a:rPr>
              <a:t>Club Success Plan</a:t>
            </a:r>
            <a:endParaRPr lang="en-GB" sz="2400" dirty="0">
              <a:solidFill>
                <a:schemeClr val="bg1"/>
              </a:solidFill>
              <a:effectLst/>
              <a:latin typeface="Helvetica Neue" panose="02000503000000020004" pitchFamily="2" charset="0"/>
            </a:endParaRPr>
          </a:p>
        </p:txBody>
      </p:sp>
    </p:spTree>
    <p:extLst>
      <p:ext uri="{BB962C8B-B14F-4D97-AF65-F5344CB8AC3E}">
        <p14:creationId xmlns:p14="http://schemas.microsoft.com/office/powerpoint/2010/main" val="22004695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835FF2C2-D278-0FCA-A18D-DD859688A2C1}"/>
              </a:ext>
            </a:extLst>
          </p:cNvPr>
          <p:cNvPicPr>
            <a:picLocks noGrp="1" noRot="1" noChangeAspect="1" noMove="1" noResize="1" noEditPoints="1" noAdjustHandles="1" noChangeArrowheads="1" noChangeShapeType="1" noCrop="1"/>
          </p:cNvPicPr>
          <p:nvPr>
            <p:ph type="pic" sz="quarter" idx="10"/>
          </p:nvPr>
        </p:nvPicPr>
        <p:blipFill>
          <a:blip r:embed="rId3" cstate="email">
            <a:extLst>
              <a:ext uri="{28A0092B-C50C-407E-A947-70E740481C1C}">
                <a14:useLocalDpi xmlns:a14="http://schemas.microsoft.com/office/drawing/2010/main"/>
              </a:ext>
            </a:extLst>
          </a:blip>
          <a:srcRect/>
          <a:stretch>
            <a:fillRect/>
          </a:stretch>
        </p:blipFill>
        <p:spPr>
          <a:prstGeom prst="rect">
            <a:avLst/>
          </a:prstGeom>
        </p:spPr>
      </p:pic>
      <p:sp>
        <p:nvSpPr>
          <p:cNvPr id="4" name="Title 3">
            <a:extLst>
              <a:ext uri="{FF2B5EF4-FFF2-40B4-BE49-F238E27FC236}">
                <a16:creationId xmlns:a16="http://schemas.microsoft.com/office/drawing/2014/main" id="{4AA7253B-0226-039C-28CE-EC767B532363}"/>
              </a:ext>
            </a:extLst>
          </p:cNvPr>
          <p:cNvSpPr>
            <a:spLocks noGrp="1"/>
          </p:cNvSpPr>
          <p:nvPr>
            <p:ph type="title"/>
          </p:nvPr>
        </p:nvSpPr>
        <p:spPr>
          <a:xfrm>
            <a:off x="7164888" y="432000"/>
            <a:ext cx="4740312" cy="720000"/>
          </a:xfrm>
        </p:spPr>
        <p:txBody>
          <a:bodyPr/>
          <a:lstStyle/>
          <a:p>
            <a:r>
              <a:rPr lang="en-US" sz="3600" dirty="0"/>
              <a:t>Where are we now?</a:t>
            </a:r>
          </a:p>
        </p:txBody>
      </p:sp>
    </p:spTree>
    <p:extLst>
      <p:ext uri="{BB962C8B-B14F-4D97-AF65-F5344CB8AC3E}">
        <p14:creationId xmlns:p14="http://schemas.microsoft.com/office/powerpoint/2010/main" val="33725667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F8AB24F1-EE6C-53D5-4BD4-3BA3159F6225}"/>
              </a:ext>
            </a:extLst>
          </p:cNvPr>
          <p:cNvPicPr>
            <a:picLocks noGrp="1" noRot="1" noChangeAspect="1" noMove="1" noResize="1" noEditPoints="1" noAdjustHandles="1" noChangeArrowheads="1" noChangeShapeType="1" noCrop="1"/>
          </p:cNvPicPr>
          <p:nvPr>
            <p:ph type="pic" sz="quarter" idx="10"/>
          </p:nvPr>
        </p:nvPicPr>
        <p:blipFill>
          <a:blip r:embed="rId3" cstate="email">
            <a:extLst>
              <a:ext uri="{28A0092B-C50C-407E-A947-70E740481C1C}">
                <a14:useLocalDpi xmlns:a14="http://schemas.microsoft.com/office/drawing/2010/main"/>
              </a:ext>
            </a:extLst>
          </a:blip>
          <a:srcRect/>
          <a:stretch>
            <a:fillRect/>
          </a:stretch>
        </p:blipFill>
        <p:spPr>
          <a:prstGeom prst="rect">
            <a:avLst/>
          </a:prstGeom>
        </p:spPr>
      </p:pic>
      <p:sp>
        <p:nvSpPr>
          <p:cNvPr id="3" name="Title 2">
            <a:extLst>
              <a:ext uri="{FF2B5EF4-FFF2-40B4-BE49-F238E27FC236}">
                <a16:creationId xmlns:a16="http://schemas.microsoft.com/office/drawing/2014/main" id="{4FE6BD1A-3A4A-7721-5699-5B03045CF7BC}"/>
              </a:ext>
            </a:extLst>
          </p:cNvPr>
          <p:cNvSpPr>
            <a:spLocks noGrp="1"/>
          </p:cNvSpPr>
          <p:nvPr>
            <p:ph type="title"/>
          </p:nvPr>
        </p:nvSpPr>
        <p:spPr>
          <a:xfrm>
            <a:off x="8267177" y="1358926"/>
            <a:ext cx="3188515" cy="720000"/>
          </a:xfrm>
        </p:spPr>
        <p:txBody>
          <a:bodyPr/>
          <a:lstStyle/>
          <a:p>
            <a:r>
              <a:rPr lang="en-US" sz="3600" dirty="0"/>
              <a:t>Successes</a:t>
            </a:r>
          </a:p>
        </p:txBody>
      </p:sp>
    </p:spTree>
    <p:extLst>
      <p:ext uri="{BB962C8B-B14F-4D97-AF65-F5344CB8AC3E}">
        <p14:creationId xmlns:p14="http://schemas.microsoft.com/office/powerpoint/2010/main" val="15036658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0CA30BF2-F8D6-F347-E0B9-70F1AF9C3A3E}"/>
              </a:ext>
            </a:extLst>
          </p:cNvPr>
          <p:cNvPicPr>
            <a:picLocks noGrp="1" noRot="1" noChangeAspect="1" noMove="1" noResize="1" noEditPoints="1" noAdjustHandles="1" noChangeArrowheads="1" noChangeShapeType="1" noCrop="1"/>
          </p:cNvPicPr>
          <p:nvPr>
            <p:ph type="pic" sz="quarter" idx="10"/>
          </p:nvPr>
        </p:nvPicPr>
        <p:blipFill>
          <a:blip r:embed="rId3" cstate="email">
            <a:extLst>
              <a:ext uri="{28A0092B-C50C-407E-A947-70E740481C1C}">
                <a14:useLocalDpi xmlns:a14="http://schemas.microsoft.com/office/drawing/2010/main"/>
              </a:ext>
            </a:extLst>
          </a:blip>
          <a:srcRect/>
          <a:stretch>
            <a:fillRect/>
          </a:stretch>
        </p:blipFill>
        <p:spPr>
          <a:prstGeom prst="rect">
            <a:avLst/>
          </a:prstGeom>
        </p:spPr>
      </p:pic>
      <p:sp>
        <p:nvSpPr>
          <p:cNvPr id="3" name="Title 2">
            <a:extLst>
              <a:ext uri="{FF2B5EF4-FFF2-40B4-BE49-F238E27FC236}">
                <a16:creationId xmlns:a16="http://schemas.microsoft.com/office/drawing/2014/main" id="{84D9B451-7EC1-9D83-05E6-F4D575279024}"/>
              </a:ext>
            </a:extLst>
          </p:cNvPr>
          <p:cNvSpPr>
            <a:spLocks noGrp="1"/>
          </p:cNvSpPr>
          <p:nvPr>
            <p:ph type="title"/>
          </p:nvPr>
        </p:nvSpPr>
        <p:spPr>
          <a:xfrm>
            <a:off x="8768219" y="3701293"/>
            <a:ext cx="3256768" cy="720000"/>
          </a:xfrm>
        </p:spPr>
        <p:txBody>
          <a:bodyPr/>
          <a:lstStyle/>
          <a:p>
            <a:r>
              <a:rPr lang="en-US" sz="3600" dirty="0"/>
              <a:t>Challenges</a:t>
            </a:r>
          </a:p>
        </p:txBody>
      </p:sp>
    </p:spTree>
    <p:extLst>
      <p:ext uri="{BB962C8B-B14F-4D97-AF65-F5344CB8AC3E}">
        <p14:creationId xmlns:p14="http://schemas.microsoft.com/office/powerpoint/2010/main" val="27961354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F90690D3-0B8C-A4D0-2882-325A632FAD20}"/>
              </a:ext>
            </a:extLst>
          </p:cNvPr>
          <p:cNvPicPr>
            <a:picLocks noGrp="1" noRot="1" noChangeAspect="1" noMove="1" noResize="1" noEditPoints="1" noAdjustHandles="1" noChangeArrowheads="1" noChangeShapeType="1" noCrop="1"/>
          </p:cNvPicPr>
          <p:nvPr>
            <p:ph type="pic" sz="quarter" idx="10"/>
          </p:nvPr>
        </p:nvPicPr>
        <p:blipFill>
          <a:blip r:embed="rId3" cstate="email">
            <a:extLst>
              <a:ext uri="{28A0092B-C50C-407E-A947-70E740481C1C}">
                <a14:useLocalDpi xmlns:a14="http://schemas.microsoft.com/office/drawing/2010/main"/>
              </a:ext>
            </a:extLst>
          </a:blip>
          <a:srcRect/>
          <a:stretch>
            <a:fillRect/>
          </a:stretch>
        </p:blipFill>
        <p:spPr>
          <a:prstGeom prst="rect">
            <a:avLst/>
          </a:prstGeom>
        </p:spPr>
      </p:pic>
      <p:sp>
        <p:nvSpPr>
          <p:cNvPr id="3" name="Title 2">
            <a:extLst>
              <a:ext uri="{FF2B5EF4-FFF2-40B4-BE49-F238E27FC236}">
                <a16:creationId xmlns:a16="http://schemas.microsoft.com/office/drawing/2014/main" id="{97BBD5FE-E2BF-1411-C3F8-7353677B8E5D}"/>
              </a:ext>
            </a:extLst>
          </p:cNvPr>
          <p:cNvSpPr>
            <a:spLocks noGrp="1"/>
          </p:cNvSpPr>
          <p:nvPr>
            <p:ph type="title"/>
          </p:nvPr>
        </p:nvSpPr>
        <p:spPr>
          <a:xfrm>
            <a:off x="432000" y="432000"/>
            <a:ext cx="4991770" cy="720000"/>
          </a:xfrm>
        </p:spPr>
        <p:txBody>
          <a:bodyPr/>
          <a:lstStyle/>
          <a:p>
            <a:r>
              <a:rPr lang="en-US" sz="3600" dirty="0"/>
              <a:t>Where are we going?</a:t>
            </a:r>
          </a:p>
        </p:txBody>
      </p:sp>
    </p:spTree>
    <p:extLst>
      <p:ext uri="{BB962C8B-B14F-4D97-AF65-F5344CB8AC3E}">
        <p14:creationId xmlns:p14="http://schemas.microsoft.com/office/powerpoint/2010/main" val="31119789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72E7C54E-1DD7-185A-1911-E01FF30EF8EE}"/>
              </a:ext>
            </a:extLst>
          </p:cNvPr>
          <p:cNvPicPr>
            <a:picLocks noGrp="1" noRot="1" noChangeAspect="1" noMove="1" noResize="1" noEditPoints="1" noAdjustHandles="1" noChangeArrowheads="1" noChangeShapeType="1" noCrop="1"/>
          </p:cNvPicPr>
          <p:nvPr>
            <p:ph type="pic" sz="quarter" idx="10"/>
          </p:nvPr>
        </p:nvPicPr>
        <p:blipFill>
          <a:blip r:embed="rId3" cstate="email">
            <a:extLst>
              <a:ext uri="{28A0092B-C50C-407E-A947-70E740481C1C}">
                <a14:useLocalDpi xmlns:a14="http://schemas.microsoft.com/office/drawing/2010/main"/>
              </a:ext>
            </a:extLst>
          </a:blip>
          <a:srcRect/>
          <a:stretch>
            <a:fillRect/>
          </a:stretch>
        </p:blipFill>
        <p:spPr>
          <a:prstGeom prst="rect">
            <a:avLst/>
          </a:prstGeom>
        </p:spPr>
      </p:pic>
      <p:sp>
        <p:nvSpPr>
          <p:cNvPr id="3" name="Title 2">
            <a:extLst>
              <a:ext uri="{FF2B5EF4-FFF2-40B4-BE49-F238E27FC236}">
                <a16:creationId xmlns:a16="http://schemas.microsoft.com/office/drawing/2014/main" id="{5090B30C-9A15-84DC-1B9E-9D5C856F31B1}"/>
              </a:ext>
            </a:extLst>
          </p:cNvPr>
          <p:cNvSpPr>
            <a:spLocks noGrp="1"/>
          </p:cNvSpPr>
          <p:nvPr>
            <p:ph type="title"/>
          </p:nvPr>
        </p:nvSpPr>
        <p:spPr>
          <a:xfrm>
            <a:off x="432000" y="2235822"/>
            <a:ext cx="3889479" cy="2386356"/>
          </a:xfrm>
        </p:spPr>
        <p:txBody>
          <a:bodyPr/>
          <a:lstStyle/>
          <a:p>
            <a:pPr>
              <a:lnSpc>
                <a:spcPct val="100000"/>
              </a:lnSpc>
            </a:pPr>
            <a:r>
              <a:rPr lang="en-US" sz="3600" dirty="0">
                <a:solidFill>
                  <a:schemeClr val="accent4"/>
                </a:solidFill>
              </a:rPr>
              <a:t>Root Cause Analysis</a:t>
            </a:r>
          </a:p>
        </p:txBody>
      </p:sp>
      <p:sp>
        <p:nvSpPr>
          <p:cNvPr id="7" name="TextBox 6">
            <a:extLst>
              <a:ext uri="{FF2B5EF4-FFF2-40B4-BE49-F238E27FC236}">
                <a16:creationId xmlns:a16="http://schemas.microsoft.com/office/drawing/2014/main" id="{10A5A9CB-5371-7BBB-DE64-AB44911CC866}"/>
              </a:ext>
            </a:extLst>
          </p:cNvPr>
          <p:cNvSpPr txBox="1"/>
          <p:nvPr/>
        </p:nvSpPr>
        <p:spPr>
          <a:xfrm>
            <a:off x="432000" y="4437511"/>
            <a:ext cx="2661929" cy="1569660"/>
          </a:xfrm>
          <a:prstGeom prst="rect">
            <a:avLst/>
          </a:prstGeom>
          <a:noFill/>
        </p:spPr>
        <p:txBody>
          <a:bodyPr wrap="square">
            <a:spAutoFit/>
          </a:bodyPr>
          <a:lstStyle/>
          <a:p>
            <a:pPr marL="0" marR="0">
              <a:buNone/>
            </a:pPr>
            <a:r>
              <a:rPr lang="en-GB" sz="2400" b="1" dirty="0">
                <a:solidFill>
                  <a:schemeClr val="bg1"/>
                </a:solidFill>
                <a:effectLst/>
                <a:latin typeface="+mn-lt"/>
              </a:rPr>
              <a:t>Problem Statement: </a:t>
            </a:r>
            <a:r>
              <a:rPr lang="en-GB" sz="2400" dirty="0">
                <a:solidFill>
                  <a:schemeClr val="bg1"/>
                </a:solidFill>
                <a:effectLst/>
                <a:latin typeface="+mn-lt"/>
              </a:rPr>
              <a:t>“The Club is in long-term decline.”</a:t>
            </a:r>
            <a:endParaRPr lang="en-GB" sz="1050" dirty="0">
              <a:solidFill>
                <a:schemeClr val="bg1"/>
              </a:solidFill>
              <a:effectLst/>
              <a:latin typeface="Helvetica Neue" panose="02000503000000020004" pitchFamily="2" charset="0"/>
            </a:endParaRPr>
          </a:p>
        </p:txBody>
      </p:sp>
    </p:spTree>
    <p:extLst>
      <p:ext uri="{BB962C8B-B14F-4D97-AF65-F5344CB8AC3E}">
        <p14:creationId xmlns:p14="http://schemas.microsoft.com/office/powerpoint/2010/main" val="31255299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alphaModFix amt="50228"/>
            <a:lum/>
            <a:extLst>
              <a:ext uri="{28A0092B-C50C-407E-A947-70E740481C1C}">
                <a14:useLocalDpi xmlns:a14="http://schemas.microsoft.com/office/drawing/2010/main"/>
              </a:ext>
            </a:extLst>
          </a:blip>
          <a:srcRect/>
          <a:stretch>
            <a:fillRect t="4000"/>
          </a:stretch>
        </a:blip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9E393125-C839-5BAD-1AD7-9BFA7D61B0E7}"/>
              </a:ext>
            </a:extLst>
          </p:cNvPr>
          <p:cNvSpPr>
            <a:spLocks noGrp="1"/>
          </p:cNvSpPr>
          <p:nvPr>
            <p:ph type="title"/>
          </p:nvPr>
        </p:nvSpPr>
        <p:spPr/>
        <p:txBody>
          <a:bodyPr/>
          <a:lstStyle/>
          <a:p>
            <a:r>
              <a:rPr lang="en-GB" sz="3600" dirty="0"/>
              <a:t>Fishbone Diagram for Problem-Solving</a:t>
            </a:r>
            <a:endParaRPr lang="en-US" sz="3600" dirty="0"/>
          </a:p>
        </p:txBody>
      </p:sp>
      <p:grpSp>
        <p:nvGrpSpPr>
          <p:cNvPr id="9" name="Group 8">
            <a:extLst>
              <a:ext uri="{FF2B5EF4-FFF2-40B4-BE49-F238E27FC236}">
                <a16:creationId xmlns:a16="http://schemas.microsoft.com/office/drawing/2014/main" id="{A1BF8394-A149-6F73-0ECD-DD8B3C8F1B1A}"/>
              </a:ext>
            </a:extLst>
          </p:cNvPr>
          <p:cNvGrpSpPr/>
          <p:nvPr/>
        </p:nvGrpSpPr>
        <p:grpSpPr>
          <a:xfrm>
            <a:off x="927100" y="1905000"/>
            <a:ext cx="9385300" cy="3429000"/>
            <a:chOff x="927100" y="1905000"/>
            <a:chExt cx="9385300" cy="3429000"/>
          </a:xfrm>
        </p:grpSpPr>
        <p:cxnSp>
          <p:nvCxnSpPr>
            <p:cNvPr id="10" name="Straight Arrow Connector 9">
              <a:extLst>
                <a:ext uri="{FF2B5EF4-FFF2-40B4-BE49-F238E27FC236}">
                  <a16:creationId xmlns:a16="http://schemas.microsoft.com/office/drawing/2014/main" id="{C453B693-256A-EAAA-AD3B-78EA10ED3D1B}"/>
                </a:ext>
              </a:extLst>
            </p:cNvPr>
            <p:cNvCxnSpPr/>
            <p:nvPr/>
          </p:nvCxnSpPr>
          <p:spPr>
            <a:xfrm>
              <a:off x="927100" y="3619500"/>
              <a:ext cx="9385300" cy="0"/>
            </a:xfrm>
            <a:prstGeom prst="straightConnector1">
              <a:avLst/>
            </a:prstGeom>
            <a:ln w="76200">
              <a:tailEnd type="triangle" w="lg" len="lg"/>
            </a:ln>
          </p:spPr>
          <p:style>
            <a:lnRef idx="1">
              <a:schemeClr val="dk1"/>
            </a:lnRef>
            <a:fillRef idx="0">
              <a:schemeClr val="dk1"/>
            </a:fillRef>
            <a:effectRef idx="0">
              <a:schemeClr val="dk1"/>
            </a:effectRef>
            <a:fontRef idx="minor">
              <a:schemeClr val="tx1"/>
            </a:fontRef>
          </p:style>
        </p:cxnSp>
        <p:cxnSp>
          <p:nvCxnSpPr>
            <p:cNvPr id="11" name="Straight Arrow Connector 10">
              <a:extLst>
                <a:ext uri="{FF2B5EF4-FFF2-40B4-BE49-F238E27FC236}">
                  <a16:creationId xmlns:a16="http://schemas.microsoft.com/office/drawing/2014/main" id="{EB95E47F-6F24-A660-0EEA-A7FE79331565}"/>
                </a:ext>
              </a:extLst>
            </p:cNvPr>
            <p:cNvCxnSpPr/>
            <p:nvPr/>
          </p:nvCxnSpPr>
          <p:spPr>
            <a:xfrm>
              <a:off x="1968500" y="1905000"/>
              <a:ext cx="749300" cy="1676400"/>
            </a:xfrm>
            <a:prstGeom prst="straightConnector1">
              <a:avLst/>
            </a:prstGeom>
            <a:ln w="38100">
              <a:tailEnd type="triangle" w="lg" len="lg"/>
            </a:ln>
          </p:spPr>
          <p:style>
            <a:lnRef idx="1">
              <a:schemeClr val="dk1"/>
            </a:lnRef>
            <a:fillRef idx="0">
              <a:schemeClr val="dk1"/>
            </a:fillRef>
            <a:effectRef idx="0">
              <a:schemeClr val="dk1"/>
            </a:effectRef>
            <a:fontRef idx="minor">
              <a:schemeClr val="tx1"/>
            </a:fontRef>
          </p:style>
        </p:cxnSp>
        <p:cxnSp>
          <p:nvCxnSpPr>
            <p:cNvPr id="12" name="Straight Arrow Connector 11">
              <a:extLst>
                <a:ext uri="{FF2B5EF4-FFF2-40B4-BE49-F238E27FC236}">
                  <a16:creationId xmlns:a16="http://schemas.microsoft.com/office/drawing/2014/main" id="{F4740130-350D-F1FD-237E-8E982E2C2C6A}"/>
                </a:ext>
              </a:extLst>
            </p:cNvPr>
            <p:cNvCxnSpPr/>
            <p:nvPr/>
          </p:nvCxnSpPr>
          <p:spPr>
            <a:xfrm>
              <a:off x="4854575" y="1905000"/>
              <a:ext cx="749300" cy="1676400"/>
            </a:xfrm>
            <a:prstGeom prst="straightConnector1">
              <a:avLst/>
            </a:prstGeom>
            <a:ln w="38100">
              <a:tailEnd type="triangle" w="lg" len="lg"/>
            </a:ln>
          </p:spPr>
          <p:style>
            <a:lnRef idx="1">
              <a:schemeClr val="dk1"/>
            </a:lnRef>
            <a:fillRef idx="0">
              <a:schemeClr val="dk1"/>
            </a:fillRef>
            <a:effectRef idx="0">
              <a:schemeClr val="dk1"/>
            </a:effectRef>
            <a:fontRef idx="minor">
              <a:schemeClr val="tx1"/>
            </a:fontRef>
          </p:style>
        </p:cxnSp>
        <p:cxnSp>
          <p:nvCxnSpPr>
            <p:cNvPr id="13" name="Straight Arrow Connector 12">
              <a:extLst>
                <a:ext uri="{FF2B5EF4-FFF2-40B4-BE49-F238E27FC236}">
                  <a16:creationId xmlns:a16="http://schemas.microsoft.com/office/drawing/2014/main" id="{30978B3B-A288-6B3D-C5BD-5376339A424B}"/>
                </a:ext>
              </a:extLst>
            </p:cNvPr>
            <p:cNvCxnSpPr/>
            <p:nvPr/>
          </p:nvCxnSpPr>
          <p:spPr>
            <a:xfrm>
              <a:off x="7740650" y="1905000"/>
              <a:ext cx="749300" cy="1676400"/>
            </a:xfrm>
            <a:prstGeom prst="straightConnector1">
              <a:avLst/>
            </a:prstGeom>
            <a:ln w="38100">
              <a:tailEnd type="triangle" w="lg" len="lg"/>
            </a:ln>
          </p:spPr>
          <p:style>
            <a:lnRef idx="1">
              <a:schemeClr val="dk1"/>
            </a:lnRef>
            <a:fillRef idx="0">
              <a:schemeClr val="dk1"/>
            </a:fillRef>
            <a:effectRef idx="0">
              <a:schemeClr val="dk1"/>
            </a:effectRef>
            <a:fontRef idx="minor">
              <a:schemeClr val="tx1"/>
            </a:fontRef>
          </p:style>
        </p:cxnSp>
        <p:cxnSp>
          <p:nvCxnSpPr>
            <p:cNvPr id="14" name="Straight Arrow Connector 13">
              <a:extLst>
                <a:ext uri="{FF2B5EF4-FFF2-40B4-BE49-F238E27FC236}">
                  <a16:creationId xmlns:a16="http://schemas.microsoft.com/office/drawing/2014/main" id="{4927F6B5-F9AC-9D10-4608-7F8E240FD3B4}"/>
                </a:ext>
              </a:extLst>
            </p:cNvPr>
            <p:cNvCxnSpPr/>
            <p:nvPr/>
          </p:nvCxnSpPr>
          <p:spPr>
            <a:xfrm flipV="1">
              <a:off x="1936750" y="3657600"/>
              <a:ext cx="749300" cy="1676400"/>
            </a:xfrm>
            <a:prstGeom prst="straightConnector1">
              <a:avLst/>
            </a:prstGeom>
            <a:ln w="38100">
              <a:solidFill>
                <a:schemeClr val="tx1"/>
              </a:solidFill>
              <a:tailEnd type="triangle" w="lg" len="lg"/>
            </a:ln>
          </p:spPr>
          <p:style>
            <a:lnRef idx="2">
              <a:schemeClr val="accent1"/>
            </a:lnRef>
            <a:fillRef idx="0">
              <a:schemeClr val="accent1"/>
            </a:fillRef>
            <a:effectRef idx="1">
              <a:schemeClr val="accent1"/>
            </a:effectRef>
            <a:fontRef idx="minor">
              <a:schemeClr val="tx1"/>
            </a:fontRef>
          </p:style>
        </p:cxnSp>
        <p:cxnSp>
          <p:nvCxnSpPr>
            <p:cNvPr id="15" name="Straight Arrow Connector 14">
              <a:extLst>
                <a:ext uri="{FF2B5EF4-FFF2-40B4-BE49-F238E27FC236}">
                  <a16:creationId xmlns:a16="http://schemas.microsoft.com/office/drawing/2014/main" id="{067D06D6-8FE2-E533-E83E-55B1C1415930}"/>
                </a:ext>
              </a:extLst>
            </p:cNvPr>
            <p:cNvCxnSpPr/>
            <p:nvPr/>
          </p:nvCxnSpPr>
          <p:spPr>
            <a:xfrm flipV="1">
              <a:off x="4822825" y="3657600"/>
              <a:ext cx="749300" cy="1676400"/>
            </a:xfrm>
            <a:prstGeom prst="straightConnector1">
              <a:avLst/>
            </a:prstGeom>
            <a:ln w="38100">
              <a:solidFill>
                <a:schemeClr val="tx1"/>
              </a:solidFill>
              <a:tailEnd type="triangle" w="lg" len="lg"/>
            </a:ln>
          </p:spPr>
          <p:style>
            <a:lnRef idx="2">
              <a:schemeClr val="accent1"/>
            </a:lnRef>
            <a:fillRef idx="0">
              <a:schemeClr val="accent1"/>
            </a:fillRef>
            <a:effectRef idx="1">
              <a:schemeClr val="accent1"/>
            </a:effectRef>
            <a:fontRef idx="minor">
              <a:schemeClr val="tx1"/>
            </a:fontRef>
          </p:style>
        </p:cxnSp>
        <p:cxnSp>
          <p:nvCxnSpPr>
            <p:cNvPr id="16" name="Straight Arrow Connector 15">
              <a:extLst>
                <a:ext uri="{FF2B5EF4-FFF2-40B4-BE49-F238E27FC236}">
                  <a16:creationId xmlns:a16="http://schemas.microsoft.com/office/drawing/2014/main" id="{B0D0A322-4E52-7E39-42F5-43549CCFC1CD}"/>
                </a:ext>
              </a:extLst>
            </p:cNvPr>
            <p:cNvCxnSpPr/>
            <p:nvPr/>
          </p:nvCxnSpPr>
          <p:spPr>
            <a:xfrm flipV="1">
              <a:off x="7708900" y="3657600"/>
              <a:ext cx="749300" cy="1676400"/>
            </a:xfrm>
            <a:prstGeom prst="straightConnector1">
              <a:avLst/>
            </a:prstGeom>
            <a:ln w="38100">
              <a:solidFill>
                <a:schemeClr val="tx1"/>
              </a:solidFill>
              <a:tailEnd type="triangle" w="lg" len="lg"/>
            </a:ln>
          </p:spPr>
          <p:style>
            <a:lnRef idx="2">
              <a:schemeClr val="accent1"/>
            </a:lnRef>
            <a:fillRef idx="0">
              <a:schemeClr val="accent1"/>
            </a:fillRef>
            <a:effectRef idx="1">
              <a:schemeClr val="accent1"/>
            </a:effectRef>
            <a:fontRef idx="minor">
              <a:schemeClr val="tx1"/>
            </a:fontRef>
          </p:style>
        </p:cxnSp>
      </p:grpSp>
      <p:sp>
        <p:nvSpPr>
          <p:cNvPr id="17" name="TextBox 16">
            <a:extLst>
              <a:ext uri="{FF2B5EF4-FFF2-40B4-BE49-F238E27FC236}">
                <a16:creationId xmlns:a16="http://schemas.microsoft.com/office/drawing/2014/main" id="{F345D15F-16EC-8251-0F55-51F57791388F}"/>
              </a:ext>
            </a:extLst>
          </p:cNvPr>
          <p:cNvSpPr txBox="1"/>
          <p:nvPr/>
        </p:nvSpPr>
        <p:spPr>
          <a:xfrm>
            <a:off x="704850" y="1293167"/>
            <a:ext cx="2527300" cy="461665"/>
          </a:xfrm>
          <a:prstGeom prst="rect">
            <a:avLst/>
          </a:prstGeom>
          <a:noFill/>
        </p:spPr>
        <p:txBody>
          <a:bodyPr wrap="square" rtlCol="0">
            <a:spAutoFit/>
          </a:bodyPr>
          <a:lstStyle/>
          <a:p>
            <a:pPr algn="ctr"/>
            <a:r>
              <a:rPr lang="en-US" sz="2400" dirty="0"/>
              <a:t>Resources</a:t>
            </a:r>
          </a:p>
        </p:txBody>
      </p:sp>
      <p:sp>
        <p:nvSpPr>
          <p:cNvPr id="18" name="TextBox 17">
            <a:extLst>
              <a:ext uri="{FF2B5EF4-FFF2-40B4-BE49-F238E27FC236}">
                <a16:creationId xmlns:a16="http://schemas.microsoft.com/office/drawing/2014/main" id="{30B26A9A-5B0D-9E85-C161-A17AEDF2EB0E}"/>
              </a:ext>
            </a:extLst>
          </p:cNvPr>
          <p:cNvSpPr txBox="1"/>
          <p:nvPr/>
        </p:nvSpPr>
        <p:spPr>
          <a:xfrm>
            <a:off x="3562350" y="1293167"/>
            <a:ext cx="2527300" cy="461665"/>
          </a:xfrm>
          <a:prstGeom prst="rect">
            <a:avLst/>
          </a:prstGeom>
          <a:noFill/>
        </p:spPr>
        <p:txBody>
          <a:bodyPr wrap="square" rtlCol="0">
            <a:spAutoFit/>
          </a:bodyPr>
          <a:lstStyle/>
          <a:p>
            <a:pPr algn="ctr"/>
            <a:r>
              <a:rPr lang="en-US" sz="2400" dirty="0"/>
              <a:t>Processes</a:t>
            </a:r>
          </a:p>
        </p:txBody>
      </p:sp>
      <p:sp>
        <p:nvSpPr>
          <p:cNvPr id="19" name="TextBox 18">
            <a:extLst>
              <a:ext uri="{FF2B5EF4-FFF2-40B4-BE49-F238E27FC236}">
                <a16:creationId xmlns:a16="http://schemas.microsoft.com/office/drawing/2014/main" id="{2AA66397-796A-3124-5E54-A777DB393221}"/>
              </a:ext>
            </a:extLst>
          </p:cNvPr>
          <p:cNvSpPr txBox="1"/>
          <p:nvPr/>
        </p:nvSpPr>
        <p:spPr>
          <a:xfrm>
            <a:off x="5962650" y="1293167"/>
            <a:ext cx="3803650" cy="461665"/>
          </a:xfrm>
          <a:prstGeom prst="rect">
            <a:avLst/>
          </a:prstGeom>
          <a:noFill/>
        </p:spPr>
        <p:txBody>
          <a:bodyPr wrap="square" rtlCol="0">
            <a:spAutoFit/>
          </a:bodyPr>
          <a:lstStyle/>
          <a:p>
            <a:pPr algn="ctr"/>
            <a:r>
              <a:rPr lang="en-US" sz="2400" dirty="0"/>
              <a:t>Leadership</a:t>
            </a:r>
          </a:p>
        </p:txBody>
      </p:sp>
      <p:sp>
        <p:nvSpPr>
          <p:cNvPr id="20" name="TextBox 19">
            <a:extLst>
              <a:ext uri="{FF2B5EF4-FFF2-40B4-BE49-F238E27FC236}">
                <a16:creationId xmlns:a16="http://schemas.microsoft.com/office/drawing/2014/main" id="{1FC9F5B5-D1D3-41DA-76E1-89658296F4A0}"/>
              </a:ext>
            </a:extLst>
          </p:cNvPr>
          <p:cNvSpPr txBox="1"/>
          <p:nvPr/>
        </p:nvSpPr>
        <p:spPr>
          <a:xfrm>
            <a:off x="704850" y="5446067"/>
            <a:ext cx="2527300" cy="461665"/>
          </a:xfrm>
          <a:prstGeom prst="rect">
            <a:avLst/>
          </a:prstGeom>
          <a:noFill/>
        </p:spPr>
        <p:txBody>
          <a:bodyPr wrap="square" rtlCol="0">
            <a:spAutoFit/>
          </a:bodyPr>
          <a:lstStyle/>
          <a:p>
            <a:pPr algn="ctr"/>
            <a:r>
              <a:rPr lang="en-US" sz="2400" dirty="0"/>
              <a:t>Culture</a:t>
            </a:r>
          </a:p>
        </p:txBody>
      </p:sp>
      <p:sp>
        <p:nvSpPr>
          <p:cNvPr id="21" name="TextBox 20">
            <a:extLst>
              <a:ext uri="{FF2B5EF4-FFF2-40B4-BE49-F238E27FC236}">
                <a16:creationId xmlns:a16="http://schemas.microsoft.com/office/drawing/2014/main" id="{2DDA48AE-EF6A-D353-210C-247869CA6E27}"/>
              </a:ext>
            </a:extLst>
          </p:cNvPr>
          <p:cNvSpPr txBox="1"/>
          <p:nvPr/>
        </p:nvSpPr>
        <p:spPr>
          <a:xfrm>
            <a:off x="3562350" y="5446067"/>
            <a:ext cx="2527300" cy="461665"/>
          </a:xfrm>
          <a:prstGeom prst="rect">
            <a:avLst/>
          </a:prstGeom>
          <a:noFill/>
        </p:spPr>
        <p:txBody>
          <a:bodyPr wrap="square" rtlCol="0">
            <a:spAutoFit/>
          </a:bodyPr>
          <a:lstStyle/>
          <a:p>
            <a:pPr algn="ctr"/>
            <a:r>
              <a:rPr lang="en-US" sz="2400" dirty="0"/>
              <a:t>Meetings</a:t>
            </a:r>
          </a:p>
        </p:txBody>
      </p:sp>
      <p:sp>
        <p:nvSpPr>
          <p:cNvPr id="22" name="TextBox 21">
            <a:extLst>
              <a:ext uri="{FF2B5EF4-FFF2-40B4-BE49-F238E27FC236}">
                <a16:creationId xmlns:a16="http://schemas.microsoft.com/office/drawing/2014/main" id="{3D796F91-6B7C-350C-BB1F-49035BEC7589}"/>
              </a:ext>
            </a:extLst>
          </p:cNvPr>
          <p:cNvSpPr txBox="1"/>
          <p:nvPr/>
        </p:nvSpPr>
        <p:spPr>
          <a:xfrm>
            <a:off x="6419850" y="5446067"/>
            <a:ext cx="2527300" cy="461665"/>
          </a:xfrm>
          <a:prstGeom prst="rect">
            <a:avLst/>
          </a:prstGeom>
          <a:noFill/>
        </p:spPr>
        <p:txBody>
          <a:bodyPr wrap="square" rtlCol="0">
            <a:spAutoFit/>
          </a:bodyPr>
          <a:lstStyle/>
          <a:p>
            <a:pPr algn="ctr"/>
            <a:r>
              <a:rPr lang="en-US" sz="2400" dirty="0"/>
              <a:t>Membership</a:t>
            </a:r>
          </a:p>
        </p:txBody>
      </p:sp>
      <p:sp>
        <p:nvSpPr>
          <p:cNvPr id="23" name="TextBox 22">
            <a:extLst>
              <a:ext uri="{FF2B5EF4-FFF2-40B4-BE49-F238E27FC236}">
                <a16:creationId xmlns:a16="http://schemas.microsoft.com/office/drawing/2014/main" id="{748BAD20-70D5-D724-C1CA-0140EB1CF00A}"/>
              </a:ext>
            </a:extLst>
          </p:cNvPr>
          <p:cNvSpPr txBox="1"/>
          <p:nvPr/>
        </p:nvSpPr>
        <p:spPr>
          <a:xfrm>
            <a:off x="9828930" y="3204001"/>
            <a:ext cx="2527300" cy="830997"/>
          </a:xfrm>
          <a:prstGeom prst="rect">
            <a:avLst/>
          </a:prstGeom>
          <a:noFill/>
        </p:spPr>
        <p:txBody>
          <a:bodyPr wrap="square" rtlCol="0">
            <a:spAutoFit/>
          </a:bodyPr>
          <a:lstStyle/>
          <a:p>
            <a:pPr algn="ctr"/>
            <a:r>
              <a:rPr lang="en-US" sz="2400" b="1" dirty="0"/>
              <a:t>Problem Statement</a:t>
            </a:r>
          </a:p>
        </p:txBody>
      </p:sp>
      <p:sp>
        <p:nvSpPr>
          <p:cNvPr id="24" name="TextBox 23">
            <a:extLst>
              <a:ext uri="{FF2B5EF4-FFF2-40B4-BE49-F238E27FC236}">
                <a16:creationId xmlns:a16="http://schemas.microsoft.com/office/drawing/2014/main" id="{82C6A6B0-78CB-CBC7-A028-CE64D22D3B1F}"/>
              </a:ext>
            </a:extLst>
          </p:cNvPr>
          <p:cNvSpPr txBox="1"/>
          <p:nvPr/>
        </p:nvSpPr>
        <p:spPr>
          <a:xfrm>
            <a:off x="8775366" y="5538398"/>
            <a:ext cx="3074068" cy="646331"/>
          </a:xfrm>
          <a:prstGeom prst="rect">
            <a:avLst/>
          </a:prstGeom>
          <a:noFill/>
        </p:spPr>
        <p:txBody>
          <a:bodyPr wrap="square">
            <a:spAutoFit/>
          </a:bodyPr>
          <a:lstStyle/>
          <a:p>
            <a:pPr marL="0" marR="0">
              <a:buNone/>
            </a:pPr>
            <a:r>
              <a:rPr lang="en-GB" sz="1200" i="1" dirty="0"/>
              <a:t>Fishbone</a:t>
            </a:r>
            <a:r>
              <a:rPr lang="en-GB" sz="1200" i="1" dirty="0">
                <a:effectLst/>
                <a:latin typeface="+mn-lt"/>
              </a:rPr>
              <a:t> labels vary depending on the context. Choose categories that best fit the problem you are analyzing.</a:t>
            </a:r>
            <a:endParaRPr lang="en-GB" sz="1200" dirty="0">
              <a:effectLst/>
              <a:latin typeface="Helvetica Neue" panose="02000503000000020004" pitchFamily="2" charset="0"/>
            </a:endParaRPr>
          </a:p>
        </p:txBody>
      </p:sp>
    </p:spTree>
    <p:extLst>
      <p:ext uri="{BB962C8B-B14F-4D97-AF65-F5344CB8AC3E}">
        <p14:creationId xmlns:p14="http://schemas.microsoft.com/office/powerpoint/2010/main" val="12276681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90E8F-C4AE-1192-5F8A-78FD95D676F0}"/>
              </a:ext>
            </a:extLst>
          </p:cNvPr>
          <p:cNvSpPr>
            <a:spLocks noGrp="1" noRot="1" noMove="1" noResize="1" noEditPoints="1" noAdjustHandles="1" noChangeArrowheads="1" noChangeShapeType="1"/>
          </p:cNvSpPr>
          <p:nvPr>
            <p:ph type="title"/>
          </p:nvPr>
        </p:nvSpPr>
        <p:spPr/>
        <p:txBody>
          <a:bodyPr/>
          <a:lstStyle/>
          <a:p>
            <a:r>
              <a:rPr lang="en-GB" sz="3600" dirty="0"/>
              <a:t>Fishbone Diagram for Problem-Solving</a:t>
            </a:r>
            <a:endParaRPr lang="en-US" sz="3600" dirty="0"/>
          </a:p>
        </p:txBody>
      </p:sp>
      <p:cxnSp>
        <p:nvCxnSpPr>
          <p:cNvPr id="6" name="Straight Arrow Connector 5">
            <a:extLst>
              <a:ext uri="{FF2B5EF4-FFF2-40B4-BE49-F238E27FC236}">
                <a16:creationId xmlns:a16="http://schemas.microsoft.com/office/drawing/2014/main" id="{4AE3AF8D-9149-E180-4DCC-38CD808B083D}"/>
              </a:ext>
            </a:extLst>
          </p:cNvPr>
          <p:cNvCxnSpPr>
            <a:cxnSpLocks noGrp="1" noRot="1" noMove="1" noResize="1" noEditPoints="1" noAdjustHandles="1" noChangeArrowheads="1" noChangeShapeType="1"/>
          </p:cNvCxnSpPr>
          <p:nvPr/>
        </p:nvCxnSpPr>
        <p:spPr>
          <a:xfrm>
            <a:off x="993913" y="3578087"/>
            <a:ext cx="8918713" cy="0"/>
          </a:xfrm>
          <a:prstGeom prst="straightConnector1">
            <a:avLst/>
          </a:prstGeom>
          <a:ln w="76200">
            <a:tailEnd type="triangle" w="lg" len="lg"/>
          </a:ln>
        </p:spPr>
        <p:style>
          <a:lnRef idx="2">
            <a:schemeClr val="accent1"/>
          </a:lnRef>
          <a:fillRef idx="0">
            <a:schemeClr val="accent1"/>
          </a:fillRef>
          <a:effectRef idx="1">
            <a:schemeClr val="accent1"/>
          </a:effectRef>
          <a:fontRef idx="minor">
            <a:schemeClr val="tx1"/>
          </a:fontRef>
        </p:style>
      </p:cxnSp>
      <p:cxnSp>
        <p:nvCxnSpPr>
          <p:cNvPr id="8" name="Straight Arrow Connector 7">
            <a:extLst>
              <a:ext uri="{FF2B5EF4-FFF2-40B4-BE49-F238E27FC236}">
                <a16:creationId xmlns:a16="http://schemas.microsoft.com/office/drawing/2014/main" id="{4500B53C-D0B1-6C9D-2268-31DDEA02B322}"/>
              </a:ext>
            </a:extLst>
          </p:cNvPr>
          <p:cNvCxnSpPr>
            <a:cxnSpLocks noGrp="1" noRot="1" noMove="1" noResize="1" noEditPoints="1" noAdjustHandles="1" noChangeArrowheads="1" noChangeShapeType="1"/>
          </p:cNvCxnSpPr>
          <p:nvPr/>
        </p:nvCxnSpPr>
        <p:spPr>
          <a:xfrm>
            <a:off x="2451652" y="1683026"/>
            <a:ext cx="742122" cy="1895061"/>
          </a:xfrm>
          <a:prstGeom prst="straightConnector1">
            <a:avLst/>
          </a:prstGeom>
          <a:ln w="38100">
            <a:tailEnd type="triangle" w="lg" len="lg"/>
          </a:ln>
        </p:spPr>
        <p:style>
          <a:lnRef idx="2">
            <a:schemeClr val="accent1"/>
          </a:lnRef>
          <a:fillRef idx="0">
            <a:schemeClr val="accent1"/>
          </a:fillRef>
          <a:effectRef idx="1">
            <a:schemeClr val="accent1"/>
          </a:effectRef>
          <a:fontRef idx="minor">
            <a:schemeClr val="tx1"/>
          </a:fontRef>
        </p:style>
      </p:cxnSp>
      <p:cxnSp>
        <p:nvCxnSpPr>
          <p:cNvPr id="9" name="Straight Arrow Connector 8">
            <a:extLst>
              <a:ext uri="{FF2B5EF4-FFF2-40B4-BE49-F238E27FC236}">
                <a16:creationId xmlns:a16="http://schemas.microsoft.com/office/drawing/2014/main" id="{B8F36CA2-A10E-B6E0-ACEA-67D20814113F}"/>
              </a:ext>
            </a:extLst>
          </p:cNvPr>
          <p:cNvCxnSpPr>
            <a:cxnSpLocks noGrp="1" noRot="1" noMove="1" noResize="1" noEditPoints="1" noAdjustHandles="1" noChangeArrowheads="1" noChangeShapeType="1"/>
          </p:cNvCxnSpPr>
          <p:nvPr/>
        </p:nvCxnSpPr>
        <p:spPr>
          <a:xfrm>
            <a:off x="5062331" y="1683026"/>
            <a:ext cx="742122" cy="1895061"/>
          </a:xfrm>
          <a:prstGeom prst="straightConnector1">
            <a:avLst/>
          </a:prstGeom>
          <a:ln w="38100">
            <a:tailEnd type="triangle" w="lg" len="lg"/>
          </a:ln>
        </p:spPr>
        <p:style>
          <a:lnRef idx="2">
            <a:schemeClr val="accent1"/>
          </a:lnRef>
          <a:fillRef idx="0">
            <a:schemeClr val="accent1"/>
          </a:fillRef>
          <a:effectRef idx="1">
            <a:schemeClr val="accent1"/>
          </a:effectRef>
          <a:fontRef idx="minor">
            <a:schemeClr val="tx1"/>
          </a:fontRef>
        </p:style>
      </p:cxnSp>
      <p:cxnSp>
        <p:nvCxnSpPr>
          <p:cNvPr id="10" name="Straight Arrow Connector 9">
            <a:extLst>
              <a:ext uri="{FF2B5EF4-FFF2-40B4-BE49-F238E27FC236}">
                <a16:creationId xmlns:a16="http://schemas.microsoft.com/office/drawing/2014/main" id="{399C5615-8789-B202-22C2-1B6A0207D9A6}"/>
              </a:ext>
            </a:extLst>
          </p:cNvPr>
          <p:cNvCxnSpPr>
            <a:cxnSpLocks noGrp="1" noRot="1" noMove="1" noResize="1" noEditPoints="1" noAdjustHandles="1" noChangeArrowheads="1" noChangeShapeType="1"/>
          </p:cNvCxnSpPr>
          <p:nvPr/>
        </p:nvCxnSpPr>
        <p:spPr>
          <a:xfrm>
            <a:off x="7673010" y="1683026"/>
            <a:ext cx="742122" cy="1895061"/>
          </a:xfrm>
          <a:prstGeom prst="straightConnector1">
            <a:avLst/>
          </a:prstGeom>
          <a:ln w="38100">
            <a:tailEnd type="triangle" w="lg" len="lg"/>
          </a:ln>
        </p:spPr>
        <p:style>
          <a:lnRef idx="2">
            <a:schemeClr val="accent1"/>
          </a:lnRef>
          <a:fillRef idx="0">
            <a:schemeClr val="accent1"/>
          </a:fillRef>
          <a:effectRef idx="1">
            <a:schemeClr val="accent1"/>
          </a:effectRef>
          <a:fontRef idx="minor">
            <a:schemeClr val="tx1"/>
          </a:fontRef>
        </p:style>
      </p:cxnSp>
      <p:cxnSp>
        <p:nvCxnSpPr>
          <p:cNvPr id="11" name="Straight Arrow Connector 10">
            <a:extLst>
              <a:ext uri="{FF2B5EF4-FFF2-40B4-BE49-F238E27FC236}">
                <a16:creationId xmlns:a16="http://schemas.microsoft.com/office/drawing/2014/main" id="{0E6E199F-6354-9242-27F2-9683642C4D38}"/>
              </a:ext>
            </a:extLst>
          </p:cNvPr>
          <p:cNvCxnSpPr>
            <a:cxnSpLocks noGrp="1" noRot="1" noMove="1" noResize="1" noEditPoints="1" noAdjustHandles="1" noChangeArrowheads="1" noChangeShapeType="1"/>
          </p:cNvCxnSpPr>
          <p:nvPr/>
        </p:nvCxnSpPr>
        <p:spPr>
          <a:xfrm flipV="1">
            <a:off x="2451652" y="3604591"/>
            <a:ext cx="742122" cy="1895061"/>
          </a:xfrm>
          <a:prstGeom prst="straightConnector1">
            <a:avLst/>
          </a:prstGeom>
          <a:ln w="38100">
            <a:tailEnd type="triangle" w="lg" len="lg"/>
          </a:ln>
        </p:spPr>
        <p:style>
          <a:lnRef idx="2">
            <a:schemeClr val="accent1"/>
          </a:lnRef>
          <a:fillRef idx="0">
            <a:schemeClr val="accent1"/>
          </a:fillRef>
          <a:effectRef idx="1">
            <a:schemeClr val="accent1"/>
          </a:effectRef>
          <a:fontRef idx="minor">
            <a:schemeClr val="tx1"/>
          </a:fontRef>
        </p:style>
      </p:cxnSp>
      <p:cxnSp>
        <p:nvCxnSpPr>
          <p:cNvPr id="12" name="Straight Arrow Connector 11">
            <a:extLst>
              <a:ext uri="{FF2B5EF4-FFF2-40B4-BE49-F238E27FC236}">
                <a16:creationId xmlns:a16="http://schemas.microsoft.com/office/drawing/2014/main" id="{912D6D4F-2330-25B9-74EA-F20714805AE3}"/>
              </a:ext>
            </a:extLst>
          </p:cNvPr>
          <p:cNvCxnSpPr>
            <a:cxnSpLocks noGrp="1" noRot="1" noMove="1" noResize="1" noEditPoints="1" noAdjustHandles="1" noChangeArrowheads="1" noChangeShapeType="1"/>
          </p:cNvCxnSpPr>
          <p:nvPr/>
        </p:nvCxnSpPr>
        <p:spPr>
          <a:xfrm flipV="1">
            <a:off x="5062331" y="3604591"/>
            <a:ext cx="742122" cy="1895061"/>
          </a:xfrm>
          <a:prstGeom prst="straightConnector1">
            <a:avLst/>
          </a:prstGeom>
          <a:ln w="38100">
            <a:tailEnd type="triangle" w="lg" len="lg"/>
          </a:ln>
        </p:spPr>
        <p:style>
          <a:lnRef idx="2">
            <a:schemeClr val="accent1"/>
          </a:lnRef>
          <a:fillRef idx="0">
            <a:schemeClr val="accent1"/>
          </a:fillRef>
          <a:effectRef idx="1">
            <a:schemeClr val="accent1"/>
          </a:effectRef>
          <a:fontRef idx="minor">
            <a:schemeClr val="tx1"/>
          </a:fontRef>
        </p:style>
      </p:cxnSp>
      <p:cxnSp>
        <p:nvCxnSpPr>
          <p:cNvPr id="13" name="Straight Arrow Connector 12">
            <a:extLst>
              <a:ext uri="{FF2B5EF4-FFF2-40B4-BE49-F238E27FC236}">
                <a16:creationId xmlns:a16="http://schemas.microsoft.com/office/drawing/2014/main" id="{1510CB86-F441-C6D7-1586-6996CE3F72E8}"/>
              </a:ext>
            </a:extLst>
          </p:cNvPr>
          <p:cNvCxnSpPr>
            <a:cxnSpLocks noGrp="1" noRot="1" noMove="1" noResize="1" noEditPoints="1" noAdjustHandles="1" noChangeArrowheads="1" noChangeShapeType="1"/>
          </p:cNvCxnSpPr>
          <p:nvPr/>
        </p:nvCxnSpPr>
        <p:spPr>
          <a:xfrm flipV="1">
            <a:off x="7673010" y="3604591"/>
            <a:ext cx="742122" cy="1895061"/>
          </a:xfrm>
          <a:prstGeom prst="straightConnector1">
            <a:avLst/>
          </a:prstGeom>
          <a:ln w="38100">
            <a:tailEnd type="triangle" w="lg" len="lg"/>
          </a:ln>
        </p:spPr>
        <p:style>
          <a:lnRef idx="2">
            <a:schemeClr val="accent1"/>
          </a:lnRef>
          <a:fillRef idx="0">
            <a:schemeClr val="accent1"/>
          </a:fillRef>
          <a:effectRef idx="1">
            <a:schemeClr val="accent1"/>
          </a:effectRef>
          <a:fontRef idx="minor">
            <a:schemeClr val="tx1"/>
          </a:fontRef>
        </p:style>
      </p:cxnSp>
      <p:sp>
        <p:nvSpPr>
          <p:cNvPr id="14" name="TextBox 13">
            <a:extLst>
              <a:ext uri="{FF2B5EF4-FFF2-40B4-BE49-F238E27FC236}">
                <a16:creationId xmlns:a16="http://schemas.microsoft.com/office/drawing/2014/main" id="{A0F45B07-E981-084F-B4F7-FF763665164D}"/>
              </a:ext>
            </a:extLst>
          </p:cNvPr>
          <p:cNvSpPr txBox="1">
            <a:spLocks noGrp="1" noRot="1" noMove="1" noResize="1" noEditPoints="1" noAdjustHandles="1" noChangeArrowheads="1" noChangeShapeType="1"/>
          </p:cNvSpPr>
          <p:nvPr/>
        </p:nvSpPr>
        <p:spPr>
          <a:xfrm>
            <a:off x="1622739" y="1251392"/>
            <a:ext cx="1657826" cy="461665"/>
          </a:xfrm>
          <a:prstGeom prst="rect">
            <a:avLst/>
          </a:prstGeom>
          <a:noFill/>
        </p:spPr>
        <p:txBody>
          <a:bodyPr wrap="none" rtlCol="0">
            <a:spAutoFit/>
          </a:bodyPr>
          <a:lstStyle/>
          <a:p>
            <a:r>
              <a:rPr lang="en-US" sz="2400" dirty="0"/>
              <a:t>Resources</a:t>
            </a:r>
          </a:p>
        </p:txBody>
      </p:sp>
      <p:sp>
        <p:nvSpPr>
          <p:cNvPr id="15" name="TextBox 14">
            <a:extLst>
              <a:ext uri="{FF2B5EF4-FFF2-40B4-BE49-F238E27FC236}">
                <a16:creationId xmlns:a16="http://schemas.microsoft.com/office/drawing/2014/main" id="{F1D26E07-6ECC-AA2C-7661-2A6006AD4ECB}"/>
              </a:ext>
            </a:extLst>
          </p:cNvPr>
          <p:cNvSpPr txBox="1">
            <a:spLocks noGrp="1" noRot="1" noMove="1" noResize="1" noEditPoints="1" noAdjustHandles="1" noChangeArrowheads="1" noChangeShapeType="1"/>
          </p:cNvSpPr>
          <p:nvPr/>
        </p:nvSpPr>
        <p:spPr>
          <a:xfrm>
            <a:off x="4233417" y="1251392"/>
            <a:ext cx="1622560" cy="461665"/>
          </a:xfrm>
          <a:prstGeom prst="rect">
            <a:avLst/>
          </a:prstGeom>
          <a:noFill/>
        </p:spPr>
        <p:txBody>
          <a:bodyPr wrap="none" rtlCol="0">
            <a:spAutoFit/>
          </a:bodyPr>
          <a:lstStyle/>
          <a:p>
            <a:r>
              <a:rPr lang="en-US" sz="2400" dirty="0"/>
              <a:t>Processes</a:t>
            </a:r>
          </a:p>
        </p:txBody>
      </p:sp>
      <p:sp>
        <p:nvSpPr>
          <p:cNvPr id="16" name="TextBox 15">
            <a:extLst>
              <a:ext uri="{FF2B5EF4-FFF2-40B4-BE49-F238E27FC236}">
                <a16:creationId xmlns:a16="http://schemas.microsoft.com/office/drawing/2014/main" id="{4A6F3AB8-76CE-5CA9-BED0-E437CA7BBD05}"/>
              </a:ext>
            </a:extLst>
          </p:cNvPr>
          <p:cNvSpPr txBox="1">
            <a:spLocks noGrp="1" noRot="1" noMove="1" noResize="1" noEditPoints="1" noAdjustHandles="1" noChangeArrowheads="1" noChangeShapeType="1"/>
          </p:cNvSpPr>
          <p:nvPr/>
        </p:nvSpPr>
        <p:spPr>
          <a:xfrm>
            <a:off x="6844095" y="1251392"/>
            <a:ext cx="1710725" cy="461665"/>
          </a:xfrm>
          <a:prstGeom prst="rect">
            <a:avLst/>
          </a:prstGeom>
          <a:noFill/>
        </p:spPr>
        <p:txBody>
          <a:bodyPr wrap="none" rtlCol="0">
            <a:spAutoFit/>
          </a:bodyPr>
          <a:lstStyle/>
          <a:p>
            <a:r>
              <a:rPr lang="en-US" sz="2400" dirty="0"/>
              <a:t>Leadership</a:t>
            </a:r>
          </a:p>
        </p:txBody>
      </p:sp>
      <p:sp>
        <p:nvSpPr>
          <p:cNvPr id="17" name="TextBox 16">
            <a:extLst>
              <a:ext uri="{FF2B5EF4-FFF2-40B4-BE49-F238E27FC236}">
                <a16:creationId xmlns:a16="http://schemas.microsoft.com/office/drawing/2014/main" id="{C9283B17-1D76-6F9E-85E8-582B8A017D39}"/>
              </a:ext>
            </a:extLst>
          </p:cNvPr>
          <p:cNvSpPr txBox="1">
            <a:spLocks noGrp="1" noRot="1" noMove="1" noResize="1" noEditPoints="1" noAdjustHandles="1" noChangeArrowheads="1" noChangeShapeType="1"/>
          </p:cNvSpPr>
          <p:nvPr/>
        </p:nvSpPr>
        <p:spPr>
          <a:xfrm>
            <a:off x="1622739" y="5584853"/>
            <a:ext cx="1178528" cy="461665"/>
          </a:xfrm>
          <a:prstGeom prst="rect">
            <a:avLst/>
          </a:prstGeom>
          <a:noFill/>
        </p:spPr>
        <p:txBody>
          <a:bodyPr wrap="none" rtlCol="0">
            <a:spAutoFit/>
          </a:bodyPr>
          <a:lstStyle/>
          <a:p>
            <a:r>
              <a:rPr lang="en-US" sz="2400" dirty="0"/>
              <a:t>Culture</a:t>
            </a:r>
          </a:p>
        </p:txBody>
      </p:sp>
      <p:sp>
        <p:nvSpPr>
          <p:cNvPr id="18" name="TextBox 17">
            <a:extLst>
              <a:ext uri="{FF2B5EF4-FFF2-40B4-BE49-F238E27FC236}">
                <a16:creationId xmlns:a16="http://schemas.microsoft.com/office/drawing/2014/main" id="{E6A3ED9D-7A71-FB39-BDC3-B907A03DEB5E}"/>
              </a:ext>
            </a:extLst>
          </p:cNvPr>
          <p:cNvSpPr txBox="1">
            <a:spLocks noGrp="1" noRot="1" noMove="1" noResize="1" noEditPoints="1" noAdjustHandles="1" noChangeArrowheads="1" noChangeShapeType="1"/>
          </p:cNvSpPr>
          <p:nvPr/>
        </p:nvSpPr>
        <p:spPr>
          <a:xfrm>
            <a:off x="4233417" y="5584853"/>
            <a:ext cx="1435008" cy="461665"/>
          </a:xfrm>
          <a:prstGeom prst="rect">
            <a:avLst/>
          </a:prstGeom>
          <a:noFill/>
        </p:spPr>
        <p:txBody>
          <a:bodyPr wrap="none" rtlCol="0">
            <a:spAutoFit/>
          </a:bodyPr>
          <a:lstStyle/>
          <a:p>
            <a:r>
              <a:rPr lang="en-US" sz="2400" dirty="0"/>
              <a:t>Meetings</a:t>
            </a:r>
          </a:p>
        </p:txBody>
      </p:sp>
      <p:sp>
        <p:nvSpPr>
          <p:cNvPr id="19" name="TextBox 18">
            <a:extLst>
              <a:ext uri="{FF2B5EF4-FFF2-40B4-BE49-F238E27FC236}">
                <a16:creationId xmlns:a16="http://schemas.microsoft.com/office/drawing/2014/main" id="{2FBE91C0-F3C5-88C4-AEBE-6F911AA07217}"/>
              </a:ext>
            </a:extLst>
          </p:cNvPr>
          <p:cNvSpPr txBox="1">
            <a:spLocks noGrp="1" noRot="1" noMove="1" noResize="1" noEditPoints="1" noAdjustHandles="1" noChangeArrowheads="1" noChangeShapeType="1"/>
          </p:cNvSpPr>
          <p:nvPr/>
        </p:nvSpPr>
        <p:spPr>
          <a:xfrm>
            <a:off x="6844095" y="5584853"/>
            <a:ext cx="1880643" cy="461665"/>
          </a:xfrm>
          <a:prstGeom prst="rect">
            <a:avLst/>
          </a:prstGeom>
          <a:noFill/>
        </p:spPr>
        <p:txBody>
          <a:bodyPr wrap="none" rtlCol="0">
            <a:spAutoFit/>
          </a:bodyPr>
          <a:lstStyle/>
          <a:p>
            <a:r>
              <a:rPr lang="en-US" sz="2400" dirty="0"/>
              <a:t>Membership</a:t>
            </a:r>
          </a:p>
        </p:txBody>
      </p:sp>
      <p:sp>
        <p:nvSpPr>
          <p:cNvPr id="20" name="TextBox 19">
            <a:extLst>
              <a:ext uri="{FF2B5EF4-FFF2-40B4-BE49-F238E27FC236}">
                <a16:creationId xmlns:a16="http://schemas.microsoft.com/office/drawing/2014/main" id="{1E461A2A-B14A-08CD-FBF1-87BE7201524D}"/>
              </a:ext>
            </a:extLst>
          </p:cNvPr>
          <p:cNvSpPr txBox="1">
            <a:spLocks noGrp="1" noRot="1" noMove="1" noResize="1" noEditPoints="1" noAdjustHandles="1" noChangeArrowheads="1" noChangeShapeType="1"/>
          </p:cNvSpPr>
          <p:nvPr/>
        </p:nvSpPr>
        <p:spPr>
          <a:xfrm>
            <a:off x="9912626" y="3162588"/>
            <a:ext cx="2162773" cy="830997"/>
          </a:xfrm>
          <a:prstGeom prst="rect">
            <a:avLst/>
          </a:prstGeom>
          <a:noFill/>
        </p:spPr>
        <p:txBody>
          <a:bodyPr wrap="none" rtlCol="0">
            <a:spAutoFit/>
          </a:bodyPr>
          <a:lstStyle/>
          <a:p>
            <a:pPr algn="ctr"/>
            <a:r>
              <a:rPr lang="en-US" sz="2400" b="1" dirty="0"/>
              <a:t>Club in Long-</a:t>
            </a:r>
            <a:br>
              <a:rPr lang="en-US" sz="2400" b="1" dirty="0"/>
            </a:br>
            <a:r>
              <a:rPr lang="en-US" sz="2400" b="1" dirty="0"/>
              <a:t>Term Decline</a:t>
            </a:r>
          </a:p>
        </p:txBody>
      </p:sp>
      <p:sp>
        <p:nvSpPr>
          <p:cNvPr id="22" name="TextBox 21">
            <a:extLst>
              <a:ext uri="{FF2B5EF4-FFF2-40B4-BE49-F238E27FC236}">
                <a16:creationId xmlns:a16="http://schemas.microsoft.com/office/drawing/2014/main" id="{4B5DF67C-06DB-DF54-10F1-52E0079BE78E}"/>
              </a:ext>
            </a:extLst>
          </p:cNvPr>
          <p:cNvSpPr txBox="1">
            <a:spLocks noGrp="1" noRot="1" noMove="1" noResize="1" noEditPoints="1" noAdjustHandles="1" noChangeArrowheads="1" noChangeShapeType="1"/>
          </p:cNvSpPr>
          <p:nvPr/>
        </p:nvSpPr>
        <p:spPr>
          <a:xfrm>
            <a:off x="348105" y="1914886"/>
            <a:ext cx="2027158" cy="369332"/>
          </a:xfrm>
          <a:prstGeom prst="rect">
            <a:avLst/>
          </a:prstGeom>
          <a:noFill/>
        </p:spPr>
        <p:txBody>
          <a:bodyPr wrap="none" rtlCol="0">
            <a:spAutoFit/>
          </a:bodyPr>
          <a:lstStyle/>
          <a:p>
            <a:r>
              <a:rPr lang="en-US" dirty="0"/>
              <a:t>Outdated Website</a:t>
            </a:r>
          </a:p>
        </p:txBody>
      </p:sp>
      <p:sp>
        <p:nvSpPr>
          <p:cNvPr id="23" name="TextBox 22">
            <a:extLst>
              <a:ext uri="{FF2B5EF4-FFF2-40B4-BE49-F238E27FC236}">
                <a16:creationId xmlns:a16="http://schemas.microsoft.com/office/drawing/2014/main" id="{889E6812-FC7F-CE48-2867-9FE368814313}"/>
              </a:ext>
            </a:extLst>
          </p:cNvPr>
          <p:cNvSpPr txBox="1">
            <a:spLocks noGrp="1" noRot="1" noMove="1" noResize="1" noEditPoints="1" noAdjustHandles="1" noChangeArrowheads="1" noChangeShapeType="1"/>
          </p:cNvSpPr>
          <p:nvPr/>
        </p:nvSpPr>
        <p:spPr>
          <a:xfrm>
            <a:off x="538628" y="2384527"/>
            <a:ext cx="2283638" cy="369332"/>
          </a:xfrm>
          <a:prstGeom prst="rect">
            <a:avLst/>
          </a:prstGeom>
          <a:noFill/>
        </p:spPr>
        <p:txBody>
          <a:bodyPr wrap="none" rtlCol="0">
            <a:spAutoFit/>
          </a:bodyPr>
          <a:lstStyle/>
          <a:p>
            <a:r>
              <a:rPr lang="en-US" dirty="0"/>
              <a:t>No Marketing Efforts</a:t>
            </a:r>
          </a:p>
        </p:txBody>
      </p:sp>
      <p:sp>
        <p:nvSpPr>
          <p:cNvPr id="24" name="TextBox 23">
            <a:extLst>
              <a:ext uri="{FF2B5EF4-FFF2-40B4-BE49-F238E27FC236}">
                <a16:creationId xmlns:a16="http://schemas.microsoft.com/office/drawing/2014/main" id="{7FF1958D-126B-3903-5F54-CCBB985773F1}"/>
              </a:ext>
            </a:extLst>
          </p:cNvPr>
          <p:cNvSpPr txBox="1">
            <a:spLocks noGrp="1" noRot="1" noMove="1" noResize="1" noEditPoints="1" noAdjustHandles="1" noChangeArrowheads="1" noChangeShapeType="1"/>
          </p:cNvSpPr>
          <p:nvPr/>
        </p:nvSpPr>
        <p:spPr>
          <a:xfrm>
            <a:off x="3193774" y="1873974"/>
            <a:ext cx="1834798" cy="369332"/>
          </a:xfrm>
          <a:prstGeom prst="rect">
            <a:avLst/>
          </a:prstGeom>
          <a:noFill/>
        </p:spPr>
        <p:txBody>
          <a:bodyPr wrap="none" rtlCol="0">
            <a:spAutoFit/>
          </a:bodyPr>
          <a:lstStyle/>
          <a:p>
            <a:r>
              <a:rPr lang="en-US" dirty="0"/>
              <a:t>CSP incomplete</a:t>
            </a:r>
          </a:p>
        </p:txBody>
      </p:sp>
      <p:sp>
        <p:nvSpPr>
          <p:cNvPr id="25" name="TextBox 24">
            <a:extLst>
              <a:ext uri="{FF2B5EF4-FFF2-40B4-BE49-F238E27FC236}">
                <a16:creationId xmlns:a16="http://schemas.microsoft.com/office/drawing/2014/main" id="{0078D436-4572-6577-5859-02B4C9220939}"/>
              </a:ext>
            </a:extLst>
          </p:cNvPr>
          <p:cNvSpPr txBox="1">
            <a:spLocks noGrp="1" noRot="1" noMove="1" noResize="1" noEditPoints="1" noAdjustHandles="1" noChangeArrowheads="1" noChangeShapeType="1"/>
          </p:cNvSpPr>
          <p:nvPr/>
        </p:nvSpPr>
        <p:spPr>
          <a:xfrm>
            <a:off x="3417371" y="2457488"/>
            <a:ext cx="1980029" cy="646331"/>
          </a:xfrm>
          <a:prstGeom prst="rect">
            <a:avLst/>
          </a:prstGeom>
          <a:noFill/>
        </p:spPr>
        <p:txBody>
          <a:bodyPr wrap="none" rtlCol="0">
            <a:spAutoFit/>
          </a:bodyPr>
          <a:lstStyle/>
          <a:p>
            <a:r>
              <a:rPr lang="en-US" dirty="0"/>
              <a:t>No New Member </a:t>
            </a:r>
          </a:p>
          <a:p>
            <a:r>
              <a:rPr lang="en-US" dirty="0"/>
              <a:t>Onboarding</a:t>
            </a:r>
          </a:p>
        </p:txBody>
      </p:sp>
      <p:sp>
        <p:nvSpPr>
          <p:cNvPr id="26" name="TextBox 25">
            <a:extLst>
              <a:ext uri="{FF2B5EF4-FFF2-40B4-BE49-F238E27FC236}">
                <a16:creationId xmlns:a16="http://schemas.microsoft.com/office/drawing/2014/main" id="{0FAF0844-5A19-4D8C-0A17-4684507754F1}"/>
              </a:ext>
            </a:extLst>
          </p:cNvPr>
          <p:cNvSpPr txBox="1">
            <a:spLocks noGrp="1" noRot="1" noMove="1" noResize="1" noEditPoints="1" noAdjustHandles="1" noChangeArrowheads="1" noChangeShapeType="1"/>
          </p:cNvSpPr>
          <p:nvPr/>
        </p:nvSpPr>
        <p:spPr>
          <a:xfrm>
            <a:off x="718199" y="2849900"/>
            <a:ext cx="1685141" cy="369332"/>
          </a:xfrm>
          <a:prstGeom prst="rect">
            <a:avLst/>
          </a:prstGeom>
          <a:noFill/>
        </p:spPr>
        <p:txBody>
          <a:bodyPr wrap="none" rtlCol="0">
            <a:spAutoFit/>
          </a:bodyPr>
          <a:lstStyle/>
          <a:p>
            <a:r>
              <a:rPr lang="en-US" dirty="0"/>
              <a:t>Shabby Venue</a:t>
            </a:r>
          </a:p>
        </p:txBody>
      </p:sp>
      <p:sp>
        <p:nvSpPr>
          <p:cNvPr id="27" name="TextBox 26">
            <a:extLst>
              <a:ext uri="{FF2B5EF4-FFF2-40B4-BE49-F238E27FC236}">
                <a16:creationId xmlns:a16="http://schemas.microsoft.com/office/drawing/2014/main" id="{8179B8F6-AC6A-5119-617F-819842ECEED8}"/>
              </a:ext>
            </a:extLst>
          </p:cNvPr>
          <p:cNvSpPr txBox="1">
            <a:spLocks noGrp="1" noRot="1" noMove="1" noResize="1" noEditPoints="1" noAdjustHandles="1" noChangeArrowheads="1" noChangeShapeType="1"/>
          </p:cNvSpPr>
          <p:nvPr/>
        </p:nvSpPr>
        <p:spPr>
          <a:xfrm>
            <a:off x="5983859" y="1873974"/>
            <a:ext cx="1715598" cy="369332"/>
          </a:xfrm>
          <a:prstGeom prst="rect">
            <a:avLst/>
          </a:prstGeom>
          <a:noFill/>
        </p:spPr>
        <p:txBody>
          <a:bodyPr wrap="none" rtlCol="0">
            <a:spAutoFit/>
          </a:bodyPr>
          <a:lstStyle/>
          <a:p>
            <a:r>
              <a:rPr lang="en-US" dirty="0"/>
              <a:t>Team is “Busy”</a:t>
            </a:r>
          </a:p>
        </p:txBody>
      </p:sp>
      <p:sp>
        <p:nvSpPr>
          <p:cNvPr id="28" name="TextBox 27">
            <a:extLst>
              <a:ext uri="{FF2B5EF4-FFF2-40B4-BE49-F238E27FC236}">
                <a16:creationId xmlns:a16="http://schemas.microsoft.com/office/drawing/2014/main" id="{B0D9589F-5E77-5FF7-71E9-FADED0071423}"/>
              </a:ext>
            </a:extLst>
          </p:cNvPr>
          <p:cNvSpPr txBox="1">
            <a:spLocks noGrp="1" noRot="1" noMove="1" noResize="1" noEditPoints="1" noAdjustHandles="1" noChangeArrowheads="1" noChangeShapeType="1"/>
          </p:cNvSpPr>
          <p:nvPr/>
        </p:nvSpPr>
        <p:spPr>
          <a:xfrm>
            <a:off x="6028050" y="2363640"/>
            <a:ext cx="1903150" cy="369332"/>
          </a:xfrm>
          <a:prstGeom prst="rect">
            <a:avLst/>
          </a:prstGeom>
          <a:noFill/>
        </p:spPr>
        <p:txBody>
          <a:bodyPr wrap="none" rtlCol="0">
            <a:spAutoFit/>
          </a:bodyPr>
          <a:lstStyle/>
          <a:p>
            <a:r>
              <a:rPr lang="en-US" dirty="0"/>
              <a:t>VPM not Trained</a:t>
            </a:r>
          </a:p>
        </p:txBody>
      </p:sp>
      <p:sp>
        <p:nvSpPr>
          <p:cNvPr id="29" name="TextBox 28">
            <a:extLst>
              <a:ext uri="{FF2B5EF4-FFF2-40B4-BE49-F238E27FC236}">
                <a16:creationId xmlns:a16="http://schemas.microsoft.com/office/drawing/2014/main" id="{16C0FE30-B11D-BD65-B4AE-820B3CEB83B0}"/>
              </a:ext>
            </a:extLst>
          </p:cNvPr>
          <p:cNvSpPr txBox="1">
            <a:spLocks noGrp="1" noRot="1" noMove="1" noResize="1" noEditPoints="1" noAdjustHandles="1" noChangeArrowheads="1" noChangeShapeType="1"/>
          </p:cNvSpPr>
          <p:nvPr/>
        </p:nvSpPr>
        <p:spPr>
          <a:xfrm>
            <a:off x="747260" y="3868555"/>
            <a:ext cx="1967205" cy="646331"/>
          </a:xfrm>
          <a:prstGeom prst="rect">
            <a:avLst/>
          </a:prstGeom>
          <a:noFill/>
        </p:spPr>
        <p:txBody>
          <a:bodyPr wrap="none" rtlCol="0">
            <a:spAutoFit/>
          </a:bodyPr>
          <a:lstStyle/>
          <a:p>
            <a:r>
              <a:rPr lang="en-US" dirty="0"/>
              <a:t>No Post-meeting </a:t>
            </a:r>
          </a:p>
          <a:p>
            <a:r>
              <a:rPr lang="en-US" dirty="0"/>
              <a:t>Socializing</a:t>
            </a:r>
          </a:p>
        </p:txBody>
      </p:sp>
      <p:sp>
        <p:nvSpPr>
          <p:cNvPr id="30" name="TextBox 29">
            <a:extLst>
              <a:ext uri="{FF2B5EF4-FFF2-40B4-BE49-F238E27FC236}">
                <a16:creationId xmlns:a16="http://schemas.microsoft.com/office/drawing/2014/main" id="{53786CDF-4143-4BE3-3098-3CFF4C91145C}"/>
              </a:ext>
            </a:extLst>
          </p:cNvPr>
          <p:cNvSpPr txBox="1">
            <a:spLocks noGrp="1" noRot="1" noMove="1" noResize="1" noEditPoints="1" noAdjustHandles="1" noChangeArrowheads="1" noChangeShapeType="1"/>
          </p:cNvSpPr>
          <p:nvPr/>
        </p:nvSpPr>
        <p:spPr>
          <a:xfrm>
            <a:off x="429583" y="5250111"/>
            <a:ext cx="954107" cy="369332"/>
          </a:xfrm>
          <a:prstGeom prst="rect">
            <a:avLst/>
          </a:prstGeom>
          <a:noFill/>
        </p:spPr>
        <p:txBody>
          <a:bodyPr wrap="none" rtlCol="0">
            <a:spAutoFit/>
          </a:bodyPr>
          <a:lstStyle/>
          <a:p>
            <a:r>
              <a:rPr lang="en-US" dirty="0"/>
              <a:t>Conflict</a:t>
            </a:r>
          </a:p>
        </p:txBody>
      </p:sp>
      <p:sp>
        <p:nvSpPr>
          <p:cNvPr id="31" name="TextBox 30">
            <a:extLst>
              <a:ext uri="{FF2B5EF4-FFF2-40B4-BE49-F238E27FC236}">
                <a16:creationId xmlns:a16="http://schemas.microsoft.com/office/drawing/2014/main" id="{CA13E75B-161C-FDA0-84FF-A9AAF1A167FF}"/>
              </a:ext>
            </a:extLst>
          </p:cNvPr>
          <p:cNvSpPr txBox="1">
            <a:spLocks noGrp="1" noRot="1" noMove="1" noResize="1" noEditPoints="1" noAdjustHandles="1" noChangeArrowheads="1" noChangeShapeType="1"/>
          </p:cNvSpPr>
          <p:nvPr/>
        </p:nvSpPr>
        <p:spPr>
          <a:xfrm>
            <a:off x="539474" y="4572756"/>
            <a:ext cx="1954446" cy="646331"/>
          </a:xfrm>
          <a:prstGeom prst="rect">
            <a:avLst/>
          </a:prstGeom>
          <a:noFill/>
        </p:spPr>
        <p:txBody>
          <a:bodyPr wrap="none" rtlCol="0">
            <a:spAutoFit/>
          </a:bodyPr>
          <a:lstStyle/>
          <a:p>
            <a:r>
              <a:rPr lang="en-US" dirty="0"/>
              <a:t>No Recognition </a:t>
            </a:r>
          </a:p>
          <a:p>
            <a:r>
              <a:rPr lang="en-US" dirty="0"/>
              <a:t>for Achievements</a:t>
            </a:r>
          </a:p>
        </p:txBody>
      </p:sp>
      <p:sp>
        <p:nvSpPr>
          <p:cNvPr id="32" name="TextBox 31">
            <a:extLst>
              <a:ext uri="{FF2B5EF4-FFF2-40B4-BE49-F238E27FC236}">
                <a16:creationId xmlns:a16="http://schemas.microsoft.com/office/drawing/2014/main" id="{2220B386-E6BC-A8DF-5FC4-7B0C29650BEC}"/>
              </a:ext>
            </a:extLst>
          </p:cNvPr>
          <p:cNvSpPr txBox="1">
            <a:spLocks noGrp="1" noRot="1" noMove="1" noResize="1" noEditPoints="1" noAdjustHandles="1" noChangeArrowheads="1" noChangeShapeType="1"/>
          </p:cNvSpPr>
          <p:nvPr/>
        </p:nvSpPr>
        <p:spPr>
          <a:xfrm>
            <a:off x="3084147" y="5250111"/>
            <a:ext cx="1402948" cy="369332"/>
          </a:xfrm>
          <a:prstGeom prst="rect">
            <a:avLst/>
          </a:prstGeom>
          <a:noFill/>
        </p:spPr>
        <p:txBody>
          <a:bodyPr wrap="none" rtlCol="0">
            <a:spAutoFit/>
          </a:bodyPr>
          <a:lstStyle/>
          <a:p>
            <a:r>
              <a:rPr lang="en-US" dirty="0"/>
              <a:t>Low Energy</a:t>
            </a:r>
          </a:p>
        </p:txBody>
      </p:sp>
      <p:sp>
        <p:nvSpPr>
          <p:cNvPr id="33" name="TextBox 32">
            <a:extLst>
              <a:ext uri="{FF2B5EF4-FFF2-40B4-BE49-F238E27FC236}">
                <a16:creationId xmlns:a16="http://schemas.microsoft.com/office/drawing/2014/main" id="{4E58580F-45A5-0707-E00A-EB5D88E176B2}"/>
              </a:ext>
            </a:extLst>
          </p:cNvPr>
          <p:cNvSpPr txBox="1">
            <a:spLocks noGrp="1" noRot="1" noMove="1" noResize="1" noEditPoints="1" noAdjustHandles="1" noChangeArrowheads="1" noChangeShapeType="1"/>
          </p:cNvSpPr>
          <p:nvPr/>
        </p:nvSpPr>
        <p:spPr>
          <a:xfrm>
            <a:off x="3193774" y="4656273"/>
            <a:ext cx="1928733" cy="369332"/>
          </a:xfrm>
          <a:prstGeom prst="rect">
            <a:avLst/>
          </a:prstGeom>
          <a:noFill/>
        </p:spPr>
        <p:txBody>
          <a:bodyPr wrap="none" rtlCol="0">
            <a:spAutoFit/>
          </a:bodyPr>
          <a:lstStyle/>
          <a:p>
            <a:r>
              <a:rPr lang="en-US" dirty="0"/>
              <a:t>Poor Evaluations</a:t>
            </a:r>
          </a:p>
        </p:txBody>
      </p:sp>
      <p:sp>
        <p:nvSpPr>
          <p:cNvPr id="34" name="TextBox 33">
            <a:extLst>
              <a:ext uri="{FF2B5EF4-FFF2-40B4-BE49-F238E27FC236}">
                <a16:creationId xmlns:a16="http://schemas.microsoft.com/office/drawing/2014/main" id="{93290EB8-E8C6-84E0-9135-29A6A1384AFC}"/>
              </a:ext>
            </a:extLst>
          </p:cNvPr>
          <p:cNvSpPr txBox="1">
            <a:spLocks noGrp="1" noRot="1" noMove="1" noResize="1" noEditPoints="1" noAdjustHandles="1" noChangeArrowheads="1" noChangeShapeType="1"/>
          </p:cNvSpPr>
          <p:nvPr/>
        </p:nvSpPr>
        <p:spPr>
          <a:xfrm>
            <a:off x="5973462" y="3970143"/>
            <a:ext cx="2133918" cy="369332"/>
          </a:xfrm>
          <a:prstGeom prst="rect">
            <a:avLst/>
          </a:prstGeom>
          <a:noFill/>
        </p:spPr>
        <p:txBody>
          <a:bodyPr wrap="none" rtlCol="0">
            <a:spAutoFit/>
          </a:bodyPr>
          <a:lstStyle/>
          <a:p>
            <a:r>
              <a:rPr lang="en-US" dirty="0"/>
              <a:t>Guests Rarely Join</a:t>
            </a:r>
          </a:p>
        </p:txBody>
      </p:sp>
      <p:sp>
        <p:nvSpPr>
          <p:cNvPr id="35" name="TextBox 34">
            <a:extLst>
              <a:ext uri="{FF2B5EF4-FFF2-40B4-BE49-F238E27FC236}">
                <a16:creationId xmlns:a16="http://schemas.microsoft.com/office/drawing/2014/main" id="{E02711CE-8C4E-95EE-46D0-457B463D2AE5}"/>
              </a:ext>
            </a:extLst>
          </p:cNvPr>
          <p:cNvSpPr txBox="1">
            <a:spLocks noGrp="1" noRot="1" noMove="1" noResize="1" noEditPoints="1" noAdjustHandles="1" noChangeArrowheads="1" noChangeShapeType="1"/>
          </p:cNvSpPr>
          <p:nvPr/>
        </p:nvSpPr>
        <p:spPr>
          <a:xfrm>
            <a:off x="5600290" y="5250111"/>
            <a:ext cx="1659429" cy="369332"/>
          </a:xfrm>
          <a:prstGeom prst="rect">
            <a:avLst/>
          </a:prstGeom>
          <a:noFill/>
        </p:spPr>
        <p:txBody>
          <a:bodyPr wrap="none" rtlCol="0">
            <a:spAutoFit/>
          </a:bodyPr>
          <a:lstStyle/>
          <a:p>
            <a:r>
              <a:rPr lang="en-US" dirty="0"/>
              <a:t>Low Retention</a:t>
            </a:r>
          </a:p>
        </p:txBody>
      </p:sp>
      <p:sp>
        <p:nvSpPr>
          <p:cNvPr id="36" name="TextBox 35">
            <a:extLst>
              <a:ext uri="{FF2B5EF4-FFF2-40B4-BE49-F238E27FC236}">
                <a16:creationId xmlns:a16="http://schemas.microsoft.com/office/drawing/2014/main" id="{F96D0286-40DE-D306-60DB-D9834A08DA7B}"/>
              </a:ext>
            </a:extLst>
          </p:cNvPr>
          <p:cNvSpPr txBox="1">
            <a:spLocks noGrp="1" noRot="1" noMove="1" noResize="1" noEditPoints="1" noAdjustHandles="1" noChangeArrowheads="1" noChangeShapeType="1"/>
          </p:cNvSpPr>
          <p:nvPr/>
        </p:nvSpPr>
        <p:spPr>
          <a:xfrm>
            <a:off x="5775525" y="4450321"/>
            <a:ext cx="2056973" cy="646331"/>
          </a:xfrm>
          <a:prstGeom prst="rect">
            <a:avLst/>
          </a:prstGeom>
          <a:noFill/>
        </p:spPr>
        <p:txBody>
          <a:bodyPr wrap="none" rtlCol="0">
            <a:spAutoFit/>
          </a:bodyPr>
          <a:lstStyle/>
          <a:p>
            <a:r>
              <a:rPr lang="en-US" dirty="0"/>
              <a:t>Lack of Pathways </a:t>
            </a:r>
          </a:p>
          <a:p>
            <a:r>
              <a:rPr lang="en-US" dirty="0"/>
              <a:t>Knowledge</a:t>
            </a:r>
          </a:p>
        </p:txBody>
      </p:sp>
      <p:cxnSp>
        <p:nvCxnSpPr>
          <p:cNvPr id="38" name="Straight Arrow Connector 37">
            <a:extLst>
              <a:ext uri="{FF2B5EF4-FFF2-40B4-BE49-F238E27FC236}">
                <a16:creationId xmlns:a16="http://schemas.microsoft.com/office/drawing/2014/main" id="{4CE596A3-3292-C318-325D-B5118A5CAE43}"/>
              </a:ext>
            </a:extLst>
          </p:cNvPr>
          <p:cNvCxnSpPr>
            <a:cxnSpLocks noGrp="1" noRot="1" noMove="1" noResize="1" noEditPoints="1" noAdjustHandles="1" noChangeArrowheads="1" noChangeShapeType="1"/>
          </p:cNvCxnSpPr>
          <p:nvPr/>
        </p:nvCxnSpPr>
        <p:spPr>
          <a:xfrm>
            <a:off x="1344170" y="2243306"/>
            <a:ext cx="1298738" cy="0"/>
          </a:xfrm>
          <a:prstGeom prst="straightConnector1">
            <a:avLst/>
          </a:prstGeom>
          <a:ln>
            <a:tailEnd type="triangle" w="lg" len="lg"/>
          </a:ln>
        </p:spPr>
        <p:style>
          <a:lnRef idx="2">
            <a:schemeClr val="accent1"/>
          </a:lnRef>
          <a:fillRef idx="0">
            <a:schemeClr val="accent1"/>
          </a:fillRef>
          <a:effectRef idx="1">
            <a:schemeClr val="accent1"/>
          </a:effectRef>
          <a:fontRef idx="minor">
            <a:schemeClr val="tx1"/>
          </a:fontRef>
        </p:style>
      </p:cxnSp>
      <p:cxnSp>
        <p:nvCxnSpPr>
          <p:cNvPr id="39" name="Straight Arrow Connector 38">
            <a:extLst>
              <a:ext uri="{FF2B5EF4-FFF2-40B4-BE49-F238E27FC236}">
                <a16:creationId xmlns:a16="http://schemas.microsoft.com/office/drawing/2014/main" id="{75F3275B-1EFA-FE5C-D3AB-6F1212AB5D79}"/>
              </a:ext>
            </a:extLst>
          </p:cNvPr>
          <p:cNvCxnSpPr>
            <a:cxnSpLocks noGrp="1" noRot="1" noMove="1" noResize="1" noEditPoints="1" noAdjustHandles="1" noChangeArrowheads="1" noChangeShapeType="1"/>
          </p:cNvCxnSpPr>
          <p:nvPr/>
        </p:nvCxnSpPr>
        <p:spPr>
          <a:xfrm>
            <a:off x="3968101" y="2243306"/>
            <a:ext cx="1298738" cy="0"/>
          </a:xfrm>
          <a:prstGeom prst="straightConnector1">
            <a:avLst/>
          </a:prstGeom>
          <a:ln>
            <a:tailEnd type="triangle" w="lg" len="lg"/>
          </a:ln>
        </p:spPr>
        <p:style>
          <a:lnRef idx="2">
            <a:schemeClr val="accent1"/>
          </a:lnRef>
          <a:fillRef idx="0">
            <a:schemeClr val="accent1"/>
          </a:fillRef>
          <a:effectRef idx="1">
            <a:schemeClr val="accent1"/>
          </a:effectRef>
          <a:fontRef idx="minor">
            <a:schemeClr val="tx1"/>
          </a:fontRef>
        </p:style>
      </p:cxnSp>
      <p:cxnSp>
        <p:nvCxnSpPr>
          <p:cNvPr id="40" name="Straight Arrow Connector 39">
            <a:extLst>
              <a:ext uri="{FF2B5EF4-FFF2-40B4-BE49-F238E27FC236}">
                <a16:creationId xmlns:a16="http://schemas.microsoft.com/office/drawing/2014/main" id="{47B14B61-44A4-7A54-EFBF-6BACC0E539BF}"/>
              </a:ext>
            </a:extLst>
          </p:cNvPr>
          <p:cNvCxnSpPr>
            <a:cxnSpLocks noGrp="1" noRot="1" noMove="1" noResize="1" noEditPoints="1" noAdjustHandles="1" noChangeArrowheads="1" noChangeShapeType="1"/>
          </p:cNvCxnSpPr>
          <p:nvPr/>
        </p:nvCxnSpPr>
        <p:spPr>
          <a:xfrm>
            <a:off x="6592032" y="2243306"/>
            <a:ext cx="1298738" cy="0"/>
          </a:xfrm>
          <a:prstGeom prst="straightConnector1">
            <a:avLst/>
          </a:prstGeom>
          <a:ln>
            <a:tailEnd type="triangle" w="lg" len="lg"/>
          </a:ln>
        </p:spPr>
        <p:style>
          <a:lnRef idx="2">
            <a:schemeClr val="accent1"/>
          </a:lnRef>
          <a:fillRef idx="0">
            <a:schemeClr val="accent1"/>
          </a:fillRef>
          <a:effectRef idx="1">
            <a:schemeClr val="accent1"/>
          </a:effectRef>
          <a:fontRef idx="minor">
            <a:schemeClr val="tx1"/>
          </a:fontRef>
        </p:style>
      </p:cxnSp>
      <p:cxnSp>
        <p:nvCxnSpPr>
          <p:cNvPr id="41" name="Straight Arrow Connector 40">
            <a:extLst>
              <a:ext uri="{FF2B5EF4-FFF2-40B4-BE49-F238E27FC236}">
                <a16:creationId xmlns:a16="http://schemas.microsoft.com/office/drawing/2014/main" id="{60F3731C-57BD-6EC1-D654-520472891199}"/>
              </a:ext>
            </a:extLst>
          </p:cNvPr>
          <p:cNvCxnSpPr>
            <a:cxnSpLocks noGrp="1" noRot="1" noMove="1" noResize="1" noEditPoints="1" noAdjustHandles="1" noChangeArrowheads="1" noChangeShapeType="1"/>
          </p:cNvCxnSpPr>
          <p:nvPr/>
        </p:nvCxnSpPr>
        <p:spPr>
          <a:xfrm>
            <a:off x="1560769" y="2780653"/>
            <a:ext cx="1298738" cy="0"/>
          </a:xfrm>
          <a:prstGeom prst="straightConnector1">
            <a:avLst/>
          </a:prstGeom>
          <a:ln>
            <a:tailEnd type="triangle" w="lg" len="lg"/>
          </a:ln>
        </p:spPr>
        <p:style>
          <a:lnRef idx="2">
            <a:schemeClr val="accent1"/>
          </a:lnRef>
          <a:fillRef idx="0">
            <a:schemeClr val="accent1"/>
          </a:fillRef>
          <a:effectRef idx="1">
            <a:schemeClr val="accent1"/>
          </a:effectRef>
          <a:fontRef idx="minor">
            <a:schemeClr val="tx1"/>
          </a:fontRef>
        </p:style>
      </p:cxnSp>
      <p:cxnSp>
        <p:nvCxnSpPr>
          <p:cNvPr id="42" name="Straight Arrow Connector 41">
            <a:extLst>
              <a:ext uri="{FF2B5EF4-FFF2-40B4-BE49-F238E27FC236}">
                <a16:creationId xmlns:a16="http://schemas.microsoft.com/office/drawing/2014/main" id="{5B213DE9-5047-BD09-3D73-2B5B9D0DAAA9}"/>
              </a:ext>
            </a:extLst>
          </p:cNvPr>
          <p:cNvCxnSpPr>
            <a:cxnSpLocks noGrp="1" noRot="1" noMove="1" noResize="1" noEditPoints="1" noAdjustHandles="1" noChangeArrowheads="1" noChangeShapeType="1"/>
          </p:cNvCxnSpPr>
          <p:nvPr/>
        </p:nvCxnSpPr>
        <p:spPr>
          <a:xfrm>
            <a:off x="6789676" y="2753859"/>
            <a:ext cx="1298738" cy="0"/>
          </a:xfrm>
          <a:prstGeom prst="straightConnector1">
            <a:avLst/>
          </a:prstGeom>
          <a:ln>
            <a:tailEnd type="triangle" w="lg" len="lg"/>
          </a:ln>
        </p:spPr>
        <p:style>
          <a:lnRef idx="2">
            <a:schemeClr val="accent1"/>
          </a:lnRef>
          <a:fillRef idx="0">
            <a:schemeClr val="accent1"/>
          </a:fillRef>
          <a:effectRef idx="1">
            <a:schemeClr val="accent1"/>
          </a:effectRef>
          <a:fontRef idx="minor">
            <a:schemeClr val="tx1"/>
          </a:fontRef>
        </p:style>
      </p:cxnSp>
      <p:cxnSp>
        <p:nvCxnSpPr>
          <p:cNvPr id="43" name="Straight Arrow Connector 42">
            <a:extLst>
              <a:ext uri="{FF2B5EF4-FFF2-40B4-BE49-F238E27FC236}">
                <a16:creationId xmlns:a16="http://schemas.microsoft.com/office/drawing/2014/main" id="{BA41C8DF-8FDE-034D-FEDC-3A2B41659039}"/>
              </a:ext>
            </a:extLst>
          </p:cNvPr>
          <p:cNvCxnSpPr>
            <a:cxnSpLocks noGrp="1" noRot="1" noMove="1" noResize="1" noEditPoints="1" noAdjustHandles="1" noChangeArrowheads="1" noChangeShapeType="1"/>
          </p:cNvCxnSpPr>
          <p:nvPr/>
        </p:nvCxnSpPr>
        <p:spPr>
          <a:xfrm>
            <a:off x="4301552" y="3103819"/>
            <a:ext cx="1298738" cy="0"/>
          </a:xfrm>
          <a:prstGeom prst="straightConnector1">
            <a:avLst/>
          </a:prstGeom>
          <a:ln>
            <a:tailEnd type="triangle" w="lg" len="lg"/>
          </a:ln>
        </p:spPr>
        <p:style>
          <a:lnRef idx="2">
            <a:schemeClr val="accent1"/>
          </a:lnRef>
          <a:fillRef idx="0">
            <a:schemeClr val="accent1"/>
          </a:fillRef>
          <a:effectRef idx="1">
            <a:schemeClr val="accent1"/>
          </a:effectRef>
          <a:fontRef idx="minor">
            <a:schemeClr val="tx1"/>
          </a:fontRef>
        </p:style>
      </p:cxnSp>
      <p:cxnSp>
        <p:nvCxnSpPr>
          <p:cNvPr id="44" name="Straight Arrow Connector 43">
            <a:extLst>
              <a:ext uri="{FF2B5EF4-FFF2-40B4-BE49-F238E27FC236}">
                <a16:creationId xmlns:a16="http://schemas.microsoft.com/office/drawing/2014/main" id="{D247D040-E571-F6E3-C850-E9B171462673}"/>
              </a:ext>
            </a:extLst>
          </p:cNvPr>
          <p:cNvCxnSpPr>
            <a:cxnSpLocks noGrp="1" noRot="1" noMove="1" noResize="1" noEditPoints="1" noAdjustHandles="1" noChangeArrowheads="1" noChangeShapeType="1"/>
          </p:cNvCxnSpPr>
          <p:nvPr/>
        </p:nvCxnSpPr>
        <p:spPr>
          <a:xfrm>
            <a:off x="1732573" y="3223555"/>
            <a:ext cx="1298738" cy="0"/>
          </a:xfrm>
          <a:prstGeom prst="straightConnector1">
            <a:avLst/>
          </a:prstGeom>
          <a:ln>
            <a:tailEnd type="triangle" w="lg" len="lg"/>
          </a:ln>
        </p:spPr>
        <p:style>
          <a:lnRef idx="2">
            <a:schemeClr val="accent1"/>
          </a:lnRef>
          <a:fillRef idx="0">
            <a:schemeClr val="accent1"/>
          </a:fillRef>
          <a:effectRef idx="1">
            <a:schemeClr val="accent1"/>
          </a:effectRef>
          <a:fontRef idx="minor">
            <a:schemeClr val="tx1"/>
          </a:fontRef>
        </p:style>
      </p:cxnSp>
      <p:sp>
        <p:nvSpPr>
          <p:cNvPr id="45" name="TextBox 44">
            <a:extLst>
              <a:ext uri="{FF2B5EF4-FFF2-40B4-BE49-F238E27FC236}">
                <a16:creationId xmlns:a16="http://schemas.microsoft.com/office/drawing/2014/main" id="{CA2C0461-0B0C-2FFB-AB7F-DA2C310A67E5}"/>
              </a:ext>
            </a:extLst>
          </p:cNvPr>
          <p:cNvSpPr txBox="1">
            <a:spLocks noGrp="1" noRot="1" noMove="1" noResize="1" noEditPoints="1" noAdjustHandles="1" noChangeArrowheads="1" noChangeShapeType="1"/>
          </p:cNvSpPr>
          <p:nvPr/>
        </p:nvSpPr>
        <p:spPr>
          <a:xfrm>
            <a:off x="3561882" y="3949656"/>
            <a:ext cx="1813317" cy="646331"/>
          </a:xfrm>
          <a:prstGeom prst="rect">
            <a:avLst/>
          </a:prstGeom>
          <a:noFill/>
        </p:spPr>
        <p:txBody>
          <a:bodyPr wrap="none" rtlCol="0">
            <a:spAutoFit/>
          </a:bodyPr>
          <a:lstStyle/>
          <a:p>
            <a:r>
              <a:rPr lang="en-US" dirty="0"/>
              <a:t>Meetings Often </a:t>
            </a:r>
          </a:p>
          <a:p>
            <a:r>
              <a:rPr lang="en-US" dirty="0"/>
              <a:t>End Late</a:t>
            </a:r>
          </a:p>
        </p:txBody>
      </p:sp>
      <p:cxnSp>
        <p:nvCxnSpPr>
          <p:cNvPr id="46" name="Straight Arrow Connector 45">
            <a:extLst>
              <a:ext uri="{FF2B5EF4-FFF2-40B4-BE49-F238E27FC236}">
                <a16:creationId xmlns:a16="http://schemas.microsoft.com/office/drawing/2014/main" id="{02F294D7-8320-F135-6242-66A6E04A6746}"/>
              </a:ext>
            </a:extLst>
          </p:cNvPr>
          <p:cNvCxnSpPr>
            <a:cxnSpLocks noGrp="1" noRot="1" noMove="1" noResize="1" noEditPoints="1" noAdjustHandles="1" noChangeArrowheads="1" noChangeShapeType="1"/>
          </p:cNvCxnSpPr>
          <p:nvPr/>
        </p:nvCxnSpPr>
        <p:spPr>
          <a:xfrm>
            <a:off x="1767223" y="3904962"/>
            <a:ext cx="1298738" cy="0"/>
          </a:xfrm>
          <a:prstGeom prst="straightConnector1">
            <a:avLst/>
          </a:prstGeom>
          <a:ln>
            <a:tailEnd type="triangle" w="lg" len="lg"/>
          </a:ln>
        </p:spPr>
        <p:style>
          <a:lnRef idx="2">
            <a:schemeClr val="accent1"/>
          </a:lnRef>
          <a:fillRef idx="0">
            <a:schemeClr val="accent1"/>
          </a:fillRef>
          <a:effectRef idx="1">
            <a:schemeClr val="accent1"/>
          </a:effectRef>
          <a:fontRef idx="minor">
            <a:schemeClr val="tx1"/>
          </a:fontRef>
        </p:style>
      </p:cxnSp>
      <p:cxnSp>
        <p:nvCxnSpPr>
          <p:cNvPr id="47" name="Straight Arrow Connector 46">
            <a:extLst>
              <a:ext uri="{FF2B5EF4-FFF2-40B4-BE49-F238E27FC236}">
                <a16:creationId xmlns:a16="http://schemas.microsoft.com/office/drawing/2014/main" id="{1D45D02F-0265-1718-08EC-9CB56D0886EE}"/>
              </a:ext>
            </a:extLst>
          </p:cNvPr>
          <p:cNvCxnSpPr>
            <a:cxnSpLocks noGrp="1" noRot="1" noMove="1" noResize="1" noEditPoints="1" noAdjustHandles="1" noChangeArrowheads="1" noChangeShapeType="1"/>
          </p:cNvCxnSpPr>
          <p:nvPr/>
        </p:nvCxnSpPr>
        <p:spPr>
          <a:xfrm>
            <a:off x="1475675" y="4607328"/>
            <a:ext cx="1298738" cy="0"/>
          </a:xfrm>
          <a:prstGeom prst="straightConnector1">
            <a:avLst/>
          </a:prstGeom>
          <a:ln>
            <a:tailEnd type="triangle" w="lg" len="lg"/>
          </a:ln>
        </p:spPr>
        <p:style>
          <a:lnRef idx="2">
            <a:schemeClr val="accent1"/>
          </a:lnRef>
          <a:fillRef idx="0">
            <a:schemeClr val="accent1"/>
          </a:fillRef>
          <a:effectRef idx="1">
            <a:schemeClr val="accent1"/>
          </a:effectRef>
          <a:fontRef idx="minor">
            <a:schemeClr val="tx1"/>
          </a:fontRef>
        </p:style>
      </p:cxnSp>
      <p:cxnSp>
        <p:nvCxnSpPr>
          <p:cNvPr id="48" name="Straight Arrow Connector 47">
            <a:extLst>
              <a:ext uri="{FF2B5EF4-FFF2-40B4-BE49-F238E27FC236}">
                <a16:creationId xmlns:a16="http://schemas.microsoft.com/office/drawing/2014/main" id="{55C859B2-E5B7-1623-8190-E7D121810605}"/>
              </a:ext>
            </a:extLst>
          </p:cNvPr>
          <p:cNvCxnSpPr>
            <a:cxnSpLocks noGrp="1" noRot="1" noMove="1" noResize="1" noEditPoints="1" noAdjustHandles="1" noChangeArrowheads="1" noChangeShapeType="1"/>
          </p:cNvCxnSpPr>
          <p:nvPr/>
        </p:nvCxnSpPr>
        <p:spPr>
          <a:xfrm>
            <a:off x="1197379" y="5277590"/>
            <a:ext cx="1298738" cy="0"/>
          </a:xfrm>
          <a:prstGeom prst="straightConnector1">
            <a:avLst/>
          </a:prstGeom>
          <a:ln>
            <a:tailEnd type="triangle" w="lg" len="lg"/>
          </a:ln>
        </p:spPr>
        <p:style>
          <a:lnRef idx="2">
            <a:schemeClr val="accent1"/>
          </a:lnRef>
          <a:fillRef idx="0">
            <a:schemeClr val="accent1"/>
          </a:fillRef>
          <a:effectRef idx="1">
            <a:schemeClr val="accent1"/>
          </a:effectRef>
          <a:fontRef idx="minor">
            <a:schemeClr val="tx1"/>
          </a:fontRef>
        </p:style>
      </p:cxnSp>
      <p:cxnSp>
        <p:nvCxnSpPr>
          <p:cNvPr id="49" name="Straight Arrow Connector 48">
            <a:extLst>
              <a:ext uri="{FF2B5EF4-FFF2-40B4-BE49-F238E27FC236}">
                <a16:creationId xmlns:a16="http://schemas.microsoft.com/office/drawing/2014/main" id="{3879D0A4-E901-09A7-B04D-B4A9C7C35E41}"/>
              </a:ext>
            </a:extLst>
          </p:cNvPr>
          <p:cNvCxnSpPr>
            <a:cxnSpLocks noGrp="1" noRot="1" noMove="1" noResize="1" noEditPoints="1" noAdjustHandles="1" noChangeArrowheads="1" noChangeShapeType="1"/>
          </p:cNvCxnSpPr>
          <p:nvPr/>
        </p:nvCxnSpPr>
        <p:spPr>
          <a:xfrm>
            <a:off x="4341308" y="3938706"/>
            <a:ext cx="1298738" cy="0"/>
          </a:xfrm>
          <a:prstGeom prst="straightConnector1">
            <a:avLst/>
          </a:prstGeom>
          <a:ln>
            <a:tailEnd type="triangle" w="lg" len="lg"/>
          </a:ln>
        </p:spPr>
        <p:style>
          <a:lnRef idx="2">
            <a:schemeClr val="accent1"/>
          </a:lnRef>
          <a:fillRef idx="0">
            <a:schemeClr val="accent1"/>
          </a:fillRef>
          <a:effectRef idx="1">
            <a:schemeClr val="accent1"/>
          </a:effectRef>
          <a:fontRef idx="minor">
            <a:schemeClr val="tx1"/>
          </a:fontRef>
        </p:style>
      </p:cxnSp>
      <p:cxnSp>
        <p:nvCxnSpPr>
          <p:cNvPr id="50" name="Straight Arrow Connector 49">
            <a:extLst>
              <a:ext uri="{FF2B5EF4-FFF2-40B4-BE49-F238E27FC236}">
                <a16:creationId xmlns:a16="http://schemas.microsoft.com/office/drawing/2014/main" id="{7E561FDB-3E5C-E47C-C83F-E14BA13B1EA4}"/>
              </a:ext>
            </a:extLst>
          </p:cNvPr>
          <p:cNvCxnSpPr>
            <a:cxnSpLocks noGrp="1" noRot="1" noMove="1" noResize="1" noEditPoints="1" noAdjustHandles="1" noChangeArrowheads="1" noChangeShapeType="1"/>
          </p:cNvCxnSpPr>
          <p:nvPr/>
        </p:nvCxnSpPr>
        <p:spPr>
          <a:xfrm>
            <a:off x="3824474" y="5277590"/>
            <a:ext cx="1298738" cy="0"/>
          </a:xfrm>
          <a:prstGeom prst="straightConnector1">
            <a:avLst/>
          </a:prstGeom>
          <a:ln>
            <a:tailEnd type="triangle" w="lg" len="lg"/>
          </a:ln>
        </p:spPr>
        <p:style>
          <a:lnRef idx="2">
            <a:schemeClr val="accent1"/>
          </a:lnRef>
          <a:fillRef idx="0">
            <a:schemeClr val="accent1"/>
          </a:fillRef>
          <a:effectRef idx="1">
            <a:schemeClr val="accent1"/>
          </a:effectRef>
          <a:fontRef idx="minor">
            <a:schemeClr val="tx1"/>
          </a:fontRef>
        </p:style>
      </p:cxnSp>
      <p:cxnSp>
        <p:nvCxnSpPr>
          <p:cNvPr id="51" name="Straight Arrow Connector 50">
            <a:extLst>
              <a:ext uri="{FF2B5EF4-FFF2-40B4-BE49-F238E27FC236}">
                <a16:creationId xmlns:a16="http://schemas.microsoft.com/office/drawing/2014/main" id="{BA018602-FE9F-8991-DADB-8C591E2EA355}"/>
              </a:ext>
            </a:extLst>
          </p:cNvPr>
          <p:cNvCxnSpPr>
            <a:cxnSpLocks noGrp="1" noRot="1" noMove="1" noResize="1" noEditPoints="1" noAdjustHandles="1" noChangeArrowheads="1" noChangeShapeType="1"/>
          </p:cNvCxnSpPr>
          <p:nvPr/>
        </p:nvCxnSpPr>
        <p:spPr>
          <a:xfrm>
            <a:off x="4076461" y="4665709"/>
            <a:ext cx="1298738" cy="0"/>
          </a:xfrm>
          <a:prstGeom prst="straightConnector1">
            <a:avLst/>
          </a:prstGeom>
          <a:ln>
            <a:tailEnd type="triangle" w="lg" len="lg"/>
          </a:ln>
        </p:spPr>
        <p:style>
          <a:lnRef idx="2">
            <a:schemeClr val="accent1"/>
          </a:lnRef>
          <a:fillRef idx="0">
            <a:schemeClr val="accent1"/>
          </a:fillRef>
          <a:effectRef idx="1">
            <a:schemeClr val="accent1"/>
          </a:effectRef>
          <a:fontRef idx="minor">
            <a:schemeClr val="tx1"/>
          </a:fontRef>
        </p:style>
      </p:cxnSp>
      <p:cxnSp>
        <p:nvCxnSpPr>
          <p:cNvPr id="52" name="Straight Arrow Connector 51">
            <a:extLst>
              <a:ext uri="{FF2B5EF4-FFF2-40B4-BE49-F238E27FC236}">
                <a16:creationId xmlns:a16="http://schemas.microsoft.com/office/drawing/2014/main" id="{A4B53559-E349-7B66-5312-6E3572022C8D}"/>
              </a:ext>
            </a:extLst>
          </p:cNvPr>
          <p:cNvCxnSpPr>
            <a:cxnSpLocks noGrp="1" noRot="1" noMove="1" noResize="1" noEditPoints="1" noAdjustHandles="1" noChangeArrowheads="1" noChangeShapeType="1"/>
          </p:cNvCxnSpPr>
          <p:nvPr/>
        </p:nvCxnSpPr>
        <p:spPr>
          <a:xfrm>
            <a:off x="6942020" y="3970143"/>
            <a:ext cx="1298738" cy="0"/>
          </a:xfrm>
          <a:prstGeom prst="straightConnector1">
            <a:avLst/>
          </a:prstGeom>
          <a:ln>
            <a:tailEnd type="triangle" w="lg" len="lg"/>
          </a:ln>
        </p:spPr>
        <p:style>
          <a:lnRef idx="2">
            <a:schemeClr val="accent1"/>
          </a:lnRef>
          <a:fillRef idx="0">
            <a:schemeClr val="accent1"/>
          </a:fillRef>
          <a:effectRef idx="1">
            <a:schemeClr val="accent1"/>
          </a:effectRef>
          <a:fontRef idx="minor">
            <a:schemeClr val="tx1"/>
          </a:fontRef>
        </p:style>
      </p:cxnSp>
      <p:cxnSp>
        <p:nvCxnSpPr>
          <p:cNvPr id="53" name="Straight Arrow Connector 52">
            <a:extLst>
              <a:ext uri="{FF2B5EF4-FFF2-40B4-BE49-F238E27FC236}">
                <a16:creationId xmlns:a16="http://schemas.microsoft.com/office/drawing/2014/main" id="{A0928D0E-4AF3-5F41-EE81-3B7AEC360D36}"/>
              </a:ext>
            </a:extLst>
          </p:cNvPr>
          <p:cNvCxnSpPr>
            <a:cxnSpLocks noGrp="1" noRot="1" noMove="1" noResize="1" noEditPoints="1" noAdjustHandles="1" noChangeArrowheads="1" noChangeShapeType="1"/>
          </p:cNvCxnSpPr>
          <p:nvPr/>
        </p:nvCxnSpPr>
        <p:spPr>
          <a:xfrm>
            <a:off x="6745333" y="4477942"/>
            <a:ext cx="1298738" cy="0"/>
          </a:xfrm>
          <a:prstGeom prst="straightConnector1">
            <a:avLst/>
          </a:prstGeom>
          <a:ln>
            <a:tailEnd type="triangle" w="lg" len="lg"/>
          </a:ln>
        </p:spPr>
        <p:style>
          <a:lnRef idx="2">
            <a:schemeClr val="accent1"/>
          </a:lnRef>
          <a:fillRef idx="0">
            <a:schemeClr val="accent1"/>
          </a:fillRef>
          <a:effectRef idx="1">
            <a:schemeClr val="accent1"/>
          </a:effectRef>
          <a:fontRef idx="minor">
            <a:schemeClr val="tx1"/>
          </a:fontRef>
        </p:style>
      </p:cxnSp>
      <p:cxnSp>
        <p:nvCxnSpPr>
          <p:cNvPr id="54" name="Straight Arrow Connector 53">
            <a:extLst>
              <a:ext uri="{FF2B5EF4-FFF2-40B4-BE49-F238E27FC236}">
                <a16:creationId xmlns:a16="http://schemas.microsoft.com/office/drawing/2014/main" id="{20299707-523A-EE8B-0E88-804A9E0F0A1D}"/>
              </a:ext>
            </a:extLst>
          </p:cNvPr>
          <p:cNvCxnSpPr>
            <a:cxnSpLocks noGrp="1" noRot="1" noMove="1" noResize="1" noEditPoints="1" noAdjustHandles="1" noChangeArrowheads="1" noChangeShapeType="1"/>
          </p:cNvCxnSpPr>
          <p:nvPr/>
        </p:nvCxnSpPr>
        <p:spPr>
          <a:xfrm>
            <a:off x="6459174" y="5277590"/>
            <a:ext cx="1298738" cy="0"/>
          </a:xfrm>
          <a:prstGeom prst="straightConnector1">
            <a:avLst/>
          </a:prstGeom>
          <a:ln>
            <a:tailEnd type="triangle" w="lg" len="lg"/>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18883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fade">
                                      <p:cBhvr>
                                        <p:cTn id="10" dur="500"/>
                                        <p:tgtEl>
                                          <p:spTgt spid="2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fade">
                                      <p:cBhvr>
                                        <p:cTn id="13" dur="500"/>
                                        <p:tgtEl>
                                          <p:spTgt spid="26"/>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24"/>
                                        </p:tgtEl>
                                        <p:attrNameLst>
                                          <p:attrName>style.visibility</p:attrName>
                                        </p:attrNameLst>
                                      </p:cBhvr>
                                      <p:to>
                                        <p:strVal val="visible"/>
                                      </p:to>
                                    </p:set>
                                    <p:animEffect transition="in" filter="fade">
                                      <p:cBhvr>
                                        <p:cTn id="18" dur="500"/>
                                        <p:tgtEl>
                                          <p:spTgt spid="24"/>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5"/>
                                        </p:tgtEl>
                                        <p:attrNameLst>
                                          <p:attrName>style.visibility</p:attrName>
                                        </p:attrNameLst>
                                      </p:cBhvr>
                                      <p:to>
                                        <p:strVal val="visible"/>
                                      </p:to>
                                    </p:set>
                                    <p:animEffect transition="in" filter="fade">
                                      <p:cBhvr>
                                        <p:cTn id="21" dur="500"/>
                                        <p:tgtEl>
                                          <p:spTgt spid="25"/>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27"/>
                                        </p:tgtEl>
                                        <p:attrNameLst>
                                          <p:attrName>style.visibility</p:attrName>
                                        </p:attrNameLst>
                                      </p:cBhvr>
                                      <p:to>
                                        <p:strVal val="visible"/>
                                      </p:to>
                                    </p:set>
                                    <p:animEffect transition="in" filter="fade">
                                      <p:cBhvr>
                                        <p:cTn id="26" dur="500"/>
                                        <p:tgtEl>
                                          <p:spTgt spid="27"/>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28"/>
                                        </p:tgtEl>
                                        <p:attrNameLst>
                                          <p:attrName>style.visibility</p:attrName>
                                        </p:attrNameLst>
                                      </p:cBhvr>
                                      <p:to>
                                        <p:strVal val="visible"/>
                                      </p:to>
                                    </p:set>
                                    <p:animEffect transition="in" filter="fade">
                                      <p:cBhvr>
                                        <p:cTn id="29" dur="500"/>
                                        <p:tgtEl>
                                          <p:spTgt spid="28"/>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29"/>
                                        </p:tgtEl>
                                        <p:attrNameLst>
                                          <p:attrName>style.visibility</p:attrName>
                                        </p:attrNameLst>
                                      </p:cBhvr>
                                      <p:to>
                                        <p:strVal val="visible"/>
                                      </p:to>
                                    </p:set>
                                    <p:animEffect transition="in" filter="fade">
                                      <p:cBhvr>
                                        <p:cTn id="34" dur="500"/>
                                        <p:tgtEl>
                                          <p:spTgt spid="29"/>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31"/>
                                        </p:tgtEl>
                                        <p:attrNameLst>
                                          <p:attrName>style.visibility</p:attrName>
                                        </p:attrNameLst>
                                      </p:cBhvr>
                                      <p:to>
                                        <p:strVal val="visible"/>
                                      </p:to>
                                    </p:set>
                                    <p:animEffect transition="in" filter="fade">
                                      <p:cBhvr>
                                        <p:cTn id="37" dur="500"/>
                                        <p:tgtEl>
                                          <p:spTgt spid="31"/>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30"/>
                                        </p:tgtEl>
                                        <p:attrNameLst>
                                          <p:attrName>style.visibility</p:attrName>
                                        </p:attrNameLst>
                                      </p:cBhvr>
                                      <p:to>
                                        <p:strVal val="visible"/>
                                      </p:to>
                                    </p:set>
                                    <p:animEffect transition="in" filter="fade">
                                      <p:cBhvr>
                                        <p:cTn id="40" dur="500"/>
                                        <p:tgtEl>
                                          <p:spTgt spid="30"/>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45"/>
                                        </p:tgtEl>
                                        <p:attrNameLst>
                                          <p:attrName>style.visibility</p:attrName>
                                        </p:attrNameLst>
                                      </p:cBhvr>
                                      <p:to>
                                        <p:strVal val="visible"/>
                                      </p:to>
                                    </p:set>
                                    <p:animEffect transition="in" filter="fade">
                                      <p:cBhvr>
                                        <p:cTn id="45" dur="500"/>
                                        <p:tgtEl>
                                          <p:spTgt spid="45"/>
                                        </p:tgtEl>
                                      </p:cBhvr>
                                    </p:animEffect>
                                  </p:childTnLst>
                                </p:cTn>
                              </p:par>
                              <p:par>
                                <p:cTn id="46" presetID="10" presetClass="entr" presetSubtype="0" fill="hold" nodeType="withEffect">
                                  <p:stCondLst>
                                    <p:cond delay="0"/>
                                  </p:stCondLst>
                                  <p:childTnLst>
                                    <p:set>
                                      <p:cBhvr>
                                        <p:cTn id="47" dur="1" fill="hold">
                                          <p:stCondLst>
                                            <p:cond delay="0"/>
                                          </p:stCondLst>
                                        </p:cTn>
                                        <p:tgtEl>
                                          <p:spTgt spid="51"/>
                                        </p:tgtEl>
                                        <p:attrNameLst>
                                          <p:attrName>style.visibility</p:attrName>
                                        </p:attrNameLst>
                                      </p:cBhvr>
                                      <p:to>
                                        <p:strVal val="visible"/>
                                      </p:to>
                                    </p:set>
                                    <p:animEffect transition="in" filter="fade">
                                      <p:cBhvr>
                                        <p:cTn id="48" dur="500"/>
                                        <p:tgtEl>
                                          <p:spTgt spid="51"/>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33"/>
                                        </p:tgtEl>
                                        <p:attrNameLst>
                                          <p:attrName>style.visibility</p:attrName>
                                        </p:attrNameLst>
                                      </p:cBhvr>
                                      <p:to>
                                        <p:strVal val="visible"/>
                                      </p:to>
                                    </p:set>
                                    <p:animEffect transition="in" filter="fade">
                                      <p:cBhvr>
                                        <p:cTn id="51" dur="500"/>
                                        <p:tgtEl>
                                          <p:spTgt spid="33"/>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32"/>
                                        </p:tgtEl>
                                        <p:attrNameLst>
                                          <p:attrName>style.visibility</p:attrName>
                                        </p:attrNameLst>
                                      </p:cBhvr>
                                      <p:to>
                                        <p:strVal val="visible"/>
                                      </p:to>
                                    </p:set>
                                    <p:animEffect transition="in" filter="fade">
                                      <p:cBhvr>
                                        <p:cTn id="54" dur="500"/>
                                        <p:tgtEl>
                                          <p:spTgt spid="32"/>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grpId="0" nodeType="clickEffect">
                                  <p:stCondLst>
                                    <p:cond delay="0"/>
                                  </p:stCondLst>
                                  <p:childTnLst>
                                    <p:set>
                                      <p:cBhvr>
                                        <p:cTn id="58" dur="1" fill="hold">
                                          <p:stCondLst>
                                            <p:cond delay="0"/>
                                          </p:stCondLst>
                                        </p:cTn>
                                        <p:tgtEl>
                                          <p:spTgt spid="34"/>
                                        </p:tgtEl>
                                        <p:attrNameLst>
                                          <p:attrName>style.visibility</p:attrName>
                                        </p:attrNameLst>
                                      </p:cBhvr>
                                      <p:to>
                                        <p:strVal val="visible"/>
                                      </p:to>
                                    </p:set>
                                    <p:animEffect transition="in" filter="fade">
                                      <p:cBhvr>
                                        <p:cTn id="59" dur="500"/>
                                        <p:tgtEl>
                                          <p:spTgt spid="34"/>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36"/>
                                        </p:tgtEl>
                                        <p:attrNameLst>
                                          <p:attrName>style.visibility</p:attrName>
                                        </p:attrNameLst>
                                      </p:cBhvr>
                                      <p:to>
                                        <p:strVal val="visible"/>
                                      </p:to>
                                    </p:set>
                                    <p:animEffect transition="in" filter="fade">
                                      <p:cBhvr>
                                        <p:cTn id="62" dur="500"/>
                                        <p:tgtEl>
                                          <p:spTgt spid="36"/>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35"/>
                                        </p:tgtEl>
                                        <p:attrNameLst>
                                          <p:attrName>style.visibility</p:attrName>
                                        </p:attrNameLst>
                                      </p:cBhvr>
                                      <p:to>
                                        <p:strVal val="visible"/>
                                      </p:to>
                                    </p:set>
                                    <p:animEffect transition="in" filter="fade">
                                      <p:cBhvr>
                                        <p:cTn id="65"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4" grpId="0"/>
      <p:bldP spid="25" grpId="0"/>
      <p:bldP spid="26" grpId="0"/>
      <p:bldP spid="27" grpId="0"/>
      <p:bldP spid="28" grpId="0"/>
      <p:bldP spid="29" grpId="0"/>
      <p:bldP spid="30" grpId="0"/>
      <p:bldP spid="31" grpId="0"/>
      <p:bldP spid="32" grpId="0"/>
      <p:bldP spid="33" grpId="0"/>
      <p:bldP spid="34" grpId="0"/>
      <p:bldP spid="35" grpId="0"/>
      <p:bldP spid="36" grpId="0"/>
      <p:bldP spid="4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FA1EE7EA-AB3A-D514-9E7C-AB5E83BCBE14}"/>
              </a:ext>
            </a:extLst>
          </p:cNvPr>
          <p:cNvPicPr>
            <a:picLocks noGrp="1" noRot="1" noChangeAspect="1" noMove="1" noResize="1" noEditPoints="1" noAdjustHandles="1" noChangeArrowheads="1" noChangeShapeType="1" noCrop="1"/>
          </p:cNvPicPr>
          <p:nvPr>
            <p:ph type="pic" sz="quarter" idx="10"/>
          </p:nvPr>
        </p:nvPicPr>
        <p:blipFill>
          <a:blip r:embed="rId3" cstate="email">
            <a:extLst>
              <a:ext uri="{28A0092B-C50C-407E-A947-70E740481C1C}">
                <a14:useLocalDpi xmlns:a14="http://schemas.microsoft.com/office/drawing/2010/main"/>
              </a:ext>
            </a:extLst>
          </a:blip>
          <a:srcRect/>
          <a:stretch>
            <a:fillRect/>
          </a:stretch>
        </p:blipFill>
        <p:spPr>
          <a:prstGeom prst="rect">
            <a:avLst/>
          </a:prstGeom>
        </p:spPr>
      </p:pic>
      <p:sp>
        <p:nvSpPr>
          <p:cNvPr id="3" name="Title 2">
            <a:extLst>
              <a:ext uri="{FF2B5EF4-FFF2-40B4-BE49-F238E27FC236}">
                <a16:creationId xmlns:a16="http://schemas.microsoft.com/office/drawing/2014/main" id="{3CEE3B75-6480-B1FB-61D7-4380C4AAD69C}"/>
              </a:ext>
            </a:extLst>
          </p:cNvPr>
          <p:cNvSpPr>
            <a:spLocks noGrp="1"/>
          </p:cNvSpPr>
          <p:nvPr>
            <p:ph type="title"/>
          </p:nvPr>
        </p:nvSpPr>
        <p:spPr>
          <a:xfrm>
            <a:off x="1447492" y="2048490"/>
            <a:ext cx="4355900" cy="1200328"/>
          </a:xfrm>
        </p:spPr>
        <p:txBody>
          <a:bodyPr/>
          <a:lstStyle/>
          <a:p>
            <a:r>
              <a:rPr lang="en-US" sz="3600" dirty="0">
                <a:solidFill>
                  <a:schemeClr val="bg1"/>
                </a:solidFill>
              </a:rPr>
              <a:t>Root Cause and Root Solutions</a:t>
            </a:r>
          </a:p>
        </p:txBody>
      </p:sp>
      <p:sp>
        <p:nvSpPr>
          <p:cNvPr id="7" name="TextBox 6">
            <a:extLst>
              <a:ext uri="{FF2B5EF4-FFF2-40B4-BE49-F238E27FC236}">
                <a16:creationId xmlns:a16="http://schemas.microsoft.com/office/drawing/2014/main" id="{035F8389-4E03-A57A-8E84-EC8A379AC943}"/>
              </a:ext>
            </a:extLst>
          </p:cNvPr>
          <p:cNvSpPr txBox="1"/>
          <p:nvPr/>
        </p:nvSpPr>
        <p:spPr>
          <a:xfrm>
            <a:off x="6692900" y="2048490"/>
            <a:ext cx="3676396" cy="1569660"/>
          </a:xfrm>
          <a:prstGeom prst="rect">
            <a:avLst/>
          </a:prstGeom>
          <a:noFill/>
        </p:spPr>
        <p:txBody>
          <a:bodyPr wrap="square">
            <a:spAutoFit/>
          </a:bodyPr>
          <a:lstStyle/>
          <a:p>
            <a:pPr marL="0" marR="0">
              <a:buNone/>
            </a:pPr>
            <a:r>
              <a:rPr lang="en-GB" sz="2400" dirty="0">
                <a:solidFill>
                  <a:schemeClr val="bg1"/>
                </a:solidFill>
                <a:effectLst/>
                <a:latin typeface="+mn-lt"/>
              </a:rPr>
              <a:t>List  the root cause and one or two root solutions to address the root </a:t>
            </a:r>
          </a:p>
          <a:p>
            <a:pPr marL="0" marR="0">
              <a:buNone/>
            </a:pPr>
            <a:r>
              <a:rPr lang="en-GB" sz="2400" dirty="0">
                <a:solidFill>
                  <a:schemeClr val="bg1"/>
                </a:solidFill>
                <a:effectLst/>
                <a:latin typeface="+mn-lt"/>
              </a:rPr>
              <a:t>cause of the problem. </a:t>
            </a:r>
            <a:endParaRPr lang="en-GB" sz="2400" dirty="0">
              <a:solidFill>
                <a:schemeClr val="bg1"/>
              </a:solidFill>
              <a:effectLst/>
              <a:latin typeface="Helvetica Neue" panose="02000503000000020004" pitchFamily="2" charset="0"/>
            </a:endParaRPr>
          </a:p>
        </p:txBody>
      </p:sp>
    </p:spTree>
    <p:extLst>
      <p:ext uri="{BB962C8B-B14F-4D97-AF65-F5344CB8AC3E}">
        <p14:creationId xmlns:p14="http://schemas.microsoft.com/office/powerpoint/2010/main" val="10266763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A9FDFB38-A252-952D-3295-E99F8A3EE8F9}"/>
              </a:ext>
            </a:extLst>
          </p:cNvPr>
          <p:cNvPicPr>
            <a:picLocks noGrp="1" noRot="1" noChangeAspect="1" noMove="1" noResize="1" noEditPoints="1" noAdjustHandles="1" noChangeArrowheads="1" noChangeShapeType="1" noCrop="1"/>
          </p:cNvPicPr>
          <p:nvPr>
            <p:ph type="pic" sz="quarter" idx="10"/>
          </p:nvPr>
        </p:nvPicPr>
        <p:blipFill>
          <a:blip r:embed="rId3" cstate="email">
            <a:extLst>
              <a:ext uri="{28A0092B-C50C-407E-A947-70E740481C1C}">
                <a14:useLocalDpi xmlns:a14="http://schemas.microsoft.com/office/drawing/2010/main"/>
              </a:ext>
            </a:extLst>
          </a:blip>
          <a:srcRect/>
          <a:stretch>
            <a:fillRect/>
          </a:stretch>
        </p:blipFill>
        <p:spPr>
          <a:prstGeom prst="rect">
            <a:avLst/>
          </a:prstGeom>
        </p:spPr>
      </p:pic>
      <p:sp>
        <p:nvSpPr>
          <p:cNvPr id="3" name="Title 2">
            <a:extLst>
              <a:ext uri="{FF2B5EF4-FFF2-40B4-BE49-F238E27FC236}">
                <a16:creationId xmlns:a16="http://schemas.microsoft.com/office/drawing/2014/main" id="{D1A89CDB-43A5-36D5-85F1-F543F7BC71A7}"/>
              </a:ext>
            </a:extLst>
          </p:cNvPr>
          <p:cNvSpPr>
            <a:spLocks noGrp="1"/>
          </p:cNvSpPr>
          <p:nvPr>
            <p:ph type="title"/>
          </p:nvPr>
        </p:nvSpPr>
        <p:spPr>
          <a:xfrm>
            <a:off x="8216348" y="2888819"/>
            <a:ext cx="3640904" cy="720000"/>
          </a:xfrm>
        </p:spPr>
        <p:txBody>
          <a:bodyPr/>
          <a:lstStyle/>
          <a:p>
            <a:r>
              <a:rPr lang="en-US" sz="3600" dirty="0"/>
              <a:t>Case Studies</a:t>
            </a:r>
          </a:p>
        </p:txBody>
      </p:sp>
    </p:spTree>
    <p:extLst>
      <p:ext uri="{BB962C8B-B14F-4D97-AF65-F5344CB8AC3E}">
        <p14:creationId xmlns:p14="http://schemas.microsoft.com/office/powerpoint/2010/main" val="315086933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C98F9D-47E7-60BA-B9C1-79763A14E4C7}"/>
              </a:ext>
            </a:extLst>
          </p:cNvPr>
          <p:cNvSpPr>
            <a:spLocks noGrp="1"/>
          </p:cNvSpPr>
          <p:nvPr>
            <p:ph type="title"/>
          </p:nvPr>
        </p:nvSpPr>
        <p:spPr/>
        <p:txBody>
          <a:bodyPr/>
          <a:lstStyle/>
          <a:p>
            <a:r>
              <a:rPr lang="en-US" sz="3600" dirty="0"/>
              <a:t>President Case Studies</a:t>
            </a:r>
          </a:p>
        </p:txBody>
      </p:sp>
      <p:sp>
        <p:nvSpPr>
          <p:cNvPr id="3" name="Content Placeholder 2">
            <a:extLst>
              <a:ext uri="{FF2B5EF4-FFF2-40B4-BE49-F238E27FC236}">
                <a16:creationId xmlns:a16="http://schemas.microsoft.com/office/drawing/2014/main" id="{992EEA98-E341-E0C4-E1DB-8C3C26CED587}"/>
              </a:ext>
            </a:extLst>
          </p:cNvPr>
          <p:cNvSpPr>
            <a:spLocks noGrp="1"/>
          </p:cNvSpPr>
          <p:nvPr>
            <p:ph idx="1"/>
          </p:nvPr>
        </p:nvSpPr>
        <p:spPr/>
        <p:txBody>
          <a:bodyPr/>
          <a:lstStyle/>
          <a:p>
            <a:pPr marL="457200" indent="-457200">
              <a:lnSpc>
                <a:spcPct val="150000"/>
              </a:lnSpc>
              <a:buFont typeface="+mj-lt"/>
              <a:buAutoNum type="arabicPeriod"/>
            </a:pPr>
            <a:r>
              <a:rPr lang="en-US" dirty="0"/>
              <a:t>High Intentions </a:t>
            </a:r>
          </a:p>
          <a:p>
            <a:pPr marL="457200" indent="-457200">
              <a:lnSpc>
                <a:spcPct val="150000"/>
              </a:lnSpc>
              <a:buFont typeface="+mj-lt"/>
              <a:buAutoNum type="arabicPeriod"/>
            </a:pPr>
            <a:r>
              <a:rPr lang="en-US" dirty="0"/>
              <a:t>Toxic Culture </a:t>
            </a:r>
          </a:p>
          <a:p>
            <a:pPr marL="457200" indent="-457200">
              <a:lnSpc>
                <a:spcPct val="150000"/>
              </a:lnSpc>
              <a:buFont typeface="+mj-lt"/>
              <a:buAutoNum type="arabicPeriod"/>
            </a:pPr>
            <a:r>
              <a:rPr lang="en-US" dirty="0"/>
              <a:t>Something is Missing </a:t>
            </a:r>
          </a:p>
          <a:p>
            <a:pPr marL="457200" indent="-457200">
              <a:lnSpc>
                <a:spcPct val="150000"/>
              </a:lnSpc>
              <a:buFont typeface="+mj-lt"/>
              <a:buAutoNum type="arabicPeriod"/>
            </a:pPr>
            <a:r>
              <a:rPr lang="en-US" dirty="0"/>
              <a:t>Bringing Back Excellence </a:t>
            </a:r>
          </a:p>
          <a:p>
            <a:pPr marL="457200" indent="-457200">
              <a:lnSpc>
                <a:spcPct val="150000"/>
              </a:lnSpc>
              <a:buFont typeface="+mj-lt"/>
              <a:buAutoNum type="arabicPeriod"/>
            </a:pPr>
            <a:r>
              <a:rPr lang="en-US" dirty="0"/>
              <a:t>Venue Challenges </a:t>
            </a:r>
          </a:p>
          <a:p>
            <a:pPr marL="457200" indent="-457200">
              <a:lnSpc>
                <a:spcPct val="150000"/>
              </a:lnSpc>
              <a:buFont typeface="+mj-lt"/>
              <a:buAutoNum type="arabicPeriod"/>
            </a:pPr>
            <a:r>
              <a:rPr lang="en-GB" dirty="0"/>
              <a:t>Overstretched Executives</a:t>
            </a:r>
          </a:p>
          <a:p>
            <a:pPr marL="457200" indent="-457200">
              <a:lnSpc>
                <a:spcPct val="150000"/>
              </a:lnSpc>
              <a:buFont typeface="+mj-lt"/>
              <a:buAutoNum type="arabicPeriod"/>
            </a:pPr>
            <a:r>
              <a:rPr lang="en-GB" dirty="0"/>
              <a:t>Corporate Club Disinterest </a:t>
            </a:r>
            <a:endParaRPr lang="en-US" dirty="0"/>
          </a:p>
        </p:txBody>
      </p:sp>
    </p:spTree>
    <p:extLst>
      <p:ext uri="{BB962C8B-B14F-4D97-AF65-F5344CB8AC3E}">
        <p14:creationId xmlns:p14="http://schemas.microsoft.com/office/powerpoint/2010/main" val="18669846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AA728D-9ED8-039B-10B8-2876D369F8A5}"/>
              </a:ext>
            </a:extLst>
          </p:cNvPr>
          <p:cNvSpPr>
            <a:spLocks noGrp="1"/>
          </p:cNvSpPr>
          <p:nvPr>
            <p:ph type="title"/>
          </p:nvPr>
        </p:nvSpPr>
        <p:spPr/>
        <p:txBody>
          <a:bodyPr/>
          <a:lstStyle/>
          <a:p>
            <a:r>
              <a:rPr lang="en-US" dirty="0"/>
              <a:t>Case Study 1: High Intentions</a:t>
            </a:r>
          </a:p>
        </p:txBody>
      </p:sp>
      <p:sp>
        <p:nvSpPr>
          <p:cNvPr id="3" name="Content Placeholder 2">
            <a:extLst>
              <a:ext uri="{FF2B5EF4-FFF2-40B4-BE49-F238E27FC236}">
                <a16:creationId xmlns:a16="http://schemas.microsoft.com/office/drawing/2014/main" id="{B5F3BC97-84BD-30BF-55D4-051603C5219D}"/>
              </a:ext>
            </a:extLst>
          </p:cNvPr>
          <p:cNvSpPr>
            <a:spLocks noGrp="1"/>
          </p:cNvSpPr>
          <p:nvPr>
            <p:ph idx="1"/>
          </p:nvPr>
        </p:nvSpPr>
        <p:spPr/>
        <p:txBody>
          <a:bodyPr/>
          <a:lstStyle/>
          <a:p>
            <a:pPr marL="0" indent="0">
              <a:lnSpc>
                <a:spcPct val="100000"/>
              </a:lnSpc>
              <a:spcBef>
                <a:spcPts val="600"/>
              </a:spcBef>
              <a:buNone/>
            </a:pPr>
            <a:r>
              <a:rPr lang="en-GB" b="1" dirty="0"/>
              <a:t>Scenario</a:t>
            </a:r>
          </a:p>
          <a:p>
            <a:pPr marL="0" indent="0">
              <a:lnSpc>
                <a:spcPct val="100000"/>
              </a:lnSpc>
              <a:spcBef>
                <a:spcPts val="600"/>
              </a:spcBef>
              <a:buNone/>
            </a:pPr>
            <a:r>
              <a:rPr lang="en-GB" dirty="0"/>
              <a:t>The new Executive Committee of Metropolis Speakers held an excellent planning meeting in June. Energy was high, ideas were bold, and officers were enthusiastic about the </a:t>
            </a:r>
            <a:br>
              <a:rPr lang="en-GB" dirty="0"/>
            </a:br>
            <a:r>
              <a:rPr lang="en-GB" dirty="0"/>
              <a:t>year ahead. </a:t>
            </a:r>
          </a:p>
          <a:p>
            <a:pPr marL="0" indent="0">
              <a:lnSpc>
                <a:spcPct val="100000"/>
              </a:lnSpc>
              <a:spcBef>
                <a:spcPts val="600"/>
              </a:spcBef>
              <a:buNone/>
            </a:pPr>
            <a:r>
              <a:rPr lang="en-GB" dirty="0"/>
              <a:t>Ambitious goals were set, monthly socials, gamified progress tracking, and significant membership growth.</a:t>
            </a:r>
          </a:p>
          <a:p>
            <a:pPr marL="0" indent="0">
              <a:lnSpc>
                <a:spcPct val="100000"/>
              </a:lnSpc>
              <a:spcBef>
                <a:spcPts val="600"/>
              </a:spcBef>
              <a:buNone/>
            </a:pPr>
            <a:endParaRPr lang="en-US" sz="2000" dirty="0"/>
          </a:p>
        </p:txBody>
      </p:sp>
      <p:sp>
        <p:nvSpPr>
          <p:cNvPr id="4" name="Content Placeholder 3">
            <a:extLst>
              <a:ext uri="{FF2B5EF4-FFF2-40B4-BE49-F238E27FC236}">
                <a16:creationId xmlns:a16="http://schemas.microsoft.com/office/drawing/2014/main" id="{26BEE862-45E1-7B21-8E3A-0183496FFF9D}"/>
              </a:ext>
            </a:extLst>
          </p:cNvPr>
          <p:cNvSpPr>
            <a:spLocks noGrp="1"/>
          </p:cNvSpPr>
          <p:nvPr>
            <p:ph idx="11"/>
          </p:nvPr>
        </p:nvSpPr>
        <p:spPr>
          <a:xfrm>
            <a:off x="6354000" y="1807535"/>
            <a:ext cx="5436000" cy="4369428"/>
          </a:xfrm>
        </p:spPr>
        <p:txBody>
          <a:bodyPr/>
          <a:lstStyle/>
          <a:p>
            <a:pPr marL="0" indent="0">
              <a:lnSpc>
                <a:spcPct val="100000"/>
              </a:lnSpc>
              <a:spcBef>
                <a:spcPts val="600"/>
              </a:spcBef>
              <a:buNone/>
            </a:pPr>
            <a:r>
              <a:rPr lang="en-GB" dirty="0"/>
              <a:t>It is now December. The club is doing well, but few of the goals planned in June have been achieved. </a:t>
            </a:r>
          </a:p>
          <a:p>
            <a:pPr marL="0" indent="0">
              <a:lnSpc>
                <a:spcPct val="100000"/>
              </a:lnSpc>
              <a:spcBef>
                <a:spcPts val="600"/>
              </a:spcBef>
              <a:buNone/>
            </a:pPr>
            <a:r>
              <a:rPr lang="en-GB" dirty="0"/>
              <a:t>As Club President, you are becoming increasingly frustrated.</a:t>
            </a:r>
          </a:p>
          <a:p>
            <a:pPr marL="0" indent="0">
              <a:lnSpc>
                <a:spcPct val="100000"/>
              </a:lnSpc>
              <a:spcBef>
                <a:spcPts val="600"/>
              </a:spcBef>
              <a:buNone/>
            </a:pPr>
            <a:endParaRPr lang="en-GB" b="1" dirty="0"/>
          </a:p>
          <a:p>
            <a:pPr marL="0" indent="0">
              <a:lnSpc>
                <a:spcPct val="100000"/>
              </a:lnSpc>
              <a:spcBef>
                <a:spcPts val="600"/>
              </a:spcBef>
              <a:buNone/>
            </a:pPr>
            <a:r>
              <a:rPr lang="en-GB" b="1" dirty="0"/>
              <a:t>What are the root cause(s) and root solution(s)?</a:t>
            </a:r>
          </a:p>
          <a:p>
            <a:endParaRPr lang="en-US" dirty="0"/>
          </a:p>
        </p:txBody>
      </p:sp>
    </p:spTree>
    <p:extLst>
      <p:ext uri="{BB962C8B-B14F-4D97-AF65-F5344CB8AC3E}">
        <p14:creationId xmlns:p14="http://schemas.microsoft.com/office/powerpoint/2010/main" val="17094111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96EA68-015C-DBBF-9E7E-79CD17BD63E7}"/>
              </a:ext>
            </a:extLst>
          </p:cNvPr>
          <p:cNvSpPr>
            <a:spLocks noGrp="1"/>
          </p:cNvSpPr>
          <p:nvPr>
            <p:ph type="title"/>
          </p:nvPr>
        </p:nvSpPr>
        <p:spPr/>
        <p:txBody>
          <a:bodyPr/>
          <a:lstStyle/>
          <a:p>
            <a:r>
              <a:rPr lang="en-US" dirty="0"/>
              <a:t>Case Study 1: High Intentions</a:t>
            </a:r>
          </a:p>
        </p:txBody>
      </p:sp>
      <p:sp>
        <p:nvSpPr>
          <p:cNvPr id="4" name="Content Placeholder 3">
            <a:extLst>
              <a:ext uri="{FF2B5EF4-FFF2-40B4-BE49-F238E27FC236}">
                <a16:creationId xmlns:a16="http://schemas.microsoft.com/office/drawing/2014/main" id="{1ABBE0A9-C266-8CD9-55A5-19091B63EA41}"/>
              </a:ext>
            </a:extLst>
          </p:cNvPr>
          <p:cNvSpPr>
            <a:spLocks noGrp="1"/>
          </p:cNvSpPr>
          <p:nvPr>
            <p:ph idx="11"/>
          </p:nvPr>
        </p:nvSpPr>
        <p:spPr>
          <a:xfrm>
            <a:off x="6798364" y="1324129"/>
            <a:ext cx="4991635" cy="4786574"/>
          </a:xfrm>
        </p:spPr>
        <p:txBody>
          <a:bodyPr/>
          <a:lstStyle/>
          <a:p>
            <a:pPr lvl="0">
              <a:lnSpc>
                <a:spcPct val="100000"/>
              </a:lnSpc>
              <a:spcBef>
                <a:spcPts val="600"/>
              </a:spcBef>
            </a:pPr>
            <a:r>
              <a:rPr lang="en-GB" sz="2000" b="1" dirty="0"/>
              <a:t>President: </a:t>
            </a:r>
            <a:r>
              <a:rPr lang="en-GB" sz="2000" dirty="0"/>
              <a:t>Eager but busy; limited capacity.</a:t>
            </a:r>
          </a:p>
          <a:p>
            <a:pPr lvl="0">
              <a:lnSpc>
                <a:spcPct val="100000"/>
              </a:lnSpc>
              <a:spcBef>
                <a:spcPts val="600"/>
              </a:spcBef>
            </a:pPr>
            <a:r>
              <a:rPr lang="en-GB" sz="2000" b="1" dirty="0"/>
              <a:t>VPE: </a:t>
            </a:r>
            <a:r>
              <a:rPr lang="en-GB" sz="2000" dirty="0"/>
              <a:t>Drifting away from the team.</a:t>
            </a:r>
          </a:p>
          <a:p>
            <a:pPr lvl="0">
              <a:lnSpc>
                <a:spcPct val="100000"/>
              </a:lnSpc>
              <a:spcBef>
                <a:spcPts val="600"/>
              </a:spcBef>
            </a:pPr>
            <a:r>
              <a:rPr lang="en-GB" sz="2000" b="1" dirty="0"/>
              <a:t>VPM: </a:t>
            </a:r>
            <a:r>
              <a:rPr lang="en-GB" sz="2000" dirty="0"/>
              <a:t>Completing core tasks but enthusiasm has dropped.</a:t>
            </a:r>
          </a:p>
          <a:p>
            <a:pPr lvl="0">
              <a:lnSpc>
                <a:spcPct val="100000"/>
              </a:lnSpc>
              <a:spcBef>
                <a:spcPts val="600"/>
              </a:spcBef>
            </a:pPr>
            <a:r>
              <a:rPr lang="en-GB" sz="2000" b="1" dirty="0"/>
              <a:t>VPPR: </a:t>
            </a:r>
            <a:r>
              <a:rPr lang="en-GB" sz="2000" dirty="0"/>
              <a:t>Performing well; created a newsletter.</a:t>
            </a:r>
          </a:p>
          <a:p>
            <a:pPr lvl="0">
              <a:lnSpc>
                <a:spcPct val="100000"/>
              </a:lnSpc>
              <a:spcBef>
                <a:spcPts val="600"/>
              </a:spcBef>
            </a:pPr>
            <a:r>
              <a:rPr lang="en-GB" sz="2000" b="1" dirty="0"/>
              <a:t>Treasurer: </a:t>
            </a:r>
            <a:r>
              <a:rPr lang="en-GB" sz="2000" dirty="0"/>
              <a:t>Engaged and supportive.</a:t>
            </a:r>
          </a:p>
          <a:p>
            <a:pPr lvl="0">
              <a:lnSpc>
                <a:spcPct val="100000"/>
              </a:lnSpc>
              <a:spcBef>
                <a:spcPts val="600"/>
              </a:spcBef>
            </a:pPr>
            <a:r>
              <a:rPr lang="en-GB" sz="2000" b="1" dirty="0"/>
              <a:t>Secretary: </a:t>
            </a:r>
            <a:r>
              <a:rPr lang="en-GB" sz="2000" dirty="0"/>
              <a:t>Producing minutes but not contributing beyond that.</a:t>
            </a:r>
          </a:p>
          <a:p>
            <a:pPr lvl="0">
              <a:lnSpc>
                <a:spcPct val="100000"/>
              </a:lnSpc>
              <a:spcBef>
                <a:spcPts val="600"/>
              </a:spcBef>
            </a:pPr>
            <a:r>
              <a:rPr lang="en-GB" sz="2000" b="1" dirty="0"/>
              <a:t>SAA: </a:t>
            </a:r>
            <a:r>
              <a:rPr lang="en-GB" sz="2000" dirty="0"/>
              <a:t>Excellent performance, but recent conflict with Treasurer has reduced motivation.</a:t>
            </a:r>
          </a:p>
          <a:p>
            <a:pPr>
              <a:lnSpc>
                <a:spcPct val="100000"/>
              </a:lnSpc>
              <a:spcBef>
                <a:spcPts val="600"/>
              </a:spcBef>
            </a:pPr>
            <a:endParaRPr lang="en-US" sz="2000" dirty="0"/>
          </a:p>
        </p:txBody>
      </p:sp>
      <p:sp>
        <p:nvSpPr>
          <p:cNvPr id="5" name="TextBox 4">
            <a:extLst>
              <a:ext uri="{FF2B5EF4-FFF2-40B4-BE49-F238E27FC236}">
                <a16:creationId xmlns:a16="http://schemas.microsoft.com/office/drawing/2014/main" id="{BF6EB6A8-76A4-5272-DA37-253DD0D59CC4}"/>
              </a:ext>
            </a:extLst>
          </p:cNvPr>
          <p:cNvSpPr txBox="1"/>
          <p:nvPr/>
        </p:nvSpPr>
        <p:spPr>
          <a:xfrm>
            <a:off x="575125" y="1390389"/>
            <a:ext cx="1553630" cy="3293209"/>
          </a:xfrm>
          <a:prstGeom prst="rect">
            <a:avLst/>
          </a:prstGeom>
          <a:noFill/>
          <a:ln>
            <a:solidFill>
              <a:schemeClr val="bg1"/>
            </a:solidFill>
          </a:ln>
        </p:spPr>
        <p:txBody>
          <a:bodyPr wrap="none" rtlCol="0">
            <a:spAutoFit/>
          </a:bodyPr>
          <a:lstStyle/>
          <a:p>
            <a:pPr algn="r"/>
            <a:r>
              <a:rPr lang="en-US" sz="1600" b="1" dirty="0">
                <a:solidFill>
                  <a:schemeClr val="bg1"/>
                </a:solidFill>
              </a:rPr>
              <a:t>DCP Goals</a:t>
            </a:r>
          </a:p>
          <a:p>
            <a:pPr algn="r"/>
            <a:r>
              <a:rPr lang="en-US" sz="9600" b="1" dirty="0">
                <a:solidFill>
                  <a:schemeClr val="accent4"/>
                </a:solidFill>
              </a:rPr>
              <a:t>4</a:t>
            </a:r>
          </a:p>
          <a:p>
            <a:pPr algn="r"/>
            <a:r>
              <a:rPr lang="en-US" sz="9600" b="1" dirty="0">
                <a:solidFill>
                  <a:schemeClr val="bg1"/>
                </a:solidFill>
              </a:rPr>
              <a:t>10</a:t>
            </a:r>
          </a:p>
        </p:txBody>
      </p:sp>
      <p:cxnSp>
        <p:nvCxnSpPr>
          <p:cNvPr id="7" name="Straight Connector 6">
            <a:extLst>
              <a:ext uri="{FF2B5EF4-FFF2-40B4-BE49-F238E27FC236}">
                <a16:creationId xmlns:a16="http://schemas.microsoft.com/office/drawing/2014/main" id="{C110E45D-D3AB-142C-138D-B9D1AAF67C44}"/>
              </a:ext>
            </a:extLst>
          </p:cNvPr>
          <p:cNvCxnSpPr>
            <a:cxnSpLocks/>
          </p:cNvCxnSpPr>
          <p:nvPr/>
        </p:nvCxnSpPr>
        <p:spPr>
          <a:xfrm>
            <a:off x="402000" y="3290057"/>
            <a:ext cx="0" cy="0"/>
          </a:xfrm>
          <a:prstGeom prst="line">
            <a:avLst/>
          </a:prstGeom>
          <a:ln w="76200">
            <a:solidFill>
              <a:schemeClr val="bg1"/>
            </a:solidFill>
          </a:ln>
        </p:spPr>
        <p:style>
          <a:lnRef idx="2">
            <a:schemeClr val="accent1"/>
          </a:lnRef>
          <a:fillRef idx="0">
            <a:schemeClr val="accent1"/>
          </a:fillRef>
          <a:effectRef idx="1">
            <a:schemeClr val="accent1"/>
          </a:effectRef>
          <a:fontRef idx="minor">
            <a:schemeClr val="tx1"/>
          </a:fontRef>
        </p:style>
      </p:cxnSp>
      <p:sp>
        <p:nvSpPr>
          <p:cNvPr id="12" name="TextBox 11">
            <a:extLst>
              <a:ext uri="{FF2B5EF4-FFF2-40B4-BE49-F238E27FC236}">
                <a16:creationId xmlns:a16="http://schemas.microsoft.com/office/drawing/2014/main" id="{CFA5C053-9574-67A7-BAF5-7A057D689C34}"/>
              </a:ext>
            </a:extLst>
          </p:cNvPr>
          <p:cNvSpPr txBox="1"/>
          <p:nvPr/>
        </p:nvSpPr>
        <p:spPr>
          <a:xfrm>
            <a:off x="2215685" y="1390389"/>
            <a:ext cx="2032929" cy="3539430"/>
          </a:xfrm>
          <a:prstGeom prst="rect">
            <a:avLst/>
          </a:prstGeom>
          <a:noFill/>
          <a:ln>
            <a:solidFill>
              <a:schemeClr val="bg1"/>
            </a:solidFill>
          </a:ln>
        </p:spPr>
        <p:txBody>
          <a:bodyPr wrap="none" rtlCol="0">
            <a:spAutoFit/>
          </a:bodyPr>
          <a:lstStyle/>
          <a:p>
            <a:pPr algn="r"/>
            <a:r>
              <a:rPr lang="en-US" sz="1600" b="1" dirty="0">
                <a:solidFill>
                  <a:schemeClr val="bg1"/>
                </a:solidFill>
              </a:rPr>
              <a:t>Renewals Sept/Oct</a:t>
            </a:r>
          </a:p>
          <a:p>
            <a:pPr algn="r"/>
            <a:r>
              <a:rPr lang="en-US" sz="9600" b="1" dirty="0">
                <a:solidFill>
                  <a:schemeClr val="accent4"/>
                </a:solidFill>
              </a:rPr>
              <a:t>28</a:t>
            </a:r>
          </a:p>
          <a:p>
            <a:pPr algn="r"/>
            <a:r>
              <a:rPr lang="en-US" sz="9600" b="1" dirty="0">
                <a:solidFill>
                  <a:schemeClr val="bg1"/>
                </a:solidFill>
              </a:rPr>
              <a:t>41</a:t>
            </a:r>
          </a:p>
          <a:p>
            <a:pPr algn="r"/>
            <a:r>
              <a:rPr lang="en-US" sz="1600" b="1" dirty="0">
                <a:solidFill>
                  <a:schemeClr val="bg1"/>
                </a:solidFill>
              </a:rPr>
              <a:t>Base Membership</a:t>
            </a:r>
          </a:p>
        </p:txBody>
      </p:sp>
      <p:sp>
        <p:nvSpPr>
          <p:cNvPr id="14" name="TextBox 13">
            <a:extLst>
              <a:ext uri="{FF2B5EF4-FFF2-40B4-BE49-F238E27FC236}">
                <a16:creationId xmlns:a16="http://schemas.microsoft.com/office/drawing/2014/main" id="{9656D437-1117-6406-C180-829FF0E0EE21}"/>
              </a:ext>
            </a:extLst>
          </p:cNvPr>
          <p:cNvSpPr txBox="1"/>
          <p:nvPr/>
        </p:nvSpPr>
        <p:spPr>
          <a:xfrm>
            <a:off x="4350723" y="1390389"/>
            <a:ext cx="1906291" cy="1815882"/>
          </a:xfrm>
          <a:prstGeom prst="rect">
            <a:avLst/>
          </a:prstGeom>
          <a:noFill/>
          <a:ln>
            <a:solidFill>
              <a:schemeClr val="bg1"/>
            </a:solidFill>
          </a:ln>
        </p:spPr>
        <p:txBody>
          <a:bodyPr wrap="square" rtlCol="0">
            <a:spAutoFit/>
          </a:bodyPr>
          <a:lstStyle/>
          <a:p>
            <a:pPr algn="r"/>
            <a:r>
              <a:rPr lang="en-US" sz="1600" b="1" dirty="0">
                <a:solidFill>
                  <a:schemeClr val="bg1"/>
                </a:solidFill>
              </a:rPr>
              <a:t>Membership Now</a:t>
            </a:r>
          </a:p>
          <a:p>
            <a:pPr algn="r"/>
            <a:r>
              <a:rPr lang="en-US" sz="9600" b="1" dirty="0">
                <a:solidFill>
                  <a:schemeClr val="accent4"/>
                </a:solidFill>
              </a:rPr>
              <a:t>31</a:t>
            </a:r>
          </a:p>
        </p:txBody>
      </p:sp>
      <p:cxnSp>
        <p:nvCxnSpPr>
          <p:cNvPr id="3" name="Straight Connector 2">
            <a:extLst>
              <a:ext uri="{FF2B5EF4-FFF2-40B4-BE49-F238E27FC236}">
                <a16:creationId xmlns:a16="http://schemas.microsoft.com/office/drawing/2014/main" id="{09FD98AE-F54D-7E8A-52FB-0B185F29FD1E}"/>
              </a:ext>
            </a:extLst>
          </p:cNvPr>
          <p:cNvCxnSpPr>
            <a:cxnSpLocks/>
          </p:cNvCxnSpPr>
          <p:nvPr/>
        </p:nvCxnSpPr>
        <p:spPr>
          <a:xfrm>
            <a:off x="575125" y="3170789"/>
            <a:ext cx="1553630" cy="0"/>
          </a:xfrm>
          <a:prstGeom prst="line">
            <a:avLst/>
          </a:prstGeom>
          <a:ln w="76200"/>
        </p:spPr>
        <p:style>
          <a:lnRef idx="1">
            <a:schemeClr val="accent6"/>
          </a:lnRef>
          <a:fillRef idx="0">
            <a:schemeClr val="accent6"/>
          </a:fillRef>
          <a:effectRef idx="0">
            <a:schemeClr val="accent6"/>
          </a:effectRef>
          <a:fontRef idx="minor">
            <a:schemeClr val="tx1"/>
          </a:fontRef>
        </p:style>
      </p:cxnSp>
      <p:cxnSp>
        <p:nvCxnSpPr>
          <p:cNvPr id="6" name="Straight Connector 5">
            <a:extLst>
              <a:ext uri="{FF2B5EF4-FFF2-40B4-BE49-F238E27FC236}">
                <a16:creationId xmlns:a16="http://schemas.microsoft.com/office/drawing/2014/main" id="{EF3E42BE-B027-B2F3-097D-881BAD76FE93}"/>
              </a:ext>
            </a:extLst>
          </p:cNvPr>
          <p:cNvCxnSpPr>
            <a:cxnSpLocks/>
          </p:cNvCxnSpPr>
          <p:nvPr/>
        </p:nvCxnSpPr>
        <p:spPr>
          <a:xfrm>
            <a:off x="2682221" y="3170789"/>
            <a:ext cx="1553630" cy="0"/>
          </a:xfrm>
          <a:prstGeom prst="line">
            <a:avLst/>
          </a:prstGeom>
          <a:ln w="76200"/>
        </p:spPr>
        <p:style>
          <a:lnRef idx="1">
            <a:schemeClr val="accent6"/>
          </a:lnRef>
          <a:fillRef idx="0">
            <a:schemeClr val="accent6"/>
          </a:fillRef>
          <a:effectRef idx="0">
            <a:schemeClr val="accent6"/>
          </a:effectRef>
          <a:fontRef idx="minor">
            <a:schemeClr val="tx1"/>
          </a:fontRef>
        </p:style>
      </p:cxnSp>
    </p:spTree>
    <p:extLst>
      <p:ext uri="{BB962C8B-B14F-4D97-AF65-F5344CB8AC3E}">
        <p14:creationId xmlns:p14="http://schemas.microsoft.com/office/powerpoint/2010/main" val="233817906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582074-FA5D-1369-34A9-E2CB51D81577}"/>
              </a:ext>
            </a:extLst>
          </p:cNvPr>
          <p:cNvSpPr>
            <a:spLocks noGrp="1"/>
          </p:cNvSpPr>
          <p:nvPr>
            <p:ph type="title"/>
          </p:nvPr>
        </p:nvSpPr>
        <p:spPr/>
        <p:txBody>
          <a:bodyPr/>
          <a:lstStyle/>
          <a:p>
            <a:r>
              <a:rPr lang="en-US" dirty="0"/>
              <a:t>Case Study 1: High Intentions</a:t>
            </a:r>
          </a:p>
        </p:txBody>
      </p:sp>
      <p:cxnSp>
        <p:nvCxnSpPr>
          <p:cNvPr id="3" name="Straight Arrow Connector 2">
            <a:extLst>
              <a:ext uri="{FF2B5EF4-FFF2-40B4-BE49-F238E27FC236}">
                <a16:creationId xmlns:a16="http://schemas.microsoft.com/office/drawing/2014/main" id="{288C95C4-5686-D060-3991-E8B15F82D82D}"/>
              </a:ext>
            </a:extLst>
          </p:cNvPr>
          <p:cNvCxnSpPr>
            <a:cxnSpLocks/>
          </p:cNvCxnSpPr>
          <p:nvPr/>
        </p:nvCxnSpPr>
        <p:spPr>
          <a:xfrm>
            <a:off x="993913" y="3578087"/>
            <a:ext cx="8918713" cy="0"/>
          </a:xfrm>
          <a:prstGeom prst="straightConnector1">
            <a:avLst/>
          </a:prstGeom>
          <a:ln w="76200">
            <a:tailEnd type="triangle" w="lg" len="lg"/>
          </a:ln>
        </p:spPr>
        <p:style>
          <a:lnRef idx="2">
            <a:schemeClr val="accent1"/>
          </a:lnRef>
          <a:fillRef idx="0">
            <a:schemeClr val="accent1"/>
          </a:fillRef>
          <a:effectRef idx="1">
            <a:schemeClr val="accent1"/>
          </a:effectRef>
          <a:fontRef idx="minor">
            <a:schemeClr val="tx1"/>
          </a:fontRef>
        </p:style>
      </p:cxnSp>
      <p:cxnSp>
        <p:nvCxnSpPr>
          <p:cNvPr id="4" name="Straight Arrow Connector 3">
            <a:extLst>
              <a:ext uri="{FF2B5EF4-FFF2-40B4-BE49-F238E27FC236}">
                <a16:creationId xmlns:a16="http://schemas.microsoft.com/office/drawing/2014/main" id="{21A9B09D-EA45-9193-B4CB-7B39E87D28FE}"/>
              </a:ext>
            </a:extLst>
          </p:cNvPr>
          <p:cNvCxnSpPr/>
          <p:nvPr/>
        </p:nvCxnSpPr>
        <p:spPr>
          <a:xfrm>
            <a:off x="2451652" y="1683026"/>
            <a:ext cx="742122" cy="1895061"/>
          </a:xfrm>
          <a:prstGeom prst="straightConnector1">
            <a:avLst/>
          </a:prstGeom>
          <a:ln w="38100">
            <a:tailEnd type="triangle" w="lg" len="lg"/>
          </a:ln>
        </p:spPr>
        <p:style>
          <a:lnRef idx="2">
            <a:schemeClr val="accent1"/>
          </a:lnRef>
          <a:fillRef idx="0">
            <a:schemeClr val="accent1"/>
          </a:fillRef>
          <a:effectRef idx="1">
            <a:schemeClr val="accent1"/>
          </a:effectRef>
          <a:fontRef idx="minor">
            <a:schemeClr val="tx1"/>
          </a:fontRef>
        </p:style>
      </p:cxnSp>
      <p:cxnSp>
        <p:nvCxnSpPr>
          <p:cNvPr id="5" name="Straight Arrow Connector 4">
            <a:extLst>
              <a:ext uri="{FF2B5EF4-FFF2-40B4-BE49-F238E27FC236}">
                <a16:creationId xmlns:a16="http://schemas.microsoft.com/office/drawing/2014/main" id="{54CB7F86-ABCA-7286-4A76-E9ECB5882231}"/>
              </a:ext>
            </a:extLst>
          </p:cNvPr>
          <p:cNvCxnSpPr/>
          <p:nvPr/>
        </p:nvCxnSpPr>
        <p:spPr>
          <a:xfrm>
            <a:off x="5062331" y="1683026"/>
            <a:ext cx="742122" cy="1895061"/>
          </a:xfrm>
          <a:prstGeom prst="straightConnector1">
            <a:avLst/>
          </a:prstGeom>
          <a:ln w="38100">
            <a:tailEnd type="triangle" w="lg" len="lg"/>
          </a:ln>
        </p:spPr>
        <p:style>
          <a:lnRef idx="2">
            <a:schemeClr val="accent1"/>
          </a:lnRef>
          <a:fillRef idx="0">
            <a:schemeClr val="accent1"/>
          </a:fillRef>
          <a:effectRef idx="1">
            <a:schemeClr val="accent1"/>
          </a:effectRef>
          <a:fontRef idx="minor">
            <a:schemeClr val="tx1"/>
          </a:fontRef>
        </p:style>
      </p:cxnSp>
      <p:cxnSp>
        <p:nvCxnSpPr>
          <p:cNvPr id="6" name="Straight Arrow Connector 5">
            <a:extLst>
              <a:ext uri="{FF2B5EF4-FFF2-40B4-BE49-F238E27FC236}">
                <a16:creationId xmlns:a16="http://schemas.microsoft.com/office/drawing/2014/main" id="{1450C5AE-AA57-8B87-A122-99AE48B3AFEE}"/>
              </a:ext>
            </a:extLst>
          </p:cNvPr>
          <p:cNvCxnSpPr/>
          <p:nvPr/>
        </p:nvCxnSpPr>
        <p:spPr>
          <a:xfrm>
            <a:off x="7673010" y="1683026"/>
            <a:ext cx="742122" cy="1895061"/>
          </a:xfrm>
          <a:prstGeom prst="straightConnector1">
            <a:avLst/>
          </a:prstGeom>
          <a:ln w="38100">
            <a:tailEnd type="triangle" w="lg" len="lg"/>
          </a:ln>
        </p:spPr>
        <p:style>
          <a:lnRef idx="2">
            <a:schemeClr val="accent1"/>
          </a:lnRef>
          <a:fillRef idx="0">
            <a:schemeClr val="accent1"/>
          </a:fillRef>
          <a:effectRef idx="1">
            <a:schemeClr val="accent1"/>
          </a:effectRef>
          <a:fontRef idx="minor">
            <a:schemeClr val="tx1"/>
          </a:fontRef>
        </p:style>
      </p:cxnSp>
      <p:cxnSp>
        <p:nvCxnSpPr>
          <p:cNvPr id="7" name="Straight Arrow Connector 6">
            <a:extLst>
              <a:ext uri="{FF2B5EF4-FFF2-40B4-BE49-F238E27FC236}">
                <a16:creationId xmlns:a16="http://schemas.microsoft.com/office/drawing/2014/main" id="{A62CA7E6-75A2-44F0-571F-FBEADD799CFD}"/>
              </a:ext>
            </a:extLst>
          </p:cNvPr>
          <p:cNvCxnSpPr>
            <a:cxnSpLocks/>
          </p:cNvCxnSpPr>
          <p:nvPr/>
        </p:nvCxnSpPr>
        <p:spPr>
          <a:xfrm flipV="1">
            <a:off x="2451652" y="3604591"/>
            <a:ext cx="742122" cy="1895061"/>
          </a:xfrm>
          <a:prstGeom prst="straightConnector1">
            <a:avLst/>
          </a:prstGeom>
          <a:ln w="38100">
            <a:tailEnd type="triangle" w="lg" len="lg"/>
          </a:ln>
        </p:spPr>
        <p:style>
          <a:lnRef idx="2">
            <a:schemeClr val="accent1"/>
          </a:lnRef>
          <a:fillRef idx="0">
            <a:schemeClr val="accent1"/>
          </a:fillRef>
          <a:effectRef idx="1">
            <a:schemeClr val="accent1"/>
          </a:effectRef>
          <a:fontRef idx="minor">
            <a:schemeClr val="tx1"/>
          </a:fontRef>
        </p:style>
      </p:cxnSp>
      <p:cxnSp>
        <p:nvCxnSpPr>
          <p:cNvPr id="8" name="Straight Arrow Connector 7">
            <a:extLst>
              <a:ext uri="{FF2B5EF4-FFF2-40B4-BE49-F238E27FC236}">
                <a16:creationId xmlns:a16="http://schemas.microsoft.com/office/drawing/2014/main" id="{22C6D392-B84B-319D-EC5E-E983F79100B0}"/>
              </a:ext>
            </a:extLst>
          </p:cNvPr>
          <p:cNvCxnSpPr>
            <a:cxnSpLocks/>
          </p:cNvCxnSpPr>
          <p:nvPr/>
        </p:nvCxnSpPr>
        <p:spPr>
          <a:xfrm flipV="1">
            <a:off x="5062331" y="3604591"/>
            <a:ext cx="742122" cy="1895061"/>
          </a:xfrm>
          <a:prstGeom prst="straightConnector1">
            <a:avLst/>
          </a:prstGeom>
          <a:ln w="38100">
            <a:tailEnd type="triangle" w="lg" len="lg"/>
          </a:ln>
        </p:spPr>
        <p:style>
          <a:lnRef idx="2">
            <a:schemeClr val="accent1"/>
          </a:lnRef>
          <a:fillRef idx="0">
            <a:schemeClr val="accent1"/>
          </a:fillRef>
          <a:effectRef idx="1">
            <a:schemeClr val="accent1"/>
          </a:effectRef>
          <a:fontRef idx="minor">
            <a:schemeClr val="tx1"/>
          </a:fontRef>
        </p:style>
      </p:cxnSp>
      <p:cxnSp>
        <p:nvCxnSpPr>
          <p:cNvPr id="9" name="Straight Arrow Connector 8">
            <a:extLst>
              <a:ext uri="{FF2B5EF4-FFF2-40B4-BE49-F238E27FC236}">
                <a16:creationId xmlns:a16="http://schemas.microsoft.com/office/drawing/2014/main" id="{DFA798E7-E635-839B-FD8D-74C012410DE8}"/>
              </a:ext>
            </a:extLst>
          </p:cNvPr>
          <p:cNvCxnSpPr>
            <a:cxnSpLocks/>
          </p:cNvCxnSpPr>
          <p:nvPr/>
        </p:nvCxnSpPr>
        <p:spPr>
          <a:xfrm flipV="1">
            <a:off x="7673010" y="3604591"/>
            <a:ext cx="742122" cy="1895061"/>
          </a:xfrm>
          <a:prstGeom prst="straightConnector1">
            <a:avLst/>
          </a:prstGeom>
          <a:ln w="38100">
            <a:tailEnd type="triangle" w="lg" len="lg"/>
          </a:ln>
        </p:spPr>
        <p:style>
          <a:lnRef idx="2">
            <a:schemeClr val="accent1"/>
          </a:lnRef>
          <a:fillRef idx="0">
            <a:schemeClr val="accent1"/>
          </a:fillRef>
          <a:effectRef idx="1">
            <a:schemeClr val="accent1"/>
          </a:effectRef>
          <a:fontRef idx="minor">
            <a:schemeClr val="tx1"/>
          </a:fontRef>
        </p:style>
      </p:cxnSp>
      <p:sp>
        <p:nvSpPr>
          <p:cNvPr id="10" name="TextBox 9">
            <a:extLst>
              <a:ext uri="{FF2B5EF4-FFF2-40B4-BE49-F238E27FC236}">
                <a16:creationId xmlns:a16="http://schemas.microsoft.com/office/drawing/2014/main" id="{A523DB5E-B914-AA0C-649E-316C2D023D2E}"/>
              </a:ext>
            </a:extLst>
          </p:cNvPr>
          <p:cNvSpPr txBox="1"/>
          <p:nvPr/>
        </p:nvSpPr>
        <p:spPr>
          <a:xfrm>
            <a:off x="1622739" y="1251392"/>
            <a:ext cx="1657826" cy="461665"/>
          </a:xfrm>
          <a:prstGeom prst="rect">
            <a:avLst/>
          </a:prstGeom>
          <a:noFill/>
        </p:spPr>
        <p:txBody>
          <a:bodyPr wrap="none" rtlCol="0">
            <a:spAutoFit/>
          </a:bodyPr>
          <a:lstStyle/>
          <a:p>
            <a:r>
              <a:rPr lang="en-US" sz="2400" dirty="0"/>
              <a:t>Resources</a:t>
            </a:r>
          </a:p>
        </p:txBody>
      </p:sp>
      <p:sp>
        <p:nvSpPr>
          <p:cNvPr id="11" name="TextBox 10">
            <a:extLst>
              <a:ext uri="{FF2B5EF4-FFF2-40B4-BE49-F238E27FC236}">
                <a16:creationId xmlns:a16="http://schemas.microsoft.com/office/drawing/2014/main" id="{D765EEE7-4AE1-F27E-3F2C-63AF6621D53A}"/>
              </a:ext>
            </a:extLst>
          </p:cNvPr>
          <p:cNvSpPr txBox="1"/>
          <p:nvPr/>
        </p:nvSpPr>
        <p:spPr>
          <a:xfrm>
            <a:off x="4233417" y="1251392"/>
            <a:ext cx="1622560" cy="461665"/>
          </a:xfrm>
          <a:prstGeom prst="rect">
            <a:avLst/>
          </a:prstGeom>
          <a:noFill/>
        </p:spPr>
        <p:txBody>
          <a:bodyPr wrap="none" rtlCol="0">
            <a:spAutoFit/>
          </a:bodyPr>
          <a:lstStyle/>
          <a:p>
            <a:r>
              <a:rPr lang="en-US" sz="2400" dirty="0"/>
              <a:t>Processes</a:t>
            </a:r>
          </a:p>
        </p:txBody>
      </p:sp>
      <p:sp>
        <p:nvSpPr>
          <p:cNvPr id="12" name="TextBox 11">
            <a:extLst>
              <a:ext uri="{FF2B5EF4-FFF2-40B4-BE49-F238E27FC236}">
                <a16:creationId xmlns:a16="http://schemas.microsoft.com/office/drawing/2014/main" id="{6F3858B6-5E63-ABBA-0A84-38D45CA19791}"/>
              </a:ext>
            </a:extLst>
          </p:cNvPr>
          <p:cNvSpPr txBox="1"/>
          <p:nvPr/>
        </p:nvSpPr>
        <p:spPr>
          <a:xfrm>
            <a:off x="6844095" y="1251392"/>
            <a:ext cx="1710725" cy="461665"/>
          </a:xfrm>
          <a:prstGeom prst="rect">
            <a:avLst/>
          </a:prstGeom>
          <a:noFill/>
        </p:spPr>
        <p:txBody>
          <a:bodyPr wrap="none" rtlCol="0">
            <a:spAutoFit/>
          </a:bodyPr>
          <a:lstStyle/>
          <a:p>
            <a:r>
              <a:rPr lang="en-US" sz="2400" dirty="0"/>
              <a:t>Leadership</a:t>
            </a:r>
          </a:p>
        </p:txBody>
      </p:sp>
      <p:sp>
        <p:nvSpPr>
          <p:cNvPr id="13" name="TextBox 12">
            <a:extLst>
              <a:ext uri="{FF2B5EF4-FFF2-40B4-BE49-F238E27FC236}">
                <a16:creationId xmlns:a16="http://schemas.microsoft.com/office/drawing/2014/main" id="{55959577-F8EB-0DDB-9276-AAD682368C9F}"/>
              </a:ext>
            </a:extLst>
          </p:cNvPr>
          <p:cNvSpPr txBox="1"/>
          <p:nvPr/>
        </p:nvSpPr>
        <p:spPr>
          <a:xfrm>
            <a:off x="1622739" y="5584853"/>
            <a:ext cx="1178528" cy="461665"/>
          </a:xfrm>
          <a:prstGeom prst="rect">
            <a:avLst/>
          </a:prstGeom>
          <a:noFill/>
        </p:spPr>
        <p:txBody>
          <a:bodyPr wrap="none" rtlCol="0">
            <a:spAutoFit/>
          </a:bodyPr>
          <a:lstStyle/>
          <a:p>
            <a:r>
              <a:rPr lang="en-US" sz="2400" dirty="0"/>
              <a:t>Culture</a:t>
            </a:r>
          </a:p>
        </p:txBody>
      </p:sp>
      <p:sp>
        <p:nvSpPr>
          <p:cNvPr id="14" name="TextBox 13">
            <a:extLst>
              <a:ext uri="{FF2B5EF4-FFF2-40B4-BE49-F238E27FC236}">
                <a16:creationId xmlns:a16="http://schemas.microsoft.com/office/drawing/2014/main" id="{2468AECE-842E-D217-1942-F7704D9B88A3}"/>
              </a:ext>
            </a:extLst>
          </p:cNvPr>
          <p:cNvSpPr txBox="1"/>
          <p:nvPr/>
        </p:nvSpPr>
        <p:spPr>
          <a:xfrm>
            <a:off x="4233417" y="5584853"/>
            <a:ext cx="1435008" cy="461665"/>
          </a:xfrm>
          <a:prstGeom prst="rect">
            <a:avLst/>
          </a:prstGeom>
          <a:noFill/>
        </p:spPr>
        <p:txBody>
          <a:bodyPr wrap="none" rtlCol="0">
            <a:spAutoFit/>
          </a:bodyPr>
          <a:lstStyle/>
          <a:p>
            <a:r>
              <a:rPr lang="en-US" sz="2400" dirty="0"/>
              <a:t>Meetings</a:t>
            </a:r>
          </a:p>
        </p:txBody>
      </p:sp>
      <p:sp>
        <p:nvSpPr>
          <p:cNvPr id="15" name="TextBox 14">
            <a:extLst>
              <a:ext uri="{FF2B5EF4-FFF2-40B4-BE49-F238E27FC236}">
                <a16:creationId xmlns:a16="http://schemas.microsoft.com/office/drawing/2014/main" id="{853E524F-5E28-75FD-E153-B5DD904691CA}"/>
              </a:ext>
            </a:extLst>
          </p:cNvPr>
          <p:cNvSpPr txBox="1"/>
          <p:nvPr/>
        </p:nvSpPr>
        <p:spPr>
          <a:xfrm>
            <a:off x="6844095" y="5584853"/>
            <a:ext cx="1880643" cy="461665"/>
          </a:xfrm>
          <a:prstGeom prst="rect">
            <a:avLst/>
          </a:prstGeom>
          <a:noFill/>
        </p:spPr>
        <p:txBody>
          <a:bodyPr wrap="none" rtlCol="0">
            <a:spAutoFit/>
          </a:bodyPr>
          <a:lstStyle/>
          <a:p>
            <a:r>
              <a:rPr lang="en-US" sz="2400" dirty="0"/>
              <a:t>Membership</a:t>
            </a:r>
          </a:p>
        </p:txBody>
      </p:sp>
      <p:sp>
        <p:nvSpPr>
          <p:cNvPr id="16" name="TextBox 15">
            <a:extLst>
              <a:ext uri="{FF2B5EF4-FFF2-40B4-BE49-F238E27FC236}">
                <a16:creationId xmlns:a16="http://schemas.microsoft.com/office/drawing/2014/main" id="{A24B1BCA-5232-7885-F840-9292DC06791E}"/>
              </a:ext>
            </a:extLst>
          </p:cNvPr>
          <p:cNvSpPr txBox="1"/>
          <p:nvPr/>
        </p:nvSpPr>
        <p:spPr>
          <a:xfrm>
            <a:off x="9929654" y="3162588"/>
            <a:ext cx="2128724" cy="830997"/>
          </a:xfrm>
          <a:prstGeom prst="rect">
            <a:avLst/>
          </a:prstGeom>
          <a:noFill/>
        </p:spPr>
        <p:txBody>
          <a:bodyPr wrap="none" rtlCol="0">
            <a:spAutoFit/>
          </a:bodyPr>
          <a:lstStyle/>
          <a:p>
            <a:pPr algn="ctr"/>
            <a:r>
              <a:rPr lang="en-US" sz="2400" b="1" dirty="0"/>
              <a:t>Officer Team </a:t>
            </a:r>
          </a:p>
          <a:p>
            <a:pPr algn="ctr"/>
            <a:r>
              <a:rPr lang="en-US" sz="2400" b="1" dirty="0"/>
              <a:t>Not Active</a:t>
            </a:r>
          </a:p>
        </p:txBody>
      </p:sp>
      <p:sp>
        <p:nvSpPr>
          <p:cNvPr id="17" name="TextBox 16">
            <a:extLst>
              <a:ext uri="{FF2B5EF4-FFF2-40B4-BE49-F238E27FC236}">
                <a16:creationId xmlns:a16="http://schemas.microsoft.com/office/drawing/2014/main" id="{7EEDBFE4-0862-B223-4359-A409E65664DD}"/>
              </a:ext>
            </a:extLst>
          </p:cNvPr>
          <p:cNvSpPr txBox="1"/>
          <p:nvPr/>
        </p:nvSpPr>
        <p:spPr>
          <a:xfrm>
            <a:off x="348105" y="1914886"/>
            <a:ext cx="2181110" cy="369332"/>
          </a:xfrm>
          <a:prstGeom prst="rect">
            <a:avLst/>
          </a:prstGeom>
          <a:noFill/>
        </p:spPr>
        <p:txBody>
          <a:bodyPr wrap="none" rtlCol="0">
            <a:spAutoFit/>
          </a:bodyPr>
          <a:lstStyle/>
          <a:p>
            <a:r>
              <a:rPr lang="en-US" dirty="0"/>
              <a:t>Multiple Tools Used</a:t>
            </a:r>
          </a:p>
        </p:txBody>
      </p:sp>
      <p:sp>
        <p:nvSpPr>
          <p:cNvPr id="18" name="TextBox 17">
            <a:extLst>
              <a:ext uri="{FF2B5EF4-FFF2-40B4-BE49-F238E27FC236}">
                <a16:creationId xmlns:a16="http://schemas.microsoft.com/office/drawing/2014/main" id="{F3C80CA3-915E-79C8-DADF-D23A287F2CC5}"/>
              </a:ext>
            </a:extLst>
          </p:cNvPr>
          <p:cNvSpPr txBox="1"/>
          <p:nvPr/>
        </p:nvSpPr>
        <p:spPr>
          <a:xfrm>
            <a:off x="512124" y="2384527"/>
            <a:ext cx="2326342" cy="369332"/>
          </a:xfrm>
          <a:prstGeom prst="rect">
            <a:avLst/>
          </a:prstGeom>
          <a:noFill/>
        </p:spPr>
        <p:txBody>
          <a:bodyPr wrap="none" rtlCol="0">
            <a:spAutoFit/>
          </a:bodyPr>
          <a:lstStyle/>
          <a:p>
            <a:r>
              <a:rPr lang="en-US" dirty="0"/>
              <a:t>Tools Not Integrated</a:t>
            </a:r>
          </a:p>
        </p:txBody>
      </p:sp>
      <p:sp>
        <p:nvSpPr>
          <p:cNvPr id="19" name="TextBox 18">
            <a:extLst>
              <a:ext uri="{FF2B5EF4-FFF2-40B4-BE49-F238E27FC236}">
                <a16:creationId xmlns:a16="http://schemas.microsoft.com/office/drawing/2014/main" id="{CB83C82E-E69E-41DD-75F9-54F76224C0F5}"/>
              </a:ext>
            </a:extLst>
          </p:cNvPr>
          <p:cNvSpPr txBox="1"/>
          <p:nvPr/>
        </p:nvSpPr>
        <p:spPr>
          <a:xfrm>
            <a:off x="3048029" y="1663147"/>
            <a:ext cx="2108269" cy="646331"/>
          </a:xfrm>
          <a:prstGeom prst="rect">
            <a:avLst/>
          </a:prstGeom>
          <a:noFill/>
        </p:spPr>
        <p:txBody>
          <a:bodyPr wrap="none" rtlCol="0">
            <a:spAutoFit/>
          </a:bodyPr>
          <a:lstStyle/>
          <a:p>
            <a:r>
              <a:rPr lang="en-US" dirty="0"/>
              <a:t>Clear VPE &amp; VPM </a:t>
            </a:r>
          </a:p>
          <a:p>
            <a:r>
              <a:rPr lang="en-US" dirty="0"/>
              <a:t>Processes</a:t>
            </a:r>
          </a:p>
        </p:txBody>
      </p:sp>
      <p:sp>
        <p:nvSpPr>
          <p:cNvPr id="20" name="TextBox 19">
            <a:extLst>
              <a:ext uri="{FF2B5EF4-FFF2-40B4-BE49-F238E27FC236}">
                <a16:creationId xmlns:a16="http://schemas.microsoft.com/office/drawing/2014/main" id="{55B41CC3-6788-F431-5C69-AB0A9BD32BD4}"/>
              </a:ext>
            </a:extLst>
          </p:cNvPr>
          <p:cNvSpPr txBox="1"/>
          <p:nvPr/>
        </p:nvSpPr>
        <p:spPr>
          <a:xfrm>
            <a:off x="3483631" y="2351472"/>
            <a:ext cx="1672253" cy="923330"/>
          </a:xfrm>
          <a:prstGeom prst="rect">
            <a:avLst/>
          </a:prstGeom>
          <a:noFill/>
        </p:spPr>
        <p:txBody>
          <a:bodyPr wrap="none" rtlCol="0">
            <a:spAutoFit/>
          </a:bodyPr>
          <a:lstStyle/>
          <a:p>
            <a:r>
              <a:rPr lang="en-US" dirty="0"/>
              <a:t>No Structured </a:t>
            </a:r>
          </a:p>
          <a:p>
            <a:r>
              <a:rPr lang="en-US" dirty="0"/>
              <a:t>Follow-up on </a:t>
            </a:r>
          </a:p>
          <a:p>
            <a:r>
              <a:rPr lang="en-US" dirty="0"/>
              <a:t>June Goals</a:t>
            </a:r>
          </a:p>
        </p:txBody>
      </p:sp>
      <p:sp>
        <p:nvSpPr>
          <p:cNvPr id="22" name="TextBox 21">
            <a:extLst>
              <a:ext uri="{FF2B5EF4-FFF2-40B4-BE49-F238E27FC236}">
                <a16:creationId xmlns:a16="http://schemas.microsoft.com/office/drawing/2014/main" id="{C2529C9B-88DC-3269-06F3-F29D22B43C40}"/>
              </a:ext>
            </a:extLst>
          </p:cNvPr>
          <p:cNvSpPr txBox="1"/>
          <p:nvPr/>
        </p:nvSpPr>
        <p:spPr>
          <a:xfrm>
            <a:off x="5928909" y="1689692"/>
            <a:ext cx="1992853" cy="646331"/>
          </a:xfrm>
          <a:prstGeom prst="rect">
            <a:avLst/>
          </a:prstGeom>
          <a:noFill/>
        </p:spPr>
        <p:txBody>
          <a:bodyPr wrap="none" rtlCol="0">
            <a:spAutoFit/>
          </a:bodyPr>
          <a:lstStyle/>
          <a:p>
            <a:r>
              <a:rPr lang="en-US" dirty="0"/>
              <a:t>Some Processes </a:t>
            </a:r>
          </a:p>
          <a:p>
            <a:r>
              <a:rPr lang="en-US" dirty="0"/>
              <a:t>Not Followed</a:t>
            </a:r>
          </a:p>
        </p:txBody>
      </p:sp>
      <p:sp>
        <p:nvSpPr>
          <p:cNvPr id="23" name="TextBox 22">
            <a:extLst>
              <a:ext uri="{FF2B5EF4-FFF2-40B4-BE49-F238E27FC236}">
                <a16:creationId xmlns:a16="http://schemas.microsoft.com/office/drawing/2014/main" id="{6FD28D69-D305-EF8D-0D67-AAD888EB3622}"/>
              </a:ext>
            </a:extLst>
          </p:cNvPr>
          <p:cNvSpPr txBox="1"/>
          <p:nvPr/>
        </p:nvSpPr>
        <p:spPr>
          <a:xfrm>
            <a:off x="6125604" y="2364019"/>
            <a:ext cx="1492716" cy="923330"/>
          </a:xfrm>
          <a:prstGeom prst="rect">
            <a:avLst/>
          </a:prstGeom>
          <a:noFill/>
        </p:spPr>
        <p:txBody>
          <a:bodyPr wrap="none" rtlCol="0">
            <a:spAutoFit/>
          </a:bodyPr>
          <a:lstStyle/>
          <a:p>
            <a:r>
              <a:rPr lang="en-US" dirty="0"/>
              <a:t>Inconsistent </a:t>
            </a:r>
          </a:p>
          <a:p>
            <a:r>
              <a:rPr lang="en-US" dirty="0"/>
              <a:t>Leadership </a:t>
            </a:r>
          </a:p>
          <a:p>
            <a:r>
              <a:rPr lang="en-US" dirty="0"/>
              <a:t>Engagement</a:t>
            </a:r>
          </a:p>
        </p:txBody>
      </p:sp>
      <p:sp>
        <p:nvSpPr>
          <p:cNvPr id="24" name="TextBox 23">
            <a:extLst>
              <a:ext uri="{FF2B5EF4-FFF2-40B4-BE49-F238E27FC236}">
                <a16:creationId xmlns:a16="http://schemas.microsoft.com/office/drawing/2014/main" id="{54D2E770-1C17-A139-CC6C-763CE8DEF045}"/>
              </a:ext>
            </a:extLst>
          </p:cNvPr>
          <p:cNvSpPr txBox="1"/>
          <p:nvPr/>
        </p:nvSpPr>
        <p:spPr>
          <a:xfrm>
            <a:off x="747260" y="3868555"/>
            <a:ext cx="1967205" cy="646331"/>
          </a:xfrm>
          <a:prstGeom prst="rect">
            <a:avLst/>
          </a:prstGeom>
          <a:noFill/>
        </p:spPr>
        <p:txBody>
          <a:bodyPr wrap="none" rtlCol="0">
            <a:spAutoFit/>
          </a:bodyPr>
          <a:lstStyle/>
          <a:p>
            <a:r>
              <a:rPr lang="en-US" dirty="0"/>
              <a:t>No Post-meeting </a:t>
            </a:r>
          </a:p>
          <a:p>
            <a:r>
              <a:rPr lang="en-US" dirty="0"/>
              <a:t>Socializing</a:t>
            </a:r>
          </a:p>
        </p:txBody>
      </p:sp>
      <p:sp>
        <p:nvSpPr>
          <p:cNvPr id="26" name="TextBox 25">
            <a:extLst>
              <a:ext uri="{FF2B5EF4-FFF2-40B4-BE49-F238E27FC236}">
                <a16:creationId xmlns:a16="http://schemas.microsoft.com/office/drawing/2014/main" id="{805AF756-637C-B6DB-A7B5-2F88B686031E}"/>
              </a:ext>
            </a:extLst>
          </p:cNvPr>
          <p:cNvSpPr txBox="1"/>
          <p:nvPr/>
        </p:nvSpPr>
        <p:spPr>
          <a:xfrm>
            <a:off x="539474" y="4572756"/>
            <a:ext cx="1488549" cy="646331"/>
          </a:xfrm>
          <a:prstGeom prst="rect">
            <a:avLst/>
          </a:prstGeom>
          <a:noFill/>
        </p:spPr>
        <p:txBody>
          <a:bodyPr wrap="none" rtlCol="0">
            <a:spAutoFit/>
          </a:bodyPr>
          <a:lstStyle/>
          <a:p>
            <a:r>
              <a:rPr lang="en-US" dirty="0"/>
              <a:t>Weak Esprit </a:t>
            </a:r>
          </a:p>
          <a:p>
            <a:r>
              <a:rPr lang="en-US" dirty="0"/>
              <a:t>de Corps</a:t>
            </a:r>
          </a:p>
        </p:txBody>
      </p:sp>
      <p:sp>
        <p:nvSpPr>
          <p:cNvPr id="28" name="TextBox 27">
            <a:extLst>
              <a:ext uri="{FF2B5EF4-FFF2-40B4-BE49-F238E27FC236}">
                <a16:creationId xmlns:a16="http://schemas.microsoft.com/office/drawing/2014/main" id="{A378D8EA-05FC-588C-8477-C7940A7ED77E}"/>
              </a:ext>
            </a:extLst>
          </p:cNvPr>
          <p:cNvSpPr txBox="1"/>
          <p:nvPr/>
        </p:nvSpPr>
        <p:spPr>
          <a:xfrm>
            <a:off x="3037340" y="4656273"/>
            <a:ext cx="2168222" cy="369332"/>
          </a:xfrm>
          <a:prstGeom prst="rect">
            <a:avLst/>
          </a:prstGeom>
          <a:noFill/>
        </p:spPr>
        <p:txBody>
          <a:bodyPr wrap="none" rtlCol="0">
            <a:spAutoFit/>
          </a:bodyPr>
          <a:lstStyle/>
          <a:p>
            <a:r>
              <a:rPr lang="en-US" dirty="0"/>
              <a:t>Club Meets Weekly</a:t>
            </a:r>
          </a:p>
        </p:txBody>
      </p:sp>
      <p:sp>
        <p:nvSpPr>
          <p:cNvPr id="29" name="TextBox 28">
            <a:extLst>
              <a:ext uri="{FF2B5EF4-FFF2-40B4-BE49-F238E27FC236}">
                <a16:creationId xmlns:a16="http://schemas.microsoft.com/office/drawing/2014/main" id="{1C6E88FD-C1A0-F4BD-9452-3ABEBB3D26EA}"/>
              </a:ext>
            </a:extLst>
          </p:cNvPr>
          <p:cNvSpPr txBox="1"/>
          <p:nvPr/>
        </p:nvSpPr>
        <p:spPr>
          <a:xfrm>
            <a:off x="5973364" y="3918093"/>
            <a:ext cx="1633781" cy="646331"/>
          </a:xfrm>
          <a:prstGeom prst="rect">
            <a:avLst/>
          </a:prstGeom>
          <a:noFill/>
        </p:spPr>
        <p:txBody>
          <a:bodyPr wrap="none" rtlCol="0">
            <a:spAutoFit/>
          </a:bodyPr>
          <a:lstStyle/>
          <a:p>
            <a:r>
              <a:rPr lang="en-US" dirty="0"/>
              <a:t>Generally </a:t>
            </a:r>
          </a:p>
          <a:p>
            <a:r>
              <a:rPr lang="en-US" dirty="0"/>
              <a:t>Inexperienced</a:t>
            </a:r>
          </a:p>
        </p:txBody>
      </p:sp>
      <p:sp>
        <p:nvSpPr>
          <p:cNvPr id="30" name="TextBox 29">
            <a:extLst>
              <a:ext uri="{FF2B5EF4-FFF2-40B4-BE49-F238E27FC236}">
                <a16:creationId xmlns:a16="http://schemas.microsoft.com/office/drawing/2014/main" id="{15C73A34-319D-4289-B6E9-5B258E83C910}"/>
              </a:ext>
            </a:extLst>
          </p:cNvPr>
          <p:cNvSpPr txBox="1"/>
          <p:nvPr/>
        </p:nvSpPr>
        <p:spPr>
          <a:xfrm>
            <a:off x="8016083" y="5250111"/>
            <a:ext cx="1659429" cy="369332"/>
          </a:xfrm>
          <a:prstGeom prst="rect">
            <a:avLst/>
          </a:prstGeom>
          <a:noFill/>
        </p:spPr>
        <p:txBody>
          <a:bodyPr wrap="none" rtlCol="0">
            <a:spAutoFit/>
          </a:bodyPr>
          <a:lstStyle/>
          <a:p>
            <a:r>
              <a:rPr lang="en-US" dirty="0"/>
              <a:t>Low Retention</a:t>
            </a:r>
          </a:p>
        </p:txBody>
      </p:sp>
      <p:sp>
        <p:nvSpPr>
          <p:cNvPr id="31" name="TextBox 30">
            <a:extLst>
              <a:ext uri="{FF2B5EF4-FFF2-40B4-BE49-F238E27FC236}">
                <a16:creationId xmlns:a16="http://schemas.microsoft.com/office/drawing/2014/main" id="{36982315-6B42-DFAF-76ED-289B3747E487}"/>
              </a:ext>
            </a:extLst>
          </p:cNvPr>
          <p:cNvSpPr txBox="1"/>
          <p:nvPr/>
        </p:nvSpPr>
        <p:spPr>
          <a:xfrm>
            <a:off x="5775525" y="4675827"/>
            <a:ext cx="1877437" cy="923330"/>
          </a:xfrm>
          <a:prstGeom prst="rect">
            <a:avLst/>
          </a:prstGeom>
          <a:noFill/>
        </p:spPr>
        <p:txBody>
          <a:bodyPr wrap="none" rtlCol="0">
            <a:spAutoFit/>
          </a:bodyPr>
          <a:lstStyle/>
          <a:p>
            <a:r>
              <a:rPr lang="en-US" dirty="0"/>
              <a:t>Some Members </a:t>
            </a:r>
          </a:p>
          <a:p>
            <a:r>
              <a:rPr lang="en-US" dirty="0"/>
              <a:t>Require </a:t>
            </a:r>
          </a:p>
          <a:p>
            <a:r>
              <a:rPr lang="en-US" dirty="0"/>
              <a:t>Handholding</a:t>
            </a:r>
          </a:p>
        </p:txBody>
      </p:sp>
      <p:cxnSp>
        <p:nvCxnSpPr>
          <p:cNvPr id="32" name="Straight Arrow Connector 31">
            <a:extLst>
              <a:ext uri="{FF2B5EF4-FFF2-40B4-BE49-F238E27FC236}">
                <a16:creationId xmlns:a16="http://schemas.microsoft.com/office/drawing/2014/main" id="{0BC3C3C5-88AC-1878-C5BC-EA179BFC4E06}"/>
              </a:ext>
            </a:extLst>
          </p:cNvPr>
          <p:cNvCxnSpPr>
            <a:cxnSpLocks/>
          </p:cNvCxnSpPr>
          <p:nvPr/>
        </p:nvCxnSpPr>
        <p:spPr>
          <a:xfrm>
            <a:off x="1357422" y="2269810"/>
            <a:ext cx="1298738" cy="0"/>
          </a:xfrm>
          <a:prstGeom prst="straightConnector1">
            <a:avLst/>
          </a:prstGeom>
          <a:ln>
            <a:tailEnd type="triangle" w="lg" len="lg"/>
          </a:ln>
        </p:spPr>
        <p:style>
          <a:lnRef idx="2">
            <a:schemeClr val="accent1"/>
          </a:lnRef>
          <a:fillRef idx="0">
            <a:schemeClr val="accent1"/>
          </a:fillRef>
          <a:effectRef idx="1">
            <a:schemeClr val="accent1"/>
          </a:effectRef>
          <a:fontRef idx="minor">
            <a:schemeClr val="tx1"/>
          </a:fontRef>
        </p:style>
      </p:cxnSp>
      <p:cxnSp>
        <p:nvCxnSpPr>
          <p:cNvPr id="33" name="Straight Arrow Connector 32">
            <a:extLst>
              <a:ext uri="{FF2B5EF4-FFF2-40B4-BE49-F238E27FC236}">
                <a16:creationId xmlns:a16="http://schemas.microsoft.com/office/drawing/2014/main" id="{D0EDC8EE-DCE1-8114-6DDB-FB5E1DCD5A56}"/>
              </a:ext>
            </a:extLst>
          </p:cNvPr>
          <p:cNvCxnSpPr>
            <a:cxnSpLocks/>
          </p:cNvCxnSpPr>
          <p:nvPr/>
        </p:nvCxnSpPr>
        <p:spPr>
          <a:xfrm>
            <a:off x="3962905" y="2287907"/>
            <a:ext cx="1298738" cy="0"/>
          </a:xfrm>
          <a:prstGeom prst="straightConnector1">
            <a:avLst/>
          </a:prstGeom>
          <a:ln>
            <a:tailEnd type="triangle" w="lg" len="lg"/>
          </a:ln>
        </p:spPr>
        <p:style>
          <a:lnRef idx="2">
            <a:schemeClr val="accent1"/>
          </a:lnRef>
          <a:fillRef idx="0">
            <a:schemeClr val="accent1"/>
          </a:fillRef>
          <a:effectRef idx="1">
            <a:schemeClr val="accent1"/>
          </a:effectRef>
          <a:fontRef idx="minor">
            <a:schemeClr val="tx1"/>
          </a:fontRef>
        </p:style>
      </p:cxnSp>
      <p:cxnSp>
        <p:nvCxnSpPr>
          <p:cNvPr id="34" name="Straight Arrow Connector 33">
            <a:extLst>
              <a:ext uri="{FF2B5EF4-FFF2-40B4-BE49-F238E27FC236}">
                <a16:creationId xmlns:a16="http://schemas.microsoft.com/office/drawing/2014/main" id="{8FC6EB13-37C8-88C5-69F0-A9948157899A}"/>
              </a:ext>
            </a:extLst>
          </p:cNvPr>
          <p:cNvCxnSpPr>
            <a:cxnSpLocks/>
          </p:cNvCxnSpPr>
          <p:nvPr/>
        </p:nvCxnSpPr>
        <p:spPr>
          <a:xfrm>
            <a:off x="6605284" y="2309566"/>
            <a:ext cx="1298738" cy="0"/>
          </a:xfrm>
          <a:prstGeom prst="straightConnector1">
            <a:avLst/>
          </a:prstGeom>
          <a:ln>
            <a:tailEnd type="triangle" w="lg" len="lg"/>
          </a:ln>
        </p:spPr>
        <p:style>
          <a:lnRef idx="2">
            <a:schemeClr val="accent1"/>
          </a:lnRef>
          <a:fillRef idx="0">
            <a:schemeClr val="accent1"/>
          </a:fillRef>
          <a:effectRef idx="1">
            <a:schemeClr val="accent1"/>
          </a:effectRef>
          <a:fontRef idx="minor">
            <a:schemeClr val="tx1"/>
          </a:fontRef>
        </p:style>
      </p:cxnSp>
      <p:cxnSp>
        <p:nvCxnSpPr>
          <p:cNvPr id="35" name="Straight Arrow Connector 34">
            <a:extLst>
              <a:ext uri="{FF2B5EF4-FFF2-40B4-BE49-F238E27FC236}">
                <a16:creationId xmlns:a16="http://schemas.microsoft.com/office/drawing/2014/main" id="{0F1C92D2-F10A-CE85-1DB2-F2BD6C339366}"/>
              </a:ext>
            </a:extLst>
          </p:cNvPr>
          <p:cNvCxnSpPr>
            <a:cxnSpLocks/>
          </p:cNvCxnSpPr>
          <p:nvPr/>
        </p:nvCxnSpPr>
        <p:spPr>
          <a:xfrm>
            <a:off x="1560769" y="2780653"/>
            <a:ext cx="1298738" cy="0"/>
          </a:xfrm>
          <a:prstGeom prst="straightConnector1">
            <a:avLst/>
          </a:prstGeom>
          <a:ln>
            <a:tailEnd type="triangle" w="lg" len="lg"/>
          </a:ln>
        </p:spPr>
        <p:style>
          <a:lnRef idx="2">
            <a:schemeClr val="accent1"/>
          </a:lnRef>
          <a:fillRef idx="0">
            <a:schemeClr val="accent1"/>
          </a:fillRef>
          <a:effectRef idx="1">
            <a:schemeClr val="accent1"/>
          </a:effectRef>
          <a:fontRef idx="minor">
            <a:schemeClr val="tx1"/>
          </a:fontRef>
        </p:style>
      </p:cxnSp>
      <p:cxnSp>
        <p:nvCxnSpPr>
          <p:cNvPr id="36" name="Straight Arrow Connector 35">
            <a:extLst>
              <a:ext uri="{FF2B5EF4-FFF2-40B4-BE49-F238E27FC236}">
                <a16:creationId xmlns:a16="http://schemas.microsoft.com/office/drawing/2014/main" id="{B8A22128-3D12-1F82-FBFA-54F04BB35C51}"/>
              </a:ext>
            </a:extLst>
          </p:cNvPr>
          <p:cNvCxnSpPr>
            <a:cxnSpLocks/>
          </p:cNvCxnSpPr>
          <p:nvPr/>
        </p:nvCxnSpPr>
        <p:spPr>
          <a:xfrm>
            <a:off x="7015485" y="3260252"/>
            <a:ext cx="1298738" cy="0"/>
          </a:xfrm>
          <a:prstGeom prst="straightConnector1">
            <a:avLst/>
          </a:prstGeom>
          <a:ln>
            <a:tailEnd type="triangle" w="lg" len="lg"/>
          </a:ln>
        </p:spPr>
        <p:style>
          <a:lnRef idx="2">
            <a:schemeClr val="accent1"/>
          </a:lnRef>
          <a:fillRef idx="0">
            <a:schemeClr val="accent1"/>
          </a:fillRef>
          <a:effectRef idx="1">
            <a:schemeClr val="accent1"/>
          </a:effectRef>
          <a:fontRef idx="minor">
            <a:schemeClr val="tx1"/>
          </a:fontRef>
        </p:style>
      </p:cxnSp>
      <p:cxnSp>
        <p:nvCxnSpPr>
          <p:cNvPr id="37" name="Straight Arrow Connector 36">
            <a:extLst>
              <a:ext uri="{FF2B5EF4-FFF2-40B4-BE49-F238E27FC236}">
                <a16:creationId xmlns:a16="http://schemas.microsoft.com/office/drawing/2014/main" id="{D3EBEC39-00C0-94CB-CF4A-E8AA6B6EC812}"/>
              </a:ext>
            </a:extLst>
          </p:cNvPr>
          <p:cNvCxnSpPr>
            <a:cxnSpLocks/>
          </p:cNvCxnSpPr>
          <p:nvPr/>
        </p:nvCxnSpPr>
        <p:spPr>
          <a:xfrm>
            <a:off x="4369687" y="3262845"/>
            <a:ext cx="1298738" cy="0"/>
          </a:xfrm>
          <a:prstGeom prst="straightConnector1">
            <a:avLst/>
          </a:prstGeom>
          <a:ln>
            <a:tailEnd type="triangle" w="lg" len="lg"/>
          </a:ln>
        </p:spPr>
        <p:style>
          <a:lnRef idx="2">
            <a:schemeClr val="accent1"/>
          </a:lnRef>
          <a:fillRef idx="0">
            <a:schemeClr val="accent1"/>
          </a:fillRef>
          <a:effectRef idx="1">
            <a:schemeClr val="accent1"/>
          </a:effectRef>
          <a:fontRef idx="minor">
            <a:schemeClr val="tx1"/>
          </a:fontRef>
        </p:style>
      </p:cxnSp>
      <p:sp>
        <p:nvSpPr>
          <p:cNvPr id="39" name="TextBox 38">
            <a:extLst>
              <a:ext uri="{FF2B5EF4-FFF2-40B4-BE49-F238E27FC236}">
                <a16:creationId xmlns:a16="http://schemas.microsoft.com/office/drawing/2014/main" id="{642325E5-14C2-2847-D54E-310EA5162B9F}"/>
              </a:ext>
            </a:extLst>
          </p:cNvPr>
          <p:cNvSpPr txBox="1"/>
          <p:nvPr/>
        </p:nvSpPr>
        <p:spPr>
          <a:xfrm>
            <a:off x="3561882" y="3923152"/>
            <a:ext cx="1441420" cy="646331"/>
          </a:xfrm>
          <a:prstGeom prst="rect">
            <a:avLst/>
          </a:prstGeom>
          <a:noFill/>
        </p:spPr>
        <p:txBody>
          <a:bodyPr wrap="none" rtlCol="0">
            <a:spAutoFit/>
          </a:bodyPr>
          <a:lstStyle/>
          <a:p>
            <a:r>
              <a:rPr lang="en-US" dirty="0"/>
              <a:t>Last Minute </a:t>
            </a:r>
            <a:br>
              <a:rPr lang="en-US" dirty="0"/>
            </a:br>
            <a:r>
              <a:rPr lang="en-US" dirty="0"/>
              <a:t>Drop-Outs</a:t>
            </a:r>
          </a:p>
        </p:txBody>
      </p:sp>
      <p:cxnSp>
        <p:nvCxnSpPr>
          <p:cNvPr id="40" name="Straight Arrow Connector 39">
            <a:extLst>
              <a:ext uri="{FF2B5EF4-FFF2-40B4-BE49-F238E27FC236}">
                <a16:creationId xmlns:a16="http://schemas.microsoft.com/office/drawing/2014/main" id="{04A73EDF-F269-40AB-AE66-E3B63BCA5E3B}"/>
              </a:ext>
            </a:extLst>
          </p:cNvPr>
          <p:cNvCxnSpPr>
            <a:cxnSpLocks/>
          </p:cNvCxnSpPr>
          <p:nvPr/>
        </p:nvCxnSpPr>
        <p:spPr>
          <a:xfrm>
            <a:off x="1767223" y="3904962"/>
            <a:ext cx="1298738" cy="0"/>
          </a:xfrm>
          <a:prstGeom prst="straightConnector1">
            <a:avLst/>
          </a:prstGeom>
          <a:ln>
            <a:tailEnd type="triangle" w="lg" len="lg"/>
          </a:ln>
        </p:spPr>
        <p:style>
          <a:lnRef idx="2">
            <a:schemeClr val="accent1"/>
          </a:lnRef>
          <a:fillRef idx="0">
            <a:schemeClr val="accent1"/>
          </a:fillRef>
          <a:effectRef idx="1">
            <a:schemeClr val="accent1"/>
          </a:effectRef>
          <a:fontRef idx="minor">
            <a:schemeClr val="tx1"/>
          </a:fontRef>
        </p:style>
      </p:cxnSp>
      <p:cxnSp>
        <p:nvCxnSpPr>
          <p:cNvPr id="41" name="Straight Arrow Connector 40">
            <a:extLst>
              <a:ext uri="{FF2B5EF4-FFF2-40B4-BE49-F238E27FC236}">
                <a16:creationId xmlns:a16="http://schemas.microsoft.com/office/drawing/2014/main" id="{AE7365B0-A2CD-AE68-CC3F-B435F72A68C2}"/>
              </a:ext>
            </a:extLst>
          </p:cNvPr>
          <p:cNvCxnSpPr>
            <a:cxnSpLocks/>
          </p:cNvCxnSpPr>
          <p:nvPr/>
        </p:nvCxnSpPr>
        <p:spPr>
          <a:xfrm>
            <a:off x="1475675" y="4607328"/>
            <a:ext cx="1298738" cy="0"/>
          </a:xfrm>
          <a:prstGeom prst="straightConnector1">
            <a:avLst/>
          </a:prstGeom>
          <a:ln>
            <a:tailEnd type="triangle" w="lg" len="lg"/>
          </a:ln>
        </p:spPr>
        <p:style>
          <a:lnRef idx="2">
            <a:schemeClr val="accent1"/>
          </a:lnRef>
          <a:fillRef idx="0">
            <a:schemeClr val="accent1"/>
          </a:fillRef>
          <a:effectRef idx="1">
            <a:schemeClr val="accent1"/>
          </a:effectRef>
          <a:fontRef idx="minor">
            <a:schemeClr val="tx1"/>
          </a:fontRef>
        </p:style>
      </p:cxnSp>
      <p:cxnSp>
        <p:nvCxnSpPr>
          <p:cNvPr id="43" name="Straight Arrow Connector 42">
            <a:extLst>
              <a:ext uri="{FF2B5EF4-FFF2-40B4-BE49-F238E27FC236}">
                <a16:creationId xmlns:a16="http://schemas.microsoft.com/office/drawing/2014/main" id="{C8247ABF-BF58-491D-706C-39724CDC7D69}"/>
              </a:ext>
            </a:extLst>
          </p:cNvPr>
          <p:cNvCxnSpPr>
            <a:cxnSpLocks/>
          </p:cNvCxnSpPr>
          <p:nvPr/>
        </p:nvCxnSpPr>
        <p:spPr>
          <a:xfrm>
            <a:off x="4341308" y="3938706"/>
            <a:ext cx="1298738" cy="0"/>
          </a:xfrm>
          <a:prstGeom prst="straightConnector1">
            <a:avLst/>
          </a:prstGeom>
          <a:ln>
            <a:tailEnd type="triangle" w="lg" len="lg"/>
          </a:ln>
        </p:spPr>
        <p:style>
          <a:lnRef idx="2">
            <a:schemeClr val="accent1"/>
          </a:lnRef>
          <a:fillRef idx="0">
            <a:schemeClr val="accent1"/>
          </a:fillRef>
          <a:effectRef idx="1">
            <a:schemeClr val="accent1"/>
          </a:effectRef>
          <a:fontRef idx="minor">
            <a:schemeClr val="tx1"/>
          </a:fontRef>
        </p:style>
      </p:cxnSp>
      <p:cxnSp>
        <p:nvCxnSpPr>
          <p:cNvPr id="45" name="Straight Arrow Connector 44">
            <a:extLst>
              <a:ext uri="{FF2B5EF4-FFF2-40B4-BE49-F238E27FC236}">
                <a16:creationId xmlns:a16="http://schemas.microsoft.com/office/drawing/2014/main" id="{9001EA6E-B012-F85F-AEC8-DA40807DD85A}"/>
              </a:ext>
            </a:extLst>
          </p:cNvPr>
          <p:cNvCxnSpPr>
            <a:cxnSpLocks/>
          </p:cNvCxnSpPr>
          <p:nvPr/>
        </p:nvCxnSpPr>
        <p:spPr>
          <a:xfrm>
            <a:off x="4076461" y="4665709"/>
            <a:ext cx="1298738" cy="0"/>
          </a:xfrm>
          <a:prstGeom prst="straightConnector1">
            <a:avLst/>
          </a:prstGeom>
          <a:ln>
            <a:tailEnd type="triangle" w="lg" len="lg"/>
          </a:ln>
        </p:spPr>
        <p:style>
          <a:lnRef idx="2">
            <a:schemeClr val="accent1"/>
          </a:lnRef>
          <a:fillRef idx="0">
            <a:schemeClr val="accent1"/>
          </a:fillRef>
          <a:effectRef idx="1">
            <a:schemeClr val="accent1"/>
          </a:effectRef>
          <a:fontRef idx="minor">
            <a:schemeClr val="tx1"/>
          </a:fontRef>
        </p:style>
      </p:cxnSp>
      <p:cxnSp>
        <p:nvCxnSpPr>
          <p:cNvPr id="46" name="Straight Arrow Connector 45">
            <a:extLst>
              <a:ext uri="{FF2B5EF4-FFF2-40B4-BE49-F238E27FC236}">
                <a16:creationId xmlns:a16="http://schemas.microsoft.com/office/drawing/2014/main" id="{4C140507-CC77-8C39-85EC-5EA293C59D6A}"/>
              </a:ext>
            </a:extLst>
          </p:cNvPr>
          <p:cNvCxnSpPr>
            <a:cxnSpLocks/>
          </p:cNvCxnSpPr>
          <p:nvPr/>
        </p:nvCxnSpPr>
        <p:spPr>
          <a:xfrm>
            <a:off x="6942020" y="3956891"/>
            <a:ext cx="1298738" cy="0"/>
          </a:xfrm>
          <a:prstGeom prst="straightConnector1">
            <a:avLst/>
          </a:prstGeom>
          <a:ln>
            <a:tailEnd type="triangle" w="lg" len="lg"/>
          </a:ln>
        </p:spPr>
        <p:style>
          <a:lnRef idx="2">
            <a:schemeClr val="accent1"/>
          </a:lnRef>
          <a:fillRef idx="0">
            <a:schemeClr val="accent1"/>
          </a:fillRef>
          <a:effectRef idx="1">
            <a:schemeClr val="accent1"/>
          </a:effectRef>
          <a:fontRef idx="minor">
            <a:schemeClr val="tx1"/>
          </a:fontRef>
        </p:style>
      </p:cxnSp>
      <p:cxnSp>
        <p:nvCxnSpPr>
          <p:cNvPr id="47" name="Straight Arrow Connector 46">
            <a:extLst>
              <a:ext uri="{FF2B5EF4-FFF2-40B4-BE49-F238E27FC236}">
                <a16:creationId xmlns:a16="http://schemas.microsoft.com/office/drawing/2014/main" id="{FF512352-1954-7227-6952-393640FFB5B2}"/>
              </a:ext>
            </a:extLst>
          </p:cNvPr>
          <p:cNvCxnSpPr>
            <a:cxnSpLocks/>
          </p:cNvCxnSpPr>
          <p:nvPr/>
        </p:nvCxnSpPr>
        <p:spPr>
          <a:xfrm>
            <a:off x="6658217" y="4675827"/>
            <a:ext cx="1298738" cy="0"/>
          </a:xfrm>
          <a:prstGeom prst="straightConnector1">
            <a:avLst/>
          </a:prstGeom>
          <a:ln>
            <a:tailEnd type="triangle" w="lg" len="lg"/>
          </a:ln>
        </p:spPr>
        <p:style>
          <a:lnRef idx="2">
            <a:schemeClr val="accent1"/>
          </a:lnRef>
          <a:fillRef idx="0">
            <a:schemeClr val="accent1"/>
          </a:fillRef>
          <a:effectRef idx="1">
            <a:schemeClr val="accent1"/>
          </a:effectRef>
          <a:fontRef idx="minor">
            <a:schemeClr val="tx1"/>
          </a:fontRef>
        </p:style>
      </p:cxnSp>
      <p:cxnSp>
        <p:nvCxnSpPr>
          <p:cNvPr id="48" name="Straight Arrow Connector 47">
            <a:extLst>
              <a:ext uri="{FF2B5EF4-FFF2-40B4-BE49-F238E27FC236}">
                <a16:creationId xmlns:a16="http://schemas.microsoft.com/office/drawing/2014/main" id="{E5779FD2-269E-DE26-AAF8-E49F16E53AFD}"/>
              </a:ext>
            </a:extLst>
          </p:cNvPr>
          <p:cNvCxnSpPr>
            <a:cxnSpLocks/>
          </p:cNvCxnSpPr>
          <p:nvPr/>
        </p:nvCxnSpPr>
        <p:spPr>
          <a:xfrm flipH="1">
            <a:off x="7765763" y="5277590"/>
            <a:ext cx="1298738" cy="0"/>
          </a:xfrm>
          <a:prstGeom prst="straightConnector1">
            <a:avLst/>
          </a:prstGeom>
          <a:ln>
            <a:tailEnd type="triangle" w="lg" len="lg"/>
          </a:ln>
        </p:spPr>
        <p:style>
          <a:lnRef idx="2">
            <a:schemeClr val="accent1"/>
          </a:lnRef>
          <a:fillRef idx="0">
            <a:schemeClr val="accent1"/>
          </a:fillRef>
          <a:effectRef idx="1">
            <a:schemeClr val="accent1"/>
          </a:effectRef>
          <a:fontRef idx="minor">
            <a:schemeClr val="tx1"/>
          </a:fontRef>
        </p:style>
      </p:cxnSp>
      <p:cxnSp>
        <p:nvCxnSpPr>
          <p:cNvPr id="49" name="Straight Arrow Connector 48">
            <a:extLst>
              <a:ext uri="{FF2B5EF4-FFF2-40B4-BE49-F238E27FC236}">
                <a16:creationId xmlns:a16="http://schemas.microsoft.com/office/drawing/2014/main" id="{C7F70481-2EC5-D773-8D04-8BCBBCEA2C95}"/>
              </a:ext>
            </a:extLst>
          </p:cNvPr>
          <p:cNvCxnSpPr>
            <a:cxnSpLocks/>
          </p:cNvCxnSpPr>
          <p:nvPr/>
        </p:nvCxnSpPr>
        <p:spPr>
          <a:xfrm flipH="1">
            <a:off x="7917199" y="2388856"/>
            <a:ext cx="1298738" cy="0"/>
          </a:xfrm>
          <a:prstGeom prst="straightConnector1">
            <a:avLst/>
          </a:prstGeom>
          <a:ln>
            <a:tailEnd type="triangle" w="lg" len="lg"/>
          </a:ln>
        </p:spPr>
        <p:style>
          <a:lnRef idx="2">
            <a:schemeClr val="accent1"/>
          </a:lnRef>
          <a:fillRef idx="0">
            <a:schemeClr val="accent1"/>
          </a:fillRef>
          <a:effectRef idx="1">
            <a:schemeClr val="accent1"/>
          </a:effectRef>
          <a:fontRef idx="minor">
            <a:schemeClr val="tx1"/>
          </a:fontRef>
        </p:style>
      </p:cxnSp>
      <p:sp>
        <p:nvSpPr>
          <p:cNvPr id="50" name="TextBox 49">
            <a:extLst>
              <a:ext uri="{FF2B5EF4-FFF2-40B4-BE49-F238E27FC236}">
                <a16:creationId xmlns:a16="http://schemas.microsoft.com/office/drawing/2014/main" id="{C67FC15F-4125-8FCE-A614-75F7153A6FBA}"/>
              </a:ext>
            </a:extLst>
          </p:cNvPr>
          <p:cNvSpPr txBox="1"/>
          <p:nvPr/>
        </p:nvSpPr>
        <p:spPr>
          <a:xfrm>
            <a:off x="8107380" y="1712922"/>
            <a:ext cx="2796599" cy="646331"/>
          </a:xfrm>
          <a:prstGeom prst="rect">
            <a:avLst/>
          </a:prstGeom>
          <a:noFill/>
        </p:spPr>
        <p:txBody>
          <a:bodyPr wrap="none" rtlCol="0">
            <a:spAutoFit/>
          </a:bodyPr>
          <a:lstStyle/>
          <a:p>
            <a:r>
              <a:rPr lang="en-US" dirty="0"/>
              <a:t>Key Officers Disengaged </a:t>
            </a:r>
          </a:p>
          <a:p>
            <a:r>
              <a:rPr lang="en-US" dirty="0"/>
              <a:t>(VPE, VPM)</a:t>
            </a:r>
          </a:p>
        </p:txBody>
      </p:sp>
      <p:cxnSp>
        <p:nvCxnSpPr>
          <p:cNvPr id="52" name="Straight Arrow Connector 51">
            <a:extLst>
              <a:ext uri="{FF2B5EF4-FFF2-40B4-BE49-F238E27FC236}">
                <a16:creationId xmlns:a16="http://schemas.microsoft.com/office/drawing/2014/main" id="{B8B499EC-D4A2-7C55-F08D-9C584D0FB322}"/>
              </a:ext>
            </a:extLst>
          </p:cNvPr>
          <p:cNvCxnSpPr>
            <a:cxnSpLocks/>
          </p:cNvCxnSpPr>
          <p:nvPr/>
        </p:nvCxnSpPr>
        <p:spPr>
          <a:xfrm flipH="1">
            <a:off x="8227485" y="3041732"/>
            <a:ext cx="1298738" cy="0"/>
          </a:xfrm>
          <a:prstGeom prst="straightConnector1">
            <a:avLst/>
          </a:prstGeom>
          <a:ln>
            <a:tailEnd type="triangle" w="lg" len="lg"/>
          </a:ln>
        </p:spPr>
        <p:style>
          <a:lnRef idx="2">
            <a:schemeClr val="accent1"/>
          </a:lnRef>
          <a:fillRef idx="0">
            <a:schemeClr val="accent1"/>
          </a:fillRef>
          <a:effectRef idx="1">
            <a:schemeClr val="accent1"/>
          </a:effectRef>
          <a:fontRef idx="minor">
            <a:schemeClr val="tx1"/>
          </a:fontRef>
        </p:style>
      </p:cxnSp>
      <p:sp>
        <p:nvSpPr>
          <p:cNvPr id="53" name="TextBox 52">
            <a:extLst>
              <a:ext uri="{FF2B5EF4-FFF2-40B4-BE49-F238E27FC236}">
                <a16:creationId xmlns:a16="http://schemas.microsoft.com/office/drawing/2014/main" id="{9F565A04-76FB-D1AC-1669-CA0EBE7CA7E4}"/>
              </a:ext>
            </a:extLst>
          </p:cNvPr>
          <p:cNvSpPr txBox="1"/>
          <p:nvPr/>
        </p:nvSpPr>
        <p:spPr>
          <a:xfrm>
            <a:off x="8469822" y="2395401"/>
            <a:ext cx="3348096" cy="646331"/>
          </a:xfrm>
          <a:prstGeom prst="rect">
            <a:avLst/>
          </a:prstGeom>
          <a:noFill/>
        </p:spPr>
        <p:txBody>
          <a:bodyPr wrap="none" rtlCol="0">
            <a:spAutoFit/>
          </a:bodyPr>
          <a:lstStyle/>
          <a:p>
            <a:r>
              <a:rPr lang="en-US" dirty="0"/>
              <a:t>Unresolved tension between </a:t>
            </a:r>
            <a:br>
              <a:rPr lang="en-US" dirty="0"/>
            </a:br>
            <a:r>
              <a:rPr lang="en-US" dirty="0"/>
              <a:t>some officers (SAA, Treasurer)</a:t>
            </a:r>
          </a:p>
        </p:txBody>
      </p:sp>
      <p:cxnSp>
        <p:nvCxnSpPr>
          <p:cNvPr id="21" name="Straight Arrow Connector 20">
            <a:extLst>
              <a:ext uri="{FF2B5EF4-FFF2-40B4-BE49-F238E27FC236}">
                <a16:creationId xmlns:a16="http://schemas.microsoft.com/office/drawing/2014/main" id="{C907E43C-C662-F1C6-13F4-4489CDC1CBA7}"/>
              </a:ext>
            </a:extLst>
          </p:cNvPr>
          <p:cNvCxnSpPr>
            <a:cxnSpLocks/>
          </p:cNvCxnSpPr>
          <p:nvPr/>
        </p:nvCxnSpPr>
        <p:spPr>
          <a:xfrm flipH="1">
            <a:off x="8174566" y="4272994"/>
            <a:ext cx="1298738" cy="0"/>
          </a:xfrm>
          <a:prstGeom prst="straightConnector1">
            <a:avLst/>
          </a:prstGeom>
          <a:ln>
            <a:tailEnd type="triangle" w="lg" len="lg"/>
          </a:ln>
        </p:spPr>
        <p:style>
          <a:lnRef idx="2">
            <a:schemeClr val="accent1"/>
          </a:lnRef>
          <a:fillRef idx="0">
            <a:schemeClr val="accent1"/>
          </a:fillRef>
          <a:effectRef idx="1">
            <a:schemeClr val="accent1"/>
          </a:effectRef>
          <a:fontRef idx="minor">
            <a:schemeClr val="tx1"/>
          </a:fontRef>
        </p:style>
      </p:cxnSp>
      <p:sp>
        <p:nvSpPr>
          <p:cNvPr id="25" name="TextBox 24">
            <a:extLst>
              <a:ext uri="{FF2B5EF4-FFF2-40B4-BE49-F238E27FC236}">
                <a16:creationId xmlns:a16="http://schemas.microsoft.com/office/drawing/2014/main" id="{A6E999ED-55A3-37D1-6550-DCEF8E30EBB4}"/>
              </a:ext>
            </a:extLst>
          </p:cNvPr>
          <p:cNvSpPr txBox="1"/>
          <p:nvPr/>
        </p:nvSpPr>
        <p:spPr>
          <a:xfrm>
            <a:off x="8240758" y="4283552"/>
            <a:ext cx="1826141" cy="646331"/>
          </a:xfrm>
          <a:prstGeom prst="rect">
            <a:avLst/>
          </a:prstGeom>
          <a:noFill/>
        </p:spPr>
        <p:txBody>
          <a:bodyPr wrap="none" rtlCol="0">
            <a:spAutoFit/>
          </a:bodyPr>
          <a:lstStyle/>
          <a:p>
            <a:r>
              <a:rPr lang="en-US" dirty="0"/>
              <a:t>8 new members</a:t>
            </a:r>
          </a:p>
          <a:p>
            <a:r>
              <a:rPr lang="en-US" dirty="0"/>
              <a:t>already </a:t>
            </a:r>
          </a:p>
        </p:txBody>
      </p:sp>
    </p:spTree>
    <p:extLst>
      <p:ext uri="{BB962C8B-B14F-4D97-AF65-F5344CB8AC3E}">
        <p14:creationId xmlns:p14="http://schemas.microsoft.com/office/powerpoint/2010/main" val="276968105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ABCC36-EED2-1967-2B43-1998818B124A}"/>
              </a:ext>
            </a:extLst>
          </p:cNvPr>
          <p:cNvSpPr>
            <a:spLocks noGrp="1"/>
          </p:cNvSpPr>
          <p:nvPr>
            <p:ph type="title"/>
          </p:nvPr>
        </p:nvSpPr>
        <p:spPr/>
        <p:txBody>
          <a:bodyPr/>
          <a:lstStyle/>
          <a:p>
            <a:r>
              <a:rPr lang="en-US" dirty="0"/>
              <a:t>Case Study 1: High Intentions</a:t>
            </a:r>
          </a:p>
        </p:txBody>
      </p:sp>
      <p:sp>
        <p:nvSpPr>
          <p:cNvPr id="3" name="Content Placeholder 2">
            <a:extLst>
              <a:ext uri="{FF2B5EF4-FFF2-40B4-BE49-F238E27FC236}">
                <a16:creationId xmlns:a16="http://schemas.microsoft.com/office/drawing/2014/main" id="{E29CBFAF-972E-B822-B9B9-E5F26AC11B3D}"/>
              </a:ext>
            </a:extLst>
          </p:cNvPr>
          <p:cNvSpPr>
            <a:spLocks noGrp="1"/>
          </p:cNvSpPr>
          <p:nvPr>
            <p:ph idx="1"/>
          </p:nvPr>
        </p:nvSpPr>
        <p:spPr/>
        <p:txBody>
          <a:bodyPr/>
          <a:lstStyle/>
          <a:p>
            <a:pPr marL="0" indent="0">
              <a:lnSpc>
                <a:spcPct val="100000"/>
              </a:lnSpc>
              <a:spcBef>
                <a:spcPts val="600"/>
              </a:spcBef>
              <a:buNone/>
            </a:pPr>
            <a:r>
              <a:rPr lang="en-GB" b="1" dirty="0"/>
              <a:t>Root Causes</a:t>
            </a:r>
          </a:p>
          <a:p>
            <a:pPr>
              <a:lnSpc>
                <a:spcPct val="100000"/>
              </a:lnSpc>
              <a:spcBef>
                <a:spcPts val="600"/>
              </a:spcBef>
            </a:pPr>
            <a:r>
              <a:rPr lang="en-GB" dirty="0"/>
              <a:t>Leadership disengagement and lack of follow‑through on June’s ambitious goals.</a:t>
            </a:r>
          </a:p>
          <a:p>
            <a:pPr>
              <a:lnSpc>
                <a:spcPct val="100000"/>
              </a:lnSpc>
              <a:spcBef>
                <a:spcPts val="600"/>
              </a:spcBef>
            </a:pPr>
            <a:r>
              <a:rPr lang="en-GB" dirty="0"/>
              <a:t>Lack of progress may be result of incomplete or non-existent  processes.</a:t>
            </a:r>
          </a:p>
          <a:p>
            <a:pPr>
              <a:spcBef>
                <a:spcPts val="600"/>
              </a:spcBef>
            </a:pPr>
            <a:r>
              <a:rPr lang="en-GB" dirty="0"/>
              <a:t>Lack of cohesion in membership means that knowledge is not shared and members have transactional attitudes – members do speeches but not more, no socialization.</a:t>
            </a:r>
          </a:p>
          <a:p>
            <a:pPr>
              <a:lnSpc>
                <a:spcPct val="100000"/>
              </a:lnSpc>
              <a:spcBef>
                <a:spcPts val="600"/>
              </a:spcBef>
            </a:pPr>
            <a:endParaRPr lang="en-GB" dirty="0"/>
          </a:p>
          <a:p>
            <a:endParaRPr lang="en-US" dirty="0"/>
          </a:p>
        </p:txBody>
      </p:sp>
      <p:sp>
        <p:nvSpPr>
          <p:cNvPr id="4" name="Content Placeholder 3">
            <a:extLst>
              <a:ext uri="{FF2B5EF4-FFF2-40B4-BE49-F238E27FC236}">
                <a16:creationId xmlns:a16="http://schemas.microsoft.com/office/drawing/2014/main" id="{898079BB-A133-0C47-7A62-169FE205EB2D}"/>
              </a:ext>
            </a:extLst>
          </p:cNvPr>
          <p:cNvSpPr>
            <a:spLocks noGrp="1"/>
          </p:cNvSpPr>
          <p:nvPr>
            <p:ph idx="11"/>
          </p:nvPr>
        </p:nvSpPr>
        <p:spPr/>
        <p:txBody>
          <a:bodyPr/>
          <a:lstStyle/>
          <a:p>
            <a:pPr marL="0" indent="0">
              <a:spcBef>
                <a:spcPts val="600"/>
              </a:spcBef>
              <a:buNone/>
            </a:pPr>
            <a:r>
              <a:rPr lang="en-GB" b="1" dirty="0"/>
              <a:t>Root Solutions</a:t>
            </a:r>
          </a:p>
          <a:p>
            <a:pPr>
              <a:lnSpc>
                <a:spcPct val="100000"/>
              </a:lnSpc>
              <a:spcBef>
                <a:spcPts val="600"/>
              </a:spcBef>
            </a:pPr>
            <a:r>
              <a:rPr lang="en-GB" dirty="0"/>
              <a:t>Replace disengaged officers or regain their commitment to their roles and goals.</a:t>
            </a:r>
          </a:p>
          <a:p>
            <a:pPr>
              <a:lnSpc>
                <a:spcPct val="100000"/>
              </a:lnSpc>
              <a:spcBef>
                <a:spcPts val="600"/>
              </a:spcBef>
            </a:pPr>
            <a:r>
              <a:rPr lang="en-GB" dirty="0"/>
              <a:t>Break down larger goals into tasks so progress can be seen monthly. Create consistent processes for supporting member goals.  </a:t>
            </a:r>
          </a:p>
          <a:p>
            <a:pPr>
              <a:lnSpc>
                <a:spcPct val="100000"/>
              </a:lnSpc>
              <a:spcBef>
                <a:spcPts val="600"/>
              </a:spcBef>
            </a:pPr>
            <a:r>
              <a:rPr lang="en-GB" dirty="0"/>
              <a:t>Work to improve cohesion within the club via simple social events.</a:t>
            </a:r>
          </a:p>
          <a:p>
            <a:pPr>
              <a:lnSpc>
                <a:spcPct val="100000"/>
              </a:lnSpc>
              <a:spcBef>
                <a:spcPts val="600"/>
              </a:spcBef>
            </a:pPr>
            <a:endParaRPr lang="en-GB" dirty="0"/>
          </a:p>
          <a:p>
            <a:endParaRPr lang="en-US" dirty="0"/>
          </a:p>
        </p:txBody>
      </p:sp>
    </p:spTree>
    <p:extLst>
      <p:ext uri="{BB962C8B-B14F-4D97-AF65-F5344CB8AC3E}">
        <p14:creationId xmlns:p14="http://schemas.microsoft.com/office/powerpoint/2010/main" val="281326877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1AEEFD-7034-A5AF-5AA6-3BD4893B2E72}"/>
              </a:ext>
            </a:extLst>
          </p:cNvPr>
          <p:cNvSpPr>
            <a:spLocks noGrp="1"/>
          </p:cNvSpPr>
          <p:nvPr>
            <p:ph type="title"/>
          </p:nvPr>
        </p:nvSpPr>
        <p:spPr/>
        <p:txBody>
          <a:bodyPr/>
          <a:lstStyle/>
          <a:p>
            <a:r>
              <a:rPr lang="en-US" dirty="0"/>
              <a:t>Case Study 2: Toxic Culture</a:t>
            </a:r>
          </a:p>
        </p:txBody>
      </p:sp>
      <p:sp>
        <p:nvSpPr>
          <p:cNvPr id="3" name="Content Placeholder 2">
            <a:extLst>
              <a:ext uri="{FF2B5EF4-FFF2-40B4-BE49-F238E27FC236}">
                <a16:creationId xmlns:a16="http://schemas.microsoft.com/office/drawing/2014/main" id="{E9ED5D80-524E-EF4F-FAC3-F0804FD57E3D}"/>
              </a:ext>
            </a:extLst>
          </p:cNvPr>
          <p:cNvSpPr>
            <a:spLocks noGrp="1"/>
          </p:cNvSpPr>
          <p:nvPr>
            <p:ph idx="1"/>
          </p:nvPr>
        </p:nvSpPr>
        <p:spPr/>
        <p:txBody>
          <a:bodyPr/>
          <a:lstStyle/>
          <a:p>
            <a:pPr marL="0" indent="0">
              <a:lnSpc>
                <a:spcPct val="100000"/>
              </a:lnSpc>
              <a:spcBef>
                <a:spcPts val="600"/>
              </a:spcBef>
              <a:buNone/>
            </a:pPr>
            <a:r>
              <a:rPr lang="en-GB" b="1" dirty="0"/>
              <a:t>Scenario</a:t>
            </a:r>
          </a:p>
          <a:p>
            <a:pPr marL="0" indent="0">
              <a:lnSpc>
                <a:spcPct val="100000"/>
              </a:lnSpc>
              <a:spcBef>
                <a:spcPts val="600"/>
              </a:spcBef>
              <a:buNone/>
            </a:pPr>
            <a:r>
              <a:rPr lang="en-GB" dirty="0"/>
              <a:t>For some time, the culture of Easthampton Toastmasters has shifted. Older, experienced members have formed a tight social circle with a former President, creating an insular dynamic. </a:t>
            </a:r>
          </a:p>
          <a:p>
            <a:pPr marL="0" indent="0">
              <a:lnSpc>
                <a:spcPct val="100000"/>
              </a:lnSpc>
              <a:spcBef>
                <a:spcPts val="600"/>
              </a:spcBef>
              <a:buNone/>
            </a:pPr>
            <a:r>
              <a:rPr lang="en-GB" dirty="0"/>
              <a:t>A guest you recently invited gave candid feedback: “Your club feels cliquey.”</a:t>
            </a:r>
          </a:p>
          <a:p>
            <a:pPr>
              <a:lnSpc>
                <a:spcPct val="100000"/>
              </a:lnSpc>
              <a:spcBef>
                <a:spcPts val="600"/>
              </a:spcBef>
            </a:pPr>
            <a:endParaRPr lang="en-US" dirty="0"/>
          </a:p>
        </p:txBody>
      </p:sp>
      <p:sp>
        <p:nvSpPr>
          <p:cNvPr id="4" name="Content Placeholder 3">
            <a:extLst>
              <a:ext uri="{FF2B5EF4-FFF2-40B4-BE49-F238E27FC236}">
                <a16:creationId xmlns:a16="http://schemas.microsoft.com/office/drawing/2014/main" id="{5E53A114-B6C7-A8D0-782A-5986A2CD026E}"/>
              </a:ext>
            </a:extLst>
          </p:cNvPr>
          <p:cNvSpPr>
            <a:spLocks noGrp="1"/>
          </p:cNvSpPr>
          <p:nvPr>
            <p:ph idx="11"/>
          </p:nvPr>
        </p:nvSpPr>
        <p:spPr/>
        <p:txBody>
          <a:bodyPr/>
          <a:lstStyle/>
          <a:p>
            <a:pPr marL="0" marR="0" lvl="0" indent="0" algn="l" defTabSz="914400" rtl="0" eaLnBrk="1" fontAlgn="auto" latinLnBrk="0" hangingPunct="1">
              <a:lnSpc>
                <a:spcPct val="100000"/>
              </a:lnSpc>
              <a:spcBef>
                <a:spcPts val="600"/>
              </a:spcBef>
              <a:spcAft>
                <a:spcPts val="0"/>
              </a:spcAft>
              <a:buClrTx/>
              <a:buSzTx/>
              <a:buNone/>
              <a:tabLst/>
              <a:defRPr/>
            </a:pPr>
            <a:endParaRPr kumimoji="0" lang="en-GB" sz="2400" b="0" i="0" u="none" strike="noStrike" kern="1200" cap="none" spc="0" normalizeH="0" baseline="0" noProof="0" dirty="0">
              <a:ln>
                <a:noFill/>
              </a:ln>
              <a:solidFill>
                <a:srgbClr val="FFFFFF"/>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600"/>
              </a:spcBef>
              <a:spcAft>
                <a:spcPts val="0"/>
              </a:spcAft>
              <a:buClrTx/>
              <a:buSzTx/>
              <a:buNone/>
              <a:tabLst/>
              <a:defRPr/>
            </a:pPr>
            <a:r>
              <a:rPr kumimoji="0" lang="en-GB" sz="2400" b="0" i="0" u="none" strike="noStrike" kern="1200" cap="none" spc="0" normalizeH="0" baseline="0" noProof="0" dirty="0">
                <a:ln>
                  <a:noFill/>
                </a:ln>
                <a:solidFill>
                  <a:srgbClr val="FFFFFF"/>
                </a:solidFill>
                <a:effectLst/>
                <a:uLnTx/>
                <a:uFillTx/>
                <a:latin typeface="Arial" panose="020B0604020202020204"/>
                <a:ea typeface="+mn-ea"/>
                <a:cs typeface="+mn-cs"/>
              </a:rPr>
              <a:t>Attendance is dropping, and several members who left during the last renewals have joined other clubs. </a:t>
            </a:r>
          </a:p>
          <a:p>
            <a:pPr marL="0" marR="0" lvl="0" indent="0" algn="l" defTabSz="914400" rtl="0" eaLnBrk="1" fontAlgn="auto" latinLnBrk="0" hangingPunct="1">
              <a:lnSpc>
                <a:spcPct val="100000"/>
              </a:lnSpc>
              <a:spcBef>
                <a:spcPts val="600"/>
              </a:spcBef>
              <a:spcAft>
                <a:spcPts val="0"/>
              </a:spcAft>
              <a:buClrTx/>
              <a:buSzTx/>
              <a:buNone/>
              <a:tabLst/>
              <a:defRPr/>
            </a:pPr>
            <a:r>
              <a:rPr kumimoji="0" lang="en-GB" sz="2400" b="0" i="0" u="none" strike="noStrike" kern="1200" cap="none" spc="0" normalizeH="0" baseline="0" noProof="0" dirty="0">
                <a:ln>
                  <a:noFill/>
                </a:ln>
                <a:solidFill>
                  <a:srgbClr val="FFFFFF"/>
                </a:solidFill>
                <a:effectLst/>
                <a:uLnTx/>
                <a:uFillTx/>
                <a:latin typeface="Arial" panose="020B0604020202020204"/>
                <a:ea typeface="+mn-ea"/>
                <a:cs typeface="+mn-cs"/>
              </a:rPr>
              <a:t>It is becoming clear that something must be done.</a:t>
            </a:r>
          </a:p>
          <a:p>
            <a:pPr marL="0" marR="0" lvl="0" indent="0" algn="l" defTabSz="914400" rtl="0" eaLnBrk="1" fontAlgn="auto" latinLnBrk="0" hangingPunct="1">
              <a:lnSpc>
                <a:spcPct val="100000"/>
              </a:lnSpc>
              <a:spcBef>
                <a:spcPts val="600"/>
              </a:spcBef>
              <a:spcAft>
                <a:spcPts val="0"/>
              </a:spcAft>
              <a:buClrTx/>
              <a:buSzTx/>
              <a:buNone/>
              <a:tabLst/>
              <a:defRPr/>
            </a:pPr>
            <a:endParaRPr kumimoji="0" lang="en-GB" sz="2400" b="0" i="0" u="none" strike="noStrike" kern="1200" cap="none" spc="0" normalizeH="0" baseline="0" noProof="0" dirty="0">
              <a:ln>
                <a:noFill/>
              </a:ln>
              <a:solidFill>
                <a:srgbClr val="FFFFFF"/>
              </a:solidFill>
              <a:effectLst/>
              <a:uLnTx/>
              <a:uFillTx/>
              <a:latin typeface="Arial" panose="020B0604020202020204"/>
              <a:ea typeface="+mn-ea"/>
              <a:cs typeface="+mn-cs"/>
            </a:endParaRPr>
          </a:p>
          <a:p>
            <a:pPr marL="0" indent="0">
              <a:lnSpc>
                <a:spcPct val="100000"/>
              </a:lnSpc>
              <a:spcBef>
                <a:spcPts val="600"/>
              </a:spcBef>
              <a:buNone/>
            </a:pPr>
            <a:r>
              <a:rPr lang="en-GB" b="1" dirty="0"/>
              <a:t>What are the root cause(s) and root solution(s)?</a:t>
            </a:r>
          </a:p>
          <a:p>
            <a:endParaRPr lang="en-US" dirty="0"/>
          </a:p>
        </p:txBody>
      </p:sp>
    </p:spTree>
    <p:extLst>
      <p:ext uri="{BB962C8B-B14F-4D97-AF65-F5344CB8AC3E}">
        <p14:creationId xmlns:p14="http://schemas.microsoft.com/office/powerpoint/2010/main" val="204217761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4AA3D6-44CB-E0E6-4FB9-ED65EE26A553}"/>
              </a:ext>
            </a:extLst>
          </p:cNvPr>
          <p:cNvSpPr>
            <a:spLocks noGrp="1"/>
          </p:cNvSpPr>
          <p:nvPr>
            <p:ph type="title"/>
          </p:nvPr>
        </p:nvSpPr>
        <p:spPr/>
        <p:txBody>
          <a:bodyPr/>
          <a:lstStyle/>
          <a:p>
            <a:r>
              <a:rPr lang="en-US" dirty="0"/>
              <a:t>Case Study 2: Toxic Culture</a:t>
            </a:r>
          </a:p>
        </p:txBody>
      </p:sp>
      <p:sp>
        <p:nvSpPr>
          <p:cNvPr id="4" name="Content Placeholder 3">
            <a:extLst>
              <a:ext uri="{FF2B5EF4-FFF2-40B4-BE49-F238E27FC236}">
                <a16:creationId xmlns:a16="http://schemas.microsoft.com/office/drawing/2014/main" id="{F8315AEE-AD70-D2DE-EC7F-B9906E3F965B}"/>
              </a:ext>
            </a:extLst>
          </p:cNvPr>
          <p:cNvSpPr>
            <a:spLocks noGrp="1"/>
          </p:cNvSpPr>
          <p:nvPr>
            <p:ph idx="11"/>
          </p:nvPr>
        </p:nvSpPr>
        <p:spPr>
          <a:xfrm>
            <a:off x="6630835" y="1390389"/>
            <a:ext cx="5177165" cy="4786574"/>
          </a:xfrm>
        </p:spPr>
        <p:txBody>
          <a:bodyPr/>
          <a:lstStyle/>
          <a:p>
            <a:pPr lvl="0">
              <a:lnSpc>
                <a:spcPct val="100000"/>
              </a:lnSpc>
              <a:spcBef>
                <a:spcPts val="600"/>
              </a:spcBef>
            </a:pPr>
            <a:r>
              <a:rPr lang="en-GB" sz="2000" dirty="0"/>
              <a:t>You joined the club 2 years ago and as President you are less experienced than the older, more vocal members.</a:t>
            </a:r>
          </a:p>
          <a:p>
            <a:pPr lvl="0">
              <a:lnSpc>
                <a:spcPct val="100000"/>
              </a:lnSpc>
              <a:spcBef>
                <a:spcPts val="600"/>
              </a:spcBef>
            </a:pPr>
            <a:r>
              <a:rPr lang="en-GB" sz="2000" dirty="0"/>
              <a:t>The Immediate Past President is now Secretary and performing well.</a:t>
            </a:r>
          </a:p>
          <a:p>
            <a:pPr lvl="0">
              <a:lnSpc>
                <a:spcPct val="100000"/>
              </a:lnSpc>
              <a:spcBef>
                <a:spcPts val="600"/>
              </a:spcBef>
            </a:pPr>
            <a:r>
              <a:rPr lang="en-GB" sz="2000" dirty="0"/>
              <a:t>The VPE is mentored by the Secretary.</a:t>
            </a:r>
          </a:p>
          <a:p>
            <a:pPr lvl="0">
              <a:lnSpc>
                <a:spcPct val="100000"/>
              </a:lnSpc>
              <a:spcBef>
                <a:spcPts val="600"/>
              </a:spcBef>
            </a:pPr>
            <a:r>
              <a:rPr lang="en-GB" sz="2000" dirty="0"/>
              <a:t>The VPM travels frequently for work but onboards new members promptly.</a:t>
            </a:r>
          </a:p>
          <a:p>
            <a:pPr lvl="0">
              <a:lnSpc>
                <a:spcPct val="100000"/>
              </a:lnSpc>
              <a:spcBef>
                <a:spcPts val="600"/>
              </a:spcBef>
            </a:pPr>
            <a:r>
              <a:rPr lang="en-GB" sz="2000" dirty="0"/>
              <a:t>The VPPR wants to promote the club more actively.</a:t>
            </a:r>
          </a:p>
          <a:p>
            <a:pPr lvl="0">
              <a:lnSpc>
                <a:spcPct val="100000"/>
              </a:lnSpc>
              <a:spcBef>
                <a:spcPts val="600"/>
              </a:spcBef>
            </a:pPr>
            <a:r>
              <a:rPr lang="en-GB" sz="2000" dirty="0"/>
              <a:t>The Treasurer and SAA are best friends with the Secretary; both perform well but are set in their ways.</a:t>
            </a:r>
          </a:p>
          <a:p>
            <a:pPr marL="0" indent="0">
              <a:lnSpc>
                <a:spcPct val="100000"/>
              </a:lnSpc>
              <a:spcBef>
                <a:spcPts val="600"/>
              </a:spcBef>
              <a:buNone/>
            </a:pPr>
            <a:endParaRPr lang="en-US" sz="2000" dirty="0"/>
          </a:p>
        </p:txBody>
      </p:sp>
      <p:sp>
        <p:nvSpPr>
          <p:cNvPr id="5" name="TextBox 4">
            <a:extLst>
              <a:ext uri="{FF2B5EF4-FFF2-40B4-BE49-F238E27FC236}">
                <a16:creationId xmlns:a16="http://schemas.microsoft.com/office/drawing/2014/main" id="{452DB349-0399-4741-0ABB-FF56C5FE0239}"/>
              </a:ext>
            </a:extLst>
          </p:cNvPr>
          <p:cNvSpPr txBox="1"/>
          <p:nvPr/>
        </p:nvSpPr>
        <p:spPr>
          <a:xfrm>
            <a:off x="575125" y="1390389"/>
            <a:ext cx="1553630" cy="3293209"/>
          </a:xfrm>
          <a:prstGeom prst="rect">
            <a:avLst/>
          </a:prstGeom>
          <a:noFill/>
          <a:ln>
            <a:solidFill>
              <a:schemeClr val="bg1"/>
            </a:solidFill>
          </a:ln>
        </p:spPr>
        <p:txBody>
          <a:bodyPr wrap="none" rtlCol="0">
            <a:spAutoFit/>
          </a:bodyPr>
          <a:lstStyle/>
          <a:p>
            <a:pPr algn="r"/>
            <a:r>
              <a:rPr lang="en-US" sz="1600" b="1" dirty="0">
                <a:solidFill>
                  <a:schemeClr val="bg1"/>
                </a:solidFill>
              </a:rPr>
              <a:t>DCP Goals</a:t>
            </a:r>
          </a:p>
          <a:p>
            <a:pPr algn="r"/>
            <a:r>
              <a:rPr lang="en-US" sz="9600" b="1" dirty="0">
                <a:solidFill>
                  <a:schemeClr val="accent4"/>
                </a:solidFill>
              </a:rPr>
              <a:t>3</a:t>
            </a:r>
          </a:p>
          <a:p>
            <a:pPr algn="r"/>
            <a:r>
              <a:rPr lang="en-US" sz="9600" b="1" dirty="0">
                <a:solidFill>
                  <a:schemeClr val="bg1"/>
                </a:solidFill>
              </a:rPr>
              <a:t>10</a:t>
            </a:r>
          </a:p>
        </p:txBody>
      </p:sp>
      <p:cxnSp>
        <p:nvCxnSpPr>
          <p:cNvPr id="6" name="Straight Connector 5">
            <a:extLst>
              <a:ext uri="{FF2B5EF4-FFF2-40B4-BE49-F238E27FC236}">
                <a16:creationId xmlns:a16="http://schemas.microsoft.com/office/drawing/2014/main" id="{82D44444-DEEC-9DC3-AFE5-0DA70C0ACC50}"/>
              </a:ext>
            </a:extLst>
          </p:cNvPr>
          <p:cNvCxnSpPr>
            <a:cxnSpLocks/>
          </p:cNvCxnSpPr>
          <p:nvPr/>
        </p:nvCxnSpPr>
        <p:spPr>
          <a:xfrm>
            <a:off x="402000" y="3290057"/>
            <a:ext cx="0" cy="0"/>
          </a:xfrm>
          <a:prstGeom prst="line">
            <a:avLst/>
          </a:prstGeom>
          <a:ln w="76200">
            <a:solidFill>
              <a:schemeClr val="bg1"/>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2DD40D51-D052-480C-975C-2DD668D5B16B}"/>
              </a:ext>
            </a:extLst>
          </p:cNvPr>
          <p:cNvSpPr txBox="1"/>
          <p:nvPr/>
        </p:nvSpPr>
        <p:spPr>
          <a:xfrm>
            <a:off x="2215685" y="1390389"/>
            <a:ext cx="2032929" cy="3539430"/>
          </a:xfrm>
          <a:prstGeom prst="rect">
            <a:avLst/>
          </a:prstGeom>
          <a:noFill/>
          <a:ln>
            <a:solidFill>
              <a:schemeClr val="bg1"/>
            </a:solidFill>
          </a:ln>
        </p:spPr>
        <p:txBody>
          <a:bodyPr wrap="none" rtlCol="0">
            <a:spAutoFit/>
          </a:bodyPr>
          <a:lstStyle/>
          <a:p>
            <a:pPr algn="r"/>
            <a:r>
              <a:rPr lang="en-US" sz="1600" b="1" dirty="0">
                <a:solidFill>
                  <a:schemeClr val="bg1"/>
                </a:solidFill>
              </a:rPr>
              <a:t>Renewals Sept/Oct</a:t>
            </a:r>
          </a:p>
          <a:p>
            <a:pPr algn="r"/>
            <a:r>
              <a:rPr lang="en-US" sz="9600" b="1" dirty="0">
                <a:solidFill>
                  <a:schemeClr val="accent4"/>
                </a:solidFill>
              </a:rPr>
              <a:t>20</a:t>
            </a:r>
          </a:p>
          <a:p>
            <a:pPr algn="r"/>
            <a:r>
              <a:rPr lang="en-US" sz="9600" b="1" dirty="0">
                <a:solidFill>
                  <a:schemeClr val="bg1"/>
                </a:solidFill>
              </a:rPr>
              <a:t>29</a:t>
            </a:r>
          </a:p>
          <a:p>
            <a:pPr algn="r"/>
            <a:r>
              <a:rPr lang="en-US" sz="1600" b="1" dirty="0">
                <a:solidFill>
                  <a:schemeClr val="bg1"/>
                </a:solidFill>
              </a:rPr>
              <a:t>Base Membership</a:t>
            </a:r>
          </a:p>
        </p:txBody>
      </p:sp>
      <p:sp>
        <p:nvSpPr>
          <p:cNvPr id="10" name="TextBox 9">
            <a:extLst>
              <a:ext uri="{FF2B5EF4-FFF2-40B4-BE49-F238E27FC236}">
                <a16:creationId xmlns:a16="http://schemas.microsoft.com/office/drawing/2014/main" id="{3E7EB6D5-E20F-690F-86EE-2B026B063737}"/>
              </a:ext>
            </a:extLst>
          </p:cNvPr>
          <p:cNvSpPr txBox="1"/>
          <p:nvPr/>
        </p:nvSpPr>
        <p:spPr>
          <a:xfrm>
            <a:off x="4373165" y="1390389"/>
            <a:ext cx="1883849" cy="1815882"/>
          </a:xfrm>
          <a:prstGeom prst="rect">
            <a:avLst/>
          </a:prstGeom>
          <a:noFill/>
          <a:ln>
            <a:solidFill>
              <a:schemeClr val="bg1"/>
            </a:solidFill>
          </a:ln>
        </p:spPr>
        <p:txBody>
          <a:bodyPr wrap="none" rtlCol="0">
            <a:spAutoFit/>
          </a:bodyPr>
          <a:lstStyle/>
          <a:p>
            <a:pPr algn="r"/>
            <a:r>
              <a:rPr lang="en-US" sz="1600" b="1" dirty="0">
                <a:solidFill>
                  <a:schemeClr val="bg1"/>
                </a:solidFill>
              </a:rPr>
              <a:t>Membership Now</a:t>
            </a:r>
          </a:p>
          <a:p>
            <a:pPr algn="r"/>
            <a:r>
              <a:rPr lang="en-US" sz="9600" b="1" dirty="0">
                <a:solidFill>
                  <a:schemeClr val="accent4"/>
                </a:solidFill>
              </a:rPr>
              <a:t>21</a:t>
            </a:r>
          </a:p>
        </p:txBody>
      </p:sp>
      <p:cxnSp>
        <p:nvCxnSpPr>
          <p:cNvPr id="3" name="Straight Connector 2">
            <a:extLst>
              <a:ext uri="{FF2B5EF4-FFF2-40B4-BE49-F238E27FC236}">
                <a16:creationId xmlns:a16="http://schemas.microsoft.com/office/drawing/2014/main" id="{B9DB5BBF-0DC0-70F0-62A8-8E423AD1CDFE}"/>
              </a:ext>
            </a:extLst>
          </p:cNvPr>
          <p:cNvCxnSpPr>
            <a:cxnSpLocks/>
          </p:cNvCxnSpPr>
          <p:nvPr/>
        </p:nvCxnSpPr>
        <p:spPr>
          <a:xfrm>
            <a:off x="575125" y="3170789"/>
            <a:ext cx="1553630" cy="0"/>
          </a:xfrm>
          <a:prstGeom prst="line">
            <a:avLst/>
          </a:prstGeom>
          <a:ln w="76200"/>
        </p:spPr>
        <p:style>
          <a:lnRef idx="1">
            <a:schemeClr val="accent6"/>
          </a:lnRef>
          <a:fillRef idx="0">
            <a:schemeClr val="accent6"/>
          </a:fillRef>
          <a:effectRef idx="0">
            <a:schemeClr val="accent6"/>
          </a:effectRef>
          <a:fontRef idx="minor">
            <a:schemeClr val="tx1"/>
          </a:fontRef>
        </p:style>
      </p:cxnSp>
      <p:cxnSp>
        <p:nvCxnSpPr>
          <p:cNvPr id="11" name="Straight Connector 10">
            <a:extLst>
              <a:ext uri="{FF2B5EF4-FFF2-40B4-BE49-F238E27FC236}">
                <a16:creationId xmlns:a16="http://schemas.microsoft.com/office/drawing/2014/main" id="{05918F86-2348-66F9-884C-23A812A0161C}"/>
              </a:ext>
            </a:extLst>
          </p:cNvPr>
          <p:cNvCxnSpPr>
            <a:cxnSpLocks/>
          </p:cNvCxnSpPr>
          <p:nvPr/>
        </p:nvCxnSpPr>
        <p:spPr>
          <a:xfrm>
            <a:off x="2682221" y="3170789"/>
            <a:ext cx="1553630" cy="0"/>
          </a:xfrm>
          <a:prstGeom prst="line">
            <a:avLst/>
          </a:prstGeom>
          <a:ln w="76200"/>
        </p:spPr>
        <p:style>
          <a:lnRef idx="1">
            <a:schemeClr val="accent6"/>
          </a:lnRef>
          <a:fillRef idx="0">
            <a:schemeClr val="accent6"/>
          </a:fillRef>
          <a:effectRef idx="0">
            <a:schemeClr val="accent6"/>
          </a:effectRef>
          <a:fontRef idx="minor">
            <a:schemeClr val="tx1"/>
          </a:fontRef>
        </p:style>
      </p:cxnSp>
    </p:spTree>
    <p:extLst>
      <p:ext uri="{BB962C8B-B14F-4D97-AF65-F5344CB8AC3E}">
        <p14:creationId xmlns:p14="http://schemas.microsoft.com/office/powerpoint/2010/main" val="282624252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7B31DB-7009-A7BC-13CA-1288DB18E652}"/>
              </a:ext>
            </a:extLst>
          </p:cNvPr>
          <p:cNvSpPr>
            <a:spLocks noGrp="1"/>
          </p:cNvSpPr>
          <p:nvPr>
            <p:ph type="title"/>
          </p:nvPr>
        </p:nvSpPr>
        <p:spPr/>
        <p:txBody>
          <a:bodyPr/>
          <a:lstStyle/>
          <a:p>
            <a:r>
              <a:rPr lang="en-US" dirty="0"/>
              <a:t>Case Study 2: Toxic Culture</a:t>
            </a:r>
          </a:p>
        </p:txBody>
      </p:sp>
      <p:cxnSp>
        <p:nvCxnSpPr>
          <p:cNvPr id="3" name="Straight Arrow Connector 2">
            <a:extLst>
              <a:ext uri="{FF2B5EF4-FFF2-40B4-BE49-F238E27FC236}">
                <a16:creationId xmlns:a16="http://schemas.microsoft.com/office/drawing/2014/main" id="{47F8597F-84D9-1972-F8DA-09993662291B}"/>
              </a:ext>
            </a:extLst>
          </p:cNvPr>
          <p:cNvCxnSpPr>
            <a:cxnSpLocks/>
          </p:cNvCxnSpPr>
          <p:nvPr/>
        </p:nvCxnSpPr>
        <p:spPr>
          <a:xfrm>
            <a:off x="993913" y="3578087"/>
            <a:ext cx="8918713" cy="0"/>
          </a:xfrm>
          <a:prstGeom prst="straightConnector1">
            <a:avLst/>
          </a:prstGeom>
          <a:ln w="76200">
            <a:tailEnd type="triangle" w="lg" len="lg"/>
          </a:ln>
        </p:spPr>
        <p:style>
          <a:lnRef idx="2">
            <a:schemeClr val="accent1"/>
          </a:lnRef>
          <a:fillRef idx="0">
            <a:schemeClr val="accent1"/>
          </a:fillRef>
          <a:effectRef idx="1">
            <a:schemeClr val="accent1"/>
          </a:effectRef>
          <a:fontRef idx="minor">
            <a:schemeClr val="tx1"/>
          </a:fontRef>
        </p:style>
      </p:cxnSp>
      <p:cxnSp>
        <p:nvCxnSpPr>
          <p:cNvPr id="4" name="Straight Arrow Connector 3">
            <a:extLst>
              <a:ext uri="{FF2B5EF4-FFF2-40B4-BE49-F238E27FC236}">
                <a16:creationId xmlns:a16="http://schemas.microsoft.com/office/drawing/2014/main" id="{AE445D7E-F3A9-F365-1EA7-05025C2A7F23}"/>
              </a:ext>
            </a:extLst>
          </p:cNvPr>
          <p:cNvCxnSpPr/>
          <p:nvPr/>
        </p:nvCxnSpPr>
        <p:spPr>
          <a:xfrm>
            <a:off x="2451652" y="1683026"/>
            <a:ext cx="742122" cy="1895061"/>
          </a:xfrm>
          <a:prstGeom prst="straightConnector1">
            <a:avLst/>
          </a:prstGeom>
          <a:ln w="38100">
            <a:tailEnd type="triangle" w="lg" len="lg"/>
          </a:ln>
        </p:spPr>
        <p:style>
          <a:lnRef idx="2">
            <a:schemeClr val="accent1"/>
          </a:lnRef>
          <a:fillRef idx="0">
            <a:schemeClr val="accent1"/>
          </a:fillRef>
          <a:effectRef idx="1">
            <a:schemeClr val="accent1"/>
          </a:effectRef>
          <a:fontRef idx="minor">
            <a:schemeClr val="tx1"/>
          </a:fontRef>
        </p:style>
      </p:cxnSp>
      <p:cxnSp>
        <p:nvCxnSpPr>
          <p:cNvPr id="5" name="Straight Arrow Connector 4">
            <a:extLst>
              <a:ext uri="{FF2B5EF4-FFF2-40B4-BE49-F238E27FC236}">
                <a16:creationId xmlns:a16="http://schemas.microsoft.com/office/drawing/2014/main" id="{4FB18916-2B7D-66AB-09F4-40F630832F63}"/>
              </a:ext>
            </a:extLst>
          </p:cNvPr>
          <p:cNvCxnSpPr/>
          <p:nvPr/>
        </p:nvCxnSpPr>
        <p:spPr>
          <a:xfrm>
            <a:off x="5062331" y="1683026"/>
            <a:ext cx="742122" cy="1895061"/>
          </a:xfrm>
          <a:prstGeom prst="straightConnector1">
            <a:avLst/>
          </a:prstGeom>
          <a:ln w="38100">
            <a:tailEnd type="triangle" w="lg" len="lg"/>
          </a:ln>
        </p:spPr>
        <p:style>
          <a:lnRef idx="2">
            <a:schemeClr val="accent1"/>
          </a:lnRef>
          <a:fillRef idx="0">
            <a:schemeClr val="accent1"/>
          </a:fillRef>
          <a:effectRef idx="1">
            <a:schemeClr val="accent1"/>
          </a:effectRef>
          <a:fontRef idx="minor">
            <a:schemeClr val="tx1"/>
          </a:fontRef>
        </p:style>
      </p:cxnSp>
      <p:cxnSp>
        <p:nvCxnSpPr>
          <p:cNvPr id="6" name="Straight Arrow Connector 5">
            <a:extLst>
              <a:ext uri="{FF2B5EF4-FFF2-40B4-BE49-F238E27FC236}">
                <a16:creationId xmlns:a16="http://schemas.microsoft.com/office/drawing/2014/main" id="{9D26F032-83A9-0111-C278-5363177AEB0F}"/>
              </a:ext>
            </a:extLst>
          </p:cNvPr>
          <p:cNvCxnSpPr/>
          <p:nvPr/>
        </p:nvCxnSpPr>
        <p:spPr>
          <a:xfrm>
            <a:off x="7673010" y="1683026"/>
            <a:ext cx="742122" cy="1895061"/>
          </a:xfrm>
          <a:prstGeom prst="straightConnector1">
            <a:avLst/>
          </a:prstGeom>
          <a:ln w="38100">
            <a:tailEnd type="triangle" w="lg" len="lg"/>
          </a:ln>
        </p:spPr>
        <p:style>
          <a:lnRef idx="2">
            <a:schemeClr val="accent1"/>
          </a:lnRef>
          <a:fillRef idx="0">
            <a:schemeClr val="accent1"/>
          </a:fillRef>
          <a:effectRef idx="1">
            <a:schemeClr val="accent1"/>
          </a:effectRef>
          <a:fontRef idx="minor">
            <a:schemeClr val="tx1"/>
          </a:fontRef>
        </p:style>
      </p:cxnSp>
      <p:cxnSp>
        <p:nvCxnSpPr>
          <p:cNvPr id="7" name="Straight Arrow Connector 6">
            <a:extLst>
              <a:ext uri="{FF2B5EF4-FFF2-40B4-BE49-F238E27FC236}">
                <a16:creationId xmlns:a16="http://schemas.microsoft.com/office/drawing/2014/main" id="{AF5C6C20-6BE1-A963-E30E-11C9F80EBB30}"/>
              </a:ext>
            </a:extLst>
          </p:cNvPr>
          <p:cNvCxnSpPr>
            <a:cxnSpLocks/>
          </p:cNvCxnSpPr>
          <p:nvPr/>
        </p:nvCxnSpPr>
        <p:spPr>
          <a:xfrm flipV="1">
            <a:off x="2451652" y="3604591"/>
            <a:ext cx="742122" cy="1895061"/>
          </a:xfrm>
          <a:prstGeom prst="straightConnector1">
            <a:avLst/>
          </a:prstGeom>
          <a:ln w="38100">
            <a:tailEnd type="triangle" w="lg" len="lg"/>
          </a:ln>
        </p:spPr>
        <p:style>
          <a:lnRef idx="2">
            <a:schemeClr val="accent1"/>
          </a:lnRef>
          <a:fillRef idx="0">
            <a:schemeClr val="accent1"/>
          </a:fillRef>
          <a:effectRef idx="1">
            <a:schemeClr val="accent1"/>
          </a:effectRef>
          <a:fontRef idx="minor">
            <a:schemeClr val="tx1"/>
          </a:fontRef>
        </p:style>
      </p:cxnSp>
      <p:cxnSp>
        <p:nvCxnSpPr>
          <p:cNvPr id="8" name="Straight Arrow Connector 7">
            <a:extLst>
              <a:ext uri="{FF2B5EF4-FFF2-40B4-BE49-F238E27FC236}">
                <a16:creationId xmlns:a16="http://schemas.microsoft.com/office/drawing/2014/main" id="{D5ECDC22-1371-E612-ECB8-BB1EF7830788}"/>
              </a:ext>
            </a:extLst>
          </p:cNvPr>
          <p:cNvCxnSpPr>
            <a:cxnSpLocks/>
          </p:cNvCxnSpPr>
          <p:nvPr/>
        </p:nvCxnSpPr>
        <p:spPr>
          <a:xfrm flipV="1">
            <a:off x="5062331" y="3604591"/>
            <a:ext cx="742122" cy="1895061"/>
          </a:xfrm>
          <a:prstGeom prst="straightConnector1">
            <a:avLst/>
          </a:prstGeom>
          <a:ln w="38100">
            <a:tailEnd type="triangle" w="lg" len="lg"/>
          </a:ln>
        </p:spPr>
        <p:style>
          <a:lnRef idx="2">
            <a:schemeClr val="accent1"/>
          </a:lnRef>
          <a:fillRef idx="0">
            <a:schemeClr val="accent1"/>
          </a:fillRef>
          <a:effectRef idx="1">
            <a:schemeClr val="accent1"/>
          </a:effectRef>
          <a:fontRef idx="minor">
            <a:schemeClr val="tx1"/>
          </a:fontRef>
        </p:style>
      </p:cxnSp>
      <p:cxnSp>
        <p:nvCxnSpPr>
          <p:cNvPr id="9" name="Straight Arrow Connector 8">
            <a:extLst>
              <a:ext uri="{FF2B5EF4-FFF2-40B4-BE49-F238E27FC236}">
                <a16:creationId xmlns:a16="http://schemas.microsoft.com/office/drawing/2014/main" id="{B2766562-5648-AFF2-1BCE-CA366457C5CC}"/>
              </a:ext>
            </a:extLst>
          </p:cNvPr>
          <p:cNvCxnSpPr>
            <a:cxnSpLocks/>
          </p:cNvCxnSpPr>
          <p:nvPr/>
        </p:nvCxnSpPr>
        <p:spPr>
          <a:xfrm flipV="1">
            <a:off x="7673010" y="3604591"/>
            <a:ext cx="742122" cy="1895061"/>
          </a:xfrm>
          <a:prstGeom prst="straightConnector1">
            <a:avLst/>
          </a:prstGeom>
          <a:ln w="38100">
            <a:tailEnd type="triangle" w="lg" len="lg"/>
          </a:ln>
        </p:spPr>
        <p:style>
          <a:lnRef idx="2">
            <a:schemeClr val="accent1"/>
          </a:lnRef>
          <a:fillRef idx="0">
            <a:schemeClr val="accent1"/>
          </a:fillRef>
          <a:effectRef idx="1">
            <a:schemeClr val="accent1"/>
          </a:effectRef>
          <a:fontRef idx="minor">
            <a:schemeClr val="tx1"/>
          </a:fontRef>
        </p:style>
      </p:cxnSp>
      <p:sp>
        <p:nvSpPr>
          <p:cNvPr id="10" name="TextBox 9">
            <a:extLst>
              <a:ext uri="{FF2B5EF4-FFF2-40B4-BE49-F238E27FC236}">
                <a16:creationId xmlns:a16="http://schemas.microsoft.com/office/drawing/2014/main" id="{AB805292-4EBE-4058-F189-F618375C0696}"/>
              </a:ext>
            </a:extLst>
          </p:cNvPr>
          <p:cNvSpPr txBox="1"/>
          <p:nvPr/>
        </p:nvSpPr>
        <p:spPr>
          <a:xfrm>
            <a:off x="1622739" y="1251392"/>
            <a:ext cx="1657826" cy="461665"/>
          </a:xfrm>
          <a:prstGeom prst="rect">
            <a:avLst/>
          </a:prstGeom>
          <a:noFill/>
        </p:spPr>
        <p:txBody>
          <a:bodyPr wrap="none" rtlCol="0">
            <a:spAutoFit/>
          </a:bodyPr>
          <a:lstStyle/>
          <a:p>
            <a:r>
              <a:rPr lang="en-US" sz="2400" dirty="0"/>
              <a:t>Resources</a:t>
            </a:r>
          </a:p>
        </p:txBody>
      </p:sp>
      <p:sp>
        <p:nvSpPr>
          <p:cNvPr id="11" name="TextBox 10">
            <a:extLst>
              <a:ext uri="{FF2B5EF4-FFF2-40B4-BE49-F238E27FC236}">
                <a16:creationId xmlns:a16="http://schemas.microsoft.com/office/drawing/2014/main" id="{F95D4F80-3C35-78C1-5702-825FF6E5B06E}"/>
              </a:ext>
            </a:extLst>
          </p:cNvPr>
          <p:cNvSpPr txBox="1"/>
          <p:nvPr/>
        </p:nvSpPr>
        <p:spPr>
          <a:xfrm>
            <a:off x="4233417" y="1251392"/>
            <a:ext cx="1622560" cy="461665"/>
          </a:xfrm>
          <a:prstGeom prst="rect">
            <a:avLst/>
          </a:prstGeom>
          <a:noFill/>
        </p:spPr>
        <p:txBody>
          <a:bodyPr wrap="none" rtlCol="0">
            <a:spAutoFit/>
          </a:bodyPr>
          <a:lstStyle/>
          <a:p>
            <a:r>
              <a:rPr lang="en-US" sz="2400" dirty="0"/>
              <a:t>Processes</a:t>
            </a:r>
          </a:p>
        </p:txBody>
      </p:sp>
      <p:sp>
        <p:nvSpPr>
          <p:cNvPr id="12" name="TextBox 11">
            <a:extLst>
              <a:ext uri="{FF2B5EF4-FFF2-40B4-BE49-F238E27FC236}">
                <a16:creationId xmlns:a16="http://schemas.microsoft.com/office/drawing/2014/main" id="{5B618B7B-4D3E-B848-3FD4-B647538AA936}"/>
              </a:ext>
            </a:extLst>
          </p:cNvPr>
          <p:cNvSpPr txBox="1"/>
          <p:nvPr/>
        </p:nvSpPr>
        <p:spPr>
          <a:xfrm>
            <a:off x="6844095" y="1251392"/>
            <a:ext cx="1710725" cy="461665"/>
          </a:xfrm>
          <a:prstGeom prst="rect">
            <a:avLst/>
          </a:prstGeom>
          <a:noFill/>
        </p:spPr>
        <p:txBody>
          <a:bodyPr wrap="none" rtlCol="0">
            <a:spAutoFit/>
          </a:bodyPr>
          <a:lstStyle/>
          <a:p>
            <a:r>
              <a:rPr lang="en-US" sz="2400" dirty="0"/>
              <a:t>Leadership</a:t>
            </a:r>
          </a:p>
        </p:txBody>
      </p:sp>
      <p:sp>
        <p:nvSpPr>
          <p:cNvPr id="13" name="TextBox 12">
            <a:extLst>
              <a:ext uri="{FF2B5EF4-FFF2-40B4-BE49-F238E27FC236}">
                <a16:creationId xmlns:a16="http://schemas.microsoft.com/office/drawing/2014/main" id="{9F8A5A8C-C1C5-CCFE-60AD-E7D5502BF166}"/>
              </a:ext>
            </a:extLst>
          </p:cNvPr>
          <p:cNvSpPr txBox="1"/>
          <p:nvPr/>
        </p:nvSpPr>
        <p:spPr>
          <a:xfrm>
            <a:off x="1622739" y="5584853"/>
            <a:ext cx="1178528" cy="461665"/>
          </a:xfrm>
          <a:prstGeom prst="rect">
            <a:avLst/>
          </a:prstGeom>
          <a:noFill/>
        </p:spPr>
        <p:txBody>
          <a:bodyPr wrap="none" rtlCol="0">
            <a:spAutoFit/>
          </a:bodyPr>
          <a:lstStyle/>
          <a:p>
            <a:r>
              <a:rPr lang="en-US" sz="2400" dirty="0"/>
              <a:t>Culture</a:t>
            </a:r>
          </a:p>
        </p:txBody>
      </p:sp>
      <p:sp>
        <p:nvSpPr>
          <p:cNvPr id="14" name="TextBox 13">
            <a:extLst>
              <a:ext uri="{FF2B5EF4-FFF2-40B4-BE49-F238E27FC236}">
                <a16:creationId xmlns:a16="http://schemas.microsoft.com/office/drawing/2014/main" id="{4C8D37B0-F6D9-C743-EC4E-227BB68A9898}"/>
              </a:ext>
            </a:extLst>
          </p:cNvPr>
          <p:cNvSpPr txBox="1"/>
          <p:nvPr/>
        </p:nvSpPr>
        <p:spPr>
          <a:xfrm>
            <a:off x="4233417" y="5584853"/>
            <a:ext cx="1435008" cy="461665"/>
          </a:xfrm>
          <a:prstGeom prst="rect">
            <a:avLst/>
          </a:prstGeom>
          <a:noFill/>
        </p:spPr>
        <p:txBody>
          <a:bodyPr wrap="none" rtlCol="0">
            <a:spAutoFit/>
          </a:bodyPr>
          <a:lstStyle/>
          <a:p>
            <a:r>
              <a:rPr lang="en-US" sz="2400" dirty="0"/>
              <a:t>Meetings</a:t>
            </a:r>
          </a:p>
        </p:txBody>
      </p:sp>
      <p:sp>
        <p:nvSpPr>
          <p:cNvPr id="15" name="TextBox 14">
            <a:extLst>
              <a:ext uri="{FF2B5EF4-FFF2-40B4-BE49-F238E27FC236}">
                <a16:creationId xmlns:a16="http://schemas.microsoft.com/office/drawing/2014/main" id="{47241D3C-E983-8055-2CAC-69CC753D1514}"/>
              </a:ext>
            </a:extLst>
          </p:cNvPr>
          <p:cNvSpPr txBox="1"/>
          <p:nvPr/>
        </p:nvSpPr>
        <p:spPr>
          <a:xfrm>
            <a:off x="6844095" y="5584853"/>
            <a:ext cx="1880643" cy="461665"/>
          </a:xfrm>
          <a:prstGeom prst="rect">
            <a:avLst/>
          </a:prstGeom>
          <a:noFill/>
        </p:spPr>
        <p:txBody>
          <a:bodyPr wrap="none" rtlCol="0">
            <a:spAutoFit/>
          </a:bodyPr>
          <a:lstStyle/>
          <a:p>
            <a:r>
              <a:rPr lang="en-US" sz="2400" dirty="0"/>
              <a:t>Membership</a:t>
            </a:r>
          </a:p>
        </p:txBody>
      </p:sp>
      <p:sp>
        <p:nvSpPr>
          <p:cNvPr id="16" name="TextBox 15">
            <a:extLst>
              <a:ext uri="{FF2B5EF4-FFF2-40B4-BE49-F238E27FC236}">
                <a16:creationId xmlns:a16="http://schemas.microsoft.com/office/drawing/2014/main" id="{3BE4637F-5216-9E53-5F43-A257B49063E3}"/>
              </a:ext>
            </a:extLst>
          </p:cNvPr>
          <p:cNvSpPr txBox="1"/>
          <p:nvPr/>
        </p:nvSpPr>
        <p:spPr>
          <a:xfrm>
            <a:off x="9858288" y="3333702"/>
            <a:ext cx="2127122" cy="461665"/>
          </a:xfrm>
          <a:prstGeom prst="rect">
            <a:avLst/>
          </a:prstGeom>
          <a:noFill/>
        </p:spPr>
        <p:txBody>
          <a:bodyPr wrap="none" rtlCol="0">
            <a:spAutoFit/>
          </a:bodyPr>
          <a:lstStyle/>
          <a:p>
            <a:pPr algn="ctr"/>
            <a:r>
              <a:rPr lang="en-US" sz="2400" b="1" dirty="0"/>
              <a:t>Toxic Culture</a:t>
            </a:r>
          </a:p>
        </p:txBody>
      </p:sp>
      <p:sp>
        <p:nvSpPr>
          <p:cNvPr id="17" name="TextBox 16">
            <a:extLst>
              <a:ext uri="{FF2B5EF4-FFF2-40B4-BE49-F238E27FC236}">
                <a16:creationId xmlns:a16="http://schemas.microsoft.com/office/drawing/2014/main" id="{75687AAD-5F26-137F-E969-2A32FEC41232}"/>
              </a:ext>
            </a:extLst>
          </p:cNvPr>
          <p:cNvSpPr txBox="1"/>
          <p:nvPr/>
        </p:nvSpPr>
        <p:spPr>
          <a:xfrm>
            <a:off x="439792" y="1772928"/>
            <a:ext cx="1300421" cy="646331"/>
          </a:xfrm>
          <a:prstGeom prst="rect">
            <a:avLst/>
          </a:prstGeom>
          <a:noFill/>
        </p:spPr>
        <p:txBody>
          <a:bodyPr wrap="none" rtlCol="0">
            <a:spAutoFit/>
          </a:bodyPr>
          <a:lstStyle/>
          <a:p>
            <a:r>
              <a:rPr lang="en-US" dirty="0"/>
              <a:t>Very Strict </a:t>
            </a:r>
          </a:p>
          <a:p>
            <a:r>
              <a:rPr lang="en-US" dirty="0"/>
              <a:t>Budgeting</a:t>
            </a:r>
          </a:p>
        </p:txBody>
      </p:sp>
      <p:sp>
        <p:nvSpPr>
          <p:cNvPr id="19" name="TextBox 18">
            <a:extLst>
              <a:ext uri="{FF2B5EF4-FFF2-40B4-BE49-F238E27FC236}">
                <a16:creationId xmlns:a16="http://schemas.microsoft.com/office/drawing/2014/main" id="{994B6AB2-565B-A5DC-519A-49B5F6946EAE}"/>
              </a:ext>
            </a:extLst>
          </p:cNvPr>
          <p:cNvSpPr txBox="1"/>
          <p:nvPr/>
        </p:nvSpPr>
        <p:spPr>
          <a:xfrm>
            <a:off x="2880895" y="1823209"/>
            <a:ext cx="2524331" cy="646331"/>
          </a:xfrm>
          <a:prstGeom prst="rect">
            <a:avLst/>
          </a:prstGeom>
          <a:noFill/>
        </p:spPr>
        <p:txBody>
          <a:bodyPr wrap="square" rtlCol="0">
            <a:spAutoFit/>
          </a:bodyPr>
          <a:lstStyle/>
          <a:p>
            <a:r>
              <a:rPr lang="en-US" dirty="0"/>
              <a:t>Irregular Executive  </a:t>
            </a:r>
          </a:p>
          <a:p>
            <a:r>
              <a:rPr lang="en-US" dirty="0"/>
              <a:t>Committee Meetings</a:t>
            </a:r>
          </a:p>
        </p:txBody>
      </p:sp>
      <p:sp>
        <p:nvSpPr>
          <p:cNvPr id="21" name="TextBox 20">
            <a:extLst>
              <a:ext uri="{FF2B5EF4-FFF2-40B4-BE49-F238E27FC236}">
                <a16:creationId xmlns:a16="http://schemas.microsoft.com/office/drawing/2014/main" id="{44B5253A-7DF4-DA26-00FE-5FD057D34164}"/>
              </a:ext>
            </a:extLst>
          </p:cNvPr>
          <p:cNvSpPr txBox="1"/>
          <p:nvPr/>
        </p:nvSpPr>
        <p:spPr>
          <a:xfrm>
            <a:off x="5928909" y="1689692"/>
            <a:ext cx="1749197" cy="646331"/>
          </a:xfrm>
          <a:prstGeom prst="rect">
            <a:avLst/>
          </a:prstGeom>
          <a:noFill/>
        </p:spPr>
        <p:txBody>
          <a:bodyPr wrap="none" rtlCol="0">
            <a:spAutoFit/>
          </a:bodyPr>
          <a:lstStyle/>
          <a:p>
            <a:r>
              <a:rPr lang="en-US" dirty="0"/>
              <a:t>Processes Not </a:t>
            </a:r>
          </a:p>
          <a:p>
            <a:r>
              <a:rPr lang="en-US" dirty="0"/>
              <a:t>Followed</a:t>
            </a:r>
          </a:p>
        </p:txBody>
      </p:sp>
      <p:sp>
        <p:nvSpPr>
          <p:cNvPr id="22" name="TextBox 21">
            <a:extLst>
              <a:ext uri="{FF2B5EF4-FFF2-40B4-BE49-F238E27FC236}">
                <a16:creationId xmlns:a16="http://schemas.microsoft.com/office/drawing/2014/main" id="{5D5622CE-14DD-0C43-DE38-48CEC331A813}"/>
              </a:ext>
            </a:extLst>
          </p:cNvPr>
          <p:cNvSpPr txBox="1"/>
          <p:nvPr/>
        </p:nvSpPr>
        <p:spPr>
          <a:xfrm>
            <a:off x="5942470" y="2416774"/>
            <a:ext cx="2185278" cy="923330"/>
          </a:xfrm>
          <a:prstGeom prst="rect">
            <a:avLst/>
          </a:prstGeom>
          <a:noFill/>
        </p:spPr>
        <p:txBody>
          <a:bodyPr wrap="none" rtlCol="0">
            <a:spAutoFit/>
          </a:bodyPr>
          <a:lstStyle/>
          <a:p>
            <a:r>
              <a:rPr lang="en-US" dirty="0"/>
              <a:t>Tendency to Focus </a:t>
            </a:r>
          </a:p>
          <a:p>
            <a:r>
              <a:rPr lang="en-US" dirty="0"/>
              <a:t>on the Positive </a:t>
            </a:r>
          </a:p>
          <a:p>
            <a:r>
              <a:rPr lang="en-US" dirty="0"/>
              <a:t>Above All Else</a:t>
            </a:r>
          </a:p>
        </p:txBody>
      </p:sp>
      <p:sp>
        <p:nvSpPr>
          <p:cNvPr id="23" name="TextBox 22">
            <a:extLst>
              <a:ext uri="{FF2B5EF4-FFF2-40B4-BE49-F238E27FC236}">
                <a16:creationId xmlns:a16="http://schemas.microsoft.com/office/drawing/2014/main" id="{2AA4FA54-C6BB-174A-12D1-FC46A2AEC10C}"/>
              </a:ext>
            </a:extLst>
          </p:cNvPr>
          <p:cNvSpPr txBox="1"/>
          <p:nvPr/>
        </p:nvSpPr>
        <p:spPr>
          <a:xfrm>
            <a:off x="3002141" y="2489577"/>
            <a:ext cx="2569934" cy="646331"/>
          </a:xfrm>
          <a:prstGeom prst="rect">
            <a:avLst/>
          </a:prstGeom>
          <a:noFill/>
        </p:spPr>
        <p:txBody>
          <a:bodyPr wrap="none" rtlCol="0">
            <a:spAutoFit/>
          </a:bodyPr>
          <a:lstStyle/>
          <a:p>
            <a:r>
              <a:rPr lang="en-US" dirty="0"/>
              <a:t>Processes do not </a:t>
            </a:r>
          </a:p>
          <a:p>
            <a:r>
              <a:rPr lang="en-US" dirty="0"/>
              <a:t>Exist or are not Current</a:t>
            </a:r>
          </a:p>
        </p:txBody>
      </p:sp>
      <p:sp>
        <p:nvSpPr>
          <p:cNvPr id="24" name="TextBox 23">
            <a:extLst>
              <a:ext uri="{FF2B5EF4-FFF2-40B4-BE49-F238E27FC236}">
                <a16:creationId xmlns:a16="http://schemas.microsoft.com/office/drawing/2014/main" id="{EF61B2FA-DAA3-0B7D-F755-A60A7CD531D1}"/>
              </a:ext>
            </a:extLst>
          </p:cNvPr>
          <p:cNvSpPr txBox="1"/>
          <p:nvPr/>
        </p:nvSpPr>
        <p:spPr>
          <a:xfrm>
            <a:off x="758132" y="4572756"/>
            <a:ext cx="1415772" cy="369332"/>
          </a:xfrm>
          <a:prstGeom prst="rect">
            <a:avLst/>
          </a:prstGeom>
          <a:noFill/>
        </p:spPr>
        <p:txBody>
          <a:bodyPr wrap="none" rtlCol="0">
            <a:spAutoFit/>
          </a:bodyPr>
          <a:lstStyle/>
          <a:p>
            <a:r>
              <a:rPr lang="en-US" dirty="0"/>
              <a:t>Insular Club</a:t>
            </a:r>
          </a:p>
        </p:txBody>
      </p:sp>
      <p:sp>
        <p:nvSpPr>
          <p:cNvPr id="25" name="TextBox 24">
            <a:extLst>
              <a:ext uri="{FF2B5EF4-FFF2-40B4-BE49-F238E27FC236}">
                <a16:creationId xmlns:a16="http://schemas.microsoft.com/office/drawing/2014/main" id="{414AEE54-1978-0987-EA3C-FF5BC12C5D2A}"/>
              </a:ext>
            </a:extLst>
          </p:cNvPr>
          <p:cNvSpPr txBox="1"/>
          <p:nvPr/>
        </p:nvSpPr>
        <p:spPr>
          <a:xfrm>
            <a:off x="5584289" y="4749037"/>
            <a:ext cx="1992853" cy="646331"/>
          </a:xfrm>
          <a:prstGeom prst="rect">
            <a:avLst/>
          </a:prstGeom>
          <a:noFill/>
        </p:spPr>
        <p:txBody>
          <a:bodyPr wrap="none" rtlCol="0">
            <a:spAutoFit/>
          </a:bodyPr>
          <a:lstStyle/>
          <a:p>
            <a:r>
              <a:rPr lang="en-US" dirty="0"/>
              <a:t>Some Speeches </a:t>
            </a:r>
          </a:p>
          <a:p>
            <a:r>
              <a:rPr lang="en-US" dirty="0"/>
              <a:t>are not Pathways</a:t>
            </a:r>
          </a:p>
        </p:txBody>
      </p:sp>
      <p:sp>
        <p:nvSpPr>
          <p:cNvPr id="27" name="TextBox 26">
            <a:extLst>
              <a:ext uri="{FF2B5EF4-FFF2-40B4-BE49-F238E27FC236}">
                <a16:creationId xmlns:a16="http://schemas.microsoft.com/office/drawing/2014/main" id="{3009AD4B-5145-75B4-ED16-2272020714DD}"/>
              </a:ext>
            </a:extLst>
          </p:cNvPr>
          <p:cNvSpPr txBox="1"/>
          <p:nvPr/>
        </p:nvSpPr>
        <p:spPr>
          <a:xfrm>
            <a:off x="8002831" y="5316371"/>
            <a:ext cx="1659429" cy="369332"/>
          </a:xfrm>
          <a:prstGeom prst="rect">
            <a:avLst/>
          </a:prstGeom>
          <a:noFill/>
        </p:spPr>
        <p:txBody>
          <a:bodyPr wrap="none" rtlCol="0">
            <a:spAutoFit/>
          </a:bodyPr>
          <a:lstStyle/>
          <a:p>
            <a:r>
              <a:rPr lang="en-US" dirty="0"/>
              <a:t>Low Retention</a:t>
            </a:r>
          </a:p>
        </p:txBody>
      </p:sp>
      <p:cxnSp>
        <p:nvCxnSpPr>
          <p:cNvPr id="29" name="Straight Arrow Connector 28">
            <a:extLst>
              <a:ext uri="{FF2B5EF4-FFF2-40B4-BE49-F238E27FC236}">
                <a16:creationId xmlns:a16="http://schemas.microsoft.com/office/drawing/2014/main" id="{23994A5A-5913-4430-7311-90924C3588DF}"/>
              </a:ext>
            </a:extLst>
          </p:cNvPr>
          <p:cNvCxnSpPr>
            <a:cxnSpLocks/>
          </p:cNvCxnSpPr>
          <p:nvPr/>
        </p:nvCxnSpPr>
        <p:spPr>
          <a:xfrm>
            <a:off x="1399952" y="2418665"/>
            <a:ext cx="1298738" cy="0"/>
          </a:xfrm>
          <a:prstGeom prst="straightConnector1">
            <a:avLst/>
          </a:prstGeom>
          <a:ln>
            <a:tailEnd type="triangle" w="lg" len="lg"/>
          </a:ln>
        </p:spPr>
        <p:style>
          <a:lnRef idx="2">
            <a:schemeClr val="accent1"/>
          </a:lnRef>
          <a:fillRef idx="0">
            <a:schemeClr val="accent1"/>
          </a:fillRef>
          <a:effectRef idx="1">
            <a:schemeClr val="accent1"/>
          </a:effectRef>
          <a:fontRef idx="minor">
            <a:schemeClr val="tx1"/>
          </a:fontRef>
        </p:style>
      </p:cxnSp>
      <p:cxnSp>
        <p:nvCxnSpPr>
          <p:cNvPr id="30" name="Straight Arrow Connector 29">
            <a:extLst>
              <a:ext uri="{FF2B5EF4-FFF2-40B4-BE49-F238E27FC236}">
                <a16:creationId xmlns:a16="http://schemas.microsoft.com/office/drawing/2014/main" id="{828C322F-FC63-34AD-8E41-A4CF5A05315F}"/>
              </a:ext>
            </a:extLst>
          </p:cNvPr>
          <p:cNvCxnSpPr>
            <a:cxnSpLocks/>
          </p:cNvCxnSpPr>
          <p:nvPr/>
        </p:nvCxnSpPr>
        <p:spPr>
          <a:xfrm>
            <a:off x="4026700" y="2436762"/>
            <a:ext cx="1298738" cy="0"/>
          </a:xfrm>
          <a:prstGeom prst="straightConnector1">
            <a:avLst/>
          </a:prstGeom>
          <a:ln>
            <a:tailEnd type="triangle" w="lg" len="lg"/>
          </a:ln>
        </p:spPr>
        <p:style>
          <a:lnRef idx="2">
            <a:schemeClr val="accent1"/>
          </a:lnRef>
          <a:fillRef idx="0">
            <a:schemeClr val="accent1"/>
          </a:fillRef>
          <a:effectRef idx="1">
            <a:schemeClr val="accent1"/>
          </a:effectRef>
          <a:fontRef idx="minor">
            <a:schemeClr val="tx1"/>
          </a:fontRef>
        </p:style>
      </p:cxnSp>
      <p:cxnSp>
        <p:nvCxnSpPr>
          <p:cNvPr id="31" name="Straight Arrow Connector 30">
            <a:extLst>
              <a:ext uri="{FF2B5EF4-FFF2-40B4-BE49-F238E27FC236}">
                <a16:creationId xmlns:a16="http://schemas.microsoft.com/office/drawing/2014/main" id="{0AFA59D9-0712-84BB-0461-AAD031FD0671}"/>
              </a:ext>
            </a:extLst>
          </p:cNvPr>
          <p:cNvCxnSpPr>
            <a:cxnSpLocks/>
          </p:cNvCxnSpPr>
          <p:nvPr/>
        </p:nvCxnSpPr>
        <p:spPr>
          <a:xfrm>
            <a:off x="6605284" y="2309566"/>
            <a:ext cx="1298738" cy="0"/>
          </a:xfrm>
          <a:prstGeom prst="straightConnector1">
            <a:avLst/>
          </a:prstGeom>
          <a:ln>
            <a:tailEnd type="triangle" w="lg" len="lg"/>
          </a:ln>
        </p:spPr>
        <p:style>
          <a:lnRef idx="2">
            <a:schemeClr val="accent1"/>
          </a:lnRef>
          <a:fillRef idx="0">
            <a:schemeClr val="accent1"/>
          </a:fillRef>
          <a:effectRef idx="1">
            <a:schemeClr val="accent1"/>
          </a:effectRef>
          <a:fontRef idx="minor">
            <a:schemeClr val="tx1"/>
          </a:fontRef>
        </p:style>
      </p:cxnSp>
      <p:cxnSp>
        <p:nvCxnSpPr>
          <p:cNvPr id="33" name="Straight Arrow Connector 32">
            <a:extLst>
              <a:ext uri="{FF2B5EF4-FFF2-40B4-BE49-F238E27FC236}">
                <a16:creationId xmlns:a16="http://schemas.microsoft.com/office/drawing/2014/main" id="{8C8B9FA6-C963-ED11-8334-8D4040FC3A80}"/>
              </a:ext>
            </a:extLst>
          </p:cNvPr>
          <p:cNvCxnSpPr>
            <a:cxnSpLocks/>
          </p:cNvCxnSpPr>
          <p:nvPr/>
        </p:nvCxnSpPr>
        <p:spPr>
          <a:xfrm>
            <a:off x="7002233" y="3313260"/>
            <a:ext cx="1298738" cy="0"/>
          </a:xfrm>
          <a:prstGeom prst="straightConnector1">
            <a:avLst/>
          </a:prstGeom>
          <a:ln>
            <a:tailEnd type="triangle" w="lg" len="lg"/>
          </a:ln>
        </p:spPr>
        <p:style>
          <a:lnRef idx="2">
            <a:schemeClr val="accent1"/>
          </a:lnRef>
          <a:fillRef idx="0">
            <a:schemeClr val="accent1"/>
          </a:fillRef>
          <a:effectRef idx="1">
            <a:schemeClr val="accent1"/>
          </a:effectRef>
          <a:fontRef idx="minor">
            <a:schemeClr val="tx1"/>
          </a:fontRef>
        </p:style>
      </p:cxnSp>
      <p:sp>
        <p:nvSpPr>
          <p:cNvPr id="35" name="TextBox 34">
            <a:extLst>
              <a:ext uri="{FF2B5EF4-FFF2-40B4-BE49-F238E27FC236}">
                <a16:creationId xmlns:a16="http://schemas.microsoft.com/office/drawing/2014/main" id="{95259C59-4F8F-0094-294D-4AB1FE0632BF}"/>
              </a:ext>
            </a:extLst>
          </p:cNvPr>
          <p:cNvSpPr txBox="1"/>
          <p:nvPr/>
        </p:nvSpPr>
        <p:spPr>
          <a:xfrm>
            <a:off x="5687402" y="3978844"/>
            <a:ext cx="2287806" cy="646331"/>
          </a:xfrm>
          <a:prstGeom prst="rect">
            <a:avLst/>
          </a:prstGeom>
          <a:noFill/>
        </p:spPr>
        <p:txBody>
          <a:bodyPr wrap="none" rtlCol="0">
            <a:spAutoFit/>
          </a:bodyPr>
          <a:lstStyle/>
          <a:p>
            <a:r>
              <a:rPr lang="en-US" dirty="0"/>
              <a:t>Speech Evaluations </a:t>
            </a:r>
          </a:p>
          <a:p>
            <a:r>
              <a:rPr lang="en-US" dirty="0"/>
              <a:t>too Direct at Times</a:t>
            </a:r>
          </a:p>
        </p:txBody>
      </p:sp>
      <p:cxnSp>
        <p:nvCxnSpPr>
          <p:cNvPr id="36" name="Straight Arrow Connector 35">
            <a:extLst>
              <a:ext uri="{FF2B5EF4-FFF2-40B4-BE49-F238E27FC236}">
                <a16:creationId xmlns:a16="http://schemas.microsoft.com/office/drawing/2014/main" id="{497CFAB3-0FA7-A897-B5F3-8A03182C8CBA}"/>
              </a:ext>
            </a:extLst>
          </p:cNvPr>
          <p:cNvCxnSpPr>
            <a:cxnSpLocks/>
          </p:cNvCxnSpPr>
          <p:nvPr/>
        </p:nvCxnSpPr>
        <p:spPr>
          <a:xfrm>
            <a:off x="4233417" y="3116068"/>
            <a:ext cx="1298738" cy="0"/>
          </a:xfrm>
          <a:prstGeom prst="straightConnector1">
            <a:avLst/>
          </a:prstGeom>
          <a:ln>
            <a:tailEnd type="triangle" w="lg" len="lg"/>
          </a:ln>
        </p:spPr>
        <p:style>
          <a:lnRef idx="2">
            <a:schemeClr val="accent1"/>
          </a:lnRef>
          <a:fillRef idx="0">
            <a:schemeClr val="accent1"/>
          </a:fillRef>
          <a:effectRef idx="1">
            <a:schemeClr val="accent1"/>
          </a:effectRef>
          <a:fontRef idx="minor">
            <a:schemeClr val="tx1"/>
          </a:fontRef>
        </p:style>
      </p:cxnSp>
      <p:cxnSp>
        <p:nvCxnSpPr>
          <p:cNvPr id="37" name="Straight Arrow Connector 36">
            <a:extLst>
              <a:ext uri="{FF2B5EF4-FFF2-40B4-BE49-F238E27FC236}">
                <a16:creationId xmlns:a16="http://schemas.microsoft.com/office/drawing/2014/main" id="{3BAF5D61-394D-1D07-A607-8D685F2109A3}"/>
              </a:ext>
            </a:extLst>
          </p:cNvPr>
          <p:cNvCxnSpPr>
            <a:cxnSpLocks/>
          </p:cNvCxnSpPr>
          <p:nvPr/>
        </p:nvCxnSpPr>
        <p:spPr>
          <a:xfrm>
            <a:off x="1475675" y="4607328"/>
            <a:ext cx="1298738" cy="0"/>
          </a:xfrm>
          <a:prstGeom prst="straightConnector1">
            <a:avLst/>
          </a:prstGeom>
          <a:ln>
            <a:tailEnd type="triangle" w="lg" len="lg"/>
          </a:ln>
        </p:spPr>
        <p:style>
          <a:lnRef idx="2">
            <a:schemeClr val="accent1"/>
          </a:lnRef>
          <a:fillRef idx="0">
            <a:schemeClr val="accent1"/>
          </a:fillRef>
          <a:effectRef idx="1">
            <a:schemeClr val="accent1"/>
          </a:effectRef>
          <a:fontRef idx="minor">
            <a:schemeClr val="tx1"/>
          </a:fontRef>
        </p:style>
      </p:cxnSp>
      <p:cxnSp>
        <p:nvCxnSpPr>
          <p:cNvPr id="38" name="Straight Arrow Connector 37">
            <a:extLst>
              <a:ext uri="{FF2B5EF4-FFF2-40B4-BE49-F238E27FC236}">
                <a16:creationId xmlns:a16="http://schemas.microsoft.com/office/drawing/2014/main" id="{6EE5FEB6-C295-11F3-A35D-325C3853793A}"/>
              </a:ext>
            </a:extLst>
          </p:cNvPr>
          <p:cNvCxnSpPr>
            <a:cxnSpLocks/>
          </p:cNvCxnSpPr>
          <p:nvPr/>
        </p:nvCxnSpPr>
        <p:spPr>
          <a:xfrm flipH="1">
            <a:off x="5703495" y="3938706"/>
            <a:ext cx="1298738" cy="0"/>
          </a:xfrm>
          <a:prstGeom prst="straightConnector1">
            <a:avLst/>
          </a:prstGeom>
          <a:ln>
            <a:tailEnd type="triangle" w="lg" len="lg"/>
          </a:ln>
        </p:spPr>
        <p:style>
          <a:lnRef idx="2">
            <a:schemeClr val="accent1"/>
          </a:lnRef>
          <a:fillRef idx="0">
            <a:schemeClr val="accent1"/>
          </a:fillRef>
          <a:effectRef idx="1">
            <a:schemeClr val="accent1"/>
          </a:effectRef>
          <a:fontRef idx="minor">
            <a:schemeClr val="tx1"/>
          </a:fontRef>
        </p:style>
      </p:cxnSp>
      <p:cxnSp>
        <p:nvCxnSpPr>
          <p:cNvPr id="39" name="Straight Arrow Connector 38">
            <a:extLst>
              <a:ext uri="{FF2B5EF4-FFF2-40B4-BE49-F238E27FC236}">
                <a16:creationId xmlns:a16="http://schemas.microsoft.com/office/drawing/2014/main" id="{31196944-CC4C-0394-84E9-9A03CE990221}"/>
              </a:ext>
            </a:extLst>
          </p:cNvPr>
          <p:cNvCxnSpPr>
            <a:cxnSpLocks/>
          </p:cNvCxnSpPr>
          <p:nvPr/>
        </p:nvCxnSpPr>
        <p:spPr>
          <a:xfrm flipH="1">
            <a:off x="5388426" y="4758473"/>
            <a:ext cx="1298738" cy="0"/>
          </a:xfrm>
          <a:prstGeom prst="straightConnector1">
            <a:avLst/>
          </a:prstGeom>
          <a:ln>
            <a:tailEnd type="triangle" w="lg" len="lg"/>
          </a:ln>
        </p:spPr>
        <p:style>
          <a:lnRef idx="2">
            <a:schemeClr val="accent1"/>
          </a:lnRef>
          <a:fillRef idx="0">
            <a:schemeClr val="accent1"/>
          </a:fillRef>
          <a:effectRef idx="1">
            <a:schemeClr val="accent1"/>
          </a:effectRef>
          <a:fontRef idx="minor">
            <a:schemeClr val="tx1"/>
          </a:fontRef>
        </p:style>
      </p:cxnSp>
      <p:cxnSp>
        <p:nvCxnSpPr>
          <p:cNvPr id="42" name="Straight Arrow Connector 41">
            <a:extLst>
              <a:ext uri="{FF2B5EF4-FFF2-40B4-BE49-F238E27FC236}">
                <a16:creationId xmlns:a16="http://schemas.microsoft.com/office/drawing/2014/main" id="{D9AF910A-2B74-F3B6-B778-4D9D15DF3EBF}"/>
              </a:ext>
            </a:extLst>
          </p:cNvPr>
          <p:cNvCxnSpPr>
            <a:cxnSpLocks/>
          </p:cNvCxnSpPr>
          <p:nvPr/>
        </p:nvCxnSpPr>
        <p:spPr>
          <a:xfrm flipH="1">
            <a:off x="7752511" y="5343850"/>
            <a:ext cx="1298738" cy="0"/>
          </a:xfrm>
          <a:prstGeom prst="straightConnector1">
            <a:avLst/>
          </a:prstGeom>
          <a:ln>
            <a:tailEnd type="triangle" w="lg" len="lg"/>
          </a:ln>
        </p:spPr>
        <p:style>
          <a:lnRef idx="2">
            <a:schemeClr val="accent1"/>
          </a:lnRef>
          <a:fillRef idx="0">
            <a:schemeClr val="accent1"/>
          </a:fillRef>
          <a:effectRef idx="1">
            <a:schemeClr val="accent1"/>
          </a:effectRef>
          <a:fontRef idx="minor">
            <a:schemeClr val="tx1"/>
          </a:fontRef>
        </p:style>
      </p:cxnSp>
      <p:cxnSp>
        <p:nvCxnSpPr>
          <p:cNvPr id="43" name="Straight Arrow Connector 42">
            <a:extLst>
              <a:ext uri="{FF2B5EF4-FFF2-40B4-BE49-F238E27FC236}">
                <a16:creationId xmlns:a16="http://schemas.microsoft.com/office/drawing/2014/main" id="{7C0369C4-B813-D344-366F-88067D53B431}"/>
              </a:ext>
            </a:extLst>
          </p:cNvPr>
          <p:cNvCxnSpPr>
            <a:cxnSpLocks/>
          </p:cNvCxnSpPr>
          <p:nvPr/>
        </p:nvCxnSpPr>
        <p:spPr>
          <a:xfrm flipH="1">
            <a:off x="7956955" y="2388856"/>
            <a:ext cx="1298738" cy="0"/>
          </a:xfrm>
          <a:prstGeom prst="straightConnector1">
            <a:avLst/>
          </a:prstGeom>
          <a:ln>
            <a:tailEnd type="triangle" w="lg" len="lg"/>
          </a:ln>
        </p:spPr>
        <p:style>
          <a:lnRef idx="2">
            <a:schemeClr val="accent1"/>
          </a:lnRef>
          <a:fillRef idx="0">
            <a:schemeClr val="accent1"/>
          </a:fillRef>
          <a:effectRef idx="1">
            <a:schemeClr val="accent1"/>
          </a:effectRef>
          <a:fontRef idx="minor">
            <a:schemeClr val="tx1"/>
          </a:fontRef>
        </p:style>
      </p:cxnSp>
      <p:sp>
        <p:nvSpPr>
          <p:cNvPr id="44" name="TextBox 43">
            <a:extLst>
              <a:ext uri="{FF2B5EF4-FFF2-40B4-BE49-F238E27FC236}">
                <a16:creationId xmlns:a16="http://schemas.microsoft.com/office/drawing/2014/main" id="{9825F529-AD71-155F-C7BC-0BF51E250060}"/>
              </a:ext>
            </a:extLst>
          </p:cNvPr>
          <p:cNvSpPr txBox="1"/>
          <p:nvPr/>
        </p:nvSpPr>
        <p:spPr>
          <a:xfrm>
            <a:off x="8107380" y="1712922"/>
            <a:ext cx="3040319" cy="646331"/>
          </a:xfrm>
          <a:prstGeom prst="rect">
            <a:avLst/>
          </a:prstGeom>
          <a:noFill/>
        </p:spPr>
        <p:txBody>
          <a:bodyPr wrap="none" rtlCol="0">
            <a:spAutoFit/>
          </a:bodyPr>
          <a:lstStyle/>
          <a:p>
            <a:r>
              <a:rPr lang="en-US" dirty="0"/>
              <a:t>Limited Awareness of What </a:t>
            </a:r>
          </a:p>
          <a:p>
            <a:r>
              <a:rPr lang="en-US" dirty="0"/>
              <a:t>Happens Beyond the Club</a:t>
            </a:r>
          </a:p>
        </p:txBody>
      </p:sp>
      <p:cxnSp>
        <p:nvCxnSpPr>
          <p:cNvPr id="45" name="Straight Arrow Connector 44">
            <a:extLst>
              <a:ext uri="{FF2B5EF4-FFF2-40B4-BE49-F238E27FC236}">
                <a16:creationId xmlns:a16="http://schemas.microsoft.com/office/drawing/2014/main" id="{479D25D4-FB72-38F8-3CC8-DCFB7BCC3A11}"/>
              </a:ext>
            </a:extLst>
          </p:cNvPr>
          <p:cNvCxnSpPr>
            <a:cxnSpLocks/>
          </p:cNvCxnSpPr>
          <p:nvPr/>
        </p:nvCxnSpPr>
        <p:spPr>
          <a:xfrm flipH="1">
            <a:off x="8314223" y="3313260"/>
            <a:ext cx="1298738" cy="0"/>
          </a:xfrm>
          <a:prstGeom prst="straightConnector1">
            <a:avLst/>
          </a:prstGeom>
          <a:ln>
            <a:tailEnd type="triangle" w="lg" len="lg"/>
          </a:ln>
        </p:spPr>
        <p:style>
          <a:lnRef idx="2">
            <a:schemeClr val="accent1"/>
          </a:lnRef>
          <a:fillRef idx="0">
            <a:schemeClr val="accent1"/>
          </a:fillRef>
          <a:effectRef idx="1">
            <a:schemeClr val="accent1"/>
          </a:effectRef>
          <a:fontRef idx="minor">
            <a:schemeClr val="tx1"/>
          </a:fontRef>
        </p:style>
      </p:cxnSp>
      <p:sp>
        <p:nvSpPr>
          <p:cNvPr id="46" name="TextBox 45">
            <a:extLst>
              <a:ext uri="{FF2B5EF4-FFF2-40B4-BE49-F238E27FC236}">
                <a16:creationId xmlns:a16="http://schemas.microsoft.com/office/drawing/2014/main" id="{923B434D-0282-EC12-CB83-55AE23781908}"/>
              </a:ext>
            </a:extLst>
          </p:cNvPr>
          <p:cNvSpPr txBox="1"/>
          <p:nvPr/>
        </p:nvSpPr>
        <p:spPr>
          <a:xfrm>
            <a:off x="8537890" y="2423624"/>
            <a:ext cx="2877775" cy="923330"/>
          </a:xfrm>
          <a:prstGeom prst="rect">
            <a:avLst/>
          </a:prstGeom>
          <a:noFill/>
        </p:spPr>
        <p:txBody>
          <a:bodyPr wrap="none" rtlCol="0">
            <a:spAutoFit/>
          </a:bodyPr>
          <a:lstStyle/>
          <a:p>
            <a:pPr marL="0" lvl="1"/>
            <a:r>
              <a:rPr lang="en-GB" dirty="0"/>
              <a:t>President Unsure </a:t>
            </a:r>
          </a:p>
          <a:p>
            <a:pPr marL="0" lvl="1"/>
            <a:r>
              <a:rPr lang="en-GB" dirty="0"/>
              <a:t>How to Assert Leadership </a:t>
            </a:r>
          </a:p>
          <a:p>
            <a:pPr marL="0" lvl="1"/>
            <a:r>
              <a:rPr lang="en-GB" dirty="0"/>
              <a:t>Due to Experience Gap.</a:t>
            </a:r>
          </a:p>
        </p:txBody>
      </p:sp>
      <p:sp>
        <p:nvSpPr>
          <p:cNvPr id="47" name="TextBox 46">
            <a:extLst>
              <a:ext uri="{FF2B5EF4-FFF2-40B4-BE49-F238E27FC236}">
                <a16:creationId xmlns:a16="http://schemas.microsoft.com/office/drawing/2014/main" id="{F49CC42D-2728-F608-284F-5503F82D9FE9}"/>
              </a:ext>
            </a:extLst>
          </p:cNvPr>
          <p:cNvSpPr txBox="1"/>
          <p:nvPr/>
        </p:nvSpPr>
        <p:spPr>
          <a:xfrm>
            <a:off x="797892" y="5155852"/>
            <a:ext cx="954107" cy="369332"/>
          </a:xfrm>
          <a:prstGeom prst="rect">
            <a:avLst/>
          </a:prstGeom>
          <a:noFill/>
        </p:spPr>
        <p:txBody>
          <a:bodyPr wrap="none" rtlCol="0">
            <a:spAutoFit/>
          </a:bodyPr>
          <a:lstStyle/>
          <a:p>
            <a:r>
              <a:rPr lang="en-US" dirty="0"/>
              <a:t>Cliques</a:t>
            </a:r>
          </a:p>
        </p:txBody>
      </p:sp>
      <p:cxnSp>
        <p:nvCxnSpPr>
          <p:cNvPr id="48" name="Straight Arrow Connector 47">
            <a:extLst>
              <a:ext uri="{FF2B5EF4-FFF2-40B4-BE49-F238E27FC236}">
                <a16:creationId xmlns:a16="http://schemas.microsoft.com/office/drawing/2014/main" id="{9814C19F-7B09-FF6A-E580-67731AD1FCD5}"/>
              </a:ext>
            </a:extLst>
          </p:cNvPr>
          <p:cNvCxnSpPr>
            <a:cxnSpLocks/>
          </p:cNvCxnSpPr>
          <p:nvPr/>
        </p:nvCxnSpPr>
        <p:spPr>
          <a:xfrm>
            <a:off x="1247360" y="5190424"/>
            <a:ext cx="1298738" cy="0"/>
          </a:xfrm>
          <a:prstGeom prst="straightConnector1">
            <a:avLst/>
          </a:prstGeom>
          <a:ln>
            <a:tailEnd type="triangle" w="lg" len="lg"/>
          </a:ln>
        </p:spPr>
        <p:style>
          <a:lnRef idx="2">
            <a:schemeClr val="accent1"/>
          </a:lnRef>
          <a:fillRef idx="0">
            <a:schemeClr val="accent1"/>
          </a:fillRef>
          <a:effectRef idx="1">
            <a:schemeClr val="accent1"/>
          </a:effectRef>
          <a:fontRef idx="minor">
            <a:schemeClr val="tx1"/>
          </a:fontRef>
        </p:style>
      </p:cxnSp>
      <p:sp>
        <p:nvSpPr>
          <p:cNvPr id="49" name="TextBox 48">
            <a:extLst>
              <a:ext uri="{FF2B5EF4-FFF2-40B4-BE49-F238E27FC236}">
                <a16:creationId xmlns:a16="http://schemas.microsoft.com/office/drawing/2014/main" id="{ADDEEE4F-622A-ABE9-DC01-9A572CA03B21}"/>
              </a:ext>
            </a:extLst>
          </p:cNvPr>
          <p:cNvSpPr txBox="1"/>
          <p:nvPr/>
        </p:nvSpPr>
        <p:spPr>
          <a:xfrm>
            <a:off x="8143896" y="4442944"/>
            <a:ext cx="2127122" cy="646331"/>
          </a:xfrm>
          <a:prstGeom prst="rect">
            <a:avLst/>
          </a:prstGeom>
          <a:noFill/>
        </p:spPr>
        <p:txBody>
          <a:bodyPr wrap="square" rtlCol="0">
            <a:spAutoFit/>
          </a:bodyPr>
          <a:lstStyle/>
          <a:p>
            <a:r>
              <a:rPr lang="en-US" dirty="0"/>
              <a:t>Charter Members Remain</a:t>
            </a:r>
          </a:p>
        </p:txBody>
      </p:sp>
      <p:sp>
        <p:nvSpPr>
          <p:cNvPr id="50" name="TextBox 49">
            <a:extLst>
              <a:ext uri="{FF2B5EF4-FFF2-40B4-BE49-F238E27FC236}">
                <a16:creationId xmlns:a16="http://schemas.microsoft.com/office/drawing/2014/main" id="{5021EE0B-12CC-0589-B67F-AE336F870B48}"/>
              </a:ext>
            </a:extLst>
          </p:cNvPr>
          <p:cNvSpPr txBox="1"/>
          <p:nvPr/>
        </p:nvSpPr>
        <p:spPr>
          <a:xfrm>
            <a:off x="2880895" y="5046744"/>
            <a:ext cx="1488549" cy="646331"/>
          </a:xfrm>
          <a:prstGeom prst="rect">
            <a:avLst/>
          </a:prstGeom>
          <a:noFill/>
        </p:spPr>
        <p:txBody>
          <a:bodyPr wrap="none" rtlCol="0">
            <a:spAutoFit/>
          </a:bodyPr>
          <a:lstStyle/>
          <a:p>
            <a:r>
              <a:rPr lang="en-US" dirty="0"/>
              <a:t>Weak Esprit </a:t>
            </a:r>
          </a:p>
          <a:p>
            <a:r>
              <a:rPr lang="en-US" dirty="0"/>
              <a:t>de Corps</a:t>
            </a:r>
          </a:p>
        </p:txBody>
      </p:sp>
      <p:cxnSp>
        <p:nvCxnSpPr>
          <p:cNvPr id="51" name="Straight Arrow Connector 50">
            <a:extLst>
              <a:ext uri="{FF2B5EF4-FFF2-40B4-BE49-F238E27FC236}">
                <a16:creationId xmlns:a16="http://schemas.microsoft.com/office/drawing/2014/main" id="{DF12AFFA-3390-6BD8-B35B-490032708203}"/>
              </a:ext>
            </a:extLst>
          </p:cNvPr>
          <p:cNvCxnSpPr>
            <a:cxnSpLocks/>
          </p:cNvCxnSpPr>
          <p:nvPr/>
        </p:nvCxnSpPr>
        <p:spPr>
          <a:xfrm flipH="1">
            <a:off x="8152861" y="4416363"/>
            <a:ext cx="1298738" cy="0"/>
          </a:xfrm>
          <a:prstGeom prst="straightConnector1">
            <a:avLst/>
          </a:prstGeom>
          <a:ln>
            <a:tailEnd type="triangle" w="lg" len="lg"/>
          </a:ln>
        </p:spPr>
        <p:style>
          <a:lnRef idx="2">
            <a:schemeClr val="accent1"/>
          </a:lnRef>
          <a:fillRef idx="0">
            <a:schemeClr val="accent1"/>
          </a:fillRef>
          <a:effectRef idx="1">
            <a:schemeClr val="accent1"/>
          </a:effectRef>
          <a:fontRef idx="minor">
            <a:schemeClr val="tx1"/>
          </a:fontRef>
        </p:style>
      </p:cxnSp>
      <p:cxnSp>
        <p:nvCxnSpPr>
          <p:cNvPr id="52" name="Straight Arrow Connector 51">
            <a:extLst>
              <a:ext uri="{FF2B5EF4-FFF2-40B4-BE49-F238E27FC236}">
                <a16:creationId xmlns:a16="http://schemas.microsoft.com/office/drawing/2014/main" id="{E8E4C481-2CE3-1D5C-4F0B-E95CFD23223A}"/>
              </a:ext>
            </a:extLst>
          </p:cNvPr>
          <p:cNvCxnSpPr>
            <a:cxnSpLocks/>
          </p:cNvCxnSpPr>
          <p:nvPr/>
        </p:nvCxnSpPr>
        <p:spPr>
          <a:xfrm flipH="1">
            <a:off x="2656160" y="5016150"/>
            <a:ext cx="1298738" cy="0"/>
          </a:xfrm>
          <a:prstGeom prst="straightConnector1">
            <a:avLst/>
          </a:prstGeom>
          <a:ln>
            <a:tailEnd type="triangle" w="lg" len="lg"/>
          </a:ln>
        </p:spPr>
        <p:style>
          <a:lnRef idx="2">
            <a:schemeClr val="accent1"/>
          </a:lnRef>
          <a:fillRef idx="0">
            <a:schemeClr val="accent1"/>
          </a:fillRef>
          <a:effectRef idx="1">
            <a:schemeClr val="accent1"/>
          </a:effectRef>
          <a:fontRef idx="minor">
            <a:schemeClr val="tx1"/>
          </a:fontRef>
        </p:style>
      </p:cxnSp>
      <p:sp>
        <p:nvSpPr>
          <p:cNvPr id="53" name="TextBox 52">
            <a:extLst>
              <a:ext uri="{FF2B5EF4-FFF2-40B4-BE49-F238E27FC236}">
                <a16:creationId xmlns:a16="http://schemas.microsoft.com/office/drawing/2014/main" id="{E5CB5B98-0C50-9E62-7EC2-FA2DC53B1A2A}"/>
              </a:ext>
            </a:extLst>
          </p:cNvPr>
          <p:cNvSpPr txBox="1"/>
          <p:nvPr/>
        </p:nvSpPr>
        <p:spPr>
          <a:xfrm>
            <a:off x="757654" y="3860754"/>
            <a:ext cx="1980029" cy="646331"/>
          </a:xfrm>
          <a:prstGeom prst="rect">
            <a:avLst/>
          </a:prstGeom>
          <a:noFill/>
        </p:spPr>
        <p:txBody>
          <a:bodyPr wrap="none" rtlCol="0">
            <a:spAutoFit/>
          </a:bodyPr>
          <a:lstStyle/>
          <a:p>
            <a:r>
              <a:rPr lang="en-US" dirty="0"/>
              <a:t>Conflict Between </a:t>
            </a:r>
          </a:p>
          <a:p>
            <a:r>
              <a:rPr lang="en-US" dirty="0"/>
              <a:t>Members</a:t>
            </a:r>
          </a:p>
        </p:txBody>
      </p:sp>
      <p:cxnSp>
        <p:nvCxnSpPr>
          <p:cNvPr id="54" name="Straight Arrow Connector 53">
            <a:extLst>
              <a:ext uri="{FF2B5EF4-FFF2-40B4-BE49-F238E27FC236}">
                <a16:creationId xmlns:a16="http://schemas.microsoft.com/office/drawing/2014/main" id="{A17B0B1C-8C67-694C-B15F-AF117C56F1C4}"/>
              </a:ext>
            </a:extLst>
          </p:cNvPr>
          <p:cNvCxnSpPr>
            <a:cxnSpLocks/>
          </p:cNvCxnSpPr>
          <p:nvPr/>
        </p:nvCxnSpPr>
        <p:spPr>
          <a:xfrm>
            <a:off x="1712384" y="3860755"/>
            <a:ext cx="1258156" cy="0"/>
          </a:xfrm>
          <a:prstGeom prst="straightConnector1">
            <a:avLst/>
          </a:prstGeom>
          <a:ln>
            <a:tailEnd type="triangle" w="lg" len="lg"/>
          </a:ln>
        </p:spPr>
        <p:style>
          <a:lnRef idx="2">
            <a:schemeClr val="accent1"/>
          </a:lnRef>
          <a:fillRef idx="0">
            <a:schemeClr val="accent1"/>
          </a:fillRef>
          <a:effectRef idx="1">
            <a:schemeClr val="accent1"/>
          </a:effectRef>
          <a:fontRef idx="minor">
            <a:schemeClr val="tx1"/>
          </a:fontRef>
        </p:style>
      </p:cxnSp>
      <p:sp>
        <p:nvSpPr>
          <p:cNvPr id="57" name="TextBox 56">
            <a:extLst>
              <a:ext uri="{FF2B5EF4-FFF2-40B4-BE49-F238E27FC236}">
                <a16:creationId xmlns:a16="http://schemas.microsoft.com/office/drawing/2014/main" id="{D6617913-99AF-4B2D-5752-197357082AFB}"/>
              </a:ext>
            </a:extLst>
          </p:cNvPr>
          <p:cNvSpPr txBox="1"/>
          <p:nvPr/>
        </p:nvSpPr>
        <p:spPr>
          <a:xfrm>
            <a:off x="3050219" y="4124616"/>
            <a:ext cx="1479892" cy="646331"/>
          </a:xfrm>
          <a:prstGeom prst="rect">
            <a:avLst/>
          </a:prstGeom>
          <a:noFill/>
        </p:spPr>
        <p:txBody>
          <a:bodyPr wrap="none" rtlCol="0">
            <a:spAutoFit/>
          </a:bodyPr>
          <a:lstStyle/>
          <a:p>
            <a:r>
              <a:rPr lang="en-US" dirty="0"/>
              <a:t>Little To No </a:t>
            </a:r>
          </a:p>
          <a:p>
            <a:r>
              <a:rPr lang="en-US" dirty="0"/>
              <a:t>Socialization</a:t>
            </a:r>
          </a:p>
        </p:txBody>
      </p:sp>
      <p:cxnSp>
        <p:nvCxnSpPr>
          <p:cNvPr id="58" name="Straight Arrow Connector 57">
            <a:extLst>
              <a:ext uri="{FF2B5EF4-FFF2-40B4-BE49-F238E27FC236}">
                <a16:creationId xmlns:a16="http://schemas.microsoft.com/office/drawing/2014/main" id="{C84EE1AB-C208-D33E-10A2-C31B096D6705}"/>
              </a:ext>
            </a:extLst>
          </p:cNvPr>
          <p:cNvCxnSpPr>
            <a:cxnSpLocks/>
          </p:cNvCxnSpPr>
          <p:nvPr/>
        </p:nvCxnSpPr>
        <p:spPr>
          <a:xfrm flipH="1">
            <a:off x="3013304" y="4057974"/>
            <a:ext cx="1298738" cy="0"/>
          </a:xfrm>
          <a:prstGeom prst="straightConnector1">
            <a:avLst/>
          </a:prstGeom>
          <a:ln>
            <a:tailEnd type="triangle" w="lg" len="lg"/>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5648065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C9B5BA-2ADC-83E4-DD18-A8F49E31AD9D}"/>
              </a:ext>
            </a:extLst>
          </p:cNvPr>
          <p:cNvSpPr>
            <a:spLocks noGrp="1"/>
          </p:cNvSpPr>
          <p:nvPr>
            <p:ph type="title"/>
          </p:nvPr>
        </p:nvSpPr>
        <p:spPr/>
        <p:txBody>
          <a:bodyPr/>
          <a:lstStyle/>
          <a:p>
            <a:r>
              <a:rPr lang="en-US" dirty="0"/>
              <a:t>Case Study 2: Toxic Culture</a:t>
            </a:r>
          </a:p>
        </p:txBody>
      </p:sp>
      <p:sp>
        <p:nvSpPr>
          <p:cNvPr id="3" name="Content Placeholder 2">
            <a:extLst>
              <a:ext uri="{FF2B5EF4-FFF2-40B4-BE49-F238E27FC236}">
                <a16:creationId xmlns:a16="http://schemas.microsoft.com/office/drawing/2014/main" id="{72519A15-D73D-38C8-9F40-6BD327875D4B}"/>
              </a:ext>
            </a:extLst>
          </p:cNvPr>
          <p:cNvSpPr>
            <a:spLocks noGrp="1"/>
          </p:cNvSpPr>
          <p:nvPr>
            <p:ph idx="1"/>
          </p:nvPr>
        </p:nvSpPr>
        <p:spPr/>
        <p:txBody>
          <a:bodyPr/>
          <a:lstStyle/>
          <a:p>
            <a:pPr marL="0" indent="0">
              <a:buNone/>
            </a:pPr>
            <a:r>
              <a:rPr lang="en-GB" b="1" dirty="0"/>
              <a:t>Root Causes</a:t>
            </a:r>
          </a:p>
          <a:p>
            <a:pPr>
              <a:lnSpc>
                <a:spcPct val="100000"/>
              </a:lnSpc>
              <a:spcBef>
                <a:spcPts val="600"/>
              </a:spcBef>
            </a:pPr>
            <a:r>
              <a:rPr lang="en-GB" sz="2000" dirty="0"/>
              <a:t>An insular, long‑established clique combined with leadership inexperience and unresolved conflict.</a:t>
            </a:r>
          </a:p>
          <a:p>
            <a:pPr lvl="0">
              <a:lnSpc>
                <a:spcPct val="100000"/>
              </a:lnSpc>
              <a:spcBef>
                <a:spcPts val="600"/>
              </a:spcBef>
            </a:pPr>
            <a:r>
              <a:rPr lang="en-GB" sz="2000" dirty="0"/>
              <a:t>President lacks confidence in addressing experienced members and managing conflict.</a:t>
            </a:r>
          </a:p>
          <a:p>
            <a:pPr lvl="0">
              <a:lnSpc>
                <a:spcPct val="100000"/>
              </a:lnSpc>
              <a:spcBef>
                <a:spcPts val="600"/>
              </a:spcBef>
            </a:pPr>
            <a:r>
              <a:rPr lang="en-GB" sz="2000" dirty="0"/>
              <a:t>Club unaware of what a great, contemporary club experience looks like.</a:t>
            </a:r>
          </a:p>
          <a:p>
            <a:pPr lvl="0">
              <a:lnSpc>
                <a:spcPct val="100000"/>
              </a:lnSpc>
              <a:spcBef>
                <a:spcPts val="600"/>
              </a:spcBef>
            </a:pPr>
            <a:r>
              <a:rPr lang="en-GB" sz="2000" dirty="0"/>
              <a:t>Conflicts, cliques, and mistrust are driving members away and creating a toxic atmosphere.</a:t>
            </a:r>
          </a:p>
          <a:p>
            <a:endParaRPr lang="en-GB" dirty="0"/>
          </a:p>
          <a:p>
            <a:endParaRPr lang="en-US" dirty="0"/>
          </a:p>
        </p:txBody>
      </p:sp>
      <p:sp>
        <p:nvSpPr>
          <p:cNvPr id="4" name="Content Placeholder 3">
            <a:extLst>
              <a:ext uri="{FF2B5EF4-FFF2-40B4-BE49-F238E27FC236}">
                <a16:creationId xmlns:a16="http://schemas.microsoft.com/office/drawing/2014/main" id="{4694A838-BF58-8167-148D-477ADD7E518E}"/>
              </a:ext>
            </a:extLst>
          </p:cNvPr>
          <p:cNvSpPr>
            <a:spLocks noGrp="1"/>
          </p:cNvSpPr>
          <p:nvPr>
            <p:ph idx="11"/>
          </p:nvPr>
        </p:nvSpPr>
        <p:spPr/>
        <p:txBody>
          <a:bodyPr/>
          <a:lstStyle/>
          <a:p>
            <a:pPr marL="0" indent="0">
              <a:buNone/>
            </a:pPr>
            <a:r>
              <a:rPr lang="en-GB" b="1" dirty="0"/>
              <a:t>Root Solutions</a:t>
            </a:r>
          </a:p>
          <a:p>
            <a:pPr>
              <a:lnSpc>
                <a:spcPct val="100000"/>
              </a:lnSpc>
              <a:spcBef>
                <a:spcPts val="600"/>
              </a:spcBef>
            </a:pPr>
            <a:r>
              <a:rPr lang="en-US" sz="2000" dirty="0">
                <a:latin typeface="Arial" panose="020B0604020202020204" pitchFamily="34" charset="0"/>
                <a:cs typeface="Arial" panose="020B0604020202020204" pitchFamily="34" charset="0"/>
              </a:rPr>
              <a:t>Encourage a member to conduct a Moments of Truth and openly discuss the results and plan for a few actions. </a:t>
            </a:r>
          </a:p>
          <a:p>
            <a:pPr>
              <a:lnSpc>
                <a:spcPct val="100000"/>
              </a:lnSpc>
              <a:spcBef>
                <a:spcPts val="600"/>
              </a:spcBef>
            </a:pPr>
            <a:r>
              <a:rPr lang="en-GB" sz="2000" dirty="0">
                <a:latin typeface="Arial" panose="020B0604020202020204" pitchFamily="34" charset="0"/>
                <a:cs typeface="Arial" panose="020B0604020202020204" pitchFamily="34" charset="0"/>
              </a:rPr>
              <a:t>Organize a physically in‑person Executive Committee meeting. Discuss concerns openly. Re-contract expectations, behaviors, and goals.</a:t>
            </a:r>
          </a:p>
          <a:p>
            <a:pPr>
              <a:lnSpc>
                <a:spcPct val="100000"/>
              </a:lnSpc>
              <a:spcBef>
                <a:spcPts val="600"/>
              </a:spcBef>
            </a:pPr>
            <a:r>
              <a:rPr lang="en-GB" sz="2000" dirty="0"/>
              <a:t>As President, conduct candid one-on-one conversations with tenured members. Listen carefully, document concerns, and identify themes.</a:t>
            </a:r>
          </a:p>
          <a:p>
            <a:pPr>
              <a:spcBef>
                <a:spcPts val="600"/>
              </a:spcBef>
            </a:pPr>
            <a:r>
              <a:rPr lang="en-US" sz="2000" dirty="0">
                <a:latin typeface="Arial" panose="020B0604020202020204" pitchFamily="34" charset="0"/>
                <a:cs typeface="Arial" panose="020B0604020202020204" pitchFamily="34" charset="0"/>
              </a:rPr>
              <a:t>Consider a Start-Stop-Continue exercise (like in GS1) with the club executive committee.</a:t>
            </a:r>
          </a:p>
          <a:p>
            <a:pPr>
              <a:lnSpc>
                <a:spcPct val="100000"/>
              </a:lnSpc>
              <a:spcBef>
                <a:spcPts val="600"/>
              </a:spcBef>
            </a:pPr>
            <a:endParaRPr lang="en-GB" sz="2000" dirty="0">
              <a:latin typeface="Arial" panose="020B0604020202020204" pitchFamily="34" charset="0"/>
              <a:cs typeface="Arial" panose="020B0604020202020204" pitchFamily="34" charset="0"/>
            </a:endParaRPr>
          </a:p>
          <a:p>
            <a:pPr>
              <a:lnSpc>
                <a:spcPct val="100000"/>
              </a:lnSpc>
              <a:spcBef>
                <a:spcPts val="600"/>
              </a:spcBef>
            </a:pPr>
            <a:endParaRPr lang="en-GB" sz="2000" dirty="0"/>
          </a:p>
          <a:p>
            <a:endParaRPr lang="en-US" dirty="0"/>
          </a:p>
        </p:txBody>
      </p:sp>
    </p:spTree>
    <p:extLst>
      <p:ext uri="{BB962C8B-B14F-4D97-AF65-F5344CB8AC3E}">
        <p14:creationId xmlns:p14="http://schemas.microsoft.com/office/powerpoint/2010/main" val="218528348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F3600A-2219-0573-77A5-966D657A9999}"/>
              </a:ext>
            </a:extLst>
          </p:cNvPr>
          <p:cNvSpPr>
            <a:spLocks noGrp="1"/>
          </p:cNvSpPr>
          <p:nvPr>
            <p:ph type="title"/>
          </p:nvPr>
        </p:nvSpPr>
        <p:spPr/>
        <p:txBody>
          <a:bodyPr/>
          <a:lstStyle/>
          <a:p>
            <a:r>
              <a:rPr lang="en-US" dirty="0"/>
              <a:t>Case Study 3: Something is Missing</a:t>
            </a:r>
          </a:p>
        </p:txBody>
      </p:sp>
      <p:sp>
        <p:nvSpPr>
          <p:cNvPr id="3" name="Content Placeholder 2">
            <a:extLst>
              <a:ext uri="{FF2B5EF4-FFF2-40B4-BE49-F238E27FC236}">
                <a16:creationId xmlns:a16="http://schemas.microsoft.com/office/drawing/2014/main" id="{1FC804C7-968D-A4F9-5098-002C7F22716A}"/>
              </a:ext>
            </a:extLst>
          </p:cNvPr>
          <p:cNvSpPr>
            <a:spLocks noGrp="1"/>
          </p:cNvSpPr>
          <p:nvPr>
            <p:ph idx="1"/>
          </p:nvPr>
        </p:nvSpPr>
        <p:spPr/>
        <p:txBody>
          <a:bodyPr/>
          <a:lstStyle/>
          <a:p>
            <a:pPr marL="0" indent="0">
              <a:lnSpc>
                <a:spcPct val="100000"/>
              </a:lnSpc>
              <a:spcBef>
                <a:spcPts val="600"/>
              </a:spcBef>
              <a:buNone/>
            </a:pPr>
            <a:r>
              <a:rPr lang="en-GB" b="1" dirty="0"/>
              <a:t>Scenario</a:t>
            </a:r>
          </a:p>
          <a:p>
            <a:pPr marL="0" indent="0">
              <a:lnSpc>
                <a:spcPct val="100000"/>
              </a:lnSpc>
              <a:spcBef>
                <a:spcPts val="600"/>
              </a:spcBef>
              <a:buNone/>
            </a:pPr>
            <a:r>
              <a:rPr lang="en-GB" dirty="0"/>
              <a:t>You have high ambitions for Slick Speakers and feel fortunate to have a good team around you. </a:t>
            </a:r>
          </a:p>
          <a:p>
            <a:pPr marL="0" indent="0">
              <a:lnSpc>
                <a:spcPct val="100000"/>
              </a:lnSpc>
              <a:spcBef>
                <a:spcPts val="600"/>
              </a:spcBef>
              <a:buNone/>
            </a:pPr>
            <a:r>
              <a:rPr lang="en-GB" dirty="0"/>
              <a:t>However, something feels “off” in the club right now. Meeting roles frequently go unfilled. You don’t know how many members the club has, how much money is in the bank, and you can’t remember what was agreed at the last Executive Committee meeting.</a:t>
            </a:r>
          </a:p>
          <a:p>
            <a:pPr>
              <a:lnSpc>
                <a:spcPct val="100000"/>
              </a:lnSpc>
              <a:spcBef>
                <a:spcPts val="600"/>
              </a:spcBef>
            </a:pPr>
            <a:endParaRPr lang="en-US" dirty="0"/>
          </a:p>
        </p:txBody>
      </p:sp>
      <p:sp>
        <p:nvSpPr>
          <p:cNvPr id="4" name="Content Placeholder 3">
            <a:extLst>
              <a:ext uri="{FF2B5EF4-FFF2-40B4-BE49-F238E27FC236}">
                <a16:creationId xmlns:a16="http://schemas.microsoft.com/office/drawing/2014/main" id="{2315E4FC-AF8C-3DDD-2D36-5AB7592A32B1}"/>
              </a:ext>
            </a:extLst>
          </p:cNvPr>
          <p:cNvSpPr>
            <a:spLocks noGrp="1"/>
          </p:cNvSpPr>
          <p:nvPr>
            <p:ph idx="11"/>
          </p:nvPr>
        </p:nvSpPr>
        <p:spPr/>
        <p:txBody>
          <a:bodyPr/>
          <a:lstStyle/>
          <a:p>
            <a:pPr marL="0" indent="0">
              <a:buNone/>
            </a:pPr>
            <a:endParaRPr lang="en-GB" b="1" dirty="0"/>
          </a:p>
          <a:p>
            <a:pPr marL="0" indent="0">
              <a:buNone/>
            </a:pPr>
            <a:r>
              <a:rPr lang="en-GB" b="1" dirty="0"/>
              <a:t>What are the root cause(s) and root solution(s)?</a:t>
            </a:r>
          </a:p>
          <a:p>
            <a:endParaRPr lang="en-US" dirty="0"/>
          </a:p>
        </p:txBody>
      </p:sp>
    </p:spTree>
    <p:extLst>
      <p:ext uri="{BB962C8B-B14F-4D97-AF65-F5344CB8AC3E}">
        <p14:creationId xmlns:p14="http://schemas.microsoft.com/office/powerpoint/2010/main" val="233214388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3C4897-F609-8D3B-B834-DC41D634844A}"/>
              </a:ext>
            </a:extLst>
          </p:cNvPr>
          <p:cNvSpPr>
            <a:spLocks noGrp="1"/>
          </p:cNvSpPr>
          <p:nvPr>
            <p:ph type="title"/>
          </p:nvPr>
        </p:nvSpPr>
        <p:spPr/>
        <p:txBody>
          <a:bodyPr/>
          <a:lstStyle/>
          <a:p>
            <a:r>
              <a:rPr lang="en-US" dirty="0"/>
              <a:t>Case Study 3: There is Something Missing</a:t>
            </a:r>
          </a:p>
        </p:txBody>
      </p:sp>
      <p:sp>
        <p:nvSpPr>
          <p:cNvPr id="4" name="Content Placeholder 3">
            <a:extLst>
              <a:ext uri="{FF2B5EF4-FFF2-40B4-BE49-F238E27FC236}">
                <a16:creationId xmlns:a16="http://schemas.microsoft.com/office/drawing/2014/main" id="{AFF088C3-3A01-552E-7A66-CC4398DA1F47}"/>
              </a:ext>
            </a:extLst>
          </p:cNvPr>
          <p:cNvSpPr>
            <a:spLocks noGrp="1"/>
          </p:cNvSpPr>
          <p:nvPr>
            <p:ph idx="11"/>
          </p:nvPr>
        </p:nvSpPr>
        <p:spPr>
          <a:xfrm>
            <a:off x="6705600" y="1390389"/>
            <a:ext cx="5084400" cy="4786574"/>
          </a:xfrm>
        </p:spPr>
        <p:txBody>
          <a:bodyPr/>
          <a:lstStyle/>
          <a:p>
            <a:pPr>
              <a:lnSpc>
                <a:spcPct val="100000"/>
              </a:lnSpc>
              <a:spcBef>
                <a:spcPts val="600"/>
              </a:spcBef>
            </a:pPr>
            <a:r>
              <a:rPr lang="en-GB" dirty="0"/>
              <a:t>The club’s culture is very informal, and this extends into the Executive Committee.</a:t>
            </a:r>
          </a:p>
          <a:p>
            <a:pPr>
              <a:lnSpc>
                <a:spcPct val="100000"/>
              </a:lnSpc>
              <a:spcBef>
                <a:spcPts val="600"/>
              </a:spcBef>
            </a:pPr>
            <a:r>
              <a:rPr lang="en-GB" dirty="0"/>
              <a:t>Some officers believe formal meetings are unnecessary and prefer to discuss issues through instant messaging apps instead.</a:t>
            </a:r>
          </a:p>
          <a:p>
            <a:pPr>
              <a:lnSpc>
                <a:spcPct val="100000"/>
              </a:lnSpc>
              <a:spcBef>
                <a:spcPts val="600"/>
              </a:spcBef>
            </a:pPr>
            <a:r>
              <a:rPr lang="en-GB" dirty="0"/>
              <a:t>All officers appear to be performing their roles well, but without shared systems, no one has visibility of the bigger picture.</a:t>
            </a:r>
          </a:p>
          <a:p>
            <a:endParaRPr lang="en-US" dirty="0"/>
          </a:p>
        </p:txBody>
      </p:sp>
      <p:sp>
        <p:nvSpPr>
          <p:cNvPr id="5" name="TextBox 4">
            <a:extLst>
              <a:ext uri="{FF2B5EF4-FFF2-40B4-BE49-F238E27FC236}">
                <a16:creationId xmlns:a16="http://schemas.microsoft.com/office/drawing/2014/main" id="{65EC955C-9EC3-B6FD-6BD4-F78F4991E6E5}"/>
              </a:ext>
            </a:extLst>
          </p:cNvPr>
          <p:cNvSpPr txBox="1"/>
          <p:nvPr/>
        </p:nvSpPr>
        <p:spPr>
          <a:xfrm>
            <a:off x="575125" y="1390389"/>
            <a:ext cx="1553630" cy="3293209"/>
          </a:xfrm>
          <a:prstGeom prst="rect">
            <a:avLst/>
          </a:prstGeom>
          <a:noFill/>
          <a:ln>
            <a:solidFill>
              <a:schemeClr val="bg1"/>
            </a:solidFill>
          </a:ln>
        </p:spPr>
        <p:txBody>
          <a:bodyPr wrap="none" rtlCol="0">
            <a:spAutoFit/>
          </a:bodyPr>
          <a:lstStyle/>
          <a:p>
            <a:pPr algn="r"/>
            <a:r>
              <a:rPr lang="en-US" sz="1600" b="1" dirty="0">
                <a:solidFill>
                  <a:schemeClr val="bg1"/>
                </a:solidFill>
              </a:rPr>
              <a:t>DCP Goals</a:t>
            </a:r>
          </a:p>
          <a:p>
            <a:pPr algn="r"/>
            <a:r>
              <a:rPr lang="en-US" sz="9600" b="1" dirty="0">
                <a:solidFill>
                  <a:schemeClr val="accent4"/>
                </a:solidFill>
              </a:rPr>
              <a:t>1</a:t>
            </a:r>
          </a:p>
          <a:p>
            <a:pPr algn="r"/>
            <a:r>
              <a:rPr lang="en-US" sz="9600" b="1" dirty="0">
                <a:solidFill>
                  <a:schemeClr val="bg1"/>
                </a:solidFill>
              </a:rPr>
              <a:t>10</a:t>
            </a:r>
          </a:p>
        </p:txBody>
      </p:sp>
      <p:cxnSp>
        <p:nvCxnSpPr>
          <p:cNvPr id="6" name="Straight Connector 5">
            <a:extLst>
              <a:ext uri="{FF2B5EF4-FFF2-40B4-BE49-F238E27FC236}">
                <a16:creationId xmlns:a16="http://schemas.microsoft.com/office/drawing/2014/main" id="{2A8995DC-FC35-27B5-2A60-83C29CE81685}"/>
              </a:ext>
            </a:extLst>
          </p:cNvPr>
          <p:cNvCxnSpPr>
            <a:cxnSpLocks/>
          </p:cNvCxnSpPr>
          <p:nvPr/>
        </p:nvCxnSpPr>
        <p:spPr>
          <a:xfrm>
            <a:off x="575125" y="3170789"/>
            <a:ext cx="1553630" cy="0"/>
          </a:xfrm>
          <a:prstGeom prst="line">
            <a:avLst/>
          </a:prstGeom>
          <a:ln w="76200"/>
        </p:spPr>
        <p:style>
          <a:lnRef idx="1">
            <a:schemeClr val="accent6"/>
          </a:lnRef>
          <a:fillRef idx="0">
            <a:schemeClr val="accent6"/>
          </a:fillRef>
          <a:effectRef idx="0">
            <a:schemeClr val="accent6"/>
          </a:effectRef>
          <a:fontRef idx="minor">
            <a:schemeClr val="tx1"/>
          </a:fontRef>
        </p:style>
      </p:cxnSp>
      <p:sp>
        <p:nvSpPr>
          <p:cNvPr id="7" name="TextBox 6">
            <a:extLst>
              <a:ext uri="{FF2B5EF4-FFF2-40B4-BE49-F238E27FC236}">
                <a16:creationId xmlns:a16="http://schemas.microsoft.com/office/drawing/2014/main" id="{C6122767-6966-89B1-9B9C-2A659DD11AC5}"/>
              </a:ext>
            </a:extLst>
          </p:cNvPr>
          <p:cNvSpPr txBox="1"/>
          <p:nvPr/>
        </p:nvSpPr>
        <p:spPr>
          <a:xfrm>
            <a:off x="2215685" y="1390389"/>
            <a:ext cx="2032929" cy="3539430"/>
          </a:xfrm>
          <a:prstGeom prst="rect">
            <a:avLst/>
          </a:prstGeom>
          <a:noFill/>
          <a:ln>
            <a:solidFill>
              <a:schemeClr val="bg1"/>
            </a:solidFill>
          </a:ln>
        </p:spPr>
        <p:txBody>
          <a:bodyPr wrap="none" rtlCol="0">
            <a:spAutoFit/>
          </a:bodyPr>
          <a:lstStyle/>
          <a:p>
            <a:pPr algn="r"/>
            <a:r>
              <a:rPr lang="en-US" sz="1600" b="1" dirty="0">
                <a:solidFill>
                  <a:schemeClr val="bg1"/>
                </a:solidFill>
              </a:rPr>
              <a:t>Renewals Sept/Oct</a:t>
            </a:r>
          </a:p>
          <a:p>
            <a:pPr algn="r"/>
            <a:r>
              <a:rPr lang="en-US" sz="9600" b="1" dirty="0">
                <a:solidFill>
                  <a:schemeClr val="accent4"/>
                </a:solidFill>
              </a:rPr>
              <a:t>16</a:t>
            </a:r>
          </a:p>
          <a:p>
            <a:pPr algn="r"/>
            <a:r>
              <a:rPr lang="en-US" sz="9600" b="1" dirty="0">
                <a:solidFill>
                  <a:schemeClr val="bg1"/>
                </a:solidFill>
              </a:rPr>
              <a:t>19</a:t>
            </a:r>
          </a:p>
          <a:p>
            <a:pPr algn="r"/>
            <a:r>
              <a:rPr lang="en-US" sz="1600" b="1" dirty="0">
                <a:solidFill>
                  <a:schemeClr val="bg1"/>
                </a:solidFill>
              </a:rPr>
              <a:t>Base Membership</a:t>
            </a:r>
          </a:p>
        </p:txBody>
      </p:sp>
      <p:sp>
        <p:nvSpPr>
          <p:cNvPr id="9" name="TextBox 8">
            <a:extLst>
              <a:ext uri="{FF2B5EF4-FFF2-40B4-BE49-F238E27FC236}">
                <a16:creationId xmlns:a16="http://schemas.microsoft.com/office/drawing/2014/main" id="{B1D35553-5A23-E210-B2E2-2BA0BDBC1E5C}"/>
              </a:ext>
            </a:extLst>
          </p:cNvPr>
          <p:cNvSpPr txBox="1"/>
          <p:nvPr/>
        </p:nvSpPr>
        <p:spPr>
          <a:xfrm>
            <a:off x="4373164" y="1390389"/>
            <a:ext cx="1883850" cy="1815882"/>
          </a:xfrm>
          <a:prstGeom prst="rect">
            <a:avLst/>
          </a:prstGeom>
          <a:noFill/>
          <a:ln>
            <a:solidFill>
              <a:schemeClr val="bg1"/>
            </a:solidFill>
          </a:ln>
        </p:spPr>
        <p:txBody>
          <a:bodyPr wrap="none" rtlCol="0">
            <a:spAutoFit/>
          </a:bodyPr>
          <a:lstStyle/>
          <a:p>
            <a:pPr algn="r"/>
            <a:r>
              <a:rPr lang="en-US" sz="1600" b="1" dirty="0">
                <a:solidFill>
                  <a:schemeClr val="bg1"/>
                </a:solidFill>
              </a:rPr>
              <a:t>Membership Now</a:t>
            </a:r>
          </a:p>
          <a:p>
            <a:pPr algn="r"/>
            <a:r>
              <a:rPr lang="en-US" sz="9600" b="1" dirty="0">
                <a:solidFill>
                  <a:schemeClr val="accent4"/>
                </a:solidFill>
              </a:rPr>
              <a:t>16</a:t>
            </a:r>
          </a:p>
        </p:txBody>
      </p:sp>
      <p:cxnSp>
        <p:nvCxnSpPr>
          <p:cNvPr id="11" name="Straight Connector 10">
            <a:extLst>
              <a:ext uri="{FF2B5EF4-FFF2-40B4-BE49-F238E27FC236}">
                <a16:creationId xmlns:a16="http://schemas.microsoft.com/office/drawing/2014/main" id="{6C84997D-4274-3598-403A-8DCD36588361}"/>
              </a:ext>
            </a:extLst>
          </p:cNvPr>
          <p:cNvCxnSpPr>
            <a:cxnSpLocks/>
          </p:cNvCxnSpPr>
          <p:nvPr/>
        </p:nvCxnSpPr>
        <p:spPr>
          <a:xfrm>
            <a:off x="2682221" y="3170789"/>
            <a:ext cx="1553630" cy="0"/>
          </a:xfrm>
          <a:prstGeom prst="line">
            <a:avLst/>
          </a:prstGeom>
          <a:ln w="76200"/>
        </p:spPr>
        <p:style>
          <a:lnRef idx="1">
            <a:schemeClr val="accent6"/>
          </a:lnRef>
          <a:fillRef idx="0">
            <a:schemeClr val="accent6"/>
          </a:fillRef>
          <a:effectRef idx="0">
            <a:schemeClr val="accent6"/>
          </a:effectRef>
          <a:fontRef idx="minor">
            <a:schemeClr val="tx1"/>
          </a:fontRef>
        </p:style>
      </p:cxnSp>
    </p:spTree>
    <p:extLst>
      <p:ext uri="{BB962C8B-B14F-4D97-AF65-F5344CB8AC3E}">
        <p14:creationId xmlns:p14="http://schemas.microsoft.com/office/powerpoint/2010/main" val="287893780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745E47-97B9-00C7-F6A0-9829D99C4060}"/>
              </a:ext>
            </a:extLst>
          </p:cNvPr>
          <p:cNvSpPr>
            <a:spLocks noGrp="1"/>
          </p:cNvSpPr>
          <p:nvPr>
            <p:ph type="title"/>
          </p:nvPr>
        </p:nvSpPr>
        <p:spPr/>
        <p:txBody>
          <a:bodyPr/>
          <a:lstStyle/>
          <a:p>
            <a:r>
              <a:rPr lang="en-US" dirty="0"/>
              <a:t>Case Study 3: There is Something Missing</a:t>
            </a:r>
          </a:p>
        </p:txBody>
      </p:sp>
      <p:cxnSp>
        <p:nvCxnSpPr>
          <p:cNvPr id="44" name="Straight Arrow Connector 43">
            <a:extLst>
              <a:ext uri="{FF2B5EF4-FFF2-40B4-BE49-F238E27FC236}">
                <a16:creationId xmlns:a16="http://schemas.microsoft.com/office/drawing/2014/main" id="{90DBACDC-AFDD-85C6-E592-FABA3AFA4C4E}"/>
              </a:ext>
            </a:extLst>
          </p:cNvPr>
          <p:cNvCxnSpPr>
            <a:cxnSpLocks/>
          </p:cNvCxnSpPr>
          <p:nvPr/>
        </p:nvCxnSpPr>
        <p:spPr>
          <a:xfrm>
            <a:off x="993913" y="3578087"/>
            <a:ext cx="8918713" cy="0"/>
          </a:xfrm>
          <a:prstGeom prst="straightConnector1">
            <a:avLst/>
          </a:prstGeom>
          <a:ln w="76200">
            <a:tailEnd type="triangle" w="lg" len="lg"/>
          </a:ln>
        </p:spPr>
        <p:style>
          <a:lnRef idx="2">
            <a:schemeClr val="accent1"/>
          </a:lnRef>
          <a:fillRef idx="0">
            <a:schemeClr val="accent1"/>
          </a:fillRef>
          <a:effectRef idx="1">
            <a:schemeClr val="accent1"/>
          </a:effectRef>
          <a:fontRef idx="minor">
            <a:schemeClr val="tx1"/>
          </a:fontRef>
        </p:style>
      </p:cxnSp>
      <p:cxnSp>
        <p:nvCxnSpPr>
          <p:cNvPr id="45" name="Straight Arrow Connector 44">
            <a:extLst>
              <a:ext uri="{FF2B5EF4-FFF2-40B4-BE49-F238E27FC236}">
                <a16:creationId xmlns:a16="http://schemas.microsoft.com/office/drawing/2014/main" id="{0F44C4C1-F886-A2A0-550B-A50914C48029}"/>
              </a:ext>
            </a:extLst>
          </p:cNvPr>
          <p:cNvCxnSpPr/>
          <p:nvPr/>
        </p:nvCxnSpPr>
        <p:spPr>
          <a:xfrm>
            <a:off x="2451652" y="1683026"/>
            <a:ext cx="742122" cy="1895061"/>
          </a:xfrm>
          <a:prstGeom prst="straightConnector1">
            <a:avLst/>
          </a:prstGeom>
          <a:ln w="38100">
            <a:tailEnd type="triangle" w="lg" len="lg"/>
          </a:ln>
        </p:spPr>
        <p:style>
          <a:lnRef idx="2">
            <a:schemeClr val="accent1"/>
          </a:lnRef>
          <a:fillRef idx="0">
            <a:schemeClr val="accent1"/>
          </a:fillRef>
          <a:effectRef idx="1">
            <a:schemeClr val="accent1"/>
          </a:effectRef>
          <a:fontRef idx="minor">
            <a:schemeClr val="tx1"/>
          </a:fontRef>
        </p:style>
      </p:cxnSp>
      <p:cxnSp>
        <p:nvCxnSpPr>
          <p:cNvPr id="46" name="Straight Arrow Connector 45">
            <a:extLst>
              <a:ext uri="{FF2B5EF4-FFF2-40B4-BE49-F238E27FC236}">
                <a16:creationId xmlns:a16="http://schemas.microsoft.com/office/drawing/2014/main" id="{FBBFD24C-D4EE-408F-EA6F-1969BB59AEDC}"/>
              </a:ext>
            </a:extLst>
          </p:cNvPr>
          <p:cNvCxnSpPr/>
          <p:nvPr/>
        </p:nvCxnSpPr>
        <p:spPr>
          <a:xfrm>
            <a:off x="5062331" y="1683026"/>
            <a:ext cx="742122" cy="1895061"/>
          </a:xfrm>
          <a:prstGeom prst="straightConnector1">
            <a:avLst/>
          </a:prstGeom>
          <a:ln w="38100">
            <a:tailEnd type="triangle" w="lg" len="lg"/>
          </a:ln>
        </p:spPr>
        <p:style>
          <a:lnRef idx="2">
            <a:schemeClr val="accent1"/>
          </a:lnRef>
          <a:fillRef idx="0">
            <a:schemeClr val="accent1"/>
          </a:fillRef>
          <a:effectRef idx="1">
            <a:schemeClr val="accent1"/>
          </a:effectRef>
          <a:fontRef idx="minor">
            <a:schemeClr val="tx1"/>
          </a:fontRef>
        </p:style>
      </p:cxnSp>
      <p:cxnSp>
        <p:nvCxnSpPr>
          <p:cNvPr id="47" name="Straight Arrow Connector 46">
            <a:extLst>
              <a:ext uri="{FF2B5EF4-FFF2-40B4-BE49-F238E27FC236}">
                <a16:creationId xmlns:a16="http://schemas.microsoft.com/office/drawing/2014/main" id="{808F3F3A-607F-2889-6205-1259294928DB}"/>
              </a:ext>
            </a:extLst>
          </p:cNvPr>
          <p:cNvCxnSpPr/>
          <p:nvPr/>
        </p:nvCxnSpPr>
        <p:spPr>
          <a:xfrm>
            <a:off x="7673010" y="1683026"/>
            <a:ext cx="742122" cy="1895061"/>
          </a:xfrm>
          <a:prstGeom prst="straightConnector1">
            <a:avLst/>
          </a:prstGeom>
          <a:ln w="38100">
            <a:tailEnd type="triangle" w="lg" len="lg"/>
          </a:ln>
        </p:spPr>
        <p:style>
          <a:lnRef idx="2">
            <a:schemeClr val="accent1"/>
          </a:lnRef>
          <a:fillRef idx="0">
            <a:schemeClr val="accent1"/>
          </a:fillRef>
          <a:effectRef idx="1">
            <a:schemeClr val="accent1"/>
          </a:effectRef>
          <a:fontRef idx="minor">
            <a:schemeClr val="tx1"/>
          </a:fontRef>
        </p:style>
      </p:cxnSp>
      <p:cxnSp>
        <p:nvCxnSpPr>
          <p:cNvPr id="48" name="Straight Arrow Connector 47">
            <a:extLst>
              <a:ext uri="{FF2B5EF4-FFF2-40B4-BE49-F238E27FC236}">
                <a16:creationId xmlns:a16="http://schemas.microsoft.com/office/drawing/2014/main" id="{E6F1A4C9-A256-495F-EA74-01873A0853FA}"/>
              </a:ext>
            </a:extLst>
          </p:cNvPr>
          <p:cNvCxnSpPr>
            <a:cxnSpLocks/>
          </p:cNvCxnSpPr>
          <p:nvPr/>
        </p:nvCxnSpPr>
        <p:spPr>
          <a:xfrm flipV="1">
            <a:off x="2451652" y="3604591"/>
            <a:ext cx="742122" cy="1895061"/>
          </a:xfrm>
          <a:prstGeom prst="straightConnector1">
            <a:avLst/>
          </a:prstGeom>
          <a:ln w="38100">
            <a:tailEnd type="triangle" w="lg" len="lg"/>
          </a:ln>
        </p:spPr>
        <p:style>
          <a:lnRef idx="2">
            <a:schemeClr val="accent1"/>
          </a:lnRef>
          <a:fillRef idx="0">
            <a:schemeClr val="accent1"/>
          </a:fillRef>
          <a:effectRef idx="1">
            <a:schemeClr val="accent1"/>
          </a:effectRef>
          <a:fontRef idx="minor">
            <a:schemeClr val="tx1"/>
          </a:fontRef>
        </p:style>
      </p:cxnSp>
      <p:cxnSp>
        <p:nvCxnSpPr>
          <p:cNvPr id="49" name="Straight Arrow Connector 48">
            <a:extLst>
              <a:ext uri="{FF2B5EF4-FFF2-40B4-BE49-F238E27FC236}">
                <a16:creationId xmlns:a16="http://schemas.microsoft.com/office/drawing/2014/main" id="{80B5FB92-1C89-0EB7-3B4F-49AF194C38EA}"/>
              </a:ext>
            </a:extLst>
          </p:cNvPr>
          <p:cNvCxnSpPr>
            <a:cxnSpLocks/>
          </p:cNvCxnSpPr>
          <p:nvPr/>
        </p:nvCxnSpPr>
        <p:spPr>
          <a:xfrm flipV="1">
            <a:off x="5062331" y="3604591"/>
            <a:ext cx="742122" cy="1895061"/>
          </a:xfrm>
          <a:prstGeom prst="straightConnector1">
            <a:avLst/>
          </a:prstGeom>
          <a:ln w="38100">
            <a:tailEnd type="triangle" w="lg" len="lg"/>
          </a:ln>
        </p:spPr>
        <p:style>
          <a:lnRef idx="2">
            <a:schemeClr val="accent1"/>
          </a:lnRef>
          <a:fillRef idx="0">
            <a:schemeClr val="accent1"/>
          </a:fillRef>
          <a:effectRef idx="1">
            <a:schemeClr val="accent1"/>
          </a:effectRef>
          <a:fontRef idx="minor">
            <a:schemeClr val="tx1"/>
          </a:fontRef>
        </p:style>
      </p:cxnSp>
      <p:cxnSp>
        <p:nvCxnSpPr>
          <p:cNvPr id="50" name="Straight Arrow Connector 49">
            <a:extLst>
              <a:ext uri="{FF2B5EF4-FFF2-40B4-BE49-F238E27FC236}">
                <a16:creationId xmlns:a16="http://schemas.microsoft.com/office/drawing/2014/main" id="{31043D23-0B67-DC29-B018-C6415CE26E50}"/>
              </a:ext>
            </a:extLst>
          </p:cNvPr>
          <p:cNvCxnSpPr>
            <a:cxnSpLocks/>
          </p:cNvCxnSpPr>
          <p:nvPr/>
        </p:nvCxnSpPr>
        <p:spPr>
          <a:xfrm flipV="1">
            <a:off x="7673010" y="3604591"/>
            <a:ext cx="742122" cy="1895061"/>
          </a:xfrm>
          <a:prstGeom prst="straightConnector1">
            <a:avLst/>
          </a:prstGeom>
          <a:ln w="38100">
            <a:tailEnd type="triangle" w="lg" len="lg"/>
          </a:ln>
        </p:spPr>
        <p:style>
          <a:lnRef idx="2">
            <a:schemeClr val="accent1"/>
          </a:lnRef>
          <a:fillRef idx="0">
            <a:schemeClr val="accent1"/>
          </a:fillRef>
          <a:effectRef idx="1">
            <a:schemeClr val="accent1"/>
          </a:effectRef>
          <a:fontRef idx="minor">
            <a:schemeClr val="tx1"/>
          </a:fontRef>
        </p:style>
      </p:cxnSp>
      <p:sp>
        <p:nvSpPr>
          <p:cNvPr id="51" name="TextBox 50">
            <a:extLst>
              <a:ext uri="{FF2B5EF4-FFF2-40B4-BE49-F238E27FC236}">
                <a16:creationId xmlns:a16="http://schemas.microsoft.com/office/drawing/2014/main" id="{65DF7292-BAB3-9F66-BA18-00950C94F1C8}"/>
              </a:ext>
            </a:extLst>
          </p:cNvPr>
          <p:cNvSpPr txBox="1"/>
          <p:nvPr/>
        </p:nvSpPr>
        <p:spPr>
          <a:xfrm>
            <a:off x="1622739" y="1251392"/>
            <a:ext cx="1657826" cy="461665"/>
          </a:xfrm>
          <a:prstGeom prst="rect">
            <a:avLst/>
          </a:prstGeom>
          <a:noFill/>
        </p:spPr>
        <p:txBody>
          <a:bodyPr wrap="none" rtlCol="0">
            <a:spAutoFit/>
          </a:bodyPr>
          <a:lstStyle/>
          <a:p>
            <a:r>
              <a:rPr lang="en-US" sz="2400" dirty="0"/>
              <a:t>Resources</a:t>
            </a:r>
          </a:p>
        </p:txBody>
      </p:sp>
      <p:sp>
        <p:nvSpPr>
          <p:cNvPr id="52" name="TextBox 51">
            <a:extLst>
              <a:ext uri="{FF2B5EF4-FFF2-40B4-BE49-F238E27FC236}">
                <a16:creationId xmlns:a16="http://schemas.microsoft.com/office/drawing/2014/main" id="{08DCC938-3C17-950E-9AB1-3EA2E6FE1F40}"/>
              </a:ext>
            </a:extLst>
          </p:cNvPr>
          <p:cNvSpPr txBox="1"/>
          <p:nvPr/>
        </p:nvSpPr>
        <p:spPr>
          <a:xfrm>
            <a:off x="4233417" y="1251392"/>
            <a:ext cx="1622560" cy="461665"/>
          </a:xfrm>
          <a:prstGeom prst="rect">
            <a:avLst/>
          </a:prstGeom>
          <a:noFill/>
        </p:spPr>
        <p:txBody>
          <a:bodyPr wrap="none" rtlCol="0">
            <a:spAutoFit/>
          </a:bodyPr>
          <a:lstStyle/>
          <a:p>
            <a:r>
              <a:rPr lang="en-US" sz="2400" dirty="0"/>
              <a:t>Processes</a:t>
            </a:r>
          </a:p>
        </p:txBody>
      </p:sp>
      <p:sp>
        <p:nvSpPr>
          <p:cNvPr id="53" name="TextBox 52">
            <a:extLst>
              <a:ext uri="{FF2B5EF4-FFF2-40B4-BE49-F238E27FC236}">
                <a16:creationId xmlns:a16="http://schemas.microsoft.com/office/drawing/2014/main" id="{38413DE9-C1F4-CF64-A3C1-FB6EB8FBBDDF}"/>
              </a:ext>
            </a:extLst>
          </p:cNvPr>
          <p:cNvSpPr txBox="1"/>
          <p:nvPr/>
        </p:nvSpPr>
        <p:spPr>
          <a:xfrm>
            <a:off x="6844095" y="1251392"/>
            <a:ext cx="1710725" cy="461665"/>
          </a:xfrm>
          <a:prstGeom prst="rect">
            <a:avLst/>
          </a:prstGeom>
          <a:noFill/>
        </p:spPr>
        <p:txBody>
          <a:bodyPr wrap="none" rtlCol="0">
            <a:spAutoFit/>
          </a:bodyPr>
          <a:lstStyle/>
          <a:p>
            <a:r>
              <a:rPr lang="en-US" sz="2400" dirty="0"/>
              <a:t>Leadership</a:t>
            </a:r>
          </a:p>
        </p:txBody>
      </p:sp>
      <p:sp>
        <p:nvSpPr>
          <p:cNvPr id="54" name="TextBox 53">
            <a:extLst>
              <a:ext uri="{FF2B5EF4-FFF2-40B4-BE49-F238E27FC236}">
                <a16:creationId xmlns:a16="http://schemas.microsoft.com/office/drawing/2014/main" id="{683D0E92-3944-D5C2-80FF-484877B9C5EF}"/>
              </a:ext>
            </a:extLst>
          </p:cNvPr>
          <p:cNvSpPr txBox="1"/>
          <p:nvPr/>
        </p:nvSpPr>
        <p:spPr>
          <a:xfrm>
            <a:off x="1622739" y="5584853"/>
            <a:ext cx="1178528" cy="461665"/>
          </a:xfrm>
          <a:prstGeom prst="rect">
            <a:avLst/>
          </a:prstGeom>
          <a:noFill/>
        </p:spPr>
        <p:txBody>
          <a:bodyPr wrap="none" rtlCol="0">
            <a:spAutoFit/>
          </a:bodyPr>
          <a:lstStyle/>
          <a:p>
            <a:r>
              <a:rPr lang="en-US" sz="2400" dirty="0"/>
              <a:t>Culture</a:t>
            </a:r>
          </a:p>
        </p:txBody>
      </p:sp>
      <p:sp>
        <p:nvSpPr>
          <p:cNvPr id="55" name="TextBox 54">
            <a:extLst>
              <a:ext uri="{FF2B5EF4-FFF2-40B4-BE49-F238E27FC236}">
                <a16:creationId xmlns:a16="http://schemas.microsoft.com/office/drawing/2014/main" id="{14C1050D-C6C4-ACC3-3F85-BEE9949DAD11}"/>
              </a:ext>
            </a:extLst>
          </p:cNvPr>
          <p:cNvSpPr txBox="1"/>
          <p:nvPr/>
        </p:nvSpPr>
        <p:spPr>
          <a:xfrm>
            <a:off x="4233417" y="5584853"/>
            <a:ext cx="1435008" cy="461665"/>
          </a:xfrm>
          <a:prstGeom prst="rect">
            <a:avLst/>
          </a:prstGeom>
          <a:noFill/>
        </p:spPr>
        <p:txBody>
          <a:bodyPr wrap="none" rtlCol="0">
            <a:spAutoFit/>
          </a:bodyPr>
          <a:lstStyle/>
          <a:p>
            <a:r>
              <a:rPr lang="en-US" sz="2400" dirty="0"/>
              <a:t>Meetings</a:t>
            </a:r>
          </a:p>
        </p:txBody>
      </p:sp>
      <p:sp>
        <p:nvSpPr>
          <p:cNvPr id="56" name="TextBox 55">
            <a:extLst>
              <a:ext uri="{FF2B5EF4-FFF2-40B4-BE49-F238E27FC236}">
                <a16:creationId xmlns:a16="http://schemas.microsoft.com/office/drawing/2014/main" id="{74E6D72C-A23A-3C70-5916-5126186B7A6C}"/>
              </a:ext>
            </a:extLst>
          </p:cNvPr>
          <p:cNvSpPr txBox="1"/>
          <p:nvPr/>
        </p:nvSpPr>
        <p:spPr>
          <a:xfrm>
            <a:off x="6844095" y="5584853"/>
            <a:ext cx="1880643" cy="461665"/>
          </a:xfrm>
          <a:prstGeom prst="rect">
            <a:avLst/>
          </a:prstGeom>
          <a:noFill/>
        </p:spPr>
        <p:txBody>
          <a:bodyPr wrap="none" rtlCol="0">
            <a:spAutoFit/>
          </a:bodyPr>
          <a:lstStyle/>
          <a:p>
            <a:r>
              <a:rPr lang="en-US" sz="2400" dirty="0"/>
              <a:t>Membership</a:t>
            </a:r>
          </a:p>
        </p:txBody>
      </p:sp>
      <p:sp>
        <p:nvSpPr>
          <p:cNvPr id="57" name="TextBox 56">
            <a:extLst>
              <a:ext uri="{FF2B5EF4-FFF2-40B4-BE49-F238E27FC236}">
                <a16:creationId xmlns:a16="http://schemas.microsoft.com/office/drawing/2014/main" id="{978DC033-4D32-E895-2CB1-FF752DF01DEA}"/>
              </a:ext>
            </a:extLst>
          </p:cNvPr>
          <p:cNvSpPr txBox="1"/>
          <p:nvPr/>
        </p:nvSpPr>
        <p:spPr>
          <a:xfrm>
            <a:off x="10105794" y="2992468"/>
            <a:ext cx="1776448" cy="1200329"/>
          </a:xfrm>
          <a:prstGeom prst="rect">
            <a:avLst/>
          </a:prstGeom>
          <a:noFill/>
        </p:spPr>
        <p:txBody>
          <a:bodyPr wrap="none" rtlCol="0">
            <a:spAutoFit/>
          </a:bodyPr>
          <a:lstStyle/>
          <a:p>
            <a:pPr algn="ctr"/>
            <a:r>
              <a:rPr lang="en-US" sz="2400" b="1" dirty="0"/>
              <a:t>Executive </a:t>
            </a:r>
          </a:p>
          <a:p>
            <a:pPr algn="ctr"/>
            <a:r>
              <a:rPr lang="en-US" sz="2400" b="1" dirty="0"/>
              <a:t>Committee</a:t>
            </a:r>
          </a:p>
          <a:p>
            <a:pPr algn="ctr"/>
            <a:r>
              <a:rPr lang="en-US" sz="2400" b="1" dirty="0"/>
              <a:t>Not Active</a:t>
            </a:r>
          </a:p>
        </p:txBody>
      </p:sp>
      <p:sp>
        <p:nvSpPr>
          <p:cNvPr id="58" name="TextBox 57">
            <a:extLst>
              <a:ext uri="{FF2B5EF4-FFF2-40B4-BE49-F238E27FC236}">
                <a16:creationId xmlns:a16="http://schemas.microsoft.com/office/drawing/2014/main" id="{EC2F8373-0990-59EB-59D0-957D7288900E}"/>
              </a:ext>
            </a:extLst>
          </p:cNvPr>
          <p:cNvSpPr txBox="1"/>
          <p:nvPr/>
        </p:nvSpPr>
        <p:spPr>
          <a:xfrm>
            <a:off x="348105" y="1914886"/>
            <a:ext cx="1492716" cy="369332"/>
          </a:xfrm>
          <a:prstGeom prst="rect">
            <a:avLst/>
          </a:prstGeom>
          <a:noFill/>
        </p:spPr>
        <p:txBody>
          <a:bodyPr wrap="none" rtlCol="0">
            <a:spAutoFit/>
          </a:bodyPr>
          <a:lstStyle/>
          <a:p>
            <a:r>
              <a:rPr lang="en-US" dirty="0"/>
              <a:t>No Inventory</a:t>
            </a:r>
          </a:p>
        </p:txBody>
      </p:sp>
      <p:sp>
        <p:nvSpPr>
          <p:cNvPr id="59" name="TextBox 58">
            <a:extLst>
              <a:ext uri="{FF2B5EF4-FFF2-40B4-BE49-F238E27FC236}">
                <a16:creationId xmlns:a16="http://schemas.microsoft.com/office/drawing/2014/main" id="{3A171D46-81DE-F62B-69C2-B5797C33F862}"/>
              </a:ext>
            </a:extLst>
          </p:cNvPr>
          <p:cNvSpPr txBox="1"/>
          <p:nvPr/>
        </p:nvSpPr>
        <p:spPr>
          <a:xfrm>
            <a:off x="804967" y="2384527"/>
            <a:ext cx="1851789" cy="646331"/>
          </a:xfrm>
          <a:prstGeom prst="rect">
            <a:avLst/>
          </a:prstGeom>
          <a:noFill/>
        </p:spPr>
        <p:txBody>
          <a:bodyPr wrap="none" rtlCol="0">
            <a:spAutoFit/>
          </a:bodyPr>
          <a:lstStyle/>
          <a:p>
            <a:r>
              <a:rPr lang="en-US" dirty="0"/>
              <a:t>Bank Account </a:t>
            </a:r>
            <a:br>
              <a:rPr lang="en-US" dirty="0"/>
            </a:br>
            <a:r>
              <a:rPr lang="en-US" dirty="0"/>
              <a:t>Funds Unknown</a:t>
            </a:r>
          </a:p>
        </p:txBody>
      </p:sp>
      <p:sp>
        <p:nvSpPr>
          <p:cNvPr id="60" name="TextBox 59">
            <a:extLst>
              <a:ext uri="{FF2B5EF4-FFF2-40B4-BE49-F238E27FC236}">
                <a16:creationId xmlns:a16="http://schemas.microsoft.com/office/drawing/2014/main" id="{EEB0F32A-C50B-4D74-DA43-77DE6E799524}"/>
              </a:ext>
            </a:extLst>
          </p:cNvPr>
          <p:cNvSpPr txBox="1"/>
          <p:nvPr/>
        </p:nvSpPr>
        <p:spPr>
          <a:xfrm>
            <a:off x="2729092" y="1649503"/>
            <a:ext cx="2488823" cy="646331"/>
          </a:xfrm>
          <a:prstGeom prst="rect">
            <a:avLst/>
          </a:prstGeom>
          <a:noFill/>
        </p:spPr>
        <p:txBody>
          <a:bodyPr wrap="none" rtlCol="0">
            <a:spAutoFit/>
          </a:bodyPr>
          <a:lstStyle/>
          <a:p>
            <a:r>
              <a:rPr lang="en-US" dirty="0"/>
              <a:t>Only Basic Ways </a:t>
            </a:r>
          </a:p>
          <a:p>
            <a:r>
              <a:rPr lang="en-US" dirty="0"/>
              <a:t>of Working Passed On</a:t>
            </a:r>
          </a:p>
        </p:txBody>
      </p:sp>
      <p:sp>
        <p:nvSpPr>
          <p:cNvPr id="61" name="TextBox 60">
            <a:extLst>
              <a:ext uri="{FF2B5EF4-FFF2-40B4-BE49-F238E27FC236}">
                <a16:creationId xmlns:a16="http://schemas.microsoft.com/office/drawing/2014/main" id="{7034E072-A70A-A9D1-E866-6DC1CDDD892F}"/>
              </a:ext>
            </a:extLst>
          </p:cNvPr>
          <p:cNvSpPr txBox="1"/>
          <p:nvPr/>
        </p:nvSpPr>
        <p:spPr>
          <a:xfrm>
            <a:off x="3404119" y="2351472"/>
            <a:ext cx="1813317" cy="923330"/>
          </a:xfrm>
          <a:prstGeom prst="rect">
            <a:avLst/>
          </a:prstGeom>
          <a:noFill/>
        </p:spPr>
        <p:txBody>
          <a:bodyPr wrap="none" rtlCol="0">
            <a:spAutoFit/>
          </a:bodyPr>
          <a:lstStyle/>
          <a:p>
            <a:r>
              <a:rPr lang="en-US" dirty="0"/>
              <a:t>No Minutes or</a:t>
            </a:r>
          </a:p>
          <a:p>
            <a:r>
              <a:rPr lang="en-US" dirty="0"/>
              <a:t>Records of </a:t>
            </a:r>
          </a:p>
          <a:p>
            <a:r>
              <a:rPr lang="en-US" dirty="0"/>
              <a:t>Decisions Exist</a:t>
            </a:r>
          </a:p>
        </p:txBody>
      </p:sp>
      <p:sp>
        <p:nvSpPr>
          <p:cNvPr id="62" name="TextBox 61">
            <a:extLst>
              <a:ext uri="{FF2B5EF4-FFF2-40B4-BE49-F238E27FC236}">
                <a16:creationId xmlns:a16="http://schemas.microsoft.com/office/drawing/2014/main" id="{A0C4F292-588F-B195-08F3-8502E6D34527}"/>
              </a:ext>
            </a:extLst>
          </p:cNvPr>
          <p:cNvSpPr txBox="1"/>
          <p:nvPr/>
        </p:nvSpPr>
        <p:spPr>
          <a:xfrm>
            <a:off x="5795879" y="1758868"/>
            <a:ext cx="1864613" cy="369332"/>
          </a:xfrm>
          <a:prstGeom prst="rect">
            <a:avLst/>
          </a:prstGeom>
          <a:noFill/>
        </p:spPr>
        <p:txBody>
          <a:bodyPr wrap="none" rtlCol="0">
            <a:spAutoFit/>
          </a:bodyPr>
          <a:lstStyle/>
          <a:p>
            <a:r>
              <a:rPr lang="en-US" dirty="0"/>
              <a:t>No EC Meetings</a:t>
            </a:r>
          </a:p>
        </p:txBody>
      </p:sp>
      <p:sp>
        <p:nvSpPr>
          <p:cNvPr id="63" name="TextBox 62">
            <a:extLst>
              <a:ext uri="{FF2B5EF4-FFF2-40B4-BE49-F238E27FC236}">
                <a16:creationId xmlns:a16="http://schemas.microsoft.com/office/drawing/2014/main" id="{316840AC-1C2E-C84F-60EB-8D30490D57FF}"/>
              </a:ext>
            </a:extLst>
          </p:cNvPr>
          <p:cNvSpPr txBox="1"/>
          <p:nvPr/>
        </p:nvSpPr>
        <p:spPr>
          <a:xfrm>
            <a:off x="6065785" y="2602045"/>
            <a:ext cx="2005742" cy="646331"/>
          </a:xfrm>
          <a:prstGeom prst="rect">
            <a:avLst/>
          </a:prstGeom>
          <a:noFill/>
        </p:spPr>
        <p:txBody>
          <a:bodyPr wrap="none" rtlCol="0">
            <a:spAutoFit/>
          </a:bodyPr>
          <a:lstStyle/>
          <a:p>
            <a:r>
              <a:rPr lang="en-US" dirty="0"/>
              <a:t>Casual Approach </a:t>
            </a:r>
          </a:p>
          <a:p>
            <a:r>
              <a:rPr lang="en-US" dirty="0"/>
              <a:t>to Leadership</a:t>
            </a:r>
          </a:p>
        </p:txBody>
      </p:sp>
      <p:sp>
        <p:nvSpPr>
          <p:cNvPr id="64" name="TextBox 63">
            <a:extLst>
              <a:ext uri="{FF2B5EF4-FFF2-40B4-BE49-F238E27FC236}">
                <a16:creationId xmlns:a16="http://schemas.microsoft.com/office/drawing/2014/main" id="{0500C0DF-1411-D4B0-7F39-2988B0AD898D}"/>
              </a:ext>
            </a:extLst>
          </p:cNvPr>
          <p:cNvSpPr txBox="1"/>
          <p:nvPr/>
        </p:nvSpPr>
        <p:spPr>
          <a:xfrm>
            <a:off x="747260" y="3868555"/>
            <a:ext cx="1915909" cy="369332"/>
          </a:xfrm>
          <a:prstGeom prst="rect">
            <a:avLst/>
          </a:prstGeom>
          <a:noFill/>
        </p:spPr>
        <p:txBody>
          <a:bodyPr wrap="none" rtlCol="0">
            <a:spAutoFit/>
          </a:bodyPr>
          <a:lstStyle/>
          <a:p>
            <a:r>
              <a:rPr lang="en-US" dirty="0"/>
              <a:t>Fun and Friendly</a:t>
            </a:r>
          </a:p>
        </p:txBody>
      </p:sp>
      <p:sp>
        <p:nvSpPr>
          <p:cNvPr id="65" name="TextBox 64">
            <a:extLst>
              <a:ext uri="{FF2B5EF4-FFF2-40B4-BE49-F238E27FC236}">
                <a16:creationId xmlns:a16="http://schemas.microsoft.com/office/drawing/2014/main" id="{A4ED9070-4B4A-53D8-DD8B-52F971634E72}"/>
              </a:ext>
            </a:extLst>
          </p:cNvPr>
          <p:cNvSpPr txBox="1"/>
          <p:nvPr/>
        </p:nvSpPr>
        <p:spPr>
          <a:xfrm>
            <a:off x="646782" y="4345194"/>
            <a:ext cx="1787669" cy="646331"/>
          </a:xfrm>
          <a:prstGeom prst="rect">
            <a:avLst/>
          </a:prstGeom>
          <a:noFill/>
        </p:spPr>
        <p:txBody>
          <a:bodyPr wrap="none" rtlCol="0">
            <a:spAutoFit/>
          </a:bodyPr>
          <a:lstStyle/>
          <a:p>
            <a:r>
              <a:rPr lang="en-US" dirty="0"/>
              <a:t>Has Links With </a:t>
            </a:r>
          </a:p>
          <a:p>
            <a:r>
              <a:rPr lang="en-US" dirty="0"/>
              <a:t>Nearby Clubs</a:t>
            </a:r>
          </a:p>
        </p:txBody>
      </p:sp>
      <p:sp>
        <p:nvSpPr>
          <p:cNvPr id="66" name="TextBox 65">
            <a:extLst>
              <a:ext uri="{FF2B5EF4-FFF2-40B4-BE49-F238E27FC236}">
                <a16:creationId xmlns:a16="http://schemas.microsoft.com/office/drawing/2014/main" id="{A0BE6A82-CB7B-D6CE-8FE3-6192BCF70641}"/>
              </a:ext>
            </a:extLst>
          </p:cNvPr>
          <p:cNvSpPr txBox="1"/>
          <p:nvPr/>
        </p:nvSpPr>
        <p:spPr>
          <a:xfrm>
            <a:off x="2872449" y="4866133"/>
            <a:ext cx="2180918" cy="646331"/>
          </a:xfrm>
          <a:prstGeom prst="rect">
            <a:avLst/>
          </a:prstGeom>
          <a:noFill/>
        </p:spPr>
        <p:txBody>
          <a:bodyPr wrap="none" rtlCol="0">
            <a:spAutoFit/>
          </a:bodyPr>
          <a:lstStyle/>
          <a:p>
            <a:r>
              <a:rPr lang="en-US" dirty="0"/>
              <a:t>Generally Good </a:t>
            </a:r>
          </a:p>
          <a:p>
            <a:r>
              <a:rPr lang="en-US" dirty="0"/>
              <a:t>Quality but Variable</a:t>
            </a:r>
          </a:p>
        </p:txBody>
      </p:sp>
      <p:sp>
        <p:nvSpPr>
          <p:cNvPr id="67" name="TextBox 66">
            <a:extLst>
              <a:ext uri="{FF2B5EF4-FFF2-40B4-BE49-F238E27FC236}">
                <a16:creationId xmlns:a16="http://schemas.microsoft.com/office/drawing/2014/main" id="{5EEA6139-B724-6B64-CDA2-4DCD7AD74C40}"/>
              </a:ext>
            </a:extLst>
          </p:cNvPr>
          <p:cNvSpPr txBox="1"/>
          <p:nvPr/>
        </p:nvSpPr>
        <p:spPr>
          <a:xfrm>
            <a:off x="5973364" y="3918093"/>
            <a:ext cx="1518364" cy="369332"/>
          </a:xfrm>
          <a:prstGeom prst="rect">
            <a:avLst/>
          </a:prstGeom>
          <a:noFill/>
        </p:spPr>
        <p:txBody>
          <a:bodyPr wrap="none" rtlCol="0">
            <a:spAutoFit/>
          </a:bodyPr>
          <a:lstStyle/>
          <a:p>
            <a:r>
              <a:rPr lang="en-US" dirty="0"/>
              <a:t>Keen Overall</a:t>
            </a:r>
          </a:p>
        </p:txBody>
      </p:sp>
      <p:sp>
        <p:nvSpPr>
          <p:cNvPr id="68" name="TextBox 67">
            <a:extLst>
              <a:ext uri="{FF2B5EF4-FFF2-40B4-BE49-F238E27FC236}">
                <a16:creationId xmlns:a16="http://schemas.microsoft.com/office/drawing/2014/main" id="{AE2D2528-1CEB-C85C-DBAE-A69D03A59AA6}"/>
              </a:ext>
            </a:extLst>
          </p:cNvPr>
          <p:cNvSpPr txBox="1"/>
          <p:nvPr/>
        </p:nvSpPr>
        <p:spPr>
          <a:xfrm>
            <a:off x="8357700" y="4407468"/>
            <a:ext cx="2377574" cy="646331"/>
          </a:xfrm>
          <a:prstGeom prst="rect">
            <a:avLst/>
          </a:prstGeom>
          <a:noFill/>
        </p:spPr>
        <p:txBody>
          <a:bodyPr wrap="none" rtlCol="0">
            <a:spAutoFit/>
          </a:bodyPr>
          <a:lstStyle/>
          <a:p>
            <a:r>
              <a:rPr lang="en-US" dirty="0"/>
              <a:t>Home of a Humorous</a:t>
            </a:r>
          </a:p>
          <a:p>
            <a:r>
              <a:rPr lang="en-US" dirty="0"/>
              <a:t>Speech Champion</a:t>
            </a:r>
          </a:p>
        </p:txBody>
      </p:sp>
      <p:sp>
        <p:nvSpPr>
          <p:cNvPr id="69" name="TextBox 68">
            <a:extLst>
              <a:ext uri="{FF2B5EF4-FFF2-40B4-BE49-F238E27FC236}">
                <a16:creationId xmlns:a16="http://schemas.microsoft.com/office/drawing/2014/main" id="{2DF6E39B-B292-BC6C-437B-FF1117224978}"/>
              </a:ext>
            </a:extLst>
          </p:cNvPr>
          <p:cNvSpPr txBox="1"/>
          <p:nvPr/>
        </p:nvSpPr>
        <p:spPr>
          <a:xfrm>
            <a:off x="5775525" y="4675827"/>
            <a:ext cx="1646605" cy="646331"/>
          </a:xfrm>
          <a:prstGeom prst="rect">
            <a:avLst/>
          </a:prstGeom>
          <a:noFill/>
        </p:spPr>
        <p:txBody>
          <a:bodyPr wrap="none" rtlCol="0">
            <a:spAutoFit/>
          </a:bodyPr>
          <a:lstStyle/>
          <a:p>
            <a:r>
              <a:rPr lang="en-US" dirty="0"/>
              <a:t>Attendance is </a:t>
            </a:r>
          </a:p>
          <a:p>
            <a:r>
              <a:rPr lang="en-US" dirty="0"/>
              <a:t>Variable</a:t>
            </a:r>
          </a:p>
        </p:txBody>
      </p:sp>
      <p:cxnSp>
        <p:nvCxnSpPr>
          <p:cNvPr id="70" name="Straight Arrow Connector 69">
            <a:extLst>
              <a:ext uri="{FF2B5EF4-FFF2-40B4-BE49-F238E27FC236}">
                <a16:creationId xmlns:a16="http://schemas.microsoft.com/office/drawing/2014/main" id="{D3D34E83-7799-5F78-E560-A40F56DF5C89}"/>
              </a:ext>
            </a:extLst>
          </p:cNvPr>
          <p:cNvCxnSpPr>
            <a:cxnSpLocks/>
          </p:cNvCxnSpPr>
          <p:nvPr/>
        </p:nvCxnSpPr>
        <p:spPr>
          <a:xfrm>
            <a:off x="1357422" y="2269810"/>
            <a:ext cx="1298738" cy="0"/>
          </a:xfrm>
          <a:prstGeom prst="straightConnector1">
            <a:avLst/>
          </a:prstGeom>
          <a:ln>
            <a:tailEnd type="triangle" w="lg" len="lg"/>
          </a:ln>
        </p:spPr>
        <p:style>
          <a:lnRef idx="2">
            <a:schemeClr val="accent1"/>
          </a:lnRef>
          <a:fillRef idx="0">
            <a:schemeClr val="accent1"/>
          </a:fillRef>
          <a:effectRef idx="1">
            <a:schemeClr val="accent1"/>
          </a:effectRef>
          <a:fontRef idx="minor">
            <a:schemeClr val="tx1"/>
          </a:fontRef>
        </p:style>
      </p:cxnSp>
      <p:cxnSp>
        <p:nvCxnSpPr>
          <p:cNvPr id="71" name="Straight Arrow Connector 70">
            <a:extLst>
              <a:ext uri="{FF2B5EF4-FFF2-40B4-BE49-F238E27FC236}">
                <a16:creationId xmlns:a16="http://schemas.microsoft.com/office/drawing/2014/main" id="{4824E764-5A31-4D59-F926-B866C23467D3}"/>
              </a:ext>
            </a:extLst>
          </p:cNvPr>
          <p:cNvCxnSpPr>
            <a:cxnSpLocks/>
          </p:cNvCxnSpPr>
          <p:nvPr/>
        </p:nvCxnSpPr>
        <p:spPr>
          <a:xfrm>
            <a:off x="3962905" y="2287907"/>
            <a:ext cx="1298738" cy="0"/>
          </a:xfrm>
          <a:prstGeom prst="straightConnector1">
            <a:avLst/>
          </a:prstGeom>
          <a:ln>
            <a:tailEnd type="triangle" w="lg" len="lg"/>
          </a:ln>
        </p:spPr>
        <p:style>
          <a:lnRef idx="2">
            <a:schemeClr val="accent1"/>
          </a:lnRef>
          <a:fillRef idx="0">
            <a:schemeClr val="accent1"/>
          </a:fillRef>
          <a:effectRef idx="1">
            <a:schemeClr val="accent1"/>
          </a:effectRef>
          <a:fontRef idx="minor">
            <a:schemeClr val="tx1"/>
          </a:fontRef>
        </p:style>
      </p:cxnSp>
      <p:cxnSp>
        <p:nvCxnSpPr>
          <p:cNvPr id="72" name="Straight Arrow Connector 71">
            <a:extLst>
              <a:ext uri="{FF2B5EF4-FFF2-40B4-BE49-F238E27FC236}">
                <a16:creationId xmlns:a16="http://schemas.microsoft.com/office/drawing/2014/main" id="{C53C2FBE-6DC4-729B-50F9-3991C473EAE5}"/>
              </a:ext>
            </a:extLst>
          </p:cNvPr>
          <p:cNvCxnSpPr>
            <a:cxnSpLocks/>
          </p:cNvCxnSpPr>
          <p:nvPr/>
        </p:nvCxnSpPr>
        <p:spPr>
          <a:xfrm>
            <a:off x="6605284" y="2180377"/>
            <a:ext cx="1298738" cy="0"/>
          </a:xfrm>
          <a:prstGeom prst="straightConnector1">
            <a:avLst/>
          </a:prstGeom>
          <a:ln>
            <a:tailEnd type="triangle" w="lg" len="lg"/>
          </a:ln>
        </p:spPr>
        <p:style>
          <a:lnRef idx="2">
            <a:schemeClr val="accent1"/>
          </a:lnRef>
          <a:fillRef idx="0">
            <a:schemeClr val="accent1"/>
          </a:fillRef>
          <a:effectRef idx="1">
            <a:schemeClr val="accent1"/>
          </a:effectRef>
          <a:fontRef idx="minor">
            <a:schemeClr val="tx1"/>
          </a:fontRef>
        </p:style>
      </p:cxnSp>
      <p:cxnSp>
        <p:nvCxnSpPr>
          <p:cNvPr id="73" name="Straight Arrow Connector 72">
            <a:extLst>
              <a:ext uri="{FF2B5EF4-FFF2-40B4-BE49-F238E27FC236}">
                <a16:creationId xmlns:a16="http://schemas.microsoft.com/office/drawing/2014/main" id="{D4243775-FDCD-7073-3DA7-22116FC6CEA1}"/>
              </a:ext>
            </a:extLst>
          </p:cNvPr>
          <p:cNvCxnSpPr>
            <a:cxnSpLocks/>
          </p:cNvCxnSpPr>
          <p:nvPr/>
        </p:nvCxnSpPr>
        <p:spPr>
          <a:xfrm>
            <a:off x="1680037" y="3083866"/>
            <a:ext cx="1298738" cy="0"/>
          </a:xfrm>
          <a:prstGeom prst="straightConnector1">
            <a:avLst/>
          </a:prstGeom>
          <a:ln>
            <a:tailEnd type="triangle" w="lg" len="lg"/>
          </a:ln>
        </p:spPr>
        <p:style>
          <a:lnRef idx="2">
            <a:schemeClr val="accent1"/>
          </a:lnRef>
          <a:fillRef idx="0">
            <a:schemeClr val="accent1"/>
          </a:fillRef>
          <a:effectRef idx="1">
            <a:schemeClr val="accent1"/>
          </a:effectRef>
          <a:fontRef idx="minor">
            <a:schemeClr val="tx1"/>
          </a:fontRef>
        </p:style>
      </p:cxnSp>
      <p:cxnSp>
        <p:nvCxnSpPr>
          <p:cNvPr id="74" name="Straight Arrow Connector 73">
            <a:extLst>
              <a:ext uri="{FF2B5EF4-FFF2-40B4-BE49-F238E27FC236}">
                <a16:creationId xmlns:a16="http://schemas.microsoft.com/office/drawing/2014/main" id="{53A49402-DABA-137D-257A-E34A1DC9DDEC}"/>
              </a:ext>
            </a:extLst>
          </p:cNvPr>
          <p:cNvCxnSpPr>
            <a:cxnSpLocks/>
          </p:cNvCxnSpPr>
          <p:nvPr/>
        </p:nvCxnSpPr>
        <p:spPr>
          <a:xfrm>
            <a:off x="7015485" y="3260252"/>
            <a:ext cx="1298738" cy="0"/>
          </a:xfrm>
          <a:prstGeom prst="straightConnector1">
            <a:avLst/>
          </a:prstGeom>
          <a:ln>
            <a:tailEnd type="triangle" w="lg" len="lg"/>
          </a:ln>
        </p:spPr>
        <p:style>
          <a:lnRef idx="2">
            <a:schemeClr val="accent1"/>
          </a:lnRef>
          <a:fillRef idx="0">
            <a:schemeClr val="accent1"/>
          </a:fillRef>
          <a:effectRef idx="1">
            <a:schemeClr val="accent1"/>
          </a:effectRef>
          <a:fontRef idx="minor">
            <a:schemeClr val="tx1"/>
          </a:fontRef>
        </p:style>
      </p:cxnSp>
      <p:cxnSp>
        <p:nvCxnSpPr>
          <p:cNvPr id="75" name="Straight Arrow Connector 74">
            <a:extLst>
              <a:ext uri="{FF2B5EF4-FFF2-40B4-BE49-F238E27FC236}">
                <a16:creationId xmlns:a16="http://schemas.microsoft.com/office/drawing/2014/main" id="{5C93D09A-6EFA-479E-D95C-4D26CC2FE809}"/>
              </a:ext>
            </a:extLst>
          </p:cNvPr>
          <p:cNvCxnSpPr>
            <a:cxnSpLocks/>
          </p:cNvCxnSpPr>
          <p:nvPr/>
        </p:nvCxnSpPr>
        <p:spPr>
          <a:xfrm>
            <a:off x="4369687" y="3262845"/>
            <a:ext cx="1298738" cy="0"/>
          </a:xfrm>
          <a:prstGeom prst="straightConnector1">
            <a:avLst/>
          </a:prstGeom>
          <a:ln>
            <a:tailEnd type="triangle" w="lg" len="lg"/>
          </a:ln>
        </p:spPr>
        <p:style>
          <a:lnRef idx="2">
            <a:schemeClr val="accent1"/>
          </a:lnRef>
          <a:fillRef idx="0">
            <a:schemeClr val="accent1"/>
          </a:fillRef>
          <a:effectRef idx="1">
            <a:schemeClr val="accent1"/>
          </a:effectRef>
          <a:fontRef idx="minor">
            <a:schemeClr val="tx1"/>
          </a:fontRef>
        </p:style>
      </p:cxnSp>
      <p:sp>
        <p:nvSpPr>
          <p:cNvPr id="76" name="TextBox 75">
            <a:extLst>
              <a:ext uri="{FF2B5EF4-FFF2-40B4-BE49-F238E27FC236}">
                <a16:creationId xmlns:a16="http://schemas.microsoft.com/office/drawing/2014/main" id="{1D1B582C-3AB7-DB92-83E0-2457E50FB3ED}"/>
              </a:ext>
            </a:extLst>
          </p:cNvPr>
          <p:cNvSpPr txBox="1"/>
          <p:nvPr/>
        </p:nvSpPr>
        <p:spPr>
          <a:xfrm>
            <a:off x="3331500" y="3924741"/>
            <a:ext cx="2031325" cy="646331"/>
          </a:xfrm>
          <a:prstGeom prst="rect">
            <a:avLst/>
          </a:prstGeom>
          <a:noFill/>
        </p:spPr>
        <p:txBody>
          <a:bodyPr wrap="none" rtlCol="0">
            <a:spAutoFit/>
          </a:bodyPr>
          <a:lstStyle/>
          <a:p>
            <a:r>
              <a:rPr lang="en-US" dirty="0"/>
              <a:t>Some Speeches </a:t>
            </a:r>
          </a:p>
          <a:p>
            <a:r>
              <a:rPr lang="en-US" dirty="0"/>
              <a:t>are not Pathways </a:t>
            </a:r>
          </a:p>
        </p:txBody>
      </p:sp>
      <p:cxnSp>
        <p:nvCxnSpPr>
          <p:cNvPr id="77" name="Straight Arrow Connector 76">
            <a:extLst>
              <a:ext uri="{FF2B5EF4-FFF2-40B4-BE49-F238E27FC236}">
                <a16:creationId xmlns:a16="http://schemas.microsoft.com/office/drawing/2014/main" id="{A37FE473-C9A5-F8F2-D025-0A8B7A5D2094}"/>
              </a:ext>
            </a:extLst>
          </p:cNvPr>
          <p:cNvCxnSpPr>
            <a:cxnSpLocks/>
          </p:cNvCxnSpPr>
          <p:nvPr/>
        </p:nvCxnSpPr>
        <p:spPr>
          <a:xfrm>
            <a:off x="1767223" y="3904962"/>
            <a:ext cx="1298738" cy="0"/>
          </a:xfrm>
          <a:prstGeom prst="straightConnector1">
            <a:avLst/>
          </a:prstGeom>
          <a:ln>
            <a:tailEnd type="triangle" w="lg" len="lg"/>
          </a:ln>
        </p:spPr>
        <p:style>
          <a:lnRef idx="2">
            <a:schemeClr val="accent1"/>
          </a:lnRef>
          <a:fillRef idx="0">
            <a:schemeClr val="accent1"/>
          </a:fillRef>
          <a:effectRef idx="1">
            <a:schemeClr val="accent1"/>
          </a:effectRef>
          <a:fontRef idx="minor">
            <a:schemeClr val="tx1"/>
          </a:fontRef>
        </p:style>
      </p:cxnSp>
      <p:cxnSp>
        <p:nvCxnSpPr>
          <p:cNvPr id="78" name="Straight Arrow Connector 77">
            <a:extLst>
              <a:ext uri="{FF2B5EF4-FFF2-40B4-BE49-F238E27FC236}">
                <a16:creationId xmlns:a16="http://schemas.microsoft.com/office/drawing/2014/main" id="{5C6E2DD1-A1F0-8DE5-5442-EB6E7A493255}"/>
              </a:ext>
            </a:extLst>
          </p:cNvPr>
          <p:cNvCxnSpPr>
            <a:cxnSpLocks/>
          </p:cNvCxnSpPr>
          <p:nvPr/>
        </p:nvCxnSpPr>
        <p:spPr>
          <a:xfrm>
            <a:off x="1569731" y="4379766"/>
            <a:ext cx="1298738" cy="0"/>
          </a:xfrm>
          <a:prstGeom prst="straightConnector1">
            <a:avLst/>
          </a:prstGeom>
          <a:ln>
            <a:tailEnd type="triangle" w="lg" len="lg"/>
          </a:ln>
        </p:spPr>
        <p:style>
          <a:lnRef idx="2">
            <a:schemeClr val="accent1"/>
          </a:lnRef>
          <a:fillRef idx="0">
            <a:schemeClr val="accent1"/>
          </a:fillRef>
          <a:effectRef idx="1">
            <a:schemeClr val="accent1"/>
          </a:effectRef>
          <a:fontRef idx="minor">
            <a:schemeClr val="tx1"/>
          </a:fontRef>
        </p:style>
      </p:cxnSp>
      <p:cxnSp>
        <p:nvCxnSpPr>
          <p:cNvPr id="79" name="Straight Arrow Connector 78">
            <a:extLst>
              <a:ext uri="{FF2B5EF4-FFF2-40B4-BE49-F238E27FC236}">
                <a16:creationId xmlns:a16="http://schemas.microsoft.com/office/drawing/2014/main" id="{648144A6-514D-3A7C-412A-AC2AA867B1ED}"/>
              </a:ext>
            </a:extLst>
          </p:cNvPr>
          <p:cNvCxnSpPr>
            <a:cxnSpLocks/>
          </p:cNvCxnSpPr>
          <p:nvPr/>
        </p:nvCxnSpPr>
        <p:spPr>
          <a:xfrm>
            <a:off x="4341308" y="3938706"/>
            <a:ext cx="1298738" cy="0"/>
          </a:xfrm>
          <a:prstGeom prst="straightConnector1">
            <a:avLst/>
          </a:prstGeom>
          <a:ln>
            <a:tailEnd type="triangle" w="lg" len="lg"/>
          </a:ln>
        </p:spPr>
        <p:style>
          <a:lnRef idx="2">
            <a:schemeClr val="accent1"/>
          </a:lnRef>
          <a:fillRef idx="0">
            <a:schemeClr val="accent1"/>
          </a:fillRef>
          <a:effectRef idx="1">
            <a:schemeClr val="accent1"/>
          </a:effectRef>
          <a:fontRef idx="minor">
            <a:schemeClr val="tx1"/>
          </a:fontRef>
        </p:style>
      </p:cxnSp>
      <p:cxnSp>
        <p:nvCxnSpPr>
          <p:cNvPr id="80" name="Straight Arrow Connector 79">
            <a:extLst>
              <a:ext uri="{FF2B5EF4-FFF2-40B4-BE49-F238E27FC236}">
                <a16:creationId xmlns:a16="http://schemas.microsoft.com/office/drawing/2014/main" id="{517B0524-80C4-FA58-690A-03EC15EE3B2E}"/>
              </a:ext>
            </a:extLst>
          </p:cNvPr>
          <p:cNvCxnSpPr>
            <a:cxnSpLocks/>
          </p:cNvCxnSpPr>
          <p:nvPr/>
        </p:nvCxnSpPr>
        <p:spPr>
          <a:xfrm>
            <a:off x="3971531" y="4890559"/>
            <a:ext cx="1298738" cy="0"/>
          </a:xfrm>
          <a:prstGeom prst="straightConnector1">
            <a:avLst/>
          </a:prstGeom>
          <a:ln>
            <a:tailEnd type="triangle" w="lg" len="lg"/>
          </a:ln>
        </p:spPr>
        <p:style>
          <a:lnRef idx="2">
            <a:schemeClr val="accent1"/>
          </a:lnRef>
          <a:fillRef idx="0">
            <a:schemeClr val="accent1"/>
          </a:fillRef>
          <a:effectRef idx="1">
            <a:schemeClr val="accent1"/>
          </a:effectRef>
          <a:fontRef idx="minor">
            <a:schemeClr val="tx1"/>
          </a:fontRef>
        </p:style>
      </p:cxnSp>
      <p:cxnSp>
        <p:nvCxnSpPr>
          <p:cNvPr id="81" name="Straight Arrow Connector 80">
            <a:extLst>
              <a:ext uri="{FF2B5EF4-FFF2-40B4-BE49-F238E27FC236}">
                <a16:creationId xmlns:a16="http://schemas.microsoft.com/office/drawing/2014/main" id="{23DA92B8-6662-0515-6193-0BEA8BBAB526}"/>
              </a:ext>
            </a:extLst>
          </p:cNvPr>
          <p:cNvCxnSpPr>
            <a:cxnSpLocks/>
          </p:cNvCxnSpPr>
          <p:nvPr/>
        </p:nvCxnSpPr>
        <p:spPr>
          <a:xfrm>
            <a:off x="6942020" y="3956891"/>
            <a:ext cx="1298738" cy="0"/>
          </a:xfrm>
          <a:prstGeom prst="straightConnector1">
            <a:avLst/>
          </a:prstGeom>
          <a:ln>
            <a:tailEnd type="triangle" w="lg" len="lg"/>
          </a:ln>
        </p:spPr>
        <p:style>
          <a:lnRef idx="2">
            <a:schemeClr val="accent1"/>
          </a:lnRef>
          <a:fillRef idx="0">
            <a:schemeClr val="accent1"/>
          </a:fillRef>
          <a:effectRef idx="1">
            <a:schemeClr val="accent1"/>
          </a:effectRef>
          <a:fontRef idx="minor">
            <a:schemeClr val="tx1"/>
          </a:fontRef>
        </p:style>
      </p:cxnSp>
      <p:cxnSp>
        <p:nvCxnSpPr>
          <p:cNvPr id="82" name="Straight Arrow Connector 81">
            <a:extLst>
              <a:ext uri="{FF2B5EF4-FFF2-40B4-BE49-F238E27FC236}">
                <a16:creationId xmlns:a16="http://schemas.microsoft.com/office/drawing/2014/main" id="{C8228B5D-5BC0-88B6-F3AA-B8960F88341A}"/>
              </a:ext>
            </a:extLst>
          </p:cNvPr>
          <p:cNvCxnSpPr>
            <a:cxnSpLocks/>
          </p:cNvCxnSpPr>
          <p:nvPr/>
        </p:nvCxnSpPr>
        <p:spPr>
          <a:xfrm>
            <a:off x="6658217" y="4675827"/>
            <a:ext cx="1298738" cy="0"/>
          </a:xfrm>
          <a:prstGeom prst="straightConnector1">
            <a:avLst/>
          </a:prstGeom>
          <a:ln>
            <a:tailEnd type="triangle" w="lg" len="lg"/>
          </a:ln>
        </p:spPr>
        <p:style>
          <a:lnRef idx="2">
            <a:schemeClr val="accent1"/>
          </a:lnRef>
          <a:fillRef idx="0">
            <a:schemeClr val="accent1"/>
          </a:fillRef>
          <a:effectRef idx="1">
            <a:schemeClr val="accent1"/>
          </a:effectRef>
          <a:fontRef idx="minor">
            <a:schemeClr val="tx1"/>
          </a:fontRef>
        </p:style>
      </p:cxnSp>
      <p:cxnSp>
        <p:nvCxnSpPr>
          <p:cNvPr id="83" name="Straight Arrow Connector 82">
            <a:extLst>
              <a:ext uri="{FF2B5EF4-FFF2-40B4-BE49-F238E27FC236}">
                <a16:creationId xmlns:a16="http://schemas.microsoft.com/office/drawing/2014/main" id="{207907E6-78DE-F5C2-5E5F-1720E66D4E3C}"/>
              </a:ext>
            </a:extLst>
          </p:cNvPr>
          <p:cNvCxnSpPr>
            <a:cxnSpLocks/>
          </p:cNvCxnSpPr>
          <p:nvPr/>
        </p:nvCxnSpPr>
        <p:spPr>
          <a:xfrm flipH="1">
            <a:off x="8107380" y="4434947"/>
            <a:ext cx="1298738" cy="0"/>
          </a:xfrm>
          <a:prstGeom prst="straightConnector1">
            <a:avLst/>
          </a:prstGeom>
          <a:ln>
            <a:tailEnd type="triangle" w="lg" len="lg"/>
          </a:ln>
        </p:spPr>
        <p:style>
          <a:lnRef idx="2">
            <a:schemeClr val="accent1"/>
          </a:lnRef>
          <a:fillRef idx="0">
            <a:schemeClr val="accent1"/>
          </a:fillRef>
          <a:effectRef idx="1">
            <a:schemeClr val="accent1"/>
          </a:effectRef>
          <a:fontRef idx="minor">
            <a:schemeClr val="tx1"/>
          </a:fontRef>
        </p:style>
      </p:cxnSp>
      <p:cxnSp>
        <p:nvCxnSpPr>
          <p:cNvPr id="84" name="Straight Arrow Connector 83">
            <a:extLst>
              <a:ext uri="{FF2B5EF4-FFF2-40B4-BE49-F238E27FC236}">
                <a16:creationId xmlns:a16="http://schemas.microsoft.com/office/drawing/2014/main" id="{B0630898-9DC9-E3D9-C034-DD6BBC1912CE}"/>
              </a:ext>
            </a:extLst>
          </p:cNvPr>
          <p:cNvCxnSpPr>
            <a:cxnSpLocks/>
          </p:cNvCxnSpPr>
          <p:nvPr/>
        </p:nvCxnSpPr>
        <p:spPr>
          <a:xfrm flipH="1">
            <a:off x="7917199" y="2388856"/>
            <a:ext cx="1298738" cy="0"/>
          </a:xfrm>
          <a:prstGeom prst="straightConnector1">
            <a:avLst/>
          </a:prstGeom>
          <a:ln>
            <a:tailEnd type="triangle" w="lg" len="lg"/>
          </a:ln>
        </p:spPr>
        <p:style>
          <a:lnRef idx="2">
            <a:schemeClr val="accent1"/>
          </a:lnRef>
          <a:fillRef idx="0">
            <a:schemeClr val="accent1"/>
          </a:fillRef>
          <a:effectRef idx="1">
            <a:schemeClr val="accent1"/>
          </a:effectRef>
          <a:fontRef idx="minor">
            <a:schemeClr val="tx1"/>
          </a:fontRef>
        </p:style>
      </p:cxnSp>
      <p:sp>
        <p:nvSpPr>
          <p:cNvPr id="85" name="TextBox 84">
            <a:extLst>
              <a:ext uri="{FF2B5EF4-FFF2-40B4-BE49-F238E27FC236}">
                <a16:creationId xmlns:a16="http://schemas.microsoft.com/office/drawing/2014/main" id="{B98FA2CD-B8C8-B463-E139-8ABE6AE48005}"/>
              </a:ext>
            </a:extLst>
          </p:cNvPr>
          <p:cNvSpPr txBox="1"/>
          <p:nvPr/>
        </p:nvSpPr>
        <p:spPr>
          <a:xfrm>
            <a:off x="8107380" y="1712922"/>
            <a:ext cx="2155398" cy="646331"/>
          </a:xfrm>
          <a:prstGeom prst="rect">
            <a:avLst/>
          </a:prstGeom>
          <a:noFill/>
        </p:spPr>
        <p:txBody>
          <a:bodyPr wrap="none" rtlCol="0">
            <a:spAutoFit/>
          </a:bodyPr>
          <a:lstStyle/>
          <a:p>
            <a:r>
              <a:rPr lang="en-US" dirty="0"/>
              <a:t>President Doesn’t </a:t>
            </a:r>
          </a:p>
          <a:p>
            <a:r>
              <a:rPr lang="en-US" dirty="0"/>
              <a:t>Share This Outlook</a:t>
            </a:r>
          </a:p>
        </p:txBody>
      </p:sp>
      <p:cxnSp>
        <p:nvCxnSpPr>
          <p:cNvPr id="86" name="Straight Arrow Connector 85">
            <a:extLst>
              <a:ext uri="{FF2B5EF4-FFF2-40B4-BE49-F238E27FC236}">
                <a16:creationId xmlns:a16="http://schemas.microsoft.com/office/drawing/2014/main" id="{05698DE5-89F0-2E4B-4850-83F5CA7E1BFC}"/>
              </a:ext>
            </a:extLst>
          </p:cNvPr>
          <p:cNvCxnSpPr>
            <a:cxnSpLocks/>
          </p:cNvCxnSpPr>
          <p:nvPr/>
        </p:nvCxnSpPr>
        <p:spPr>
          <a:xfrm flipH="1">
            <a:off x="8227485" y="3041732"/>
            <a:ext cx="1298738" cy="0"/>
          </a:xfrm>
          <a:prstGeom prst="straightConnector1">
            <a:avLst/>
          </a:prstGeom>
          <a:ln>
            <a:tailEnd type="triangle" w="lg" len="lg"/>
          </a:ln>
        </p:spPr>
        <p:style>
          <a:lnRef idx="2">
            <a:schemeClr val="accent1"/>
          </a:lnRef>
          <a:fillRef idx="0">
            <a:schemeClr val="accent1"/>
          </a:fillRef>
          <a:effectRef idx="1">
            <a:schemeClr val="accent1"/>
          </a:effectRef>
          <a:fontRef idx="minor">
            <a:schemeClr val="tx1"/>
          </a:fontRef>
        </p:style>
      </p:cxnSp>
      <p:sp>
        <p:nvSpPr>
          <p:cNvPr id="87" name="TextBox 86">
            <a:extLst>
              <a:ext uri="{FF2B5EF4-FFF2-40B4-BE49-F238E27FC236}">
                <a16:creationId xmlns:a16="http://schemas.microsoft.com/office/drawing/2014/main" id="{F2DCBBED-7ED4-EF04-6771-80EAE13D178F}"/>
              </a:ext>
            </a:extLst>
          </p:cNvPr>
          <p:cNvSpPr txBox="1"/>
          <p:nvPr/>
        </p:nvSpPr>
        <p:spPr>
          <a:xfrm>
            <a:off x="8938146" y="2658661"/>
            <a:ext cx="684803" cy="369332"/>
          </a:xfrm>
          <a:prstGeom prst="rect">
            <a:avLst/>
          </a:prstGeom>
          <a:noFill/>
        </p:spPr>
        <p:txBody>
          <a:bodyPr wrap="none" rtlCol="0">
            <a:spAutoFit/>
          </a:bodyPr>
          <a:lstStyle/>
          <a:p>
            <a:r>
              <a:rPr lang="en-US" dirty="0"/>
              <a:t>Silos</a:t>
            </a:r>
          </a:p>
        </p:txBody>
      </p:sp>
      <p:sp>
        <p:nvSpPr>
          <p:cNvPr id="88" name="TextBox 87">
            <a:extLst>
              <a:ext uri="{FF2B5EF4-FFF2-40B4-BE49-F238E27FC236}">
                <a16:creationId xmlns:a16="http://schemas.microsoft.com/office/drawing/2014/main" id="{F3847019-D4D6-87AA-46F9-3DC39B71B4CB}"/>
              </a:ext>
            </a:extLst>
          </p:cNvPr>
          <p:cNvSpPr txBox="1"/>
          <p:nvPr/>
        </p:nvSpPr>
        <p:spPr>
          <a:xfrm>
            <a:off x="389907" y="5059015"/>
            <a:ext cx="2018566" cy="646331"/>
          </a:xfrm>
          <a:prstGeom prst="rect">
            <a:avLst/>
          </a:prstGeom>
          <a:noFill/>
        </p:spPr>
        <p:txBody>
          <a:bodyPr wrap="none" rtlCol="0">
            <a:spAutoFit/>
          </a:bodyPr>
          <a:lstStyle/>
          <a:p>
            <a:r>
              <a:rPr lang="en-US" dirty="0"/>
              <a:t>Skepticism About </a:t>
            </a:r>
            <a:br>
              <a:rPr lang="en-US" dirty="0"/>
            </a:br>
            <a:r>
              <a:rPr lang="en-US" dirty="0"/>
              <a:t>TM Protocols </a:t>
            </a:r>
          </a:p>
        </p:txBody>
      </p:sp>
      <p:cxnSp>
        <p:nvCxnSpPr>
          <p:cNvPr id="89" name="Straight Arrow Connector 88">
            <a:extLst>
              <a:ext uri="{FF2B5EF4-FFF2-40B4-BE49-F238E27FC236}">
                <a16:creationId xmlns:a16="http://schemas.microsoft.com/office/drawing/2014/main" id="{7832EDD2-730B-FE1D-7D09-5C88761EA6C0}"/>
              </a:ext>
            </a:extLst>
          </p:cNvPr>
          <p:cNvCxnSpPr>
            <a:cxnSpLocks/>
          </p:cNvCxnSpPr>
          <p:nvPr/>
        </p:nvCxnSpPr>
        <p:spPr>
          <a:xfrm>
            <a:off x="1270724" y="5095422"/>
            <a:ext cx="1298738" cy="0"/>
          </a:xfrm>
          <a:prstGeom prst="straightConnector1">
            <a:avLst/>
          </a:prstGeom>
          <a:ln>
            <a:tailEnd type="triangle" w="lg" len="lg"/>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1988887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07ACFF-4393-B404-4D8F-08552CC2EBFB}"/>
              </a:ext>
            </a:extLst>
          </p:cNvPr>
          <p:cNvSpPr>
            <a:spLocks noGrp="1"/>
          </p:cNvSpPr>
          <p:nvPr>
            <p:ph type="title"/>
          </p:nvPr>
        </p:nvSpPr>
        <p:spPr/>
        <p:txBody>
          <a:bodyPr/>
          <a:lstStyle/>
          <a:p>
            <a:r>
              <a:rPr lang="en-US" dirty="0"/>
              <a:t>Case Study 3: There is Something Missing</a:t>
            </a:r>
          </a:p>
        </p:txBody>
      </p:sp>
      <p:sp>
        <p:nvSpPr>
          <p:cNvPr id="3" name="Content Placeholder 2">
            <a:extLst>
              <a:ext uri="{FF2B5EF4-FFF2-40B4-BE49-F238E27FC236}">
                <a16:creationId xmlns:a16="http://schemas.microsoft.com/office/drawing/2014/main" id="{576EE1CE-21D9-765A-D4FE-60C04AB3428E}"/>
              </a:ext>
            </a:extLst>
          </p:cNvPr>
          <p:cNvSpPr>
            <a:spLocks noGrp="1"/>
          </p:cNvSpPr>
          <p:nvPr>
            <p:ph idx="1"/>
          </p:nvPr>
        </p:nvSpPr>
        <p:spPr/>
        <p:txBody>
          <a:bodyPr/>
          <a:lstStyle/>
          <a:p>
            <a:pPr marL="0" indent="0">
              <a:buNone/>
            </a:pPr>
            <a:r>
              <a:rPr lang="en-GB" b="1" dirty="0"/>
              <a:t>Root Causes</a:t>
            </a:r>
          </a:p>
          <a:p>
            <a:pPr marL="0" indent="0">
              <a:buNone/>
            </a:pPr>
            <a:r>
              <a:rPr lang="en-GB" dirty="0"/>
              <a:t>The club lacks consistent operational systems, there is no documentation, and no shared tools. </a:t>
            </a:r>
          </a:p>
          <a:p>
            <a:pPr marL="0" indent="0">
              <a:buNone/>
            </a:pPr>
            <a:r>
              <a:rPr lang="en-GB" dirty="0"/>
              <a:t>No formal communication between officers.</a:t>
            </a:r>
          </a:p>
          <a:p>
            <a:pPr marL="0" indent="0">
              <a:buNone/>
            </a:pPr>
            <a:endParaRPr lang="en-US" dirty="0"/>
          </a:p>
        </p:txBody>
      </p:sp>
      <p:sp>
        <p:nvSpPr>
          <p:cNvPr id="4" name="Content Placeholder 3">
            <a:extLst>
              <a:ext uri="{FF2B5EF4-FFF2-40B4-BE49-F238E27FC236}">
                <a16:creationId xmlns:a16="http://schemas.microsoft.com/office/drawing/2014/main" id="{D29665AE-07D0-2682-2288-3421A938824B}"/>
              </a:ext>
            </a:extLst>
          </p:cNvPr>
          <p:cNvSpPr>
            <a:spLocks noGrp="1"/>
          </p:cNvSpPr>
          <p:nvPr>
            <p:ph idx="11"/>
          </p:nvPr>
        </p:nvSpPr>
        <p:spPr/>
        <p:txBody>
          <a:bodyPr/>
          <a:lstStyle/>
          <a:p>
            <a:pPr marL="0" indent="0">
              <a:buNone/>
            </a:pPr>
            <a:r>
              <a:rPr lang="en-GB" b="1" dirty="0"/>
              <a:t>Root Solutions</a:t>
            </a:r>
          </a:p>
          <a:p>
            <a:r>
              <a:rPr lang="en-GB" dirty="0"/>
              <a:t>Implement foundational systems and processes. </a:t>
            </a:r>
          </a:p>
          <a:p>
            <a:r>
              <a:rPr lang="en-GB" dirty="0"/>
              <a:t>Reintroduce formal Executive Committee meetings and centralize all club information.</a:t>
            </a:r>
          </a:p>
          <a:p>
            <a:r>
              <a:rPr lang="en-GB" dirty="0"/>
              <a:t>Reintroduce a formal membership and finance tracking system.</a:t>
            </a:r>
          </a:p>
          <a:p>
            <a:endParaRPr lang="en-GB" dirty="0"/>
          </a:p>
          <a:p>
            <a:endParaRPr lang="en-US" dirty="0"/>
          </a:p>
        </p:txBody>
      </p:sp>
    </p:spTree>
    <p:extLst>
      <p:ext uri="{BB962C8B-B14F-4D97-AF65-F5344CB8AC3E}">
        <p14:creationId xmlns:p14="http://schemas.microsoft.com/office/powerpoint/2010/main" val="140033106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5CA5C6-55DF-6FEA-7056-798D28C02F50}"/>
              </a:ext>
            </a:extLst>
          </p:cNvPr>
          <p:cNvSpPr>
            <a:spLocks noGrp="1"/>
          </p:cNvSpPr>
          <p:nvPr>
            <p:ph type="title"/>
          </p:nvPr>
        </p:nvSpPr>
        <p:spPr/>
        <p:txBody>
          <a:bodyPr/>
          <a:lstStyle/>
          <a:p>
            <a:r>
              <a:rPr lang="en-US" dirty="0"/>
              <a:t>Case Study 4: Bringing Back Excellence</a:t>
            </a:r>
          </a:p>
        </p:txBody>
      </p:sp>
      <p:sp>
        <p:nvSpPr>
          <p:cNvPr id="3" name="Content Placeholder 2">
            <a:extLst>
              <a:ext uri="{FF2B5EF4-FFF2-40B4-BE49-F238E27FC236}">
                <a16:creationId xmlns:a16="http://schemas.microsoft.com/office/drawing/2014/main" id="{0270F6EA-042D-ADC9-71CA-69532CD74DEE}"/>
              </a:ext>
            </a:extLst>
          </p:cNvPr>
          <p:cNvSpPr>
            <a:spLocks noGrp="1"/>
          </p:cNvSpPr>
          <p:nvPr>
            <p:ph idx="1"/>
          </p:nvPr>
        </p:nvSpPr>
        <p:spPr/>
        <p:txBody>
          <a:bodyPr/>
          <a:lstStyle/>
          <a:p>
            <a:pPr marL="0" indent="0">
              <a:lnSpc>
                <a:spcPct val="100000"/>
              </a:lnSpc>
              <a:spcBef>
                <a:spcPts val="600"/>
              </a:spcBef>
              <a:buNone/>
            </a:pPr>
            <a:r>
              <a:rPr lang="en-US" b="1" dirty="0"/>
              <a:t>Scenario</a:t>
            </a:r>
          </a:p>
          <a:p>
            <a:pPr marL="0" indent="0">
              <a:lnSpc>
                <a:spcPct val="100000"/>
              </a:lnSpc>
              <a:spcBef>
                <a:spcPts val="600"/>
              </a:spcBef>
              <a:buNone/>
            </a:pPr>
            <a:r>
              <a:rPr lang="en-GB" dirty="0"/>
              <a:t>When you joined Peremoga Orators, you noticed many ribbons on the club’s banner, the most recent dating back to 2020. </a:t>
            </a:r>
          </a:p>
          <a:p>
            <a:pPr marL="0" indent="0">
              <a:lnSpc>
                <a:spcPct val="100000"/>
              </a:lnSpc>
              <a:spcBef>
                <a:spcPts val="600"/>
              </a:spcBef>
              <a:buNone/>
            </a:pPr>
            <a:r>
              <a:rPr lang="en-GB" dirty="0"/>
              <a:t>As President, you want to ensure that your year ends with a ribbon, so you crafted an ambitious Club Success Plan in July.</a:t>
            </a:r>
          </a:p>
          <a:p>
            <a:pPr marL="0" indent="0">
              <a:lnSpc>
                <a:spcPct val="100000"/>
              </a:lnSpc>
              <a:spcBef>
                <a:spcPts val="600"/>
              </a:spcBef>
              <a:buNone/>
            </a:pPr>
            <a:endParaRPr lang="en-US" dirty="0"/>
          </a:p>
        </p:txBody>
      </p:sp>
      <p:sp>
        <p:nvSpPr>
          <p:cNvPr id="4" name="Content Placeholder 3">
            <a:extLst>
              <a:ext uri="{FF2B5EF4-FFF2-40B4-BE49-F238E27FC236}">
                <a16:creationId xmlns:a16="http://schemas.microsoft.com/office/drawing/2014/main" id="{FC67F32E-0367-0AA6-9D41-4982A6689070}"/>
              </a:ext>
            </a:extLst>
          </p:cNvPr>
          <p:cNvSpPr>
            <a:spLocks noGrp="1"/>
          </p:cNvSpPr>
          <p:nvPr>
            <p:ph idx="11"/>
          </p:nvPr>
        </p:nvSpPr>
        <p:spPr/>
        <p:txBody>
          <a:bodyPr/>
          <a:lstStyle/>
          <a:p>
            <a:pPr marL="0" indent="0">
              <a:lnSpc>
                <a:spcPct val="100000"/>
              </a:lnSpc>
              <a:spcBef>
                <a:spcPts val="600"/>
              </a:spcBef>
              <a:buNone/>
            </a:pPr>
            <a:endParaRPr lang="en-GB" dirty="0"/>
          </a:p>
          <a:p>
            <a:pPr marL="0" indent="0">
              <a:lnSpc>
                <a:spcPct val="100000"/>
              </a:lnSpc>
              <a:spcBef>
                <a:spcPts val="600"/>
              </a:spcBef>
              <a:buNone/>
            </a:pPr>
            <a:r>
              <a:rPr lang="en-GB" dirty="0"/>
              <a:t>A few months later, those goals seem further away than they were in July, </a:t>
            </a:r>
            <a:r>
              <a:rPr lang="en-GB" spc="-50" dirty="0"/>
              <a:t>and energy across the club is dropping.</a:t>
            </a:r>
          </a:p>
          <a:p>
            <a:pPr marL="0" indent="0">
              <a:lnSpc>
                <a:spcPct val="100000"/>
              </a:lnSpc>
              <a:spcBef>
                <a:spcPts val="600"/>
              </a:spcBef>
              <a:buNone/>
            </a:pPr>
            <a:endParaRPr lang="en-GB" b="1" dirty="0"/>
          </a:p>
          <a:p>
            <a:pPr marL="0" indent="0">
              <a:buNone/>
            </a:pPr>
            <a:r>
              <a:rPr lang="en-GB" b="1" dirty="0"/>
              <a:t>What are the root cause(s) and root solution(s)?</a:t>
            </a:r>
          </a:p>
          <a:p>
            <a:endParaRPr lang="en-US" dirty="0"/>
          </a:p>
        </p:txBody>
      </p:sp>
    </p:spTree>
    <p:extLst>
      <p:ext uri="{BB962C8B-B14F-4D97-AF65-F5344CB8AC3E}">
        <p14:creationId xmlns:p14="http://schemas.microsoft.com/office/powerpoint/2010/main" val="402036040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2376D1-4F71-6DD3-2F65-FB08A20A5A00}"/>
              </a:ext>
            </a:extLst>
          </p:cNvPr>
          <p:cNvSpPr>
            <a:spLocks noGrp="1"/>
          </p:cNvSpPr>
          <p:nvPr>
            <p:ph type="title"/>
          </p:nvPr>
        </p:nvSpPr>
        <p:spPr/>
        <p:txBody>
          <a:bodyPr/>
          <a:lstStyle/>
          <a:p>
            <a:r>
              <a:rPr lang="en-US" dirty="0"/>
              <a:t>Case Study 4: Bringing Back Excellence</a:t>
            </a:r>
          </a:p>
        </p:txBody>
      </p:sp>
      <p:sp>
        <p:nvSpPr>
          <p:cNvPr id="4" name="Content Placeholder 3">
            <a:extLst>
              <a:ext uri="{FF2B5EF4-FFF2-40B4-BE49-F238E27FC236}">
                <a16:creationId xmlns:a16="http://schemas.microsoft.com/office/drawing/2014/main" id="{5DDC16BF-44EF-E083-97FE-3C4858228E77}"/>
              </a:ext>
            </a:extLst>
          </p:cNvPr>
          <p:cNvSpPr>
            <a:spLocks noGrp="1"/>
          </p:cNvSpPr>
          <p:nvPr>
            <p:ph idx="11"/>
          </p:nvPr>
        </p:nvSpPr>
        <p:spPr>
          <a:xfrm>
            <a:off x="6639338" y="1390389"/>
            <a:ext cx="5150661" cy="4786574"/>
          </a:xfrm>
        </p:spPr>
        <p:txBody>
          <a:bodyPr/>
          <a:lstStyle/>
          <a:p>
            <a:pPr>
              <a:lnSpc>
                <a:spcPct val="100000"/>
              </a:lnSpc>
              <a:spcBef>
                <a:spcPts val="600"/>
              </a:spcBef>
            </a:pPr>
            <a:r>
              <a:rPr lang="en-GB" sz="2000" dirty="0"/>
              <a:t>Historical data shows the club once had more than 30 members. Since you joined, you have never seen more than 10 people at a meeting, including guests.</a:t>
            </a:r>
          </a:p>
          <a:p>
            <a:pPr>
              <a:lnSpc>
                <a:spcPct val="100000"/>
              </a:lnSpc>
              <a:spcBef>
                <a:spcPts val="600"/>
              </a:spcBef>
            </a:pPr>
            <a:r>
              <a:rPr lang="en-GB" sz="2000" dirty="0"/>
              <a:t>Energy levels are low.</a:t>
            </a:r>
          </a:p>
          <a:p>
            <a:pPr>
              <a:lnSpc>
                <a:spcPct val="100000"/>
              </a:lnSpc>
              <a:spcBef>
                <a:spcPts val="600"/>
              </a:spcBef>
            </a:pPr>
            <a:r>
              <a:rPr lang="en-GB" sz="2000" dirty="0"/>
              <a:t>The VPE and VPM are performing their roles but are demoralized.</a:t>
            </a:r>
          </a:p>
          <a:p>
            <a:pPr>
              <a:lnSpc>
                <a:spcPct val="100000"/>
              </a:lnSpc>
              <a:spcBef>
                <a:spcPts val="600"/>
              </a:spcBef>
            </a:pPr>
            <a:r>
              <a:rPr lang="en-GB" sz="2000" dirty="0"/>
              <a:t>The VPPR believes that current meetings are not worth promoting.</a:t>
            </a:r>
          </a:p>
          <a:p>
            <a:pPr>
              <a:lnSpc>
                <a:spcPct val="100000"/>
              </a:lnSpc>
              <a:spcBef>
                <a:spcPts val="600"/>
              </a:spcBef>
            </a:pPr>
            <a:r>
              <a:rPr lang="en-GB" sz="2000" dirty="0"/>
              <a:t>The Treasurer rarely attends due to work </a:t>
            </a:r>
            <a:r>
              <a:rPr lang="en-GB" sz="2000" spc="-30" dirty="0"/>
              <a:t>travel, although they are a charter member.</a:t>
            </a:r>
          </a:p>
          <a:p>
            <a:pPr>
              <a:lnSpc>
                <a:spcPct val="100000"/>
              </a:lnSpc>
              <a:spcBef>
                <a:spcPts val="600"/>
              </a:spcBef>
            </a:pPr>
            <a:r>
              <a:rPr lang="en-GB" sz="2000" dirty="0"/>
              <a:t>The Secretary and SAA left at renewals.</a:t>
            </a:r>
          </a:p>
        </p:txBody>
      </p:sp>
      <p:sp>
        <p:nvSpPr>
          <p:cNvPr id="5" name="TextBox 4">
            <a:extLst>
              <a:ext uri="{FF2B5EF4-FFF2-40B4-BE49-F238E27FC236}">
                <a16:creationId xmlns:a16="http://schemas.microsoft.com/office/drawing/2014/main" id="{560DF06D-0736-FC8B-D4A9-64CDCF12B7D5}"/>
              </a:ext>
            </a:extLst>
          </p:cNvPr>
          <p:cNvSpPr txBox="1"/>
          <p:nvPr/>
        </p:nvSpPr>
        <p:spPr>
          <a:xfrm>
            <a:off x="575125" y="1390389"/>
            <a:ext cx="1553630" cy="3293209"/>
          </a:xfrm>
          <a:prstGeom prst="rect">
            <a:avLst/>
          </a:prstGeom>
          <a:noFill/>
          <a:ln>
            <a:solidFill>
              <a:schemeClr val="bg1"/>
            </a:solidFill>
          </a:ln>
        </p:spPr>
        <p:txBody>
          <a:bodyPr wrap="none" rtlCol="0">
            <a:spAutoFit/>
          </a:bodyPr>
          <a:lstStyle/>
          <a:p>
            <a:pPr algn="r"/>
            <a:r>
              <a:rPr lang="en-US" sz="1600" b="1" dirty="0">
                <a:solidFill>
                  <a:schemeClr val="bg1"/>
                </a:solidFill>
              </a:rPr>
              <a:t>DCP Goals</a:t>
            </a:r>
          </a:p>
          <a:p>
            <a:pPr algn="r"/>
            <a:r>
              <a:rPr lang="en-US" sz="9600" b="1" dirty="0">
                <a:solidFill>
                  <a:schemeClr val="accent4"/>
                </a:solidFill>
              </a:rPr>
              <a:t>1</a:t>
            </a:r>
          </a:p>
          <a:p>
            <a:pPr algn="r"/>
            <a:r>
              <a:rPr lang="en-US" sz="9600" b="1" dirty="0">
                <a:solidFill>
                  <a:schemeClr val="bg1"/>
                </a:solidFill>
              </a:rPr>
              <a:t>10</a:t>
            </a:r>
          </a:p>
        </p:txBody>
      </p:sp>
      <p:cxnSp>
        <p:nvCxnSpPr>
          <p:cNvPr id="6" name="Straight Connector 5">
            <a:extLst>
              <a:ext uri="{FF2B5EF4-FFF2-40B4-BE49-F238E27FC236}">
                <a16:creationId xmlns:a16="http://schemas.microsoft.com/office/drawing/2014/main" id="{60732582-79AC-DACB-D025-BE2851A0482A}"/>
              </a:ext>
            </a:extLst>
          </p:cNvPr>
          <p:cNvCxnSpPr>
            <a:cxnSpLocks/>
          </p:cNvCxnSpPr>
          <p:nvPr/>
        </p:nvCxnSpPr>
        <p:spPr>
          <a:xfrm>
            <a:off x="575125" y="3170789"/>
            <a:ext cx="1553630" cy="0"/>
          </a:xfrm>
          <a:prstGeom prst="line">
            <a:avLst/>
          </a:prstGeom>
          <a:ln w="76200"/>
        </p:spPr>
        <p:style>
          <a:lnRef idx="1">
            <a:schemeClr val="accent6"/>
          </a:lnRef>
          <a:fillRef idx="0">
            <a:schemeClr val="accent6"/>
          </a:fillRef>
          <a:effectRef idx="0">
            <a:schemeClr val="accent6"/>
          </a:effectRef>
          <a:fontRef idx="minor">
            <a:schemeClr val="tx1"/>
          </a:fontRef>
        </p:style>
      </p:cxnSp>
      <p:sp>
        <p:nvSpPr>
          <p:cNvPr id="7" name="TextBox 6">
            <a:extLst>
              <a:ext uri="{FF2B5EF4-FFF2-40B4-BE49-F238E27FC236}">
                <a16:creationId xmlns:a16="http://schemas.microsoft.com/office/drawing/2014/main" id="{099504AA-3A16-8642-9D8D-F3F19A05E604}"/>
              </a:ext>
            </a:extLst>
          </p:cNvPr>
          <p:cNvSpPr txBox="1"/>
          <p:nvPr/>
        </p:nvSpPr>
        <p:spPr>
          <a:xfrm>
            <a:off x="2215685" y="1390389"/>
            <a:ext cx="2032929" cy="3539430"/>
          </a:xfrm>
          <a:prstGeom prst="rect">
            <a:avLst/>
          </a:prstGeom>
          <a:noFill/>
          <a:ln>
            <a:solidFill>
              <a:schemeClr val="bg1"/>
            </a:solidFill>
          </a:ln>
        </p:spPr>
        <p:txBody>
          <a:bodyPr wrap="none" rtlCol="0">
            <a:spAutoFit/>
          </a:bodyPr>
          <a:lstStyle/>
          <a:p>
            <a:pPr algn="r"/>
            <a:r>
              <a:rPr lang="en-US" sz="1600" b="1" dirty="0">
                <a:solidFill>
                  <a:schemeClr val="bg1"/>
                </a:solidFill>
              </a:rPr>
              <a:t>Renewals Sept/Oct</a:t>
            </a:r>
          </a:p>
          <a:p>
            <a:pPr algn="r"/>
            <a:r>
              <a:rPr lang="en-US" sz="9600" b="1" dirty="0">
                <a:solidFill>
                  <a:schemeClr val="accent4"/>
                </a:solidFill>
              </a:rPr>
              <a:t>11</a:t>
            </a:r>
          </a:p>
          <a:p>
            <a:pPr algn="r"/>
            <a:r>
              <a:rPr lang="en-US" sz="9600" b="1" dirty="0">
                <a:solidFill>
                  <a:schemeClr val="bg1"/>
                </a:solidFill>
              </a:rPr>
              <a:t>15</a:t>
            </a:r>
          </a:p>
          <a:p>
            <a:pPr algn="r"/>
            <a:r>
              <a:rPr lang="en-US" sz="1600" b="1" dirty="0">
                <a:solidFill>
                  <a:schemeClr val="bg1"/>
                </a:solidFill>
              </a:rPr>
              <a:t>Base Membership</a:t>
            </a:r>
          </a:p>
        </p:txBody>
      </p:sp>
      <p:sp>
        <p:nvSpPr>
          <p:cNvPr id="8" name="TextBox 7">
            <a:extLst>
              <a:ext uri="{FF2B5EF4-FFF2-40B4-BE49-F238E27FC236}">
                <a16:creationId xmlns:a16="http://schemas.microsoft.com/office/drawing/2014/main" id="{FDD0ACCB-E612-D2E1-9E84-3273050B2757}"/>
              </a:ext>
            </a:extLst>
          </p:cNvPr>
          <p:cNvSpPr txBox="1"/>
          <p:nvPr/>
        </p:nvSpPr>
        <p:spPr>
          <a:xfrm>
            <a:off x="4373165" y="1390389"/>
            <a:ext cx="1883849" cy="1815882"/>
          </a:xfrm>
          <a:prstGeom prst="rect">
            <a:avLst/>
          </a:prstGeom>
          <a:noFill/>
          <a:ln>
            <a:solidFill>
              <a:schemeClr val="bg1"/>
            </a:solidFill>
          </a:ln>
        </p:spPr>
        <p:txBody>
          <a:bodyPr wrap="none" rtlCol="0">
            <a:spAutoFit/>
          </a:bodyPr>
          <a:lstStyle/>
          <a:p>
            <a:pPr algn="r"/>
            <a:r>
              <a:rPr lang="en-US" sz="1600" b="1" dirty="0">
                <a:solidFill>
                  <a:schemeClr val="bg1"/>
                </a:solidFill>
              </a:rPr>
              <a:t>Membership Now</a:t>
            </a:r>
          </a:p>
          <a:p>
            <a:pPr algn="r"/>
            <a:r>
              <a:rPr lang="en-US" sz="9600" b="1" dirty="0">
                <a:solidFill>
                  <a:schemeClr val="accent4"/>
                </a:solidFill>
              </a:rPr>
              <a:t>17</a:t>
            </a:r>
          </a:p>
        </p:txBody>
      </p:sp>
      <p:cxnSp>
        <p:nvCxnSpPr>
          <p:cNvPr id="9" name="Straight Connector 8">
            <a:extLst>
              <a:ext uri="{FF2B5EF4-FFF2-40B4-BE49-F238E27FC236}">
                <a16:creationId xmlns:a16="http://schemas.microsoft.com/office/drawing/2014/main" id="{825F2937-98FF-F404-0D5B-2B004DE55BA6}"/>
              </a:ext>
            </a:extLst>
          </p:cNvPr>
          <p:cNvCxnSpPr>
            <a:cxnSpLocks/>
          </p:cNvCxnSpPr>
          <p:nvPr/>
        </p:nvCxnSpPr>
        <p:spPr>
          <a:xfrm>
            <a:off x="2682221" y="3170789"/>
            <a:ext cx="1553630" cy="0"/>
          </a:xfrm>
          <a:prstGeom prst="line">
            <a:avLst/>
          </a:prstGeom>
          <a:ln w="76200"/>
        </p:spPr>
        <p:style>
          <a:lnRef idx="1">
            <a:schemeClr val="accent6"/>
          </a:lnRef>
          <a:fillRef idx="0">
            <a:schemeClr val="accent6"/>
          </a:fillRef>
          <a:effectRef idx="0">
            <a:schemeClr val="accent6"/>
          </a:effectRef>
          <a:fontRef idx="minor">
            <a:schemeClr val="tx1"/>
          </a:fontRef>
        </p:style>
      </p:cxnSp>
    </p:spTree>
    <p:extLst>
      <p:ext uri="{BB962C8B-B14F-4D97-AF65-F5344CB8AC3E}">
        <p14:creationId xmlns:p14="http://schemas.microsoft.com/office/powerpoint/2010/main" val="236206732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BB0666-5FAD-0FC8-0A1D-C1C5E2CC7890}"/>
              </a:ext>
            </a:extLst>
          </p:cNvPr>
          <p:cNvSpPr>
            <a:spLocks noGrp="1"/>
          </p:cNvSpPr>
          <p:nvPr>
            <p:ph type="title"/>
          </p:nvPr>
        </p:nvSpPr>
        <p:spPr/>
        <p:txBody>
          <a:bodyPr/>
          <a:lstStyle/>
          <a:p>
            <a:r>
              <a:rPr lang="en-US" dirty="0"/>
              <a:t>Case Study 4: Bringing Back Excellence</a:t>
            </a:r>
          </a:p>
        </p:txBody>
      </p:sp>
      <p:cxnSp>
        <p:nvCxnSpPr>
          <p:cNvPr id="3" name="Straight Arrow Connector 2">
            <a:extLst>
              <a:ext uri="{FF2B5EF4-FFF2-40B4-BE49-F238E27FC236}">
                <a16:creationId xmlns:a16="http://schemas.microsoft.com/office/drawing/2014/main" id="{D6807570-84B6-0959-6E2C-4DABFDE8FA0B}"/>
              </a:ext>
            </a:extLst>
          </p:cNvPr>
          <p:cNvCxnSpPr>
            <a:cxnSpLocks/>
          </p:cNvCxnSpPr>
          <p:nvPr/>
        </p:nvCxnSpPr>
        <p:spPr>
          <a:xfrm>
            <a:off x="993913" y="3578087"/>
            <a:ext cx="8918713" cy="0"/>
          </a:xfrm>
          <a:prstGeom prst="straightConnector1">
            <a:avLst/>
          </a:prstGeom>
          <a:ln w="76200">
            <a:tailEnd type="triangle" w="lg" len="lg"/>
          </a:ln>
        </p:spPr>
        <p:style>
          <a:lnRef idx="2">
            <a:schemeClr val="accent1"/>
          </a:lnRef>
          <a:fillRef idx="0">
            <a:schemeClr val="accent1"/>
          </a:fillRef>
          <a:effectRef idx="1">
            <a:schemeClr val="accent1"/>
          </a:effectRef>
          <a:fontRef idx="minor">
            <a:schemeClr val="tx1"/>
          </a:fontRef>
        </p:style>
      </p:cxnSp>
      <p:cxnSp>
        <p:nvCxnSpPr>
          <p:cNvPr id="4" name="Straight Arrow Connector 3">
            <a:extLst>
              <a:ext uri="{FF2B5EF4-FFF2-40B4-BE49-F238E27FC236}">
                <a16:creationId xmlns:a16="http://schemas.microsoft.com/office/drawing/2014/main" id="{6381253F-6A5D-73D6-EF83-B8D5868F3F69}"/>
              </a:ext>
            </a:extLst>
          </p:cNvPr>
          <p:cNvCxnSpPr/>
          <p:nvPr/>
        </p:nvCxnSpPr>
        <p:spPr>
          <a:xfrm>
            <a:off x="2451652" y="1683026"/>
            <a:ext cx="742122" cy="1895061"/>
          </a:xfrm>
          <a:prstGeom prst="straightConnector1">
            <a:avLst/>
          </a:prstGeom>
          <a:ln w="38100">
            <a:tailEnd type="triangle" w="lg" len="lg"/>
          </a:ln>
        </p:spPr>
        <p:style>
          <a:lnRef idx="2">
            <a:schemeClr val="accent1"/>
          </a:lnRef>
          <a:fillRef idx="0">
            <a:schemeClr val="accent1"/>
          </a:fillRef>
          <a:effectRef idx="1">
            <a:schemeClr val="accent1"/>
          </a:effectRef>
          <a:fontRef idx="minor">
            <a:schemeClr val="tx1"/>
          </a:fontRef>
        </p:style>
      </p:cxnSp>
      <p:cxnSp>
        <p:nvCxnSpPr>
          <p:cNvPr id="5" name="Straight Arrow Connector 4">
            <a:extLst>
              <a:ext uri="{FF2B5EF4-FFF2-40B4-BE49-F238E27FC236}">
                <a16:creationId xmlns:a16="http://schemas.microsoft.com/office/drawing/2014/main" id="{25DF69BF-BAC9-F02A-B38D-5AEBD84D3438}"/>
              </a:ext>
            </a:extLst>
          </p:cNvPr>
          <p:cNvCxnSpPr/>
          <p:nvPr/>
        </p:nvCxnSpPr>
        <p:spPr>
          <a:xfrm>
            <a:off x="5062331" y="1683026"/>
            <a:ext cx="742122" cy="1895061"/>
          </a:xfrm>
          <a:prstGeom prst="straightConnector1">
            <a:avLst/>
          </a:prstGeom>
          <a:ln w="38100">
            <a:tailEnd type="triangle" w="lg" len="lg"/>
          </a:ln>
        </p:spPr>
        <p:style>
          <a:lnRef idx="2">
            <a:schemeClr val="accent1"/>
          </a:lnRef>
          <a:fillRef idx="0">
            <a:schemeClr val="accent1"/>
          </a:fillRef>
          <a:effectRef idx="1">
            <a:schemeClr val="accent1"/>
          </a:effectRef>
          <a:fontRef idx="minor">
            <a:schemeClr val="tx1"/>
          </a:fontRef>
        </p:style>
      </p:cxnSp>
      <p:cxnSp>
        <p:nvCxnSpPr>
          <p:cNvPr id="6" name="Straight Arrow Connector 5">
            <a:extLst>
              <a:ext uri="{FF2B5EF4-FFF2-40B4-BE49-F238E27FC236}">
                <a16:creationId xmlns:a16="http://schemas.microsoft.com/office/drawing/2014/main" id="{F8075618-2AD4-F762-CC80-905E8C0017FE}"/>
              </a:ext>
            </a:extLst>
          </p:cNvPr>
          <p:cNvCxnSpPr/>
          <p:nvPr/>
        </p:nvCxnSpPr>
        <p:spPr>
          <a:xfrm>
            <a:off x="7673010" y="1683026"/>
            <a:ext cx="742122" cy="1895061"/>
          </a:xfrm>
          <a:prstGeom prst="straightConnector1">
            <a:avLst/>
          </a:prstGeom>
          <a:ln w="38100">
            <a:tailEnd type="triangle" w="lg" len="lg"/>
          </a:ln>
        </p:spPr>
        <p:style>
          <a:lnRef idx="2">
            <a:schemeClr val="accent1"/>
          </a:lnRef>
          <a:fillRef idx="0">
            <a:schemeClr val="accent1"/>
          </a:fillRef>
          <a:effectRef idx="1">
            <a:schemeClr val="accent1"/>
          </a:effectRef>
          <a:fontRef idx="minor">
            <a:schemeClr val="tx1"/>
          </a:fontRef>
        </p:style>
      </p:cxnSp>
      <p:cxnSp>
        <p:nvCxnSpPr>
          <p:cNvPr id="7" name="Straight Arrow Connector 6">
            <a:extLst>
              <a:ext uri="{FF2B5EF4-FFF2-40B4-BE49-F238E27FC236}">
                <a16:creationId xmlns:a16="http://schemas.microsoft.com/office/drawing/2014/main" id="{B338E4A0-7DED-3F5C-E952-8E3E191FBCE2}"/>
              </a:ext>
            </a:extLst>
          </p:cNvPr>
          <p:cNvCxnSpPr>
            <a:cxnSpLocks/>
          </p:cNvCxnSpPr>
          <p:nvPr/>
        </p:nvCxnSpPr>
        <p:spPr>
          <a:xfrm flipV="1">
            <a:off x="2451652" y="3604591"/>
            <a:ext cx="742122" cy="1895061"/>
          </a:xfrm>
          <a:prstGeom prst="straightConnector1">
            <a:avLst/>
          </a:prstGeom>
          <a:ln w="38100">
            <a:tailEnd type="triangle" w="lg" len="lg"/>
          </a:ln>
        </p:spPr>
        <p:style>
          <a:lnRef idx="2">
            <a:schemeClr val="accent1"/>
          </a:lnRef>
          <a:fillRef idx="0">
            <a:schemeClr val="accent1"/>
          </a:fillRef>
          <a:effectRef idx="1">
            <a:schemeClr val="accent1"/>
          </a:effectRef>
          <a:fontRef idx="minor">
            <a:schemeClr val="tx1"/>
          </a:fontRef>
        </p:style>
      </p:cxnSp>
      <p:cxnSp>
        <p:nvCxnSpPr>
          <p:cNvPr id="8" name="Straight Arrow Connector 7">
            <a:extLst>
              <a:ext uri="{FF2B5EF4-FFF2-40B4-BE49-F238E27FC236}">
                <a16:creationId xmlns:a16="http://schemas.microsoft.com/office/drawing/2014/main" id="{4AD72ED8-A609-E5C5-5581-1202E1B53ACC}"/>
              </a:ext>
            </a:extLst>
          </p:cNvPr>
          <p:cNvCxnSpPr>
            <a:cxnSpLocks/>
          </p:cNvCxnSpPr>
          <p:nvPr/>
        </p:nvCxnSpPr>
        <p:spPr>
          <a:xfrm flipV="1">
            <a:off x="5062331" y="3604591"/>
            <a:ext cx="742122" cy="1895061"/>
          </a:xfrm>
          <a:prstGeom prst="straightConnector1">
            <a:avLst/>
          </a:prstGeom>
          <a:ln w="38100">
            <a:tailEnd type="triangle" w="lg" len="lg"/>
          </a:ln>
        </p:spPr>
        <p:style>
          <a:lnRef idx="2">
            <a:schemeClr val="accent1"/>
          </a:lnRef>
          <a:fillRef idx="0">
            <a:schemeClr val="accent1"/>
          </a:fillRef>
          <a:effectRef idx="1">
            <a:schemeClr val="accent1"/>
          </a:effectRef>
          <a:fontRef idx="minor">
            <a:schemeClr val="tx1"/>
          </a:fontRef>
        </p:style>
      </p:cxnSp>
      <p:cxnSp>
        <p:nvCxnSpPr>
          <p:cNvPr id="9" name="Straight Arrow Connector 8">
            <a:extLst>
              <a:ext uri="{FF2B5EF4-FFF2-40B4-BE49-F238E27FC236}">
                <a16:creationId xmlns:a16="http://schemas.microsoft.com/office/drawing/2014/main" id="{D16DA5D2-1DCB-6BE2-17BB-55D373802F44}"/>
              </a:ext>
            </a:extLst>
          </p:cNvPr>
          <p:cNvCxnSpPr>
            <a:cxnSpLocks/>
          </p:cNvCxnSpPr>
          <p:nvPr/>
        </p:nvCxnSpPr>
        <p:spPr>
          <a:xfrm flipV="1">
            <a:off x="7673010" y="3604591"/>
            <a:ext cx="742122" cy="1895061"/>
          </a:xfrm>
          <a:prstGeom prst="straightConnector1">
            <a:avLst/>
          </a:prstGeom>
          <a:ln w="38100">
            <a:tailEnd type="triangle" w="lg" len="lg"/>
          </a:ln>
        </p:spPr>
        <p:style>
          <a:lnRef idx="2">
            <a:schemeClr val="accent1"/>
          </a:lnRef>
          <a:fillRef idx="0">
            <a:schemeClr val="accent1"/>
          </a:fillRef>
          <a:effectRef idx="1">
            <a:schemeClr val="accent1"/>
          </a:effectRef>
          <a:fontRef idx="minor">
            <a:schemeClr val="tx1"/>
          </a:fontRef>
        </p:style>
      </p:cxnSp>
      <p:sp>
        <p:nvSpPr>
          <p:cNvPr id="10" name="TextBox 9">
            <a:extLst>
              <a:ext uri="{FF2B5EF4-FFF2-40B4-BE49-F238E27FC236}">
                <a16:creationId xmlns:a16="http://schemas.microsoft.com/office/drawing/2014/main" id="{4A55D3F0-4B01-F893-0B4E-E604A4C96D60}"/>
              </a:ext>
            </a:extLst>
          </p:cNvPr>
          <p:cNvSpPr txBox="1"/>
          <p:nvPr/>
        </p:nvSpPr>
        <p:spPr>
          <a:xfrm>
            <a:off x="1622739" y="1251392"/>
            <a:ext cx="1657826" cy="461665"/>
          </a:xfrm>
          <a:prstGeom prst="rect">
            <a:avLst/>
          </a:prstGeom>
          <a:noFill/>
        </p:spPr>
        <p:txBody>
          <a:bodyPr wrap="none" rtlCol="0">
            <a:spAutoFit/>
          </a:bodyPr>
          <a:lstStyle/>
          <a:p>
            <a:r>
              <a:rPr lang="en-US" sz="2400" dirty="0"/>
              <a:t>Resources</a:t>
            </a:r>
          </a:p>
        </p:txBody>
      </p:sp>
      <p:sp>
        <p:nvSpPr>
          <p:cNvPr id="11" name="TextBox 10">
            <a:extLst>
              <a:ext uri="{FF2B5EF4-FFF2-40B4-BE49-F238E27FC236}">
                <a16:creationId xmlns:a16="http://schemas.microsoft.com/office/drawing/2014/main" id="{71DA6E9E-1944-A4C4-EEAE-FD7BF613FED4}"/>
              </a:ext>
            </a:extLst>
          </p:cNvPr>
          <p:cNvSpPr txBox="1"/>
          <p:nvPr/>
        </p:nvSpPr>
        <p:spPr>
          <a:xfrm>
            <a:off x="4233417" y="1251392"/>
            <a:ext cx="1622560" cy="461665"/>
          </a:xfrm>
          <a:prstGeom prst="rect">
            <a:avLst/>
          </a:prstGeom>
          <a:noFill/>
        </p:spPr>
        <p:txBody>
          <a:bodyPr wrap="none" rtlCol="0">
            <a:spAutoFit/>
          </a:bodyPr>
          <a:lstStyle/>
          <a:p>
            <a:r>
              <a:rPr lang="en-US" sz="2400" dirty="0"/>
              <a:t>Processes</a:t>
            </a:r>
          </a:p>
        </p:txBody>
      </p:sp>
      <p:sp>
        <p:nvSpPr>
          <p:cNvPr id="12" name="TextBox 11">
            <a:extLst>
              <a:ext uri="{FF2B5EF4-FFF2-40B4-BE49-F238E27FC236}">
                <a16:creationId xmlns:a16="http://schemas.microsoft.com/office/drawing/2014/main" id="{7A9A0AD0-CECF-07DD-ABDD-49439CBBD60D}"/>
              </a:ext>
            </a:extLst>
          </p:cNvPr>
          <p:cNvSpPr txBox="1"/>
          <p:nvPr/>
        </p:nvSpPr>
        <p:spPr>
          <a:xfrm>
            <a:off x="6844095" y="1251392"/>
            <a:ext cx="1710725" cy="461665"/>
          </a:xfrm>
          <a:prstGeom prst="rect">
            <a:avLst/>
          </a:prstGeom>
          <a:noFill/>
        </p:spPr>
        <p:txBody>
          <a:bodyPr wrap="none" rtlCol="0">
            <a:spAutoFit/>
          </a:bodyPr>
          <a:lstStyle/>
          <a:p>
            <a:r>
              <a:rPr lang="en-US" sz="2400" dirty="0"/>
              <a:t>Leadership</a:t>
            </a:r>
          </a:p>
        </p:txBody>
      </p:sp>
      <p:sp>
        <p:nvSpPr>
          <p:cNvPr id="13" name="TextBox 12">
            <a:extLst>
              <a:ext uri="{FF2B5EF4-FFF2-40B4-BE49-F238E27FC236}">
                <a16:creationId xmlns:a16="http://schemas.microsoft.com/office/drawing/2014/main" id="{0CC50FD4-3A6B-1E20-79E3-59536DD9B4A6}"/>
              </a:ext>
            </a:extLst>
          </p:cNvPr>
          <p:cNvSpPr txBox="1"/>
          <p:nvPr/>
        </p:nvSpPr>
        <p:spPr>
          <a:xfrm>
            <a:off x="1622739" y="5584853"/>
            <a:ext cx="1178528" cy="461665"/>
          </a:xfrm>
          <a:prstGeom prst="rect">
            <a:avLst/>
          </a:prstGeom>
          <a:noFill/>
        </p:spPr>
        <p:txBody>
          <a:bodyPr wrap="none" rtlCol="0">
            <a:spAutoFit/>
          </a:bodyPr>
          <a:lstStyle/>
          <a:p>
            <a:r>
              <a:rPr lang="en-US" sz="2400" dirty="0"/>
              <a:t>Culture</a:t>
            </a:r>
          </a:p>
        </p:txBody>
      </p:sp>
      <p:sp>
        <p:nvSpPr>
          <p:cNvPr id="14" name="TextBox 13">
            <a:extLst>
              <a:ext uri="{FF2B5EF4-FFF2-40B4-BE49-F238E27FC236}">
                <a16:creationId xmlns:a16="http://schemas.microsoft.com/office/drawing/2014/main" id="{79FE25E3-AE72-9D4C-CF35-5DF0623D2677}"/>
              </a:ext>
            </a:extLst>
          </p:cNvPr>
          <p:cNvSpPr txBox="1"/>
          <p:nvPr/>
        </p:nvSpPr>
        <p:spPr>
          <a:xfrm>
            <a:off x="4233417" y="5584853"/>
            <a:ext cx="1435008" cy="461665"/>
          </a:xfrm>
          <a:prstGeom prst="rect">
            <a:avLst/>
          </a:prstGeom>
          <a:noFill/>
        </p:spPr>
        <p:txBody>
          <a:bodyPr wrap="none" rtlCol="0">
            <a:spAutoFit/>
          </a:bodyPr>
          <a:lstStyle/>
          <a:p>
            <a:r>
              <a:rPr lang="en-US" sz="2400" dirty="0"/>
              <a:t>Meetings</a:t>
            </a:r>
          </a:p>
        </p:txBody>
      </p:sp>
      <p:sp>
        <p:nvSpPr>
          <p:cNvPr id="15" name="TextBox 14">
            <a:extLst>
              <a:ext uri="{FF2B5EF4-FFF2-40B4-BE49-F238E27FC236}">
                <a16:creationId xmlns:a16="http://schemas.microsoft.com/office/drawing/2014/main" id="{B798D0A4-E312-9004-B405-DAB51F2347C6}"/>
              </a:ext>
            </a:extLst>
          </p:cNvPr>
          <p:cNvSpPr txBox="1"/>
          <p:nvPr/>
        </p:nvSpPr>
        <p:spPr>
          <a:xfrm>
            <a:off x="6844095" y="5584853"/>
            <a:ext cx="1880643" cy="461665"/>
          </a:xfrm>
          <a:prstGeom prst="rect">
            <a:avLst/>
          </a:prstGeom>
          <a:noFill/>
        </p:spPr>
        <p:txBody>
          <a:bodyPr wrap="none" rtlCol="0">
            <a:spAutoFit/>
          </a:bodyPr>
          <a:lstStyle/>
          <a:p>
            <a:r>
              <a:rPr lang="en-US" sz="2400" dirty="0"/>
              <a:t>Membership</a:t>
            </a:r>
          </a:p>
        </p:txBody>
      </p:sp>
      <p:sp>
        <p:nvSpPr>
          <p:cNvPr id="16" name="TextBox 15">
            <a:extLst>
              <a:ext uri="{FF2B5EF4-FFF2-40B4-BE49-F238E27FC236}">
                <a16:creationId xmlns:a16="http://schemas.microsoft.com/office/drawing/2014/main" id="{6C78BE33-BEF7-9685-CCA7-92487B9D82F1}"/>
              </a:ext>
            </a:extLst>
          </p:cNvPr>
          <p:cNvSpPr txBox="1"/>
          <p:nvPr/>
        </p:nvSpPr>
        <p:spPr>
          <a:xfrm>
            <a:off x="10145963" y="3162588"/>
            <a:ext cx="1696105" cy="830997"/>
          </a:xfrm>
          <a:prstGeom prst="rect">
            <a:avLst/>
          </a:prstGeom>
          <a:noFill/>
        </p:spPr>
        <p:txBody>
          <a:bodyPr wrap="none" rtlCol="0">
            <a:spAutoFit/>
          </a:bodyPr>
          <a:lstStyle/>
          <a:p>
            <a:pPr algn="ctr"/>
            <a:r>
              <a:rPr lang="en-US" sz="2400" b="1" dirty="0"/>
              <a:t>Team </a:t>
            </a:r>
          </a:p>
          <a:p>
            <a:pPr algn="ctr"/>
            <a:r>
              <a:rPr lang="en-US" sz="2400" b="1" dirty="0"/>
              <a:t>Not Active</a:t>
            </a:r>
          </a:p>
        </p:txBody>
      </p:sp>
      <p:sp>
        <p:nvSpPr>
          <p:cNvPr id="17" name="TextBox 16">
            <a:extLst>
              <a:ext uri="{FF2B5EF4-FFF2-40B4-BE49-F238E27FC236}">
                <a16:creationId xmlns:a16="http://schemas.microsoft.com/office/drawing/2014/main" id="{36467A0C-D31E-7730-E10E-A371286225D6}"/>
              </a:ext>
            </a:extLst>
          </p:cNvPr>
          <p:cNvSpPr txBox="1"/>
          <p:nvPr/>
        </p:nvSpPr>
        <p:spPr>
          <a:xfrm>
            <a:off x="559182" y="2149401"/>
            <a:ext cx="2082621" cy="646331"/>
          </a:xfrm>
          <a:prstGeom prst="rect">
            <a:avLst/>
          </a:prstGeom>
          <a:noFill/>
        </p:spPr>
        <p:txBody>
          <a:bodyPr wrap="none" rtlCol="0">
            <a:spAutoFit/>
          </a:bodyPr>
          <a:lstStyle/>
          <a:p>
            <a:r>
              <a:rPr lang="en-US" dirty="0"/>
              <a:t>Declining Finance </a:t>
            </a:r>
          </a:p>
          <a:p>
            <a:r>
              <a:rPr lang="en-US" dirty="0"/>
              <a:t>Reserves</a:t>
            </a:r>
          </a:p>
        </p:txBody>
      </p:sp>
      <p:sp>
        <p:nvSpPr>
          <p:cNvPr id="19" name="TextBox 18">
            <a:extLst>
              <a:ext uri="{FF2B5EF4-FFF2-40B4-BE49-F238E27FC236}">
                <a16:creationId xmlns:a16="http://schemas.microsoft.com/office/drawing/2014/main" id="{2E7A185D-1036-A11B-7C16-71E0FBD1546B}"/>
              </a:ext>
            </a:extLst>
          </p:cNvPr>
          <p:cNvSpPr txBox="1"/>
          <p:nvPr/>
        </p:nvSpPr>
        <p:spPr>
          <a:xfrm>
            <a:off x="3048029" y="1663147"/>
            <a:ext cx="1984261" cy="923330"/>
          </a:xfrm>
          <a:prstGeom prst="rect">
            <a:avLst/>
          </a:prstGeom>
          <a:noFill/>
        </p:spPr>
        <p:txBody>
          <a:bodyPr wrap="none" rtlCol="0">
            <a:spAutoFit/>
          </a:bodyPr>
          <a:lstStyle/>
          <a:p>
            <a:r>
              <a:rPr lang="en-US" dirty="0"/>
              <a:t>Current Ways of </a:t>
            </a:r>
          </a:p>
          <a:p>
            <a:r>
              <a:rPr lang="en-US" dirty="0"/>
              <a:t>Working Feel </a:t>
            </a:r>
          </a:p>
          <a:p>
            <a:r>
              <a:rPr lang="en-US" dirty="0"/>
              <a:t>Time-Consuming</a:t>
            </a:r>
          </a:p>
        </p:txBody>
      </p:sp>
      <p:sp>
        <p:nvSpPr>
          <p:cNvPr id="20" name="TextBox 19">
            <a:extLst>
              <a:ext uri="{FF2B5EF4-FFF2-40B4-BE49-F238E27FC236}">
                <a16:creationId xmlns:a16="http://schemas.microsoft.com/office/drawing/2014/main" id="{4D389172-C4E7-B79E-5C0F-02BC23056C79}"/>
              </a:ext>
            </a:extLst>
          </p:cNvPr>
          <p:cNvSpPr txBox="1"/>
          <p:nvPr/>
        </p:nvSpPr>
        <p:spPr>
          <a:xfrm>
            <a:off x="3590877" y="2616514"/>
            <a:ext cx="1838965" cy="646331"/>
          </a:xfrm>
          <a:prstGeom prst="rect">
            <a:avLst/>
          </a:prstGeom>
          <a:noFill/>
        </p:spPr>
        <p:txBody>
          <a:bodyPr wrap="none" rtlCol="0">
            <a:spAutoFit/>
          </a:bodyPr>
          <a:lstStyle/>
          <a:p>
            <a:r>
              <a:rPr lang="en-US" dirty="0"/>
              <a:t>Only Outdated </a:t>
            </a:r>
          </a:p>
          <a:p>
            <a:r>
              <a:rPr lang="en-US" dirty="0"/>
              <a:t>Guidance Exists</a:t>
            </a:r>
          </a:p>
        </p:txBody>
      </p:sp>
      <p:sp>
        <p:nvSpPr>
          <p:cNvPr id="22" name="TextBox 21">
            <a:extLst>
              <a:ext uri="{FF2B5EF4-FFF2-40B4-BE49-F238E27FC236}">
                <a16:creationId xmlns:a16="http://schemas.microsoft.com/office/drawing/2014/main" id="{4ADC71C5-6EE9-F0E8-9D85-0D38106AFB0A}"/>
              </a:ext>
            </a:extLst>
          </p:cNvPr>
          <p:cNvSpPr txBox="1"/>
          <p:nvPr/>
        </p:nvSpPr>
        <p:spPr>
          <a:xfrm>
            <a:off x="5834493" y="2632568"/>
            <a:ext cx="2295385" cy="646331"/>
          </a:xfrm>
          <a:prstGeom prst="rect">
            <a:avLst/>
          </a:prstGeom>
          <a:noFill/>
        </p:spPr>
        <p:txBody>
          <a:bodyPr wrap="square" rtlCol="0">
            <a:spAutoFit/>
          </a:bodyPr>
          <a:lstStyle/>
          <a:p>
            <a:r>
              <a:rPr lang="en-US" dirty="0"/>
              <a:t>Lack of Engagement from EC Team</a:t>
            </a:r>
          </a:p>
        </p:txBody>
      </p:sp>
      <p:sp>
        <p:nvSpPr>
          <p:cNvPr id="23" name="TextBox 22">
            <a:extLst>
              <a:ext uri="{FF2B5EF4-FFF2-40B4-BE49-F238E27FC236}">
                <a16:creationId xmlns:a16="http://schemas.microsoft.com/office/drawing/2014/main" id="{312B6DA4-BF22-7ED8-CBCD-FCAB108B3896}"/>
              </a:ext>
            </a:extLst>
          </p:cNvPr>
          <p:cNvSpPr txBox="1"/>
          <p:nvPr/>
        </p:nvSpPr>
        <p:spPr>
          <a:xfrm>
            <a:off x="562009" y="4333773"/>
            <a:ext cx="1479892" cy="646331"/>
          </a:xfrm>
          <a:prstGeom prst="rect">
            <a:avLst/>
          </a:prstGeom>
          <a:noFill/>
        </p:spPr>
        <p:txBody>
          <a:bodyPr wrap="none" rtlCol="0">
            <a:spAutoFit/>
          </a:bodyPr>
          <a:lstStyle/>
          <a:p>
            <a:r>
              <a:rPr lang="en-US" dirty="0"/>
              <a:t>Limited </a:t>
            </a:r>
          </a:p>
          <a:p>
            <a:r>
              <a:rPr lang="en-US" dirty="0"/>
              <a:t>Socialization</a:t>
            </a:r>
          </a:p>
        </p:txBody>
      </p:sp>
      <p:sp>
        <p:nvSpPr>
          <p:cNvPr id="24" name="TextBox 23">
            <a:extLst>
              <a:ext uri="{FF2B5EF4-FFF2-40B4-BE49-F238E27FC236}">
                <a16:creationId xmlns:a16="http://schemas.microsoft.com/office/drawing/2014/main" id="{B0D82C4D-BA50-58A3-7064-31ED4A7B4626}"/>
              </a:ext>
            </a:extLst>
          </p:cNvPr>
          <p:cNvSpPr txBox="1"/>
          <p:nvPr/>
        </p:nvSpPr>
        <p:spPr>
          <a:xfrm>
            <a:off x="2942002" y="5140894"/>
            <a:ext cx="1796197" cy="369332"/>
          </a:xfrm>
          <a:prstGeom prst="rect">
            <a:avLst/>
          </a:prstGeom>
          <a:noFill/>
        </p:spPr>
        <p:txBody>
          <a:bodyPr wrap="none" rtlCol="0">
            <a:spAutoFit/>
          </a:bodyPr>
          <a:lstStyle/>
          <a:p>
            <a:r>
              <a:rPr lang="en-US" dirty="0"/>
              <a:t>Variable Quality</a:t>
            </a:r>
          </a:p>
        </p:txBody>
      </p:sp>
      <p:sp>
        <p:nvSpPr>
          <p:cNvPr id="25" name="TextBox 24">
            <a:extLst>
              <a:ext uri="{FF2B5EF4-FFF2-40B4-BE49-F238E27FC236}">
                <a16:creationId xmlns:a16="http://schemas.microsoft.com/office/drawing/2014/main" id="{CEFC35FF-88C7-1B86-C59E-D94418B568A4}"/>
              </a:ext>
            </a:extLst>
          </p:cNvPr>
          <p:cNvSpPr txBox="1"/>
          <p:nvPr/>
        </p:nvSpPr>
        <p:spPr>
          <a:xfrm>
            <a:off x="3195106" y="4673184"/>
            <a:ext cx="1402948" cy="369332"/>
          </a:xfrm>
          <a:prstGeom prst="rect">
            <a:avLst/>
          </a:prstGeom>
          <a:noFill/>
        </p:spPr>
        <p:txBody>
          <a:bodyPr wrap="none" rtlCol="0">
            <a:spAutoFit/>
          </a:bodyPr>
          <a:lstStyle/>
          <a:p>
            <a:r>
              <a:rPr lang="en-US" dirty="0"/>
              <a:t>Low Energy</a:t>
            </a:r>
          </a:p>
        </p:txBody>
      </p:sp>
      <p:sp>
        <p:nvSpPr>
          <p:cNvPr id="26" name="TextBox 25">
            <a:extLst>
              <a:ext uri="{FF2B5EF4-FFF2-40B4-BE49-F238E27FC236}">
                <a16:creationId xmlns:a16="http://schemas.microsoft.com/office/drawing/2014/main" id="{9FD9F747-9429-8A9E-5E41-27F01B352EED}"/>
              </a:ext>
            </a:extLst>
          </p:cNvPr>
          <p:cNvSpPr txBox="1"/>
          <p:nvPr/>
        </p:nvSpPr>
        <p:spPr>
          <a:xfrm>
            <a:off x="5982901" y="3953969"/>
            <a:ext cx="2198038" cy="646331"/>
          </a:xfrm>
          <a:prstGeom prst="rect">
            <a:avLst/>
          </a:prstGeom>
          <a:noFill/>
        </p:spPr>
        <p:txBody>
          <a:bodyPr wrap="none" rtlCol="0">
            <a:spAutoFit/>
          </a:bodyPr>
          <a:lstStyle/>
          <a:p>
            <a:r>
              <a:rPr lang="en-US" dirty="0"/>
              <a:t>Guests join but </a:t>
            </a:r>
          </a:p>
          <a:p>
            <a:r>
              <a:rPr lang="en-US" dirty="0"/>
              <a:t>don’t Stay Involved </a:t>
            </a:r>
          </a:p>
        </p:txBody>
      </p:sp>
      <p:sp>
        <p:nvSpPr>
          <p:cNvPr id="28" name="TextBox 27">
            <a:extLst>
              <a:ext uri="{FF2B5EF4-FFF2-40B4-BE49-F238E27FC236}">
                <a16:creationId xmlns:a16="http://schemas.microsoft.com/office/drawing/2014/main" id="{7DFA6A21-B121-44D4-001C-6E3C0F338324}"/>
              </a:ext>
            </a:extLst>
          </p:cNvPr>
          <p:cNvSpPr txBox="1"/>
          <p:nvPr/>
        </p:nvSpPr>
        <p:spPr>
          <a:xfrm>
            <a:off x="5772557" y="5130320"/>
            <a:ext cx="1826206" cy="369332"/>
          </a:xfrm>
          <a:prstGeom prst="rect">
            <a:avLst/>
          </a:prstGeom>
          <a:noFill/>
        </p:spPr>
        <p:txBody>
          <a:bodyPr wrap="none" rtlCol="0">
            <a:spAutoFit/>
          </a:bodyPr>
          <a:lstStyle/>
          <a:p>
            <a:r>
              <a:rPr lang="en-US" dirty="0"/>
              <a:t>Low Attendance</a:t>
            </a:r>
          </a:p>
        </p:txBody>
      </p:sp>
      <p:cxnSp>
        <p:nvCxnSpPr>
          <p:cNvPr id="29" name="Straight Arrow Connector 28">
            <a:extLst>
              <a:ext uri="{FF2B5EF4-FFF2-40B4-BE49-F238E27FC236}">
                <a16:creationId xmlns:a16="http://schemas.microsoft.com/office/drawing/2014/main" id="{E8C0FB6F-8267-5BFA-2CB8-9304E8279CD0}"/>
              </a:ext>
            </a:extLst>
          </p:cNvPr>
          <p:cNvCxnSpPr>
            <a:cxnSpLocks/>
          </p:cNvCxnSpPr>
          <p:nvPr/>
        </p:nvCxnSpPr>
        <p:spPr>
          <a:xfrm>
            <a:off x="1554056" y="2785994"/>
            <a:ext cx="1298738" cy="0"/>
          </a:xfrm>
          <a:prstGeom prst="straightConnector1">
            <a:avLst/>
          </a:prstGeom>
          <a:ln>
            <a:tailEnd type="triangle" w="lg" len="lg"/>
          </a:ln>
        </p:spPr>
        <p:style>
          <a:lnRef idx="2">
            <a:schemeClr val="accent1"/>
          </a:lnRef>
          <a:fillRef idx="0">
            <a:schemeClr val="accent1"/>
          </a:fillRef>
          <a:effectRef idx="1">
            <a:schemeClr val="accent1"/>
          </a:effectRef>
          <a:fontRef idx="minor">
            <a:schemeClr val="tx1"/>
          </a:fontRef>
        </p:style>
      </p:cxnSp>
      <p:cxnSp>
        <p:nvCxnSpPr>
          <p:cNvPr id="30" name="Straight Arrow Connector 29">
            <a:extLst>
              <a:ext uri="{FF2B5EF4-FFF2-40B4-BE49-F238E27FC236}">
                <a16:creationId xmlns:a16="http://schemas.microsoft.com/office/drawing/2014/main" id="{4E06158B-D86A-F4B6-8645-F27DC24DEA27}"/>
              </a:ext>
            </a:extLst>
          </p:cNvPr>
          <p:cNvCxnSpPr>
            <a:cxnSpLocks/>
          </p:cNvCxnSpPr>
          <p:nvPr/>
        </p:nvCxnSpPr>
        <p:spPr>
          <a:xfrm>
            <a:off x="4095427" y="2586477"/>
            <a:ext cx="1298738" cy="0"/>
          </a:xfrm>
          <a:prstGeom prst="straightConnector1">
            <a:avLst/>
          </a:prstGeom>
          <a:ln>
            <a:tailEnd type="triangle" w="lg" len="lg"/>
          </a:ln>
        </p:spPr>
        <p:style>
          <a:lnRef idx="2">
            <a:schemeClr val="accent1"/>
          </a:lnRef>
          <a:fillRef idx="0">
            <a:schemeClr val="accent1"/>
          </a:fillRef>
          <a:effectRef idx="1">
            <a:schemeClr val="accent1"/>
          </a:effectRef>
          <a:fontRef idx="minor">
            <a:schemeClr val="tx1"/>
          </a:fontRef>
        </p:style>
      </p:cxnSp>
      <p:cxnSp>
        <p:nvCxnSpPr>
          <p:cNvPr id="33" name="Straight Arrow Connector 32">
            <a:extLst>
              <a:ext uri="{FF2B5EF4-FFF2-40B4-BE49-F238E27FC236}">
                <a16:creationId xmlns:a16="http://schemas.microsoft.com/office/drawing/2014/main" id="{83239FC5-D225-A64C-C9D2-40BC3593FC2F}"/>
              </a:ext>
            </a:extLst>
          </p:cNvPr>
          <p:cNvCxnSpPr>
            <a:cxnSpLocks/>
          </p:cNvCxnSpPr>
          <p:nvPr/>
        </p:nvCxnSpPr>
        <p:spPr>
          <a:xfrm>
            <a:off x="7015485" y="3260252"/>
            <a:ext cx="1298738" cy="0"/>
          </a:xfrm>
          <a:prstGeom prst="straightConnector1">
            <a:avLst/>
          </a:prstGeom>
          <a:ln>
            <a:tailEnd type="triangle" w="lg" len="lg"/>
          </a:ln>
        </p:spPr>
        <p:style>
          <a:lnRef idx="2">
            <a:schemeClr val="accent1"/>
          </a:lnRef>
          <a:fillRef idx="0">
            <a:schemeClr val="accent1"/>
          </a:fillRef>
          <a:effectRef idx="1">
            <a:schemeClr val="accent1"/>
          </a:effectRef>
          <a:fontRef idx="minor">
            <a:schemeClr val="tx1"/>
          </a:fontRef>
        </p:style>
      </p:cxnSp>
      <p:cxnSp>
        <p:nvCxnSpPr>
          <p:cNvPr id="34" name="Straight Arrow Connector 33">
            <a:extLst>
              <a:ext uri="{FF2B5EF4-FFF2-40B4-BE49-F238E27FC236}">
                <a16:creationId xmlns:a16="http://schemas.microsoft.com/office/drawing/2014/main" id="{369FEA82-D34A-5934-5BBB-DEF06A297593}"/>
              </a:ext>
            </a:extLst>
          </p:cNvPr>
          <p:cNvCxnSpPr>
            <a:cxnSpLocks/>
          </p:cNvCxnSpPr>
          <p:nvPr/>
        </p:nvCxnSpPr>
        <p:spPr>
          <a:xfrm>
            <a:off x="4369687" y="3262845"/>
            <a:ext cx="1298738" cy="0"/>
          </a:xfrm>
          <a:prstGeom prst="straightConnector1">
            <a:avLst/>
          </a:prstGeom>
          <a:ln>
            <a:tailEnd type="triangle" w="lg" len="lg"/>
          </a:ln>
        </p:spPr>
        <p:style>
          <a:lnRef idx="2">
            <a:schemeClr val="accent1"/>
          </a:lnRef>
          <a:fillRef idx="0">
            <a:schemeClr val="accent1"/>
          </a:fillRef>
          <a:effectRef idx="1">
            <a:schemeClr val="accent1"/>
          </a:effectRef>
          <a:fontRef idx="minor">
            <a:schemeClr val="tx1"/>
          </a:fontRef>
        </p:style>
      </p:cxnSp>
      <p:sp>
        <p:nvSpPr>
          <p:cNvPr id="35" name="TextBox 34">
            <a:extLst>
              <a:ext uri="{FF2B5EF4-FFF2-40B4-BE49-F238E27FC236}">
                <a16:creationId xmlns:a16="http://schemas.microsoft.com/office/drawing/2014/main" id="{F75C632F-48B9-E266-414B-E5D3941377E1}"/>
              </a:ext>
            </a:extLst>
          </p:cNvPr>
          <p:cNvSpPr txBox="1"/>
          <p:nvPr/>
        </p:nvSpPr>
        <p:spPr>
          <a:xfrm>
            <a:off x="3561882" y="3923152"/>
            <a:ext cx="1569660" cy="646331"/>
          </a:xfrm>
          <a:prstGeom prst="rect">
            <a:avLst/>
          </a:prstGeom>
          <a:noFill/>
        </p:spPr>
        <p:txBody>
          <a:bodyPr wrap="none" rtlCol="0">
            <a:spAutoFit/>
          </a:bodyPr>
          <a:lstStyle/>
          <a:p>
            <a:r>
              <a:rPr lang="en-US" dirty="0"/>
              <a:t>Last Minute </a:t>
            </a:r>
            <a:br>
              <a:rPr lang="en-US" dirty="0"/>
            </a:br>
            <a:r>
              <a:rPr lang="en-US" dirty="0"/>
              <a:t>Cancellations</a:t>
            </a:r>
          </a:p>
        </p:txBody>
      </p:sp>
      <p:cxnSp>
        <p:nvCxnSpPr>
          <p:cNvPr id="36" name="Straight Arrow Connector 35">
            <a:extLst>
              <a:ext uri="{FF2B5EF4-FFF2-40B4-BE49-F238E27FC236}">
                <a16:creationId xmlns:a16="http://schemas.microsoft.com/office/drawing/2014/main" id="{F694BBE3-D55D-6F0D-6B5E-D2E1BAC79D09}"/>
              </a:ext>
            </a:extLst>
          </p:cNvPr>
          <p:cNvCxnSpPr>
            <a:cxnSpLocks/>
          </p:cNvCxnSpPr>
          <p:nvPr/>
        </p:nvCxnSpPr>
        <p:spPr>
          <a:xfrm>
            <a:off x="1581972" y="4370180"/>
            <a:ext cx="1298738" cy="0"/>
          </a:xfrm>
          <a:prstGeom prst="straightConnector1">
            <a:avLst/>
          </a:prstGeom>
          <a:ln>
            <a:tailEnd type="triangle" w="lg" len="lg"/>
          </a:ln>
        </p:spPr>
        <p:style>
          <a:lnRef idx="2">
            <a:schemeClr val="accent1"/>
          </a:lnRef>
          <a:fillRef idx="0">
            <a:schemeClr val="accent1"/>
          </a:fillRef>
          <a:effectRef idx="1">
            <a:schemeClr val="accent1"/>
          </a:effectRef>
          <a:fontRef idx="minor">
            <a:schemeClr val="tx1"/>
          </a:fontRef>
        </p:style>
      </p:cxnSp>
      <p:cxnSp>
        <p:nvCxnSpPr>
          <p:cNvPr id="37" name="Straight Arrow Connector 36">
            <a:extLst>
              <a:ext uri="{FF2B5EF4-FFF2-40B4-BE49-F238E27FC236}">
                <a16:creationId xmlns:a16="http://schemas.microsoft.com/office/drawing/2014/main" id="{A0C51602-D4DA-D921-D64D-C81961267798}"/>
              </a:ext>
            </a:extLst>
          </p:cNvPr>
          <p:cNvCxnSpPr>
            <a:cxnSpLocks/>
          </p:cNvCxnSpPr>
          <p:nvPr/>
        </p:nvCxnSpPr>
        <p:spPr>
          <a:xfrm>
            <a:off x="3878203" y="5175466"/>
            <a:ext cx="1298738" cy="0"/>
          </a:xfrm>
          <a:prstGeom prst="straightConnector1">
            <a:avLst/>
          </a:prstGeom>
          <a:ln>
            <a:tailEnd type="triangle" w="lg" len="lg"/>
          </a:ln>
        </p:spPr>
        <p:style>
          <a:lnRef idx="2">
            <a:schemeClr val="accent1"/>
          </a:lnRef>
          <a:fillRef idx="0">
            <a:schemeClr val="accent1"/>
          </a:fillRef>
          <a:effectRef idx="1">
            <a:schemeClr val="accent1"/>
          </a:effectRef>
          <a:fontRef idx="minor">
            <a:schemeClr val="tx1"/>
          </a:fontRef>
        </p:style>
      </p:cxnSp>
      <p:cxnSp>
        <p:nvCxnSpPr>
          <p:cNvPr id="38" name="Straight Arrow Connector 37">
            <a:extLst>
              <a:ext uri="{FF2B5EF4-FFF2-40B4-BE49-F238E27FC236}">
                <a16:creationId xmlns:a16="http://schemas.microsoft.com/office/drawing/2014/main" id="{3ABEBCAE-4AFE-27CE-F43B-07C05C3D74C5}"/>
              </a:ext>
            </a:extLst>
          </p:cNvPr>
          <p:cNvCxnSpPr>
            <a:cxnSpLocks/>
          </p:cNvCxnSpPr>
          <p:nvPr/>
        </p:nvCxnSpPr>
        <p:spPr>
          <a:xfrm>
            <a:off x="4341308" y="3938706"/>
            <a:ext cx="1298738" cy="0"/>
          </a:xfrm>
          <a:prstGeom prst="straightConnector1">
            <a:avLst/>
          </a:prstGeom>
          <a:ln>
            <a:tailEnd type="triangle" w="lg" len="lg"/>
          </a:ln>
        </p:spPr>
        <p:style>
          <a:lnRef idx="2">
            <a:schemeClr val="accent1"/>
          </a:lnRef>
          <a:fillRef idx="0">
            <a:schemeClr val="accent1"/>
          </a:fillRef>
          <a:effectRef idx="1">
            <a:schemeClr val="accent1"/>
          </a:effectRef>
          <a:fontRef idx="minor">
            <a:schemeClr val="tx1"/>
          </a:fontRef>
        </p:style>
      </p:cxnSp>
      <p:cxnSp>
        <p:nvCxnSpPr>
          <p:cNvPr id="39" name="Straight Arrow Connector 38">
            <a:extLst>
              <a:ext uri="{FF2B5EF4-FFF2-40B4-BE49-F238E27FC236}">
                <a16:creationId xmlns:a16="http://schemas.microsoft.com/office/drawing/2014/main" id="{A8A2E056-1B64-B050-2C4E-8BBCD2D96F74}"/>
              </a:ext>
            </a:extLst>
          </p:cNvPr>
          <p:cNvCxnSpPr>
            <a:cxnSpLocks/>
          </p:cNvCxnSpPr>
          <p:nvPr/>
        </p:nvCxnSpPr>
        <p:spPr>
          <a:xfrm>
            <a:off x="4076461" y="4665709"/>
            <a:ext cx="1298738" cy="0"/>
          </a:xfrm>
          <a:prstGeom prst="straightConnector1">
            <a:avLst/>
          </a:prstGeom>
          <a:ln>
            <a:tailEnd type="triangle" w="lg" len="lg"/>
          </a:ln>
        </p:spPr>
        <p:style>
          <a:lnRef idx="2">
            <a:schemeClr val="accent1"/>
          </a:lnRef>
          <a:fillRef idx="0">
            <a:schemeClr val="accent1"/>
          </a:fillRef>
          <a:effectRef idx="1">
            <a:schemeClr val="accent1"/>
          </a:effectRef>
          <a:fontRef idx="minor">
            <a:schemeClr val="tx1"/>
          </a:fontRef>
        </p:style>
      </p:cxnSp>
      <p:cxnSp>
        <p:nvCxnSpPr>
          <p:cNvPr id="40" name="Straight Arrow Connector 39">
            <a:extLst>
              <a:ext uri="{FF2B5EF4-FFF2-40B4-BE49-F238E27FC236}">
                <a16:creationId xmlns:a16="http://schemas.microsoft.com/office/drawing/2014/main" id="{7F62AE5A-E3E5-8CCB-3C50-50D1557A45C1}"/>
              </a:ext>
            </a:extLst>
          </p:cNvPr>
          <p:cNvCxnSpPr>
            <a:cxnSpLocks/>
          </p:cNvCxnSpPr>
          <p:nvPr/>
        </p:nvCxnSpPr>
        <p:spPr>
          <a:xfrm>
            <a:off x="6942020" y="3956891"/>
            <a:ext cx="1298738" cy="0"/>
          </a:xfrm>
          <a:prstGeom prst="straightConnector1">
            <a:avLst/>
          </a:prstGeom>
          <a:ln>
            <a:tailEnd type="triangle" w="lg" len="lg"/>
          </a:ln>
        </p:spPr>
        <p:style>
          <a:lnRef idx="2">
            <a:schemeClr val="accent1"/>
          </a:lnRef>
          <a:fillRef idx="0">
            <a:schemeClr val="accent1"/>
          </a:fillRef>
          <a:effectRef idx="1">
            <a:schemeClr val="accent1"/>
          </a:effectRef>
          <a:fontRef idx="minor">
            <a:schemeClr val="tx1"/>
          </a:fontRef>
        </p:style>
      </p:cxnSp>
      <p:cxnSp>
        <p:nvCxnSpPr>
          <p:cNvPr id="41" name="Straight Arrow Connector 40">
            <a:extLst>
              <a:ext uri="{FF2B5EF4-FFF2-40B4-BE49-F238E27FC236}">
                <a16:creationId xmlns:a16="http://schemas.microsoft.com/office/drawing/2014/main" id="{BB1AD80D-90D9-74E8-5D6F-67499B351DB0}"/>
              </a:ext>
            </a:extLst>
          </p:cNvPr>
          <p:cNvCxnSpPr>
            <a:cxnSpLocks/>
          </p:cNvCxnSpPr>
          <p:nvPr/>
        </p:nvCxnSpPr>
        <p:spPr>
          <a:xfrm>
            <a:off x="6507463" y="5140438"/>
            <a:ext cx="1298738" cy="0"/>
          </a:xfrm>
          <a:prstGeom prst="straightConnector1">
            <a:avLst/>
          </a:prstGeom>
          <a:ln>
            <a:tailEnd type="triangle" w="lg" len="lg"/>
          </a:ln>
        </p:spPr>
        <p:style>
          <a:lnRef idx="2">
            <a:schemeClr val="accent1"/>
          </a:lnRef>
          <a:fillRef idx="0">
            <a:schemeClr val="accent1"/>
          </a:fillRef>
          <a:effectRef idx="1">
            <a:schemeClr val="accent1"/>
          </a:effectRef>
          <a:fontRef idx="minor">
            <a:schemeClr val="tx1"/>
          </a:fontRef>
        </p:style>
      </p:cxnSp>
      <p:cxnSp>
        <p:nvCxnSpPr>
          <p:cNvPr id="42" name="Straight Arrow Connector 41">
            <a:extLst>
              <a:ext uri="{FF2B5EF4-FFF2-40B4-BE49-F238E27FC236}">
                <a16:creationId xmlns:a16="http://schemas.microsoft.com/office/drawing/2014/main" id="{ED687AB5-0926-6D79-9BBE-04B0DFAA522F}"/>
              </a:ext>
            </a:extLst>
          </p:cNvPr>
          <p:cNvCxnSpPr>
            <a:cxnSpLocks/>
          </p:cNvCxnSpPr>
          <p:nvPr/>
        </p:nvCxnSpPr>
        <p:spPr>
          <a:xfrm flipH="1">
            <a:off x="8170496" y="4268288"/>
            <a:ext cx="1298738" cy="0"/>
          </a:xfrm>
          <a:prstGeom prst="straightConnector1">
            <a:avLst/>
          </a:prstGeom>
          <a:ln>
            <a:tailEnd type="triangle" w="lg" len="lg"/>
          </a:ln>
        </p:spPr>
        <p:style>
          <a:lnRef idx="2">
            <a:schemeClr val="accent1"/>
          </a:lnRef>
          <a:fillRef idx="0">
            <a:schemeClr val="accent1"/>
          </a:fillRef>
          <a:effectRef idx="1">
            <a:schemeClr val="accent1"/>
          </a:effectRef>
          <a:fontRef idx="minor">
            <a:schemeClr val="tx1"/>
          </a:fontRef>
        </p:style>
      </p:cxnSp>
      <p:cxnSp>
        <p:nvCxnSpPr>
          <p:cNvPr id="43" name="Straight Arrow Connector 42">
            <a:extLst>
              <a:ext uri="{FF2B5EF4-FFF2-40B4-BE49-F238E27FC236}">
                <a16:creationId xmlns:a16="http://schemas.microsoft.com/office/drawing/2014/main" id="{83FE6789-86B2-28D6-B874-04DC28A8EC58}"/>
              </a:ext>
            </a:extLst>
          </p:cNvPr>
          <p:cNvCxnSpPr>
            <a:cxnSpLocks/>
          </p:cNvCxnSpPr>
          <p:nvPr/>
        </p:nvCxnSpPr>
        <p:spPr>
          <a:xfrm flipH="1">
            <a:off x="7785806" y="1844773"/>
            <a:ext cx="1298738" cy="0"/>
          </a:xfrm>
          <a:prstGeom prst="straightConnector1">
            <a:avLst/>
          </a:prstGeom>
          <a:ln>
            <a:tailEnd type="triangle" w="lg" len="lg"/>
          </a:ln>
        </p:spPr>
        <p:style>
          <a:lnRef idx="2">
            <a:schemeClr val="accent1"/>
          </a:lnRef>
          <a:fillRef idx="0">
            <a:schemeClr val="accent1"/>
          </a:fillRef>
          <a:effectRef idx="1">
            <a:schemeClr val="accent1"/>
          </a:effectRef>
          <a:fontRef idx="minor">
            <a:schemeClr val="tx1"/>
          </a:fontRef>
        </p:style>
      </p:cxnSp>
      <p:sp>
        <p:nvSpPr>
          <p:cNvPr id="44" name="TextBox 43">
            <a:extLst>
              <a:ext uri="{FF2B5EF4-FFF2-40B4-BE49-F238E27FC236}">
                <a16:creationId xmlns:a16="http://schemas.microsoft.com/office/drawing/2014/main" id="{C46450EA-293A-E5FD-0307-A5C4E337468A}"/>
              </a:ext>
            </a:extLst>
          </p:cNvPr>
          <p:cNvSpPr txBox="1"/>
          <p:nvPr/>
        </p:nvSpPr>
        <p:spPr>
          <a:xfrm>
            <a:off x="7963952" y="1892213"/>
            <a:ext cx="2595582" cy="369332"/>
          </a:xfrm>
          <a:prstGeom prst="rect">
            <a:avLst/>
          </a:prstGeom>
          <a:noFill/>
        </p:spPr>
        <p:txBody>
          <a:bodyPr wrap="none" rtlCol="0">
            <a:spAutoFit/>
          </a:bodyPr>
          <a:lstStyle/>
          <a:p>
            <a:r>
              <a:rPr lang="en-US" dirty="0"/>
              <a:t>Lack of Communication</a:t>
            </a:r>
          </a:p>
        </p:txBody>
      </p:sp>
      <p:cxnSp>
        <p:nvCxnSpPr>
          <p:cNvPr id="45" name="Straight Arrow Connector 44">
            <a:extLst>
              <a:ext uri="{FF2B5EF4-FFF2-40B4-BE49-F238E27FC236}">
                <a16:creationId xmlns:a16="http://schemas.microsoft.com/office/drawing/2014/main" id="{E16A916C-F03A-2760-527C-DC464EC7DE1F}"/>
              </a:ext>
            </a:extLst>
          </p:cNvPr>
          <p:cNvCxnSpPr>
            <a:cxnSpLocks/>
          </p:cNvCxnSpPr>
          <p:nvPr/>
        </p:nvCxnSpPr>
        <p:spPr>
          <a:xfrm flipH="1">
            <a:off x="8128635" y="2832325"/>
            <a:ext cx="1298738" cy="0"/>
          </a:xfrm>
          <a:prstGeom prst="straightConnector1">
            <a:avLst/>
          </a:prstGeom>
          <a:ln>
            <a:tailEnd type="triangle" w="lg" len="lg"/>
          </a:ln>
        </p:spPr>
        <p:style>
          <a:lnRef idx="2">
            <a:schemeClr val="accent1"/>
          </a:lnRef>
          <a:fillRef idx="0">
            <a:schemeClr val="accent1"/>
          </a:fillRef>
          <a:effectRef idx="1">
            <a:schemeClr val="accent1"/>
          </a:effectRef>
          <a:fontRef idx="minor">
            <a:schemeClr val="tx1"/>
          </a:fontRef>
        </p:style>
      </p:cxnSp>
      <p:sp>
        <p:nvSpPr>
          <p:cNvPr id="46" name="TextBox 45">
            <a:extLst>
              <a:ext uri="{FF2B5EF4-FFF2-40B4-BE49-F238E27FC236}">
                <a16:creationId xmlns:a16="http://schemas.microsoft.com/office/drawing/2014/main" id="{064011B0-CF73-8E77-B7B1-074B6AECCB47}"/>
              </a:ext>
            </a:extLst>
          </p:cNvPr>
          <p:cNvSpPr txBox="1"/>
          <p:nvPr/>
        </p:nvSpPr>
        <p:spPr>
          <a:xfrm>
            <a:off x="8307558" y="2401143"/>
            <a:ext cx="1723549" cy="369332"/>
          </a:xfrm>
          <a:prstGeom prst="rect">
            <a:avLst/>
          </a:prstGeom>
          <a:noFill/>
        </p:spPr>
        <p:txBody>
          <a:bodyPr wrap="none" rtlCol="0">
            <a:spAutoFit/>
          </a:bodyPr>
          <a:lstStyle/>
          <a:p>
            <a:r>
              <a:rPr lang="en-US" dirty="0"/>
              <a:t>Low Motivation</a:t>
            </a:r>
          </a:p>
        </p:txBody>
      </p:sp>
      <p:sp>
        <p:nvSpPr>
          <p:cNvPr id="48" name="TextBox 47">
            <a:extLst>
              <a:ext uri="{FF2B5EF4-FFF2-40B4-BE49-F238E27FC236}">
                <a16:creationId xmlns:a16="http://schemas.microsoft.com/office/drawing/2014/main" id="{FD831892-9B0A-F1C6-A425-5F93542A436A}"/>
              </a:ext>
            </a:extLst>
          </p:cNvPr>
          <p:cNvSpPr txBox="1"/>
          <p:nvPr/>
        </p:nvSpPr>
        <p:spPr>
          <a:xfrm>
            <a:off x="8240758" y="4268288"/>
            <a:ext cx="1465896" cy="923330"/>
          </a:xfrm>
          <a:prstGeom prst="rect">
            <a:avLst/>
          </a:prstGeom>
          <a:noFill/>
        </p:spPr>
        <p:txBody>
          <a:bodyPr wrap="square">
            <a:spAutoFit/>
          </a:bodyPr>
          <a:lstStyle/>
          <a:p>
            <a:r>
              <a:rPr lang="en-US" sz="1800" dirty="0"/>
              <a:t>Disengaged  </a:t>
            </a:r>
          </a:p>
          <a:p>
            <a:r>
              <a:rPr lang="en-US" sz="1800" dirty="0"/>
              <a:t>Experienced </a:t>
            </a:r>
          </a:p>
          <a:p>
            <a:r>
              <a:rPr lang="en-US" sz="1800" dirty="0"/>
              <a:t>Members</a:t>
            </a:r>
          </a:p>
        </p:txBody>
      </p:sp>
      <p:cxnSp>
        <p:nvCxnSpPr>
          <p:cNvPr id="18" name="Straight Arrow Connector 17">
            <a:extLst>
              <a:ext uri="{FF2B5EF4-FFF2-40B4-BE49-F238E27FC236}">
                <a16:creationId xmlns:a16="http://schemas.microsoft.com/office/drawing/2014/main" id="{9CF870C9-1BA7-C4CD-DC9E-090D4D3C20E0}"/>
              </a:ext>
            </a:extLst>
          </p:cNvPr>
          <p:cNvCxnSpPr>
            <a:cxnSpLocks/>
          </p:cNvCxnSpPr>
          <p:nvPr/>
        </p:nvCxnSpPr>
        <p:spPr>
          <a:xfrm flipH="1">
            <a:off x="5267955" y="1928500"/>
            <a:ext cx="1298738" cy="0"/>
          </a:xfrm>
          <a:prstGeom prst="straightConnector1">
            <a:avLst/>
          </a:prstGeom>
          <a:ln>
            <a:tailEnd type="triangle" w="lg" len="lg"/>
          </a:ln>
        </p:spPr>
        <p:style>
          <a:lnRef idx="2">
            <a:schemeClr val="accent1"/>
          </a:lnRef>
          <a:fillRef idx="0">
            <a:schemeClr val="accent1"/>
          </a:fillRef>
          <a:effectRef idx="1">
            <a:schemeClr val="accent1"/>
          </a:effectRef>
          <a:fontRef idx="minor">
            <a:schemeClr val="tx1"/>
          </a:fontRef>
        </p:style>
      </p:cxnSp>
      <p:sp>
        <p:nvSpPr>
          <p:cNvPr id="21" name="TextBox 20">
            <a:extLst>
              <a:ext uri="{FF2B5EF4-FFF2-40B4-BE49-F238E27FC236}">
                <a16:creationId xmlns:a16="http://schemas.microsoft.com/office/drawing/2014/main" id="{59AC15A0-D133-15DE-47F1-46FAC0328C71}"/>
              </a:ext>
            </a:extLst>
          </p:cNvPr>
          <p:cNvSpPr txBox="1"/>
          <p:nvPr/>
        </p:nvSpPr>
        <p:spPr>
          <a:xfrm>
            <a:off x="5490132" y="1928500"/>
            <a:ext cx="1465896" cy="646331"/>
          </a:xfrm>
          <a:prstGeom prst="rect">
            <a:avLst/>
          </a:prstGeom>
          <a:noFill/>
        </p:spPr>
        <p:txBody>
          <a:bodyPr wrap="square">
            <a:spAutoFit/>
          </a:bodyPr>
          <a:lstStyle/>
          <a:p>
            <a:r>
              <a:rPr lang="en-US" sz="1800" dirty="0"/>
              <a:t>No publicity efforts</a:t>
            </a:r>
          </a:p>
        </p:txBody>
      </p:sp>
      <p:sp>
        <p:nvSpPr>
          <p:cNvPr id="27" name="TextBox 26">
            <a:extLst>
              <a:ext uri="{FF2B5EF4-FFF2-40B4-BE49-F238E27FC236}">
                <a16:creationId xmlns:a16="http://schemas.microsoft.com/office/drawing/2014/main" id="{B2DFFFCE-858A-9509-8F00-D57A8A0EF49F}"/>
              </a:ext>
            </a:extLst>
          </p:cNvPr>
          <p:cNvSpPr txBox="1"/>
          <p:nvPr/>
        </p:nvSpPr>
        <p:spPr>
          <a:xfrm>
            <a:off x="8392501" y="2802746"/>
            <a:ext cx="2416111" cy="646331"/>
          </a:xfrm>
          <a:prstGeom prst="rect">
            <a:avLst/>
          </a:prstGeom>
          <a:noFill/>
        </p:spPr>
        <p:txBody>
          <a:bodyPr wrap="none" rtlCol="0">
            <a:spAutoFit/>
          </a:bodyPr>
          <a:lstStyle/>
          <a:p>
            <a:r>
              <a:rPr lang="en-US" dirty="0"/>
              <a:t>Secretary &amp; SAA Left </a:t>
            </a:r>
          </a:p>
          <a:p>
            <a:r>
              <a:rPr lang="en-US" dirty="0"/>
              <a:t>at Renewal time</a:t>
            </a:r>
          </a:p>
        </p:txBody>
      </p:sp>
      <p:cxnSp>
        <p:nvCxnSpPr>
          <p:cNvPr id="32" name="Straight Arrow Connector 31">
            <a:extLst>
              <a:ext uri="{FF2B5EF4-FFF2-40B4-BE49-F238E27FC236}">
                <a16:creationId xmlns:a16="http://schemas.microsoft.com/office/drawing/2014/main" id="{F0E8301F-EC30-EA65-FF5D-F18572556AA5}"/>
              </a:ext>
            </a:extLst>
          </p:cNvPr>
          <p:cNvCxnSpPr>
            <a:cxnSpLocks/>
          </p:cNvCxnSpPr>
          <p:nvPr/>
        </p:nvCxnSpPr>
        <p:spPr>
          <a:xfrm flipH="1">
            <a:off x="8045780" y="2409543"/>
            <a:ext cx="1298738" cy="0"/>
          </a:xfrm>
          <a:prstGeom prst="straightConnector1">
            <a:avLst/>
          </a:prstGeom>
          <a:ln>
            <a:tailEnd type="triangle" w="lg" len="lg"/>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7074391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B1F076-9990-B142-EF63-2501EBA4448A}"/>
              </a:ext>
            </a:extLst>
          </p:cNvPr>
          <p:cNvSpPr>
            <a:spLocks noGrp="1"/>
          </p:cNvSpPr>
          <p:nvPr>
            <p:ph type="title"/>
          </p:nvPr>
        </p:nvSpPr>
        <p:spPr/>
        <p:txBody>
          <a:bodyPr/>
          <a:lstStyle/>
          <a:p>
            <a:r>
              <a:rPr lang="en-US" dirty="0"/>
              <a:t>Case Study 4: Bringing Back Excellence</a:t>
            </a:r>
          </a:p>
        </p:txBody>
      </p:sp>
      <p:sp>
        <p:nvSpPr>
          <p:cNvPr id="3" name="Content Placeholder 2">
            <a:extLst>
              <a:ext uri="{FF2B5EF4-FFF2-40B4-BE49-F238E27FC236}">
                <a16:creationId xmlns:a16="http://schemas.microsoft.com/office/drawing/2014/main" id="{9AC99FA6-4FE2-B2B7-1472-ADBCB42786B0}"/>
              </a:ext>
            </a:extLst>
          </p:cNvPr>
          <p:cNvSpPr>
            <a:spLocks noGrp="1"/>
          </p:cNvSpPr>
          <p:nvPr>
            <p:ph idx="1"/>
          </p:nvPr>
        </p:nvSpPr>
        <p:spPr/>
        <p:txBody>
          <a:bodyPr/>
          <a:lstStyle/>
          <a:p>
            <a:pPr marL="0" indent="0">
              <a:buNone/>
            </a:pPr>
            <a:r>
              <a:rPr lang="en-GB" b="1" dirty="0"/>
              <a:t>Root Cause</a:t>
            </a:r>
          </a:p>
          <a:p>
            <a:r>
              <a:rPr lang="en-GB" dirty="0"/>
              <a:t>Club Officer motivation is low.</a:t>
            </a:r>
          </a:p>
          <a:p>
            <a:r>
              <a:rPr lang="en-GB" dirty="0"/>
              <a:t>Outdated ways of working persist.</a:t>
            </a:r>
          </a:p>
          <a:p>
            <a:r>
              <a:rPr lang="en-GB" dirty="0"/>
              <a:t>The officers don’t not understand why members are leaving.</a:t>
            </a:r>
          </a:p>
          <a:p>
            <a:endParaRPr lang="en-US" dirty="0"/>
          </a:p>
        </p:txBody>
      </p:sp>
      <p:sp>
        <p:nvSpPr>
          <p:cNvPr id="4" name="Content Placeholder 3">
            <a:extLst>
              <a:ext uri="{FF2B5EF4-FFF2-40B4-BE49-F238E27FC236}">
                <a16:creationId xmlns:a16="http://schemas.microsoft.com/office/drawing/2014/main" id="{8986732E-A17D-D24A-70A4-B755E2EDDB93}"/>
              </a:ext>
            </a:extLst>
          </p:cNvPr>
          <p:cNvSpPr>
            <a:spLocks noGrp="1"/>
          </p:cNvSpPr>
          <p:nvPr>
            <p:ph idx="11"/>
          </p:nvPr>
        </p:nvSpPr>
        <p:spPr/>
        <p:txBody>
          <a:bodyPr/>
          <a:lstStyle/>
          <a:p>
            <a:pPr marL="0" indent="0">
              <a:buNone/>
            </a:pPr>
            <a:r>
              <a:rPr lang="en-GB" b="1" dirty="0"/>
              <a:t>Root Solution</a:t>
            </a:r>
          </a:p>
          <a:p>
            <a:pPr lvl="0"/>
            <a:r>
              <a:rPr lang="en-GB" dirty="0"/>
              <a:t>The President needs to organize a full Executive Committee meeting, discuss what is not working, listen to concerns and recruit new Secretary and Sergeant at Arms.</a:t>
            </a:r>
          </a:p>
          <a:p>
            <a:pPr lvl="0"/>
            <a:r>
              <a:rPr lang="en-US" dirty="0">
                <a:latin typeface="Arial" panose="020B0604020202020204" pitchFamily="34" charset="0"/>
                <a:cs typeface="Arial" panose="020B0604020202020204" pitchFamily="34" charset="0"/>
              </a:rPr>
              <a:t>Conduct a Moments of Truth and openly discuss the results and plan for a few actions. </a:t>
            </a:r>
          </a:p>
          <a:p>
            <a:pPr lvl="0"/>
            <a:r>
              <a:rPr lang="en-GB" dirty="0"/>
              <a:t>Consider a Members Interest Survey to get input from all club members (Item 403)</a:t>
            </a:r>
          </a:p>
        </p:txBody>
      </p:sp>
    </p:spTree>
    <p:extLst>
      <p:ext uri="{BB962C8B-B14F-4D97-AF65-F5344CB8AC3E}">
        <p14:creationId xmlns:p14="http://schemas.microsoft.com/office/powerpoint/2010/main" val="6418787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42835E-1D45-5DBB-5385-B9A16F19562C}"/>
              </a:ext>
            </a:extLst>
          </p:cNvPr>
          <p:cNvSpPr>
            <a:spLocks noGrp="1"/>
          </p:cNvSpPr>
          <p:nvPr>
            <p:ph type="title"/>
          </p:nvPr>
        </p:nvSpPr>
        <p:spPr/>
        <p:txBody>
          <a:bodyPr/>
          <a:lstStyle/>
          <a:p>
            <a:r>
              <a:rPr lang="en-US" dirty="0"/>
              <a:t>Case Study 5: Venue Challenges</a:t>
            </a:r>
          </a:p>
        </p:txBody>
      </p:sp>
      <p:sp>
        <p:nvSpPr>
          <p:cNvPr id="3" name="Content Placeholder 2">
            <a:extLst>
              <a:ext uri="{FF2B5EF4-FFF2-40B4-BE49-F238E27FC236}">
                <a16:creationId xmlns:a16="http://schemas.microsoft.com/office/drawing/2014/main" id="{69C7BC86-E998-7611-6D91-E3051BD3E944}"/>
              </a:ext>
            </a:extLst>
          </p:cNvPr>
          <p:cNvSpPr>
            <a:spLocks noGrp="1"/>
          </p:cNvSpPr>
          <p:nvPr>
            <p:ph idx="1"/>
          </p:nvPr>
        </p:nvSpPr>
        <p:spPr/>
        <p:txBody>
          <a:bodyPr/>
          <a:lstStyle/>
          <a:p>
            <a:pPr marL="0" indent="0">
              <a:lnSpc>
                <a:spcPct val="100000"/>
              </a:lnSpc>
              <a:spcBef>
                <a:spcPts val="600"/>
              </a:spcBef>
              <a:buNone/>
            </a:pPr>
            <a:r>
              <a:rPr lang="en-US" b="1" dirty="0"/>
              <a:t>Scenario</a:t>
            </a:r>
          </a:p>
          <a:p>
            <a:pPr marL="0" indent="0">
              <a:lnSpc>
                <a:spcPct val="100000"/>
              </a:lnSpc>
              <a:spcBef>
                <a:spcPts val="600"/>
              </a:spcBef>
              <a:buNone/>
            </a:pPr>
            <a:r>
              <a:rPr lang="en-GB" dirty="0"/>
              <a:t>Oldtown Speakers meets in a beautiful hotel in the center of the city. </a:t>
            </a:r>
          </a:p>
          <a:p>
            <a:pPr marL="0" indent="0">
              <a:lnSpc>
                <a:spcPct val="100000"/>
              </a:lnSpc>
              <a:spcBef>
                <a:spcPts val="600"/>
              </a:spcBef>
              <a:buNone/>
            </a:pPr>
            <a:r>
              <a:rPr lang="en-GB" dirty="0"/>
              <a:t>The venue is stunning, part of the club’s identity, and one of the reasons you joined.</a:t>
            </a:r>
          </a:p>
          <a:p>
            <a:pPr marL="0" indent="0">
              <a:lnSpc>
                <a:spcPct val="100000"/>
              </a:lnSpc>
              <a:spcBef>
                <a:spcPts val="600"/>
              </a:spcBef>
              <a:buNone/>
            </a:pPr>
            <a:r>
              <a:rPr lang="en-GB" dirty="0"/>
              <a:t>Recently, your Treasurer informed you bluntly that unless drastic action is taken, the club will lose its venue within the next six months. </a:t>
            </a:r>
            <a:endParaRPr lang="en-US" dirty="0"/>
          </a:p>
        </p:txBody>
      </p:sp>
      <p:sp>
        <p:nvSpPr>
          <p:cNvPr id="4" name="Content Placeholder 3">
            <a:extLst>
              <a:ext uri="{FF2B5EF4-FFF2-40B4-BE49-F238E27FC236}">
                <a16:creationId xmlns:a16="http://schemas.microsoft.com/office/drawing/2014/main" id="{EAC6351A-068B-9D5E-C392-A74D4A13EF02}"/>
              </a:ext>
            </a:extLst>
          </p:cNvPr>
          <p:cNvSpPr>
            <a:spLocks noGrp="1"/>
          </p:cNvSpPr>
          <p:nvPr>
            <p:ph idx="11"/>
          </p:nvPr>
        </p:nvSpPr>
        <p:spPr/>
        <p:txBody>
          <a:bodyPr/>
          <a:lstStyle/>
          <a:p>
            <a:pPr marL="0" indent="0">
              <a:lnSpc>
                <a:spcPct val="100000"/>
              </a:lnSpc>
              <a:spcBef>
                <a:spcPts val="600"/>
              </a:spcBef>
              <a:buNone/>
            </a:pPr>
            <a:endParaRPr lang="en-GB" dirty="0"/>
          </a:p>
          <a:p>
            <a:pPr marL="0" indent="0">
              <a:lnSpc>
                <a:spcPct val="100000"/>
              </a:lnSpc>
              <a:spcBef>
                <a:spcPts val="600"/>
              </a:spcBef>
              <a:buNone/>
            </a:pPr>
            <a:r>
              <a:rPr lang="en-GB" dirty="0"/>
              <a:t>She added that her warnings about club finances were ignored, and that no one else in the team seems interested in making the club financially sustainable.</a:t>
            </a:r>
          </a:p>
          <a:p>
            <a:pPr marL="0" indent="0">
              <a:lnSpc>
                <a:spcPct val="100000"/>
              </a:lnSpc>
              <a:spcBef>
                <a:spcPts val="600"/>
              </a:spcBef>
              <a:buNone/>
            </a:pPr>
            <a:endParaRPr lang="en-GB" b="1" dirty="0"/>
          </a:p>
          <a:p>
            <a:pPr marL="0" indent="0">
              <a:buNone/>
            </a:pPr>
            <a:r>
              <a:rPr lang="en-GB" b="1" dirty="0"/>
              <a:t>What are the root cause(s) and root solution(s)?</a:t>
            </a:r>
          </a:p>
          <a:p>
            <a:pPr marL="0" indent="0">
              <a:buNone/>
            </a:pPr>
            <a:endParaRPr lang="en-US" dirty="0"/>
          </a:p>
        </p:txBody>
      </p:sp>
    </p:spTree>
    <p:extLst>
      <p:ext uri="{BB962C8B-B14F-4D97-AF65-F5344CB8AC3E}">
        <p14:creationId xmlns:p14="http://schemas.microsoft.com/office/powerpoint/2010/main" val="154930030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5F08C4-B42A-FBD7-E471-4CD4DA6ABBD3}"/>
              </a:ext>
            </a:extLst>
          </p:cNvPr>
          <p:cNvSpPr>
            <a:spLocks noGrp="1"/>
          </p:cNvSpPr>
          <p:nvPr>
            <p:ph type="title"/>
          </p:nvPr>
        </p:nvSpPr>
        <p:spPr/>
        <p:txBody>
          <a:bodyPr/>
          <a:lstStyle/>
          <a:p>
            <a:r>
              <a:rPr lang="en-US" dirty="0"/>
              <a:t>Case Study 5: Venue Challenges</a:t>
            </a:r>
          </a:p>
        </p:txBody>
      </p:sp>
      <p:sp>
        <p:nvSpPr>
          <p:cNvPr id="4" name="Content Placeholder 3">
            <a:extLst>
              <a:ext uri="{FF2B5EF4-FFF2-40B4-BE49-F238E27FC236}">
                <a16:creationId xmlns:a16="http://schemas.microsoft.com/office/drawing/2014/main" id="{8D291468-84A5-5655-95E2-EA0E9A2D5573}"/>
              </a:ext>
            </a:extLst>
          </p:cNvPr>
          <p:cNvSpPr>
            <a:spLocks noGrp="1"/>
          </p:cNvSpPr>
          <p:nvPr>
            <p:ph idx="11"/>
          </p:nvPr>
        </p:nvSpPr>
        <p:spPr>
          <a:xfrm>
            <a:off x="6559826" y="1271120"/>
            <a:ext cx="5230174" cy="4786574"/>
          </a:xfrm>
        </p:spPr>
        <p:txBody>
          <a:bodyPr/>
          <a:lstStyle/>
          <a:p>
            <a:pPr lvl="0">
              <a:lnSpc>
                <a:spcPct val="100000"/>
              </a:lnSpc>
              <a:spcBef>
                <a:spcPts val="600"/>
              </a:spcBef>
            </a:pPr>
            <a:r>
              <a:rPr lang="en-GB" sz="2000" dirty="0"/>
              <a:t>Membership has been dropping for </a:t>
            </a:r>
            <a:br>
              <a:rPr lang="en-GB" sz="2000" dirty="0"/>
            </a:br>
            <a:r>
              <a:rPr lang="en-GB" sz="2000" dirty="0"/>
              <a:t>some time.</a:t>
            </a:r>
          </a:p>
          <a:p>
            <a:pPr lvl="0">
              <a:lnSpc>
                <a:spcPct val="100000"/>
              </a:lnSpc>
              <a:spcBef>
                <a:spcPts val="600"/>
              </a:spcBef>
            </a:pPr>
            <a:r>
              <a:rPr lang="en-GB" sz="2000" dirty="0"/>
              <a:t>The club charges local dues.</a:t>
            </a:r>
          </a:p>
          <a:p>
            <a:pPr lvl="0">
              <a:lnSpc>
                <a:spcPct val="100000"/>
              </a:lnSpc>
              <a:spcBef>
                <a:spcPts val="600"/>
              </a:spcBef>
            </a:pPr>
            <a:r>
              <a:rPr lang="en-GB" sz="2000" dirty="0"/>
              <a:t>Previous Presidents felt there was no need to be added to the bank account.</a:t>
            </a:r>
          </a:p>
          <a:p>
            <a:pPr lvl="0">
              <a:lnSpc>
                <a:spcPct val="100000"/>
              </a:lnSpc>
              <a:spcBef>
                <a:spcPts val="600"/>
              </a:spcBef>
            </a:pPr>
            <a:r>
              <a:rPr lang="en-GB" sz="2000" dirty="0"/>
              <a:t>VPE is highly engaged and wants to hold special events.</a:t>
            </a:r>
          </a:p>
          <a:p>
            <a:pPr lvl="0">
              <a:lnSpc>
                <a:spcPct val="100000"/>
              </a:lnSpc>
              <a:spcBef>
                <a:spcPts val="600"/>
              </a:spcBef>
            </a:pPr>
            <a:r>
              <a:rPr lang="en-GB" sz="2000" dirty="0"/>
              <a:t>VPM is unconcerned about membership decline and believes losses will be made up soon.</a:t>
            </a:r>
          </a:p>
          <a:p>
            <a:pPr lvl="0">
              <a:lnSpc>
                <a:spcPct val="100000"/>
              </a:lnSpc>
              <a:spcBef>
                <a:spcPts val="600"/>
              </a:spcBef>
            </a:pPr>
            <a:r>
              <a:rPr lang="en-GB" sz="2000" dirty="0"/>
              <a:t>Treasurer is experienced, has served for </a:t>
            </a:r>
            <a:r>
              <a:rPr lang="en-GB" sz="2000" spc="-30" dirty="0"/>
              <a:t>three years, and feels ignored by the team.</a:t>
            </a:r>
          </a:p>
          <a:p>
            <a:pPr lvl="0">
              <a:lnSpc>
                <a:spcPct val="100000"/>
              </a:lnSpc>
              <a:spcBef>
                <a:spcPts val="600"/>
              </a:spcBef>
            </a:pPr>
            <a:r>
              <a:rPr lang="en-GB" sz="2000" dirty="0"/>
              <a:t>VPPR, SAA and Secretary are inexperienced.</a:t>
            </a:r>
          </a:p>
          <a:p>
            <a:endParaRPr lang="en-US" sz="2000" dirty="0"/>
          </a:p>
        </p:txBody>
      </p:sp>
      <p:sp>
        <p:nvSpPr>
          <p:cNvPr id="5" name="TextBox 4">
            <a:extLst>
              <a:ext uri="{FF2B5EF4-FFF2-40B4-BE49-F238E27FC236}">
                <a16:creationId xmlns:a16="http://schemas.microsoft.com/office/drawing/2014/main" id="{19C3B6EE-8968-F4F3-98D5-CBBDF58FA6D0}"/>
              </a:ext>
            </a:extLst>
          </p:cNvPr>
          <p:cNvSpPr txBox="1"/>
          <p:nvPr/>
        </p:nvSpPr>
        <p:spPr>
          <a:xfrm>
            <a:off x="575125" y="1390389"/>
            <a:ext cx="1553630" cy="3293209"/>
          </a:xfrm>
          <a:prstGeom prst="rect">
            <a:avLst/>
          </a:prstGeom>
          <a:noFill/>
          <a:ln>
            <a:solidFill>
              <a:schemeClr val="bg1"/>
            </a:solidFill>
          </a:ln>
        </p:spPr>
        <p:txBody>
          <a:bodyPr wrap="none" rtlCol="0">
            <a:spAutoFit/>
          </a:bodyPr>
          <a:lstStyle/>
          <a:p>
            <a:pPr algn="r"/>
            <a:r>
              <a:rPr lang="en-US" sz="1600" b="1" dirty="0">
                <a:solidFill>
                  <a:schemeClr val="bg1"/>
                </a:solidFill>
              </a:rPr>
              <a:t>DCP Goals</a:t>
            </a:r>
          </a:p>
          <a:p>
            <a:pPr algn="r"/>
            <a:r>
              <a:rPr lang="en-US" sz="9600" b="1" dirty="0">
                <a:solidFill>
                  <a:schemeClr val="accent4"/>
                </a:solidFill>
              </a:rPr>
              <a:t>5</a:t>
            </a:r>
          </a:p>
          <a:p>
            <a:pPr algn="r"/>
            <a:r>
              <a:rPr lang="en-US" sz="9600" b="1" dirty="0">
                <a:solidFill>
                  <a:schemeClr val="bg1"/>
                </a:solidFill>
              </a:rPr>
              <a:t>10</a:t>
            </a:r>
          </a:p>
        </p:txBody>
      </p:sp>
      <p:cxnSp>
        <p:nvCxnSpPr>
          <p:cNvPr id="6" name="Straight Connector 5">
            <a:extLst>
              <a:ext uri="{FF2B5EF4-FFF2-40B4-BE49-F238E27FC236}">
                <a16:creationId xmlns:a16="http://schemas.microsoft.com/office/drawing/2014/main" id="{06C00632-4F32-85C7-B9EB-9823E0CF14B4}"/>
              </a:ext>
            </a:extLst>
          </p:cNvPr>
          <p:cNvCxnSpPr>
            <a:cxnSpLocks/>
          </p:cNvCxnSpPr>
          <p:nvPr/>
        </p:nvCxnSpPr>
        <p:spPr>
          <a:xfrm>
            <a:off x="575125" y="3170789"/>
            <a:ext cx="1553630" cy="0"/>
          </a:xfrm>
          <a:prstGeom prst="line">
            <a:avLst/>
          </a:prstGeom>
          <a:ln w="76200"/>
        </p:spPr>
        <p:style>
          <a:lnRef idx="1">
            <a:schemeClr val="accent6"/>
          </a:lnRef>
          <a:fillRef idx="0">
            <a:schemeClr val="accent6"/>
          </a:fillRef>
          <a:effectRef idx="0">
            <a:schemeClr val="accent6"/>
          </a:effectRef>
          <a:fontRef idx="minor">
            <a:schemeClr val="tx1"/>
          </a:fontRef>
        </p:style>
      </p:cxnSp>
      <p:sp>
        <p:nvSpPr>
          <p:cNvPr id="7" name="TextBox 6">
            <a:extLst>
              <a:ext uri="{FF2B5EF4-FFF2-40B4-BE49-F238E27FC236}">
                <a16:creationId xmlns:a16="http://schemas.microsoft.com/office/drawing/2014/main" id="{88DED5F6-9D83-9423-2419-60C451B04751}"/>
              </a:ext>
            </a:extLst>
          </p:cNvPr>
          <p:cNvSpPr txBox="1"/>
          <p:nvPr/>
        </p:nvSpPr>
        <p:spPr>
          <a:xfrm>
            <a:off x="2214740" y="1390389"/>
            <a:ext cx="2032929" cy="3539430"/>
          </a:xfrm>
          <a:prstGeom prst="rect">
            <a:avLst/>
          </a:prstGeom>
          <a:noFill/>
          <a:ln>
            <a:solidFill>
              <a:schemeClr val="bg1"/>
            </a:solidFill>
          </a:ln>
        </p:spPr>
        <p:txBody>
          <a:bodyPr wrap="none" rtlCol="0">
            <a:spAutoFit/>
          </a:bodyPr>
          <a:lstStyle/>
          <a:p>
            <a:pPr algn="r"/>
            <a:r>
              <a:rPr lang="en-US" sz="1600" b="1" dirty="0">
                <a:solidFill>
                  <a:schemeClr val="bg1"/>
                </a:solidFill>
              </a:rPr>
              <a:t>Renewals Sept/Oct</a:t>
            </a:r>
          </a:p>
          <a:p>
            <a:pPr algn="r"/>
            <a:r>
              <a:rPr lang="en-US" sz="9600" b="1" dirty="0">
                <a:solidFill>
                  <a:schemeClr val="accent4"/>
                </a:solidFill>
              </a:rPr>
              <a:t>19</a:t>
            </a:r>
          </a:p>
          <a:p>
            <a:pPr algn="r"/>
            <a:r>
              <a:rPr lang="en-US" sz="9600" b="1" dirty="0">
                <a:solidFill>
                  <a:schemeClr val="bg1"/>
                </a:solidFill>
              </a:rPr>
              <a:t>32</a:t>
            </a:r>
          </a:p>
          <a:p>
            <a:pPr algn="r"/>
            <a:r>
              <a:rPr lang="en-US" sz="1600" b="1" dirty="0">
                <a:solidFill>
                  <a:schemeClr val="bg1"/>
                </a:solidFill>
              </a:rPr>
              <a:t>Base Membership</a:t>
            </a:r>
          </a:p>
        </p:txBody>
      </p:sp>
      <p:sp>
        <p:nvSpPr>
          <p:cNvPr id="8" name="TextBox 7">
            <a:extLst>
              <a:ext uri="{FF2B5EF4-FFF2-40B4-BE49-F238E27FC236}">
                <a16:creationId xmlns:a16="http://schemas.microsoft.com/office/drawing/2014/main" id="{89727830-EC5C-2F71-E6BE-1982B3E05F17}"/>
              </a:ext>
            </a:extLst>
          </p:cNvPr>
          <p:cNvSpPr txBox="1"/>
          <p:nvPr/>
        </p:nvSpPr>
        <p:spPr>
          <a:xfrm>
            <a:off x="4373165" y="1390389"/>
            <a:ext cx="1883849" cy="1815882"/>
          </a:xfrm>
          <a:prstGeom prst="rect">
            <a:avLst/>
          </a:prstGeom>
          <a:noFill/>
          <a:ln>
            <a:solidFill>
              <a:schemeClr val="bg1"/>
            </a:solidFill>
          </a:ln>
        </p:spPr>
        <p:txBody>
          <a:bodyPr wrap="none" rtlCol="0">
            <a:spAutoFit/>
          </a:bodyPr>
          <a:lstStyle/>
          <a:p>
            <a:pPr algn="r"/>
            <a:r>
              <a:rPr lang="en-US" sz="1600" b="1" dirty="0">
                <a:solidFill>
                  <a:schemeClr val="bg1"/>
                </a:solidFill>
              </a:rPr>
              <a:t>Membership Now</a:t>
            </a:r>
          </a:p>
          <a:p>
            <a:pPr algn="r"/>
            <a:r>
              <a:rPr lang="en-US" sz="9600" b="1" dirty="0">
                <a:solidFill>
                  <a:schemeClr val="accent4"/>
                </a:solidFill>
              </a:rPr>
              <a:t>20</a:t>
            </a:r>
          </a:p>
        </p:txBody>
      </p:sp>
      <p:cxnSp>
        <p:nvCxnSpPr>
          <p:cNvPr id="9" name="Straight Connector 8">
            <a:extLst>
              <a:ext uri="{FF2B5EF4-FFF2-40B4-BE49-F238E27FC236}">
                <a16:creationId xmlns:a16="http://schemas.microsoft.com/office/drawing/2014/main" id="{0F55B9E8-AA6D-85DB-55A9-5A0842922D31}"/>
              </a:ext>
            </a:extLst>
          </p:cNvPr>
          <p:cNvCxnSpPr>
            <a:cxnSpLocks/>
          </p:cNvCxnSpPr>
          <p:nvPr/>
        </p:nvCxnSpPr>
        <p:spPr>
          <a:xfrm>
            <a:off x="2682221" y="3170789"/>
            <a:ext cx="1553630" cy="0"/>
          </a:xfrm>
          <a:prstGeom prst="line">
            <a:avLst/>
          </a:prstGeom>
          <a:ln w="76200"/>
        </p:spPr>
        <p:style>
          <a:lnRef idx="1">
            <a:schemeClr val="accent6"/>
          </a:lnRef>
          <a:fillRef idx="0">
            <a:schemeClr val="accent6"/>
          </a:fillRef>
          <a:effectRef idx="0">
            <a:schemeClr val="accent6"/>
          </a:effectRef>
          <a:fontRef idx="minor">
            <a:schemeClr val="tx1"/>
          </a:fontRef>
        </p:style>
      </p:cxnSp>
    </p:spTree>
    <p:extLst>
      <p:ext uri="{BB962C8B-B14F-4D97-AF65-F5344CB8AC3E}">
        <p14:creationId xmlns:p14="http://schemas.microsoft.com/office/powerpoint/2010/main" val="189393572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FBC8DC-E1A5-6C42-5BE8-1D0090D9834C}"/>
              </a:ext>
            </a:extLst>
          </p:cNvPr>
          <p:cNvSpPr>
            <a:spLocks noGrp="1"/>
          </p:cNvSpPr>
          <p:nvPr>
            <p:ph type="title"/>
          </p:nvPr>
        </p:nvSpPr>
        <p:spPr/>
        <p:txBody>
          <a:bodyPr/>
          <a:lstStyle/>
          <a:p>
            <a:r>
              <a:rPr lang="en-US" dirty="0"/>
              <a:t>Case Study 5: Venue Challenges</a:t>
            </a:r>
          </a:p>
        </p:txBody>
      </p:sp>
      <p:cxnSp>
        <p:nvCxnSpPr>
          <p:cNvPr id="3" name="Straight Arrow Connector 2">
            <a:extLst>
              <a:ext uri="{FF2B5EF4-FFF2-40B4-BE49-F238E27FC236}">
                <a16:creationId xmlns:a16="http://schemas.microsoft.com/office/drawing/2014/main" id="{482B4FFB-92F3-E1E9-5D62-3332C022317E}"/>
              </a:ext>
            </a:extLst>
          </p:cNvPr>
          <p:cNvCxnSpPr>
            <a:cxnSpLocks/>
          </p:cNvCxnSpPr>
          <p:nvPr/>
        </p:nvCxnSpPr>
        <p:spPr>
          <a:xfrm>
            <a:off x="993913" y="3578087"/>
            <a:ext cx="8918713" cy="0"/>
          </a:xfrm>
          <a:prstGeom prst="straightConnector1">
            <a:avLst/>
          </a:prstGeom>
          <a:ln w="76200">
            <a:tailEnd type="triangle" w="lg" len="lg"/>
          </a:ln>
        </p:spPr>
        <p:style>
          <a:lnRef idx="2">
            <a:schemeClr val="accent1"/>
          </a:lnRef>
          <a:fillRef idx="0">
            <a:schemeClr val="accent1"/>
          </a:fillRef>
          <a:effectRef idx="1">
            <a:schemeClr val="accent1"/>
          </a:effectRef>
          <a:fontRef idx="minor">
            <a:schemeClr val="tx1"/>
          </a:fontRef>
        </p:style>
      </p:cxnSp>
      <p:cxnSp>
        <p:nvCxnSpPr>
          <p:cNvPr id="4" name="Straight Arrow Connector 3">
            <a:extLst>
              <a:ext uri="{FF2B5EF4-FFF2-40B4-BE49-F238E27FC236}">
                <a16:creationId xmlns:a16="http://schemas.microsoft.com/office/drawing/2014/main" id="{750E4F10-3B1D-4FBD-7E89-C17F19034436}"/>
              </a:ext>
            </a:extLst>
          </p:cNvPr>
          <p:cNvCxnSpPr/>
          <p:nvPr/>
        </p:nvCxnSpPr>
        <p:spPr>
          <a:xfrm>
            <a:off x="2451652" y="1683026"/>
            <a:ext cx="742122" cy="1895061"/>
          </a:xfrm>
          <a:prstGeom prst="straightConnector1">
            <a:avLst/>
          </a:prstGeom>
          <a:ln w="38100">
            <a:tailEnd type="triangle" w="lg" len="lg"/>
          </a:ln>
        </p:spPr>
        <p:style>
          <a:lnRef idx="2">
            <a:schemeClr val="accent1"/>
          </a:lnRef>
          <a:fillRef idx="0">
            <a:schemeClr val="accent1"/>
          </a:fillRef>
          <a:effectRef idx="1">
            <a:schemeClr val="accent1"/>
          </a:effectRef>
          <a:fontRef idx="minor">
            <a:schemeClr val="tx1"/>
          </a:fontRef>
        </p:style>
      </p:cxnSp>
      <p:cxnSp>
        <p:nvCxnSpPr>
          <p:cNvPr id="5" name="Straight Arrow Connector 4">
            <a:extLst>
              <a:ext uri="{FF2B5EF4-FFF2-40B4-BE49-F238E27FC236}">
                <a16:creationId xmlns:a16="http://schemas.microsoft.com/office/drawing/2014/main" id="{ABE822AB-3DFD-4014-913E-9A0F38673DD3}"/>
              </a:ext>
            </a:extLst>
          </p:cNvPr>
          <p:cNvCxnSpPr/>
          <p:nvPr/>
        </p:nvCxnSpPr>
        <p:spPr>
          <a:xfrm>
            <a:off x="5062331" y="1683026"/>
            <a:ext cx="742122" cy="1895061"/>
          </a:xfrm>
          <a:prstGeom prst="straightConnector1">
            <a:avLst/>
          </a:prstGeom>
          <a:ln w="38100">
            <a:tailEnd type="triangle" w="lg" len="lg"/>
          </a:ln>
        </p:spPr>
        <p:style>
          <a:lnRef idx="2">
            <a:schemeClr val="accent1"/>
          </a:lnRef>
          <a:fillRef idx="0">
            <a:schemeClr val="accent1"/>
          </a:fillRef>
          <a:effectRef idx="1">
            <a:schemeClr val="accent1"/>
          </a:effectRef>
          <a:fontRef idx="minor">
            <a:schemeClr val="tx1"/>
          </a:fontRef>
        </p:style>
      </p:cxnSp>
      <p:cxnSp>
        <p:nvCxnSpPr>
          <p:cNvPr id="6" name="Straight Arrow Connector 5">
            <a:extLst>
              <a:ext uri="{FF2B5EF4-FFF2-40B4-BE49-F238E27FC236}">
                <a16:creationId xmlns:a16="http://schemas.microsoft.com/office/drawing/2014/main" id="{93F30A34-8EAF-583E-7D1B-3533D0DBF957}"/>
              </a:ext>
            </a:extLst>
          </p:cNvPr>
          <p:cNvCxnSpPr/>
          <p:nvPr/>
        </p:nvCxnSpPr>
        <p:spPr>
          <a:xfrm>
            <a:off x="7673010" y="1683026"/>
            <a:ext cx="742122" cy="1895061"/>
          </a:xfrm>
          <a:prstGeom prst="straightConnector1">
            <a:avLst/>
          </a:prstGeom>
          <a:ln w="38100">
            <a:tailEnd type="triangle" w="lg" len="lg"/>
          </a:ln>
        </p:spPr>
        <p:style>
          <a:lnRef idx="2">
            <a:schemeClr val="accent1"/>
          </a:lnRef>
          <a:fillRef idx="0">
            <a:schemeClr val="accent1"/>
          </a:fillRef>
          <a:effectRef idx="1">
            <a:schemeClr val="accent1"/>
          </a:effectRef>
          <a:fontRef idx="minor">
            <a:schemeClr val="tx1"/>
          </a:fontRef>
        </p:style>
      </p:cxnSp>
      <p:cxnSp>
        <p:nvCxnSpPr>
          <p:cNvPr id="7" name="Straight Arrow Connector 6">
            <a:extLst>
              <a:ext uri="{FF2B5EF4-FFF2-40B4-BE49-F238E27FC236}">
                <a16:creationId xmlns:a16="http://schemas.microsoft.com/office/drawing/2014/main" id="{9B332360-1C7E-DE33-822E-F1D9B7A67F4E}"/>
              </a:ext>
            </a:extLst>
          </p:cNvPr>
          <p:cNvCxnSpPr>
            <a:cxnSpLocks/>
          </p:cNvCxnSpPr>
          <p:nvPr/>
        </p:nvCxnSpPr>
        <p:spPr>
          <a:xfrm flipV="1">
            <a:off x="2451652" y="3604591"/>
            <a:ext cx="742122" cy="1895061"/>
          </a:xfrm>
          <a:prstGeom prst="straightConnector1">
            <a:avLst/>
          </a:prstGeom>
          <a:ln w="38100">
            <a:tailEnd type="triangle" w="lg" len="lg"/>
          </a:ln>
        </p:spPr>
        <p:style>
          <a:lnRef idx="2">
            <a:schemeClr val="accent1"/>
          </a:lnRef>
          <a:fillRef idx="0">
            <a:schemeClr val="accent1"/>
          </a:fillRef>
          <a:effectRef idx="1">
            <a:schemeClr val="accent1"/>
          </a:effectRef>
          <a:fontRef idx="minor">
            <a:schemeClr val="tx1"/>
          </a:fontRef>
        </p:style>
      </p:cxnSp>
      <p:cxnSp>
        <p:nvCxnSpPr>
          <p:cNvPr id="8" name="Straight Arrow Connector 7">
            <a:extLst>
              <a:ext uri="{FF2B5EF4-FFF2-40B4-BE49-F238E27FC236}">
                <a16:creationId xmlns:a16="http://schemas.microsoft.com/office/drawing/2014/main" id="{EA142C95-8B95-5641-7B37-6C49677729C2}"/>
              </a:ext>
            </a:extLst>
          </p:cNvPr>
          <p:cNvCxnSpPr>
            <a:cxnSpLocks/>
          </p:cNvCxnSpPr>
          <p:nvPr/>
        </p:nvCxnSpPr>
        <p:spPr>
          <a:xfrm flipV="1">
            <a:off x="5062331" y="3604591"/>
            <a:ext cx="742122" cy="1895061"/>
          </a:xfrm>
          <a:prstGeom prst="straightConnector1">
            <a:avLst/>
          </a:prstGeom>
          <a:ln w="38100">
            <a:tailEnd type="triangle" w="lg" len="lg"/>
          </a:ln>
        </p:spPr>
        <p:style>
          <a:lnRef idx="2">
            <a:schemeClr val="accent1"/>
          </a:lnRef>
          <a:fillRef idx="0">
            <a:schemeClr val="accent1"/>
          </a:fillRef>
          <a:effectRef idx="1">
            <a:schemeClr val="accent1"/>
          </a:effectRef>
          <a:fontRef idx="minor">
            <a:schemeClr val="tx1"/>
          </a:fontRef>
        </p:style>
      </p:cxnSp>
      <p:cxnSp>
        <p:nvCxnSpPr>
          <p:cNvPr id="9" name="Straight Arrow Connector 8">
            <a:extLst>
              <a:ext uri="{FF2B5EF4-FFF2-40B4-BE49-F238E27FC236}">
                <a16:creationId xmlns:a16="http://schemas.microsoft.com/office/drawing/2014/main" id="{B6F4E4CA-7BF8-CC2C-C3CA-3A187043435D}"/>
              </a:ext>
            </a:extLst>
          </p:cNvPr>
          <p:cNvCxnSpPr>
            <a:cxnSpLocks/>
          </p:cNvCxnSpPr>
          <p:nvPr/>
        </p:nvCxnSpPr>
        <p:spPr>
          <a:xfrm flipV="1">
            <a:off x="7673010" y="3604591"/>
            <a:ext cx="742122" cy="1895061"/>
          </a:xfrm>
          <a:prstGeom prst="straightConnector1">
            <a:avLst/>
          </a:prstGeom>
          <a:ln w="38100">
            <a:tailEnd type="triangle" w="lg" len="lg"/>
          </a:ln>
        </p:spPr>
        <p:style>
          <a:lnRef idx="2">
            <a:schemeClr val="accent1"/>
          </a:lnRef>
          <a:fillRef idx="0">
            <a:schemeClr val="accent1"/>
          </a:fillRef>
          <a:effectRef idx="1">
            <a:schemeClr val="accent1"/>
          </a:effectRef>
          <a:fontRef idx="minor">
            <a:schemeClr val="tx1"/>
          </a:fontRef>
        </p:style>
      </p:cxnSp>
      <p:sp>
        <p:nvSpPr>
          <p:cNvPr id="10" name="TextBox 9">
            <a:extLst>
              <a:ext uri="{FF2B5EF4-FFF2-40B4-BE49-F238E27FC236}">
                <a16:creationId xmlns:a16="http://schemas.microsoft.com/office/drawing/2014/main" id="{081F82D4-1132-ECDF-E36E-D29BD624CA79}"/>
              </a:ext>
            </a:extLst>
          </p:cNvPr>
          <p:cNvSpPr txBox="1"/>
          <p:nvPr/>
        </p:nvSpPr>
        <p:spPr>
          <a:xfrm>
            <a:off x="1622739" y="1251392"/>
            <a:ext cx="1657826" cy="461665"/>
          </a:xfrm>
          <a:prstGeom prst="rect">
            <a:avLst/>
          </a:prstGeom>
          <a:noFill/>
        </p:spPr>
        <p:txBody>
          <a:bodyPr wrap="none" rtlCol="0">
            <a:spAutoFit/>
          </a:bodyPr>
          <a:lstStyle/>
          <a:p>
            <a:r>
              <a:rPr lang="en-US" sz="2400" dirty="0"/>
              <a:t>Resources</a:t>
            </a:r>
          </a:p>
        </p:txBody>
      </p:sp>
      <p:sp>
        <p:nvSpPr>
          <p:cNvPr id="11" name="TextBox 10">
            <a:extLst>
              <a:ext uri="{FF2B5EF4-FFF2-40B4-BE49-F238E27FC236}">
                <a16:creationId xmlns:a16="http://schemas.microsoft.com/office/drawing/2014/main" id="{AB729124-1F91-BF5A-1039-F7800840EEEE}"/>
              </a:ext>
            </a:extLst>
          </p:cNvPr>
          <p:cNvSpPr txBox="1"/>
          <p:nvPr/>
        </p:nvSpPr>
        <p:spPr>
          <a:xfrm>
            <a:off x="4233417" y="1251392"/>
            <a:ext cx="1622560" cy="461665"/>
          </a:xfrm>
          <a:prstGeom prst="rect">
            <a:avLst/>
          </a:prstGeom>
          <a:noFill/>
        </p:spPr>
        <p:txBody>
          <a:bodyPr wrap="none" rtlCol="0">
            <a:spAutoFit/>
          </a:bodyPr>
          <a:lstStyle/>
          <a:p>
            <a:r>
              <a:rPr lang="en-US" sz="2400" dirty="0"/>
              <a:t>Processes</a:t>
            </a:r>
          </a:p>
        </p:txBody>
      </p:sp>
      <p:sp>
        <p:nvSpPr>
          <p:cNvPr id="12" name="TextBox 11">
            <a:extLst>
              <a:ext uri="{FF2B5EF4-FFF2-40B4-BE49-F238E27FC236}">
                <a16:creationId xmlns:a16="http://schemas.microsoft.com/office/drawing/2014/main" id="{6F8F89DD-BD6A-9B84-C639-9E2C54F360C0}"/>
              </a:ext>
            </a:extLst>
          </p:cNvPr>
          <p:cNvSpPr txBox="1"/>
          <p:nvPr/>
        </p:nvSpPr>
        <p:spPr>
          <a:xfrm>
            <a:off x="6844095" y="1251392"/>
            <a:ext cx="1710725" cy="461665"/>
          </a:xfrm>
          <a:prstGeom prst="rect">
            <a:avLst/>
          </a:prstGeom>
          <a:noFill/>
        </p:spPr>
        <p:txBody>
          <a:bodyPr wrap="none" rtlCol="0">
            <a:spAutoFit/>
          </a:bodyPr>
          <a:lstStyle/>
          <a:p>
            <a:r>
              <a:rPr lang="en-US" sz="2400" dirty="0"/>
              <a:t>Leadership</a:t>
            </a:r>
          </a:p>
        </p:txBody>
      </p:sp>
      <p:sp>
        <p:nvSpPr>
          <p:cNvPr id="13" name="TextBox 12">
            <a:extLst>
              <a:ext uri="{FF2B5EF4-FFF2-40B4-BE49-F238E27FC236}">
                <a16:creationId xmlns:a16="http://schemas.microsoft.com/office/drawing/2014/main" id="{1AFE7B80-518A-E3C5-875F-CCF5894E8BAC}"/>
              </a:ext>
            </a:extLst>
          </p:cNvPr>
          <p:cNvSpPr txBox="1"/>
          <p:nvPr/>
        </p:nvSpPr>
        <p:spPr>
          <a:xfrm>
            <a:off x="1622739" y="5584853"/>
            <a:ext cx="1178528" cy="461665"/>
          </a:xfrm>
          <a:prstGeom prst="rect">
            <a:avLst/>
          </a:prstGeom>
          <a:noFill/>
        </p:spPr>
        <p:txBody>
          <a:bodyPr wrap="none" rtlCol="0">
            <a:spAutoFit/>
          </a:bodyPr>
          <a:lstStyle/>
          <a:p>
            <a:r>
              <a:rPr lang="en-US" sz="2400" dirty="0"/>
              <a:t>Culture</a:t>
            </a:r>
          </a:p>
        </p:txBody>
      </p:sp>
      <p:sp>
        <p:nvSpPr>
          <p:cNvPr id="14" name="TextBox 13">
            <a:extLst>
              <a:ext uri="{FF2B5EF4-FFF2-40B4-BE49-F238E27FC236}">
                <a16:creationId xmlns:a16="http://schemas.microsoft.com/office/drawing/2014/main" id="{DBB9CE28-ECB6-5791-F0A0-CB5868D771DC}"/>
              </a:ext>
            </a:extLst>
          </p:cNvPr>
          <p:cNvSpPr txBox="1"/>
          <p:nvPr/>
        </p:nvSpPr>
        <p:spPr>
          <a:xfrm>
            <a:off x="4233417" y="5584853"/>
            <a:ext cx="1435008" cy="461665"/>
          </a:xfrm>
          <a:prstGeom prst="rect">
            <a:avLst/>
          </a:prstGeom>
          <a:noFill/>
        </p:spPr>
        <p:txBody>
          <a:bodyPr wrap="none" rtlCol="0">
            <a:spAutoFit/>
          </a:bodyPr>
          <a:lstStyle/>
          <a:p>
            <a:r>
              <a:rPr lang="en-US" sz="2400" dirty="0"/>
              <a:t>Meetings</a:t>
            </a:r>
          </a:p>
        </p:txBody>
      </p:sp>
      <p:sp>
        <p:nvSpPr>
          <p:cNvPr id="15" name="TextBox 14">
            <a:extLst>
              <a:ext uri="{FF2B5EF4-FFF2-40B4-BE49-F238E27FC236}">
                <a16:creationId xmlns:a16="http://schemas.microsoft.com/office/drawing/2014/main" id="{BC0B8F34-EC3F-AD76-E3A4-61EA2C6F8EFE}"/>
              </a:ext>
            </a:extLst>
          </p:cNvPr>
          <p:cNvSpPr txBox="1"/>
          <p:nvPr/>
        </p:nvSpPr>
        <p:spPr>
          <a:xfrm>
            <a:off x="6844095" y="5584853"/>
            <a:ext cx="1880643" cy="461665"/>
          </a:xfrm>
          <a:prstGeom prst="rect">
            <a:avLst/>
          </a:prstGeom>
          <a:noFill/>
        </p:spPr>
        <p:txBody>
          <a:bodyPr wrap="none" rtlCol="0">
            <a:spAutoFit/>
          </a:bodyPr>
          <a:lstStyle/>
          <a:p>
            <a:r>
              <a:rPr lang="en-US" sz="2400" dirty="0"/>
              <a:t>Membership</a:t>
            </a:r>
          </a:p>
        </p:txBody>
      </p:sp>
      <p:sp>
        <p:nvSpPr>
          <p:cNvPr id="16" name="TextBox 15">
            <a:extLst>
              <a:ext uri="{FF2B5EF4-FFF2-40B4-BE49-F238E27FC236}">
                <a16:creationId xmlns:a16="http://schemas.microsoft.com/office/drawing/2014/main" id="{D5C54767-640A-5C80-4284-A3FD09A45556}"/>
              </a:ext>
            </a:extLst>
          </p:cNvPr>
          <p:cNvSpPr txBox="1"/>
          <p:nvPr/>
        </p:nvSpPr>
        <p:spPr>
          <a:xfrm>
            <a:off x="9910229" y="3162588"/>
            <a:ext cx="2167581" cy="830997"/>
          </a:xfrm>
          <a:prstGeom prst="rect">
            <a:avLst/>
          </a:prstGeom>
          <a:noFill/>
        </p:spPr>
        <p:txBody>
          <a:bodyPr wrap="none" rtlCol="0">
            <a:spAutoFit/>
          </a:bodyPr>
          <a:lstStyle/>
          <a:p>
            <a:pPr algn="ctr"/>
            <a:r>
              <a:rPr lang="en-US" sz="2400" b="1" dirty="0"/>
              <a:t>Unaffordable </a:t>
            </a:r>
          </a:p>
          <a:p>
            <a:pPr algn="ctr"/>
            <a:r>
              <a:rPr lang="en-US" sz="2400" b="1" dirty="0"/>
              <a:t>Venue</a:t>
            </a:r>
          </a:p>
        </p:txBody>
      </p:sp>
      <p:sp>
        <p:nvSpPr>
          <p:cNvPr id="17" name="TextBox 16">
            <a:extLst>
              <a:ext uri="{FF2B5EF4-FFF2-40B4-BE49-F238E27FC236}">
                <a16:creationId xmlns:a16="http://schemas.microsoft.com/office/drawing/2014/main" id="{36BDC37E-19F2-6BE4-9AAC-0206A4349662}"/>
              </a:ext>
            </a:extLst>
          </p:cNvPr>
          <p:cNvSpPr txBox="1"/>
          <p:nvPr/>
        </p:nvSpPr>
        <p:spPr>
          <a:xfrm>
            <a:off x="484382" y="1766395"/>
            <a:ext cx="1967270" cy="369332"/>
          </a:xfrm>
          <a:prstGeom prst="rect">
            <a:avLst/>
          </a:prstGeom>
          <a:noFill/>
        </p:spPr>
        <p:txBody>
          <a:bodyPr wrap="none" rtlCol="0">
            <a:spAutoFit/>
          </a:bodyPr>
          <a:lstStyle/>
          <a:p>
            <a:r>
              <a:rPr lang="en-US" dirty="0"/>
              <a:t>Expensive Venue</a:t>
            </a:r>
          </a:p>
        </p:txBody>
      </p:sp>
      <p:sp>
        <p:nvSpPr>
          <p:cNvPr id="18" name="TextBox 17">
            <a:extLst>
              <a:ext uri="{FF2B5EF4-FFF2-40B4-BE49-F238E27FC236}">
                <a16:creationId xmlns:a16="http://schemas.microsoft.com/office/drawing/2014/main" id="{BBC159A2-25C3-4380-C8E5-77D8BDED9327}"/>
              </a:ext>
            </a:extLst>
          </p:cNvPr>
          <p:cNvSpPr txBox="1"/>
          <p:nvPr/>
        </p:nvSpPr>
        <p:spPr>
          <a:xfrm>
            <a:off x="3443913" y="1728611"/>
            <a:ext cx="1531188" cy="646331"/>
          </a:xfrm>
          <a:prstGeom prst="rect">
            <a:avLst/>
          </a:prstGeom>
          <a:noFill/>
        </p:spPr>
        <p:txBody>
          <a:bodyPr wrap="none" rtlCol="0">
            <a:spAutoFit/>
          </a:bodyPr>
          <a:lstStyle/>
          <a:p>
            <a:r>
              <a:rPr lang="en-US" dirty="0"/>
              <a:t>No Financial </a:t>
            </a:r>
          </a:p>
          <a:p>
            <a:r>
              <a:rPr lang="en-US" dirty="0"/>
              <a:t>Forecasting</a:t>
            </a:r>
          </a:p>
        </p:txBody>
      </p:sp>
      <p:sp>
        <p:nvSpPr>
          <p:cNvPr id="19" name="TextBox 18">
            <a:extLst>
              <a:ext uri="{FF2B5EF4-FFF2-40B4-BE49-F238E27FC236}">
                <a16:creationId xmlns:a16="http://schemas.microsoft.com/office/drawing/2014/main" id="{63A42377-A1E4-FCC7-D4AE-22918A8AB71D}"/>
              </a:ext>
            </a:extLst>
          </p:cNvPr>
          <p:cNvSpPr txBox="1"/>
          <p:nvPr/>
        </p:nvSpPr>
        <p:spPr>
          <a:xfrm>
            <a:off x="3590877" y="2616514"/>
            <a:ext cx="1851789" cy="646331"/>
          </a:xfrm>
          <a:prstGeom prst="rect">
            <a:avLst/>
          </a:prstGeom>
          <a:noFill/>
        </p:spPr>
        <p:txBody>
          <a:bodyPr wrap="none" rtlCol="0">
            <a:spAutoFit/>
          </a:bodyPr>
          <a:lstStyle/>
          <a:p>
            <a:r>
              <a:rPr lang="en-US" dirty="0"/>
              <a:t>No Regular </a:t>
            </a:r>
          </a:p>
          <a:p>
            <a:r>
              <a:rPr lang="en-US" dirty="0"/>
              <a:t>Budget Reviews</a:t>
            </a:r>
          </a:p>
        </p:txBody>
      </p:sp>
      <p:sp>
        <p:nvSpPr>
          <p:cNvPr id="20" name="TextBox 19">
            <a:extLst>
              <a:ext uri="{FF2B5EF4-FFF2-40B4-BE49-F238E27FC236}">
                <a16:creationId xmlns:a16="http://schemas.microsoft.com/office/drawing/2014/main" id="{1AFD16ED-83DD-52B2-A50E-030C5F4DE889}"/>
              </a:ext>
            </a:extLst>
          </p:cNvPr>
          <p:cNvSpPr txBox="1"/>
          <p:nvPr/>
        </p:nvSpPr>
        <p:spPr>
          <a:xfrm>
            <a:off x="6193957" y="1769617"/>
            <a:ext cx="1411605" cy="923330"/>
          </a:xfrm>
          <a:prstGeom prst="rect">
            <a:avLst/>
          </a:prstGeom>
          <a:noFill/>
        </p:spPr>
        <p:txBody>
          <a:bodyPr wrap="none" rtlCol="0">
            <a:spAutoFit/>
          </a:bodyPr>
          <a:lstStyle/>
          <a:p>
            <a:r>
              <a:rPr lang="en-US" dirty="0"/>
              <a:t>Treasurer’s </a:t>
            </a:r>
          </a:p>
          <a:p>
            <a:r>
              <a:rPr lang="en-US" dirty="0"/>
              <a:t>Warnings</a:t>
            </a:r>
          </a:p>
          <a:p>
            <a:r>
              <a:rPr lang="en-US" dirty="0"/>
              <a:t>Ignored</a:t>
            </a:r>
          </a:p>
        </p:txBody>
      </p:sp>
      <p:sp>
        <p:nvSpPr>
          <p:cNvPr id="21" name="TextBox 20">
            <a:extLst>
              <a:ext uri="{FF2B5EF4-FFF2-40B4-BE49-F238E27FC236}">
                <a16:creationId xmlns:a16="http://schemas.microsoft.com/office/drawing/2014/main" id="{5D6160B2-B668-F89D-7FAC-AFBF6123FAC1}"/>
              </a:ext>
            </a:extLst>
          </p:cNvPr>
          <p:cNvSpPr txBox="1"/>
          <p:nvPr/>
        </p:nvSpPr>
        <p:spPr>
          <a:xfrm>
            <a:off x="1095088" y="3932487"/>
            <a:ext cx="1505605" cy="646331"/>
          </a:xfrm>
          <a:prstGeom prst="rect">
            <a:avLst/>
          </a:prstGeom>
          <a:noFill/>
        </p:spPr>
        <p:txBody>
          <a:bodyPr wrap="none" rtlCol="0">
            <a:spAutoFit/>
          </a:bodyPr>
          <a:lstStyle/>
          <a:p>
            <a:r>
              <a:rPr lang="en-US" dirty="0"/>
              <a:t>Venue Seen </a:t>
            </a:r>
          </a:p>
          <a:p>
            <a:r>
              <a:rPr lang="en-US" dirty="0"/>
              <a:t>as Identity</a:t>
            </a:r>
          </a:p>
        </p:txBody>
      </p:sp>
      <p:sp>
        <p:nvSpPr>
          <p:cNvPr id="22" name="TextBox 21">
            <a:extLst>
              <a:ext uri="{FF2B5EF4-FFF2-40B4-BE49-F238E27FC236}">
                <a16:creationId xmlns:a16="http://schemas.microsoft.com/office/drawing/2014/main" id="{38BAC1D4-64F8-31E9-D02A-011CE677FEC2}"/>
              </a:ext>
            </a:extLst>
          </p:cNvPr>
          <p:cNvSpPr txBox="1"/>
          <p:nvPr/>
        </p:nvSpPr>
        <p:spPr>
          <a:xfrm>
            <a:off x="2688235" y="5313017"/>
            <a:ext cx="1796197" cy="369332"/>
          </a:xfrm>
          <a:prstGeom prst="rect">
            <a:avLst/>
          </a:prstGeom>
          <a:noFill/>
        </p:spPr>
        <p:txBody>
          <a:bodyPr wrap="none" rtlCol="0">
            <a:spAutoFit/>
          </a:bodyPr>
          <a:lstStyle/>
          <a:p>
            <a:r>
              <a:rPr lang="en-US" dirty="0"/>
              <a:t>Variable Quality</a:t>
            </a:r>
          </a:p>
        </p:txBody>
      </p:sp>
      <p:sp>
        <p:nvSpPr>
          <p:cNvPr id="23" name="TextBox 22">
            <a:extLst>
              <a:ext uri="{FF2B5EF4-FFF2-40B4-BE49-F238E27FC236}">
                <a16:creationId xmlns:a16="http://schemas.microsoft.com/office/drawing/2014/main" id="{FF28C10D-B72B-16E2-12DE-A472C3B3BB7A}"/>
              </a:ext>
            </a:extLst>
          </p:cNvPr>
          <p:cNvSpPr txBox="1"/>
          <p:nvPr/>
        </p:nvSpPr>
        <p:spPr>
          <a:xfrm>
            <a:off x="3151712" y="4339364"/>
            <a:ext cx="1838965" cy="923330"/>
          </a:xfrm>
          <a:prstGeom prst="rect">
            <a:avLst/>
          </a:prstGeom>
          <a:noFill/>
        </p:spPr>
        <p:txBody>
          <a:bodyPr wrap="none" rtlCol="0">
            <a:spAutoFit/>
          </a:bodyPr>
          <a:lstStyle/>
          <a:p>
            <a:r>
              <a:rPr lang="en-US" dirty="0"/>
              <a:t>Special Events </a:t>
            </a:r>
          </a:p>
          <a:p>
            <a:r>
              <a:rPr lang="en-US" dirty="0"/>
              <a:t>Desired But not </a:t>
            </a:r>
          </a:p>
          <a:p>
            <a:r>
              <a:rPr lang="en-US" dirty="0"/>
              <a:t>Affordable</a:t>
            </a:r>
          </a:p>
        </p:txBody>
      </p:sp>
      <p:sp>
        <p:nvSpPr>
          <p:cNvPr id="24" name="TextBox 23">
            <a:extLst>
              <a:ext uri="{FF2B5EF4-FFF2-40B4-BE49-F238E27FC236}">
                <a16:creationId xmlns:a16="http://schemas.microsoft.com/office/drawing/2014/main" id="{CD65F716-524D-89DA-B7DD-287D78549C2D}"/>
              </a:ext>
            </a:extLst>
          </p:cNvPr>
          <p:cNvSpPr txBox="1"/>
          <p:nvPr/>
        </p:nvSpPr>
        <p:spPr>
          <a:xfrm>
            <a:off x="5767751" y="3916391"/>
            <a:ext cx="2454518" cy="369332"/>
          </a:xfrm>
          <a:prstGeom prst="rect">
            <a:avLst/>
          </a:prstGeom>
          <a:noFill/>
        </p:spPr>
        <p:txBody>
          <a:bodyPr wrap="none" rtlCol="0">
            <a:spAutoFit/>
          </a:bodyPr>
          <a:lstStyle/>
          <a:p>
            <a:r>
              <a:rPr lang="en-US" dirty="0"/>
              <a:t>Membership Dropping</a:t>
            </a:r>
          </a:p>
        </p:txBody>
      </p:sp>
      <p:sp>
        <p:nvSpPr>
          <p:cNvPr id="25" name="TextBox 24">
            <a:extLst>
              <a:ext uri="{FF2B5EF4-FFF2-40B4-BE49-F238E27FC236}">
                <a16:creationId xmlns:a16="http://schemas.microsoft.com/office/drawing/2014/main" id="{3FE10A08-0C4B-C4E9-A192-5396DB4DBAB7}"/>
              </a:ext>
            </a:extLst>
          </p:cNvPr>
          <p:cNvSpPr txBox="1"/>
          <p:nvPr/>
        </p:nvSpPr>
        <p:spPr>
          <a:xfrm>
            <a:off x="5923311" y="4665709"/>
            <a:ext cx="1659429" cy="369332"/>
          </a:xfrm>
          <a:prstGeom prst="rect">
            <a:avLst/>
          </a:prstGeom>
          <a:noFill/>
        </p:spPr>
        <p:txBody>
          <a:bodyPr wrap="none" rtlCol="0">
            <a:spAutoFit/>
          </a:bodyPr>
          <a:lstStyle/>
          <a:p>
            <a:r>
              <a:rPr lang="en-US" dirty="0"/>
              <a:t>Low Retention</a:t>
            </a:r>
          </a:p>
        </p:txBody>
      </p:sp>
      <p:cxnSp>
        <p:nvCxnSpPr>
          <p:cNvPr id="26" name="Straight Arrow Connector 25">
            <a:extLst>
              <a:ext uri="{FF2B5EF4-FFF2-40B4-BE49-F238E27FC236}">
                <a16:creationId xmlns:a16="http://schemas.microsoft.com/office/drawing/2014/main" id="{62927D7B-FED0-4C5D-0EED-5A87761C8734}"/>
              </a:ext>
            </a:extLst>
          </p:cNvPr>
          <p:cNvCxnSpPr>
            <a:cxnSpLocks/>
          </p:cNvCxnSpPr>
          <p:nvPr/>
        </p:nvCxnSpPr>
        <p:spPr>
          <a:xfrm>
            <a:off x="1301955" y="2152017"/>
            <a:ext cx="1298738" cy="0"/>
          </a:xfrm>
          <a:prstGeom prst="straightConnector1">
            <a:avLst/>
          </a:prstGeom>
          <a:ln>
            <a:tailEnd type="triangle" w="lg" len="lg"/>
          </a:ln>
        </p:spPr>
        <p:style>
          <a:lnRef idx="2">
            <a:schemeClr val="accent1"/>
          </a:lnRef>
          <a:fillRef idx="0">
            <a:schemeClr val="accent1"/>
          </a:fillRef>
          <a:effectRef idx="1">
            <a:schemeClr val="accent1"/>
          </a:effectRef>
          <a:fontRef idx="minor">
            <a:schemeClr val="tx1"/>
          </a:fontRef>
        </p:style>
      </p:cxnSp>
      <p:cxnSp>
        <p:nvCxnSpPr>
          <p:cNvPr id="27" name="Straight Arrow Connector 26">
            <a:extLst>
              <a:ext uri="{FF2B5EF4-FFF2-40B4-BE49-F238E27FC236}">
                <a16:creationId xmlns:a16="http://schemas.microsoft.com/office/drawing/2014/main" id="{2407B985-F3AA-5ACF-D77F-96C563936A82}"/>
              </a:ext>
            </a:extLst>
          </p:cNvPr>
          <p:cNvCxnSpPr>
            <a:cxnSpLocks/>
          </p:cNvCxnSpPr>
          <p:nvPr/>
        </p:nvCxnSpPr>
        <p:spPr>
          <a:xfrm>
            <a:off x="3988441" y="2374942"/>
            <a:ext cx="1298738" cy="0"/>
          </a:xfrm>
          <a:prstGeom prst="straightConnector1">
            <a:avLst/>
          </a:prstGeom>
          <a:ln>
            <a:tailEnd type="triangle" w="lg" len="lg"/>
          </a:ln>
        </p:spPr>
        <p:style>
          <a:lnRef idx="2">
            <a:schemeClr val="accent1"/>
          </a:lnRef>
          <a:fillRef idx="0">
            <a:schemeClr val="accent1"/>
          </a:fillRef>
          <a:effectRef idx="1">
            <a:schemeClr val="accent1"/>
          </a:effectRef>
          <a:fontRef idx="minor">
            <a:schemeClr val="tx1"/>
          </a:fontRef>
        </p:style>
      </p:cxnSp>
      <p:cxnSp>
        <p:nvCxnSpPr>
          <p:cNvPr id="28" name="Straight Arrow Connector 27">
            <a:extLst>
              <a:ext uri="{FF2B5EF4-FFF2-40B4-BE49-F238E27FC236}">
                <a16:creationId xmlns:a16="http://schemas.microsoft.com/office/drawing/2014/main" id="{0270FAF5-6660-C74B-801E-4E441E461A63}"/>
              </a:ext>
            </a:extLst>
          </p:cNvPr>
          <p:cNvCxnSpPr>
            <a:cxnSpLocks/>
          </p:cNvCxnSpPr>
          <p:nvPr/>
        </p:nvCxnSpPr>
        <p:spPr>
          <a:xfrm>
            <a:off x="6745333" y="2692947"/>
            <a:ext cx="1298738" cy="0"/>
          </a:xfrm>
          <a:prstGeom prst="straightConnector1">
            <a:avLst/>
          </a:prstGeom>
          <a:ln>
            <a:tailEnd type="triangle" w="lg" len="lg"/>
          </a:ln>
        </p:spPr>
        <p:style>
          <a:lnRef idx="2">
            <a:schemeClr val="accent1"/>
          </a:lnRef>
          <a:fillRef idx="0">
            <a:schemeClr val="accent1"/>
          </a:fillRef>
          <a:effectRef idx="1">
            <a:schemeClr val="accent1"/>
          </a:effectRef>
          <a:fontRef idx="minor">
            <a:schemeClr val="tx1"/>
          </a:fontRef>
        </p:style>
      </p:cxnSp>
      <p:cxnSp>
        <p:nvCxnSpPr>
          <p:cNvPr id="29" name="Straight Arrow Connector 28">
            <a:extLst>
              <a:ext uri="{FF2B5EF4-FFF2-40B4-BE49-F238E27FC236}">
                <a16:creationId xmlns:a16="http://schemas.microsoft.com/office/drawing/2014/main" id="{B34EC6E2-FB77-AAFD-9A2B-552F7FF98D9E}"/>
              </a:ext>
            </a:extLst>
          </p:cNvPr>
          <p:cNvCxnSpPr>
            <a:cxnSpLocks/>
          </p:cNvCxnSpPr>
          <p:nvPr/>
        </p:nvCxnSpPr>
        <p:spPr>
          <a:xfrm>
            <a:off x="4369687" y="3262845"/>
            <a:ext cx="1298738" cy="0"/>
          </a:xfrm>
          <a:prstGeom prst="straightConnector1">
            <a:avLst/>
          </a:prstGeom>
          <a:ln>
            <a:tailEnd type="triangle" w="lg" len="lg"/>
          </a:ln>
        </p:spPr>
        <p:style>
          <a:lnRef idx="2">
            <a:schemeClr val="accent1"/>
          </a:lnRef>
          <a:fillRef idx="0">
            <a:schemeClr val="accent1"/>
          </a:fillRef>
          <a:effectRef idx="1">
            <a:schemeClr val="accent1"/>
          </a:effectRef>
          <a:fontRef idx="minor">
            <a:schemeClr val="tx1"/>
          </a:fontRef>
        </p:style>
      </p:cxnSp>
      <p:sp>
        <p:nvSpPr>
          <p:cNvPr id="30" name="TextBox 29">
            <a:extLst>
              <a:ext uri="{FF2B5EF4-FFF2-40B4-BE49-F238E27FC236}">
                <a16:creationId xmlns:a16="http://schemas.microsoft.com/office/drawing/2014/main" id="{1CA7FD49-1CC4-207B-0CFB-A5AD656C8B1C}"/>
              </a:ext>
            </a:extLst>
          </p:cNvPr>
          <p:cNvSpPr txBox="1"/>
          <p:nvPr/>
        </p:nvSpPr>
        <p:spPr>
          <a:xfrm>
            <a:off x="3122232" y="3963318"/>
            <a:ext cx="2351926" cy="369332"/>
          </a:xfrm>
          <a:prstGeom prst="rect">
            <a:avLst/>
          </a:prstGeom>
          <a:noFill/>
        </p:spPr>
        <p:txBody>
          <a:bodyPr wrap="none" rtlCol="0">
            <a:spAutoFit/>
          </a:bodyPr>
          <a:lstStyle/>
          <a:p>
            <a:r>
              <a:rPr lang="en-US" dirty="0"/>
              <a:t>Attendance Dropping</a:t>
            </a:r>
          </a:p>
        </p:txBody>
      </p:sp>
      <p:cxnSp>
        <p:nvCxnSpPr>
          <p:cNvPr id="31" name="Straight Arrow Connector 30">
            <a:extLst>
              <a:ext uri="{FF2B5EF4-FFF2-40B4-BE49-F238E27FC236}">
                <a16:creationId xmlns:a16="http://schemas.microsoft.com/office/drawing/2014/main" id="{FD58A916-4705-1665-FA83-ABCFFDCF6199}"/>
              </a:ext>
            </a:extLst>
          </p:cNvPr>
          <p:cNvCxnSpPr>
            <a:cxnSpLocks/>
          </p:cNvCxnSpPr>
          <p:nvPr/>
        </p:nvCxnSpPr>
        <p:spPr>
          <a:xfrm>
            <a:off x="1709041" y="3968894"/>
            <a:ext cx="1298738" cy="0"/>
          </a:xfrm>
          <a:prstGeom prst="straightConnector1">
            <a:avLst/>
          </a:prstGeom>
          <a:ln>
            <a:tailEnd type="triangle" w="lg" len="lg"/>
          </a:ln>
        </p:spPr>
        <p:style>
          <a:lnRef idx="2">
            <a:schemeClr val="accent1"/>
          </a:lnRef>
          <a:fillRef idx="0">
            <a:schemeClr val="accent1"/>
          </a:fillRef>
          <a:effectRef idx="1">
            <a:schemeClr val="accent1"/>
          </a:effectRef>
          <a:fontRef idx="minor">
            <a:schemeClr val="tx1"/>
          </a:fontRef>
        </p:style>
      </p:cxnSp>
      <p:cxnSp>
        <p:nvCxnSpPr>
          <p:cNvPr id="32" name="Straight Arrow Connector 31">
            <a:extLst>
              <a:ext uri="{FF2B5EF4-FFF2-40B4-BE49-F238E27FC236}">
                <a16:creationId xmlns:a16="http://schemas.microsoft.com/office/drawing/2014/main" id="{505AB774-4593-C180-79B9-DF545F84034A}"/>
              </a:ext>
            </a:extLst>
          </p:cNvPr>
          <p:cNvCxnSpPr>
            <a:cxnSpLocks/>
          </p:cNvCxnSpPr>
          <p:nvPr/>
        </p:nvCxnSpPr>
        <p:spPr>
          <a:xfrm>
            <a:off x="3783460" y="5347589"/>
            <a:ext cx="1298738" cy="0"/>
          </a:xfrm>
          <a:prstGeom prst="straightConnector1">
            <a:avLst/>
          </a:prstGeom>
          <a:ln>
            <a:tailEnd type="triangle" w="lg" len="lg"/>
          </a:ln>
        </p:spPr>
        <p:style>
          <a:lnRef idx="2">
            <a:schemeClr val="accent1"/>
          </a:lnRef>
          <a:fillRef idx="0">
            <a:schemeClr val="accent1"/>
          </a:fillRef>
          <a:effectRef idx="1">
            <a:schemeClr val="accent1"/>
          </a:effectRef>
          <a:fontRef idx="minor">
            <a:schemeClr val="tx1"/>
          </a:fontRef>
        </p:style>
      </p:cxnSp>
      <p:cxnSp>
        <p:nvCxnSpPr>
          <p:cNvPr id="33" name="Straight Arrow Connector 32">
            <a:extLst>
              <a:ext uri="{FF2B5EF4-FFF2-40B4-BE49-F238E27FC236}">
                <a16:creationId xmlns:a16="http://schemas.microsoft.com/office/drawing/2014/main" id="{1341F19C-B2A5-909B-1CB5-C373C74CE3CA}"/>
              </a:ext>
            </a:extLst>
          </p:cNvPr>
          <p:cNvCxnSpPr>
            <a:cxnSpLocks/>
          </p:cNvCxnSpPr>
          <p:nvPr/>
        </p:nvCxnSpPr>
        <p:spPr>
          <a:xfrm>
            <a:off x="4341308" y="3938706"/>
            <a:ext cx="1298738" cy="0"/>
          </a:xfrm>
          <a:prstGeom prst="straightConnector1">
            <a:avLst/>
          </a:prstGeom>
          <a:ln>
            <a:tailEnd type="triangle" w="lg" len="lg"/>
          </a:ln>
        </p:spPr>
        <p:style>
          <a:lnRef idx="2">
            <a:schemeClr val="accent1"/>
          </a:lnRef>
          <a:fillRef idx="0">
            <a:schemeClr val="accent1"/>
          </a:fillRef>
          <a:effectRef idx="1">
            <a:schemeClr val="accent1"/>
          </a:effectRef>
          <a:fontRef idx="minor">
            <a:schemeClr val="tx1"/>
          </a:fontRef>
        </p:style>
      </p:cxnSp>
      <p:cxnSp>
        <p:nvCxnSpPr>
          <p:cNvPr id="34" name="Straight Arrow Connector 33">
            <a:extLst>
              <a:ext uri="{FF2B5EF4-FFF2-40B4-BE49-F238E27FC236}">
                <a16:creationId xmlns:a16="http://schemas.microsoft.com/office/drawing/2014/main" id="{53DBAD11-496F-99DB-BAD7-A498A6712197}"/>
              </a:ext>
            </a:extLst>
          </p:cNvPr>
          <p:cNvCxnSpPr>
            <a:cxnSpLocks/>
          </p:cNvCxnSpPr>
          <p:nvPr/>
        </p:nvCxnSpPr>
        <p:spPr>
          <a:xfrm>
            <a:off x="4182039" y="4379000"/>
            <a:ext cx="1298738" cy="0"/>
          </a:xfrm>
          <a:prstGeom prst="straightConnector1">
            <a:avLst/>
          </a:prstGeom>
          <a:ln>
            <a:tailEnd type="triangle" w="lg" len="lg"/>
          </a:ln>
        </p:spPr>
        <p:style>
          <a:lnRef idx="2">
            <a:schemeClr val="accent1"/>
          </a:lnRef>
          <a:fillRef idx="0">
            <a:schemeClr val="accent1"/>
          </a:fillRef>
          <a:effectRef idx="1">
            <a:schemeClr val="accent1"/>
          </a:effectRef>
          <a:fontRef idx="minor">
            <a:schemeClr val="tx1"/>
          </a:fontRef>
        </p:style>
      </p:cxnSp>
      <p:cxnSp>
        <p:nvCxnSpPr>
          <p:cNvPr id="35" name="Straight Arrow Connector 34">
            <a:extLst>
              <a:ext uri="{FF2B5EF4-FFF2-40B4-BE49-F238E27FC236}">
                <a16:creationId xmlns:a16="http://schemas.microsoft.com/office/drawing/2014/main" id="{9F94F4F8-91F1-F0F6-FDA7-5D05CB007B24}"/>
              </a:ext>
            </a:extLst>
          </p:cNvPr>
          <p:cNvCxnSpPr>
            <a:cxnSpLocks/>
          </p:cNvCxnSpPr>
          <p:nvPr/>
        </p:nvCxnSpPr>
        <p:spPr>
          <a:xfrm>
            <a:off x="6942020" y="3956891"/>
            <a:ext cx="1298738" cy="0"/>
          </a:xfrm>
          <a:prstGeom prst="straightConnector1">
            <a:avLst/>
          </a:prstGeom>
          <a:ln>
            <a:tailEnd type="triangle" w="lg" len="lg"/>
          </a:ln>
        </p:spPr>
        <p:style>
          <a:lnRef idx="2">
            <a:schemeClr val="accent1"/>
          </a:lnRef>
          <a:fillRef idx="0">
            <a:schemeClr val="accent1"/>
          </a:fillRef>
          <a:effectRef idx="1">
            <a:schemeClr val="accent1"/>
          </a:effectRef>
          <a:fontRef idx="minor">
            <a:schemeClr val="tx1"/>
          </a:fontRef>
        </p:style>
      </p:cxnSp>
      <p:cxnSp>
        <p:nvCxnSpPr>
          <p:cNvPr id="36" name="Straight Arrow Connector 35">
            <a:extLst>
              <a:ext uri="{FF2B5EF4-FFF2-40B4-BE49-F238E27FC236}">
                <a16:creationId xmlns:a16="http://schemas.microsoft.com/office/drawing/2014/main" id="{9691AA3D-B98F-AE2A-F151-F0DFF10A5C08}"/>
              </a:ext>
            </a:extLst>
          </p:cNvPr>
          <p:cNvCxnSpPr>
            <a:cxnSpLocks/>
          </p:cNvCxnSpPr>
          <p:nvPr/>
        </p:nvCxnSpPr>
        <p:spPr>
          <a:xfrm>
            <a:off x="6658217" y="4675827"/>
            <a:ext cx="1298738" cy="0"/>
          </a:xfrm>
          <a:prstGeom prst="straightConnector1">
            <a:avLst/>
          </a:prstGeom>
          <a:ln>
            <a:tailEnd type="triangle" w="lg" len="lg"/>
          </a:ln>
        </p:spPr>
        <p:style>
          <a:lnRef idx="2">
            <a:schemeClr val="accent1"/>
          </a:lnRef>
          <a:fillRef idx="0">
            <a:schemeClr val="accent1"/>
          </a:fillRef>
          <a:effectRef idx="1">
            <a:schemeClr val="accent1"/>
          </a:effectRef>
          <a:fontRef idx="minor">
            <a:schemeClr val="tx1"/>
          </a:fontRef>
        </p:style>
      </p:cxnSp>
      <p:cxnSp>
        <p:nvCxnSpPr>
          <p:cNvPr id="37" name="Straight Arrow Connector 36">
            <a:extLst>
              <a:ext uri="{FF2B5EF4-FFF2-40B4-BE49-F238E27FC236}">
                <a16:creationId xmlns:a16="http://schemas.microsoft.com/office/drawing/2014/main" id="{4F3C7253-D276-E4B6-3AC0-BA31B78CD5BA}"/>
              </a:ext>
            </a:extLst>
          </p:cNvPr>
          <p:cNvCxnSpPr>
            <a:cxnSpLocks/>
          </p:cNvCxnSpPr>
          <p:nvPr/>
        </p:nvCxnSpPr>
        <p:spPr>
          <a:xfrm flipH="1">
            <a:off x="8241153" y="4139009"/>
            <a:ext cx="1298738" cy="0"/>
          </a:xfrm>
          <a:prstGeom prst="straightConnector1">
            <a:avLst/>
          </a:prstGeom>
          <a:ln>
            <a:tailEnd type="triangle" w="lg" len="lg"/>
          </a:ln>
        </p:spPr>
        <p:style>
          <a:lnRef idx="2">
            <a:schemeClr val="accent1"/>
          </a:lnRef>
          <a:fillRef idx="0">
            <a:schemeClr val="accent1"/>
          </a:fillRef>
          <a:effectRef idx="1">
            <a:schemeClr val="accent1"/>
          </a:effectRef>
          <a:fontRef idx="minor">
            <a:schemeClr val="tx1"/>
          </a:fontRef>
        </p:style>
      </p:cxnSp>
      <p:cxnSp>
        <p:nvCxnSpPr>
          <p:cNvPr id="38" name="Straight Arrow Connector 37">
            <a:extLst>
              <a:ext uri="{FF2B5EF4-FFF2-40B4-BE49-F238E27FC236}">
                <a16:creationId xmlns:a16="http://schemas.microsoft.com/office/drawing/2014/main" id="{869318E1-7933-4FBE-DF50-145B2730095D}"/>
              </a:ext>
            </a:extLst>
          </p:cNvPr>
          <p:cNvCxnSpPr>
            <a:cxnSpLocks/>
          </p:cNvCxnSpPr>
          <p:nvPr/>
        </p:nvCxnSpPr>
        <p:spPr>
          <a:xfrm flipH="1">
            <a:off x="7965242" y="2388194"/>
            <a:ext cx="1298738" cy="0"/>
          </a:xfrm>
          <a:prstGeom prst="straightConnector1">
            <a:avLst/>
          </a:prstGeom>
          <a:ln>
            <a:tailEnd type="triangle" w="lg" len="lg"/>
          </a:ln>
        </p:spPr>
        <p:style>
          <a:lnRef idx="2">
            <a:schemeClr val="accent1"/>
          </a:lnRef>
          <a:fillRef idx="0">
            <a:schemeClr val="accent1"/>
          </a:fillRef>
          <a:effectRef idx="1">
            <a:schemeClr val="accent1"/>
          </a:effectRef>
          <a:fontRef idx="minor">
            <a:schemeClr val="tx1"/>
          </a:fontRef>
        </p:style>
      </p:cxnSp>
      <p:sp>
        <p:nvSpPr>
          <p:cNvPr id="39" name="TextBox 38">
            <a:extLst>
              <a:ext uri="{FF2B5EF4-FFF2-40B4-BE49-F238E27FC236}">
                <a16:creationId xmlns:a16="http://schemas.microsoft.com/office/drawing/2014/main" id="{E1E52297-AAD8-E1F2-4D67-BD83E95B7CC9}"/>
              </a:ext>
            </a:extLst>
          </p:cNvPr>
          <p:cNvSpPr txBox="1"/>
          <p:nvPr/>
        </p:nvSpPr>
        <p:spPr>
          <a:xfrm>
            <a:off x="8107380" y="1712922"/>
            <a:ext cx="3489097" cy="646331"/>
          </a:xfrm>
          <a:prstGeom prst="rect">
            <a:avLst/>
          </a:prstGeom>
          <a:noFill/>
        </p:spPr>
        <p:txBody>
          <a:bodyPr wrap="none" rtlCol="0">
            <a:spAutoFit/>
          </a:bodyPr>
          <a:lstStyle/>
          <a:p>
            <a:r>
              <a:rPr lang="en-US" dirty="0"/>
              <a:t>Past Presidents  </a:t>
            </a:r>
          </a:p>
          <a:p>
            <a:r>
              <a:rPr lang="en-US" dirty="0"/>
              <a:t>Avoided Financial Responsibility</a:t>
            </a:r>
          </a:p>
        </p:txBody>
      </p:sp>
      <p:cxnSp>
        <p:nvCxnSpPr>
          <p:cNvPr id="40" name="Straight Arrow Connector 39">
            <a:extLst>
              <a:ext uri="{FF2B5EF4-FFF2-40B4-BE49-F238E27FC236}">
                <a16:creationId xmlns:a16="http://schemas.microsoft.com/office/drawing/2014/main" id="{EF69176E-6B66-DBD9-A923-9E3C4AE2C3BD}"/>
              </a:ext>
            </a:extLst>
          </p:cNvPr>
          <p:cNvCxnSpPr>
            <a:cxnSpLocks/>
          </p:cNvCxnSpPr>
          <p:nvPr/>
        </p:nvCxnSpPr>
        <p:spPr>
          <a:xfrm flipH="1">
            <a:off x="8240758" y="3155828"/>
            <a:ext cx="1298738" cy="0"/>
          </a:xfrm>
          <a:prstGeom prst="straightConnector1">
            <a:avLst/>
          </a:prstGeom>
          <a:ln>
            <a:tailEnd type="triangle" w="lg" len="lg"/>
          </a:ln>
        </p:spPr>
        <p:style>
          <a:lnRef idx="2">
            <a:schemeClr val="accent1"/>
          </a:lnRef>
          <a:fillRef idx="0">
            <a:schemeClr val="accent1"/>
          </a:fillRef>
          <a:effectRef idx="1">
            <a:schemeClr val="accent1"/>
          </a:effectRef>
          <a:fontRef idx="minor">
            <a:schemeClr val="tx1"/>
          </a:fontRef>
        </p:style>
      </p:cxnSp>
      <p:sp>
        <p:nvSpPr>
          <p:cNvPr id="41" name="TextBox 40">
            <a:extLst>
              <a:ext uri="{FF2B5EF4-FFF2-40B4-BE49-F238E27FC236}">
                <a16:creationId xmlns:a16="http://schemas.microsoft.com/office/drawing/2014/main" id="{D0FE8B6C-203B-A7D5-6CDC-A974EB29CEC5}"/>
              </a:ext>
            </a:extLst>
          </p:cNvPr>
          <p:cNvSpPr txBox="1"/>
          <p:nvPr/>
        </p:nvSpPr>
        <p:spPr>
          <a:xfrm>
            <a:off x="8363018" y="2473656"/>
            <a:ext cx="2839303" cy="646331"/>
          </a:xfrm>
          <a:prstGeom prst="rect">
            <a:avLst/>
          </a:prstGeom>
          <a:noFill/>
        </p:spPr>
        <p:txBody>
          <a:bodyPr wrap="none" rtlCol="0">
            <a:spAutoFit/>
          </a:bodyPr>
          <a:lstStyle/>
          <a:p>
            <a:r>
              <a:rPr lang="en-US" dirty="0"/>
              <a:t>VPM Unconcerned About </a:t>
            </a:r>
          </a:p>
          <a:p>
            <a:r>
              <a:rPr lang="en-US" dirty="0"/>
              <a:t>Membership Decline</a:t>
            </a:r>
          </a:p>
        </p:txBody>
      </p:sp>
      <p:sp>
        <p:nvSpPr>
          <p:cNvPr id="42" name="TextBox 41">
            <a:extLst>
              <a:ext uri="{FF2B5EF4-FFF2-40B4-BE49-F238E27FC236}">
                <a16:creationId xmlns:a16="http://schemas.microsoft.com/office/drawing/2014/main" id="{91951C86-5BA8-DDE0-9BBB-C522CCB2A1E4}"/>
              </a:ext>
            </a:extLst>
          </p:cNvPr>
          <p:cNvSpPr txBox="1"/>
          <p:nvPr/>
        </p:nvSpPr>
        <p:spPr>
          <a:xfrm>
            <a:off x="8311415" y="4139009"/>
            <a:ext cx="1465896" cy="646331"/>
          </a:xfrm>
          <a:prstGeom prst="rect">
            <a:avLst/>
          </a:prstGeom>
          <a:noFill/>
        </p:spPr>
        <p:txBody>
          <a:bodyPr wrap="square">
            <a:spAutoFit/>
          </a:bodyPr>
          <a:lstStyle/>
          <a:p>
            <a:r>
              <a:rPr lang="en-US" sz="1800" dirty="0"/>
              <a:t>No Active Recruitment</a:t>
            </a:r>
          </a:p>
        </p:txBody>
      </p:sp>
      <p:sp>
        <p:nvSpPr>
          <p:cNvPr id="83" name="TextBox 82">
            <a:extLst>
              <a:ext uri="{FF2B5EF4-FFF2-40B4-BE49-F238E27FC236}">
                <a16:creationId xmlns:a16="http://schemas.microsoft.com/office/drawing/2014/main" id="{C1E7578B-B39B-9E9D-D42D-B54CC35C5E8C}"/>
              </a:ext>
            </a:extLst>
          </p:cNvPr>
          <p:cNvSpPr txBox="1"/>
          <p:nvPr/>
        </p:nvSpPr>
        <p:spPr>
          <a:xfrm>
            <a:off x="956554" y="2263950"/>
            <a:ext cx="1480077" cy="923330"/>
          </a:xfrm>
          <a:prstGeom prst="rect">
            <a:avLst/>
          </a:prstGeom>
          <a:noFill/>
        </p:spPr>
        <p:txBody>
          <a:bodyPr wrap="square" rtlCol="0">
            <a:spAutoFit/>
          </a:bodyPr>
          <a:lstStyle/>
          <a:p>
            <a:r>
              <a:rPr lang="en-US" dirty="0"/>
              <a:t>Declining Membership </a:t>
            </a:r>
          </a:p>
          <a:p>
            <a:r>
              <a:rPr lang="en-US" dirty="0"/>
              <a:t>Revenue</a:t>
            </a:r>
          </a:p>
        </p:txBody>
      </p:sp>
      <p:cxnSp>
        <p:nvCxnSpPr>
          <p:cNvPr id="84" name="Straight Arrow Connector 83">
            <a:extLst>
              <a:ext uri="{FF2B5EF4-FFF2-40B4-BE49-F238E27FC236}">
                <a16:creationId xmlns:a16="http://schemas.microsoft.com/office/drawing/2014/main" id="{FB5D0BFA-ABAC-E35F-9CE0-826C525BE110}"/>
              </a:ext>
            </a:extLst>
          </p:cNvPr>
          <p:cNvCxnSpPr>
            <a:cxnSpLocks/>
          </p:cNvCxnSpPr>
          <p:nvPr/>
        </p:nvCxnSpPr>
        <p:spPr>
          <a:xfrm>
            <a:off x="1749291" y="3187280"/>
            <a:ext cx="1298738" cy="0"/>
          </a:xfrm>
          <a:prstGeom prst="straightConnector1">
            <a:avLst/>
          </a:prstGeom>
          <a:ln>
            <a:tailEnd type="triangle" w="lg" len="lg"/>
          </a:ln>
        </p:spPr>
        <p:style>
          <a:lnRef idx="2">
            <a:schemeClr val="accent1"/>
          </a:lnRef>
          <a:fillRef idx="0">
            <a:schemeClr val="accent1"/>
          </a:fillRef>
          <a:effectRef idx="1">
            <a:schemeClr val="accent1"/>
          </a:effectRef>
          <a:fontRef idx="minor">
            <a:schemeClr val="tx1"/>
          </a:fontRef>
        </p:style>
      </p:cxnSp>
      <p:sp>
        <p:nvSpPr>
          <p:cNvPr id="85" name="TextBox 84">
            <a:extLst>
              <a:ext uri="{FF2B5EF4-FFF2-40B4-BE49-F238E27FC236}">
                <a16:creationId xmlns:a16="http://schemas.microsoft.com/office/drawing/2014/main" id="{B32BBD91-2791-C57B-ADAC-4C45F4461A7B}"/>
              </a:ext>
            </a:extLst>
          </p:cNvPr>
          <p:cNvSpPr txBox="1"/>
          <p:nvPr/>
        </p:nvSpPr>
        <p:spPr>
          <a:xfrm>
            <a:off x="853277" y="4661503"/>
            <a:ext cx="1710725" cy="646331"/>
          </a:xfrm>
          <a:prstGeom prst="rect">
            <a:avLst/>
          </a:prstGeom>
          <a:noFill/>
        </p:spPr>
        <p:txBody>
          <a:bodyPr wrap="none" rtlCol="0">
            <a:spAutoFit/>
          </a:bodyPr>
          <a:lstStyle/>
          <a:p>
            <a:r>
              <a:rPr lang="en-US" dirty="0"/>
              <a:t>Over Reliance </a:t>
            </a:r>
          </a:p>
          <a:p>
            <a:r>
              <a:rPr lang="en-US" dirty="0"/>
              <a:t>on Tradition</a:t>
            </a:r>
          </a:p>
        </p:txBody>
      </p:sp>
      <p:cxnSp>
        <p:nvCxnSpPr>
          <p:cNvPr id="86" name="Straight Arrow Connector 85">
            <a:extLst>
              <a:ext uri="{FF2B5EF4-FFF2-40B4-BE49-F238E27FC236}">
                <a16:creationId xmlns:a16="http://schemas.microsoft.com/office/drawing/2014/main" id="{7BF8192D-557A-7232-EC4E-5AD3D13C5D23}"/>
              </a:ext>
            </a:extLst>
          </p:cNvPr>
          <p:cNvCxnSpPr>
            <a:cxnSpLocks/>
          </p:cNvCxnSpPr>
          <p:nvPr/>
        </p:nvCxnSpPr>
        <p:spPr>
          <a:xfrm>
            <a:off x="1427474" y="4697910"/>
            <a:ext cx="1298738" cy="0"/>
          </a:xfrm>
          <a:prstGeom prst="straightConnector1">
            <a:avLst/>
          </a:prstGeom>
          <a:ln>
            <a:tailEnd type="triangle" w="lg" len="lg"/>
          </a:ln>
        </p:spPr>
        <p:style>
          <a:lnRef idx="2">
            <a:schemeClr val="accent1"/>
          </a:lnRef>
          <a:fillRef idx="0">
            <a:schemeClr val="accent1"/>
          </a:fillRef>
          <a:effectRef idx="1">
            <a:schemeClr val="accent1"/>
          </a:effectRef>
          <a:fontRef idx="minor">
            <a:schemeClr val="tx1"/>
          </a:fontRef>
        </p:style>
      </p:cxnSp>
      <p:sp>
        <p:nvSpPr>
          <p:cNvPr id="87" name="TextBox 86">
            <a:extLst>
              <a:ext uri="{FF2B5EF4-FFF2-40B4-BE49-F238E27FC236}">
                <a16:creationId xmlns:a16="http://schemas.microsoft.com/office/drawing/2014/main" id="{B23AD623-42A3-F2F8-428D-AD04606C8F50}"/>
              </a:ext>
            </a:extLst>
          </p:cNvPr>
          <p:cNvSpPr txBox="1"/>
          <p:nvPr/>
        </p:nvSpPr>
        <p:spPr>
          <a:xfrm>
            <a:off x="7965242" y="5048035"/>
            <a:ext cx="3063515" cy="646331"/>
          </a:xfrm>
          <a:prstGeom prst="rect">
            <a:avLst/>
          </a:prstGeom>
          <a:noFill/>
        </p:spPr>
        <p:txBody>
          <a:bodyPr wrap="square">
            <a:spAutoFit/>
          </a:bodyPr>
          <a:lstStyle/>
          <a:p>
            <a:r>
              <a:rPr lang="en-US" sz="1800" dirty="0"/>
              <a:t>Reasons for Membership Loss Not Understood</a:t>
            </a:r>
          </a:p>
        </p:txBody>
      </p:sp>
      <p:cxnSp>
        <p:nvCxnSpPr>
          <p:cNvPr id="88" name="Straight Arrow Connector 87">
            <a:extLst>
              <a:ext uri="{FF2B5EF4-FFF2-40B4-BE49-F238E27FC236}">
                <a16:creationId xmlns:a16="http://schemas.microsoft.com/office/drawing/2014/main" id="{82C1F6FA-FD98-FAA6-058D-0D1A96D04319}"/>
              </a:ext>
            </a:extLst>
          </p:cNvPr>
          <p:cNvCxnSpPr>
            <a:cxnSpLocks/>
          </p:cNvCxnSpPr>
          <p:nvPr/>
        </p:nvCxnSpPr>
        <p:spPr>
          <a:xfrm flipH="1">
            <a:off x="7882950" y="5050888"/>
            <a:ext cx="1298738" cy="0"/>
          </a:xfrm>
          <a:prstGeom prst="straightConnector1">
            <a:avLst/>
          </a:prstGeom>
          <a:ln>
            <a:tailEnd type="triangle" w="lg" len="lg"/>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0599524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A9896C0-0F6D-9A0F-EE02-51EDFE88D9B3}"/>
              </a:ext>
            </a:extLst>
          </p:cNvPr>
          <p:cNvSpPr>
            <a:spLocks noGrp="1"/>
          </p:cNvSpPr>
          <p:nvPr>
            <p:ph type="title"/>
          </p:nvPr>
        </p:nvSpPr>
        <p:spPr/>
        <p:txBody>
          <a:bodyPr/>
          <a:lstStyle/>
          <a:p>
            <a:r>
              <a:rPr lang="en-US" dirty="0"/>
              <a:t>Case Study 5: Venue Challenges</a:t>
            </a:r>
          </a:p>
        </p:txBody>
      </p:sp>
      <p:sp>
        <p:nvSpPr>
          <p:cNvPr id="4" name="Content Placeholder 3">
            <a:extLst>
              <a:ext uri="{FF2B5EF4-FFF2-40B4-BE49-F238E27FC236}">
                <a16:creationId xmlns:a16="http://schemas.microsoft.com/office/drawing/2014/main" id="{CB227B63-93DB-D243-42A9-5E08A5BDB437}"/>
              </a:ext>
            </a:extLst>
          </p:cNvPr>
          <p:cNvSpPr>
            <a:spLocks noGrp="1"/>
          </p:cNvSpPr>
          <p:nvPr>
            <p:ph idx="1"/>
          </p:nvPr>
        </p:nvSpPr>
        <p:spPr/>
        <p:txBody>
          <a:bodyPr/>
          <a:lstStyle/>
          <a:p>
            <a:pPr marL="0" indent="0">
              <a:buNone/>
            </a:pPr>
            <a:r>
              <a:rPr lang="en-GB" b="1" dirty="0"/>
              <a:t>Root Causes</a:t>
            </a:r>
          </a:p>
          <a:p>
            <a:r>
              <a:rPr lang="en-GB" dirty="0"/>
              <a:t>Long term avoidance of financial responsibility.</a:t>
            </a:r>
          </a:p>
          <a:p>
            <a:r>
              <a:rPr lang="en-GB" dirty="0"/>
              <a:t>No membership building processes in place leading to declining membership.</a:t>
            </a:r>
          </a:p>
          <a:p>
            <a:r>
              <a:rPr lang="en-GB" dirty="0"/>
              <a:t>Cultural attachment to an unsustainable venue.</a:t>
            </a:r>
          </a:p>
          <a:p>
            <a:endParaRPr lang="en-US" dirty="0"/>
          </a:p>
        </p:txBody>
      </p:sp>
      <p:sp>
        <p:nvSpPr>
          <p:cNvPr id="5" name="Content Placeholder 4">
            <a:extLst>
              <a:ext uri="{FF2B5EF4-FFF2-40B4-BE49-F238E27FC236}">
                <a16:creationId xmlns:a16="http://schemas.microsoft.com/office/drawing/2014/main" id="{3E82B0C3-ECFE-0F0C-85F3-30158249F964}"/>
              </a:ext>
            </a:extLst>
          </p:cNvPr>
          <p:cNvSpPr>
            <a:spLocks noGrp="1"/>
          </p:cNvSpPr>
          <p:nvPr>
            <p:ph idx="11"/>
          </p:nvPr>
        </p:nvSpPr>
        <p:spPr>
          <a:xfrm>
            <a:off x="6354000" y="1390389"/>
            <a:ext cx="5406000" cy="4786574"/>
          </a:xfrm>
        </p:spPr>
        <p:txBody>
          <a:bodyPr/>
          <a:lstStyle/>
          <a:p>
            <a:pPr marL="0" indent="0">
              <a:buNone/>
            </a:pPr>
            <a:r>
              <a:rPr lang="en-GB" b="1" dirty="0"/>
              <a:t>Root Solutions</a:t>
            </a:r>
            <a:r>
              <a:rPr lang="en-GB" dirty="0"/>
              <a:t> </a:t>
            </a:r>
          </a:p>
          <a:p>
            <a:pPr>
              <a:lnSpc>
                <a:spcPct val="100000"/>
              </a:lnSpc>
            </a:pPr>
            <a:r>
              <a:rPr lang="en-GB" dirty="0"/>
              <a:t>Review actual monthly club expenditures and calculate a realistic break‑even dues level.</a:t>
            </a:r>
          </a:p>
          <a:p>
            <a:pPr>
              <a:lnSpc>
                <a:spcPct val="100000"/>
              </a:lnSpc>
            </a:pPr>
            <a:r>
              <a:rPr lang="en-GB" dirty="0"/>
              <a:t>Consider alternate venues and discuss with club members. </a:t>
            </a:r>
          </a:p>
          <a:p>
            <a:pPr>
              <a:lnSpc>
                <a:spcPct val="100000"/>
              </a:lnSpc>
            </a:pPr>
            <a:r>
              <a:rPr lang="en-GB" dirty="0"/>
              <a:t>Raise membership fees to match current expenditures and stabilize cash flow.</a:t>
            </a:r>
          </a:p>
          <a:p>
            <a:pPr>
              <a:lnSpc>
                <a:spcPct val="100000"/>
              </a:lnSpc>
            </a:pPr>
            <a:r>
              <a:rPr lang="en-GB" dirty="0"/>
              <a:t>Establish processes for membership building.</a:t>
            </a:r>
          </a:p>
          <a:p>
            <a:endParaRPr lang="en-US" dirty="0"/>
          </a:p>
        </p:txBody>
      </p:sp>
    </p:spTree>
    <p:extLst>
      <p:ext uri="{BB962C8B-B14F-4D97-AF65-F5344CB8AC3E}">
        <p14:creationId xmlns:p14="http://schemas.microsoft.com/office/powerpoint/2010/main" val="278836485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5AF9486-AFA8-56C6-8BDB-A4A9EEDF5998}"/>
              </a:ext>
            </a:extLst>
          </p:cNvPr>
          <p:cNvSpPr>
            <a:spLocks noGrp="1"/>
          </p:cNvSpPr>
          <p:nvPr>
            <p:ph type="title"/>
          </p:nvPr>
        </p:nvSpPr>
        <p:spPr/>
        <p:txBody>
          <a:bodyPr/>
          <a:lstStyle/>
          <a:p>
            <a:r>
              <a:rPr lang="en-GB" dirty="0"/>
              <a:t>Case Study 6: Overstretched Executives</a:t>
            </a:r>
            <a:endParaRPr lang="en-US" dirty="0"/>
          </a:p>
        </p:txBody>
      </p:sp>
      <p:sp>
        <p:nvSpPr>
          <p:cNvPr id="6" name="Content Placeholder 5">
            <a:extLst>
              <a:ext uri="{FF2B5EF4-FFF2-40B4-BE49-F238E27FC236}">
                <a16:creationId xmlns:a16="http://schemas.microsoft.com/office/drawing/2014/main" id="{BFCB479D-50F5-C0BF-5089-3DA58BEFEA72}"/>
              </a:ext>
            </a:extLst>
          </p:cNvPr>
          <p:cNvSpPr>
            <a:spLocks noGrp="1"/>
          </p:cNvSpPr>
          <p:nvPr>
            <p:ph idx="1"/>
          </p:nvPr>
        </p:nvSpPr>
        <p:spPr/>
        <p:txBody>
          <a:bodyPr/>
          <a:lstStyle/>
          <a:p>
            <a:pPr marL="0" indent="0">
              <a:lnSpc>
                <a:spcPct val="100000"/>
              </a:lnSpc>
              <a:spcBef>
                <a:spcPts val="600"/>
              </a:spcBef>
              <a:buNone/>
            </a:pPr>
            <a:r>
              <a:rPr lang="en-US" b="1" dirty="0"/>
              <a:t>Scenario</a:t>
            </a:r>
          </a:p>
          <a:p>
            <a:pPr marL="0" indent="0">
              <a:lnSpc>
                <a:spcPct val="100000"/>
              </a:lnSpc>
              <a:spcBef>
                <a:spcPts val="600"/>
              </a:spcBef>
              <a:buNone/>
            </a:pPr>
            <a:r>
              <a:rPr lang="en-GB" dirty="0"/>
              <a:t>Things are not going well in Sweet Communicators. </a:t>
            </a:r>
          </a:p>
          <a:p>
            <a:pPr marL="0" indent="0">
              <a:lnSpc>
                <a:spcPct val="100000"/>
              </a:lnSpc>
              <a:spcBef>
                <a:spcPts val="600"/>
              </a:spcBef>
              <a:buNone/>
            </a:pPr>
            <a:r>
              <a:rPr lang="en-GB" dirty="0"/>
              <a:t>You and all remaining members of the Executive Committee feel overworked. </a:t>
            </a:r>
          </a:p>
          <a:p>
            <a:pPr marL="0" indent="0">
              <a:lnSpc>
                <a:spcPct val="100000"/>
              </a:lnSpc>
              <a:spcBef>
                <a:spcPts val="600"/>
              </a:spcBef>
              <a:buNone/>
            </a:pPr>
            <a:r>
              <a:rPr lang="en-GB" dirty="0"/>
              <a:t>Attendance at club meetings has dropped, and members are frequently doubling up on roles.</a:t>
            </a:r>
          </a:p>
          <a:p>
            <a:pPr marL="0" indent="0">
              <a:lnSpc>
                <a:spcPct val="100000"/>
              </a:lnSpc>
              <a:spcBef>
                <a:spcPts val="600"/>
              </a:spcBef>
              <a:buNone/>
            </a:pPr>
            <a:r>
              <a:rPr lang="en-GB" dirty="0"/>
              <a:t>You realize the situation must change, and fast.</a:t>
            </a:r>
          </a:p>
          <a:p>
            <a:endParaRPr lang="en-US" dirty="0"/>
          </a:p>
        </p:txBody>
      </p:sp>
      <p:sp>
        <p:nvSpPr>
          <p:cNvPr id="7" name="Content Placeholder 6">
            <a:extLst>
              <a:ext uri="{FF2B5EF4-FFF2-40B4-BE49-F238E27FC236}">
                <a16:creationId xmlns:a16="http://schemas.microsoft.com/office/drawing/2014/main" id="{43C3DDB6-189A-7561-E970-C67B5EFAB0FB}"/>
              </a:ext>
            </a:extLst>
          </p:cNvPr>
          <p:cNvSpPr>
            <a:spLocks noGrp="1"/>
          </p:cNvSpPr>
          <p:nvPr>
            <p:ph idx="11"/>
          </p:nvPr>
        </p:nvSpPr>
        <p:spPr/>
        <p:txBody>
          <a:bodyPr/>
          <a:lstStyle/>
          <a:p>
            <a:pPr marL="0" indent="0">
              <a:lnSpc>
                <a:spcPct val="100000"/>
              </a:lnSpc>
              <a:spcBef>
                <a:spcPts val="600"/>
              </a:spcBef>
              <a:buNone/>
            </a:pPr>
            <a:endParaRPr lang="en-GB" b="1" dirty="0"/>
          </a:p>
          <a:p>
            <a:pPr marL="0" indent="0">
              <a:buNone/>
            </a:pPr>
            <a:r>
              <a:rPr lang="en-GB" b="1" dirty="0"/>
              <a:t>What are the root cause(s) and root solution(s)?</a:t>
            </a:r>
          </a:p>
          <a:p>
            <a:pPr marL="0" indent="0">
              <a:buNone/>
            </a:pPr>
            <a:endParaRPr lang="en-US" dirty="0"/>
          </a:p>
        </p:txBody>
      </p:sp>
    </p:spTree>
    <p:extLst>
      <p:ext uri="{BB962C8B-B14F-4D97-AF65-F5344CB8AC3E}">
        <p14:creationId xmlns:p14="http://schemas.microsoft.com/office/powerpoint/2010/main" val="167667820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7DEFB-33FD-98D5-70A9-D89D42003EE6}"/>
              </a:ext>
            </a:extLst>
          </p:cNvPr>
          <p:cNvSpPr>
            <a:spLocks noGrp="1"/>
          </p:cNvSpPr>
          <p:nvPr>
            <p:ph type="title"/>
          </p:nvPr>
        </p:nvSpPr>
        <p:spPr/>
        <p:txBody>
          <a:bodyPr/>
          <a:lstStyle/>
          <a:p>
            <a:r>
              <a:rPr lang="en-GB" dirty="0"/>
              <a:t>Case Study 6: Overstretched Executives</a:t>
            </a:r>
            <a:endParaRPr lang="en-US" dirty="0"/>
          </a:p>
        </p:txBody>
      </p:sp>
      <p:sp>
        <p:nvSpPr>
          <p:cNvPr id="4" name="Content Placeholder 3">
            <a:extLst>
              <a:ext uri="{FF2B5EF4-FFF2-40B4-BE49-F238E27FC236}">
                <a16:creationId xmlns:a16="http://schemas.microsoft.com/office/drawing/2014/main" id="{0DEA02FF-9980-FC9E-29ED-AA830D584457}"/>
              </a:ext>
            </a:extLst>
          </p:cNvPr>
          <p:cNvSpPr>
            <a:spLocks noGrp="1"/>
          </p:cNvSpPr>
          <p:nvPr>
            <p:ph idx="11"/>
          </p:nvPr>
        </p:nvSpPr>
        <p:spPr>
          <a:xfrm>
            <a:off x="6626086" y="1390389"/>
            <a:ext cx="5163913" cy="4786574"/>
          </a:xfrm>
        </p:spPr>
        <p:txBody>
          <a:bodyPr/>
          <a:lstStyle/>
          <a:p>
            <a:pPr marL="0" indent="0">
              <a:lnSpc>
                <a:spcPct val="100000"/>
              </a:lnSpc>
              <a:spcBef>
                <a:spcPts val="600"/>
              </a:spcBef>
              <a:buNone/>
            </a:pPr>
            <a:r>
              <a:rPr lang="en-GB" dirty="0"/>
              <a:t>The last Executive Committee meeting was cancelled because everyone was busy with other engagements.</a:t>
            </a:r>
          </a:p>
          <a:p>
            <a:endParaRPr lang="en-US" dirty="0"/>
          </a:p>
        </p:txBody>
      </p:sp>
      <p:sp>
        <p:nvSpPr>
          <p:cNvPr id="5" name="TextBox 4">
            <a:extLst>
              <a:ext uri="{FF2B5EF4-FFF2-40B4-BE49-F238E27FC236}">
                <a16:creationId xmlns:a16="http://schemas.microsoft.com/office/drawing/2014/main" id="{F1828E5E-2FB4-19B0-0B3B-9F21F7141135}"/>
              </a:ext>
            </a:extLst>
          </p:cNvPr>
          <p:cNvSpPr txBox="1"/>
          <p:nvPr/>
        </p:nvSpPr>
        <p:spPr>
          <a:xfrm>
            <a:off x="575125" y="1390389"/>
            <a:ext cx="1553630" cy="3293209"/>
          </a:xfrm>
          <a:prstGeom prst="rect">
            <a:avLst/>
          </a:prstGeom>
          <a:noFill/>
          <a:ln>
            <a:solidFill>
              <a:schemeClr val="bg1"/>
            </a:solidFill>
          </a:ln>
        </p:spPr>
        <p:txBody>
          <a:bodyPr wrap="none" rtlCol="0">
            <a:spAutoFit/>
          </a:bodyPr>
          <a:lstStyle/>
          <a:p>
            <a:pPr algn="r"/>
            <a:r>
              <a:rPr lang="en-US" sz="1600" b="1" dirty="0">
                <a:solidFill>
                  <a:schemeClr val="bg1"/>
                </a:solidFill>
              </a:rPr>
              <a:t>DCP Goals</a:t>
            </a:r>
          </a:p>
          <a:p>
            <a:pPr algn="r"/>
            <a:r>
              <a:rPr lang="en-US" sz="9600" b="1" dirty="0">
                <a:solidFill>
                  <a:schemeClr val="accent4"/>
                </a:solidFill>
              </a:rPr>
              <a:t>2</a:t>
            </a:r>
          </a:p>
          <a:p>
            <a:pPr algn="r"/>
            <a:r>
              <a:rPr lang="en-US" sz="9600" b="1" dirty="0">
                <a:solidFill>
                  <a:schemeClr val="bg1"/>
                </a:solidFill>
              </a:rPr>
              <a:t>10</a:t>
            </a:r>
          </a:p>
        </p:txBody>
      </p:sp>
      <p:cxnSp>
        <p:nvCxnSpPr>
          <p:cNvPr id="6" name="Straight Connector 5">
            <a:extLst>
              <a:ext uri="{FF2B5EF4-FFF2-40B4-BE49-F238E27FC236}">
                <a16:creationId xmlns:a16="http://schemas.microsoft.com/office/drawing/2014/main" id="{6D8289D7-F4AA-B789-1262-71A1F6013E03}"/>
              </a:ext>
            </a:extLst>
          </p:cNvPr>
          <p:cNvCxnSpPr>
            <a:cxnSpLocks/>
          </p:cNvCxnSpPr>
          <p:nvPr/>
        </p:nvCxnSpPr>
        <p:spPr>
          <a:xfrm>
            <a:off x="575125" y="3170789"/>
            <a:ext cx="1553630" cy="0"/>
          </a:xfrm>
          <a:prstGeom prst="line">
            <a:avLst/>
          </a:prstGeom>
          <a:ln w="76200"/>
        </p:spPr>
        <p:style>
          <a:lnRef idx="1">
            <a:schemeClr val="accent6"/>
          </a:lnRef>
          <a:fillRef idx="0">
            <a:schemeClr val="accent6"/>
          </a:fillRef>
          <a:effectRef idx="0">
            <a:schemeClr val="accent6"/>
          </a:effectRef>
          <a:fontRef idx="minor">
            <a:schemeClr val="tx1"/>
          </a:fontRef>
        </p:style>
      </p:cxnSp>
      <p:sp>
        <p:nvSpPr>
          <p:cNvPr id="7" name="TextBox 6">
            <a:extLst>
              <a:ext uri="{FF2B5EF4-FFF2-40B4-BE49-F238E27FC236}">
                <a16:creationId xmlns:a16="http://schemas.microsoft.com/office/drawing/2014/main" id="{4DB9D6BA-CE33-B700-F62B-AB3559512EAF}"/>
              </a:ext>
            </a:extLst>
          </p:cNvPr>
          <p:cNvSpPr txBox="1"/>
          <p:nvPr/>
        </p:nvSpPr>
        <p:spPr>
          <a:xfrm>
            <a:off x="2194420" y="1390389"/>
            <a:ext cx="2032929" cy="3539430"/>
          </a:xfrm>
          <a:prstGeom prst="rect">
            <a:avLst/>
          </a:prstGeom>
          <a:noFill/>
          <a:ln>
            <a:solidFill>
              <a:schemeClr val="bg1"/>
            </a:solidFill>
          </a:ln>
        </p:spPr>
        <p:txBody>
          <a:bodyPr wrap="none" rtlCol="0">
            <a:spAutoFit/>
          </a:bodyPr>
          <a:lstStyle/>
          <a:p>
            <a:pPr algn="r"/>
            <a:r>
              <a:rPr lang="en-US" sz="1600" b="1" dirty="0">
                <a:solidFill>
                  <a:schemeClr val="bg1"/>
                </a:solidFill>
              </a:rPr>
              <a:t>Renewals Sept/Oct</a:t>
            </a:r>
          </a:p>
          <a:p>
            <a:pPr algn="r"/>
            <a:r>
              <a:rPr lang="en-US" sz="9600" b="1" dirty="0">
                <a:solidFill>
                  <a:schemeClr val="accent4"/>
                </a:solidFill>
              </a:rPr>
              <a:t>13</a:t>
            </a:r>
          </a:p>
          <a:p>
            <a:pPr algn="r"/>
            <a:r>
              <a:rPr lang="en-US" sz="9600" b="1" dirty="0">
                <a:solidFill>
                  <a:schemeClr val="bg1"/>
                </a:solidFill>
              </a:rPr>
              <a:t>19</a:t>
            </a:r>
          </a:p>
          <a:p>
            <a:pPr algn="r"/>
            <a:r>
              <a:rPr lang="en-US" sz="1600" b="1" dirty="0">
                <a:solidFill>
                  <a:schemeClr val="bg1"/>
                </a:solidFill>
              </a:rPr>
              <a:t>Base Membership</a:t>
            </a:r>
          </a:p>
        </p:txBody>
      </p:sp>
      <p:sp>
        <p:nvSpPr>
          <p:cNvPr id="8" name="TextBox 7">
            <a:extLst>
              <a:ext uri="{FF2B5EF4-FFF2-40B4-BE49-F238E27FC236}">
                <a16:creationId xmlns:a16="http://schemas.microsoft.com/office/drawing/2014/main" id="{B8AA7135-6299-9EEF-8DF3-7879853E4716}"/>
              </a:ext>
            </a:extLst>
          </p:cNvPr>
          <p:cNvSpPr txBox="1"/>
          <p:nvPr/>
        </p:nvSpPr>
        <p:spPr>
          <a:xfrm>
            <a:off x="4350723" y="1390389"/>
            <a:ext cx="1906291" cy="1815882"/>
          </a:xfrm>
          <a:prstGeom prst="rect">
            <a:avLst/>
          </a:prstGeom>
          <a:noFill/>
          <a:ln>
            <a:solidFill>
              <a:schemeClr val="bg1"/>
            </a:solidFill>
          </a:ln>
        </p:spPr>
        <p:txBody>
          <a:bodyPr wrap="none" rtlCol="0">
            <a:spAutoFit/>
          </a:bodyPr>
          <a:lstStyle/>
          <a:p>
            <a:pPr algn="r"/>
            <a:r>
              <a:rPr lang="en-US" sz="1600" b="1" dirty="0">
                <a:solidFill>
                  <a:schemeClr val="bg1"/>
                </a:solidFill>
              </a:rPr>
              <a:t>Club Membership</a:t>
            </a:r>
          </a:p>
          <a:p>
            <a:pPr algn="r"/>
            <a:r>
              <a:rPr lang="en-US" sz="9600" b="1" dirty="0">
                <a:solidFill>
                  <a:schemeClr val="accent4"/>
                </a:solidFill>
              </a:rPr>
              <a:t>14</a:t>
            </a:r>
          </a:p>
        </p:txBody>
      </p:sp>
      <p:cxnSp>
        <p:nvCxnSpPr>
          <p:cNvPr id="9" name="Straight Connector 8">
            <a:extLst>
              <a:ext uri="{FF2B5EF4-FFF2-40B4-BE49-F238E27FC236}">
                <a16:creationId xmlns:a16="http://schemas.microsoft.com/office/drawing/2014/main" id="{FE89C2F5-C4BA-9A79-E511-16D553199D8B}"/>
              </a:ext>
            </a:extLst>
          </p:cNvPr>
          <p:cNvCxnSpPr>
            <a:cxnSpLocks/>
          </p:cNvCxnSpPr>
          <p:nvPr/>
        </p:nvCxnSpPr>
        <p:spPr>
          <a:xfrm>
            <a:off x="2682221" y="3170789"/>
            <a:ext cx="1553630" cy="0"/>
          </a:xfrm>
          <a:prstGeom prst="line">
            <a:avLst/>
          </a:prstGeom>
          <a:ln w="76200"/>
        </p:spPr>
        <p:style>
          <a:lnRef idx="1">
            <a:schemeClr val="accent6"/>
          </a:lnRef>
          <a:fillRef idx="0">
            <a:schemeClr val="accent6"/>
          </a:fillRef>
          <a:effectRef idx="0">
            <a:schemeClr val="accent6"/>
          </a:effectRef>
          <a:fontRef idx="minor">
            <a:schemeClr val="tx1"/>
          </a:fontRef>
        </p:style>
      </p:cxnSp>
    </p:spTree>
    <p:extLst>
      <p:ext uri="{BB962C8B-B14F-4D97-AF65-F5344CB8AC3E}">
        <p14:creationId xmlns:p14="http://schemas.microsoft.com/office/powerpoint/2010/main" val="205951711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651474-D046-6078-61BB-B0928412CDA5}"/>
              </a:ext>
            </a:extLst>
          </p:cNvPr>
          <p:cNvSpPr>
            <a:spLocks noGrp="1"/>
          </p:cNvSpPr>
          <p:nvPr>
            <p:ph type="title"/>
          </p:nvPr>
        </p:nvSpPr>
        <p:spPr/>
        <p:txBody>
          <a:bodyPr/>
          <a:lstStyle/>
          <a:p>
            <a:r>
              <a:rPr lang="en-GB" dirty="0"/>
              <a:t>Case Study 6: Overstretched Executives</a:t>
            </a:r>
            <a:endParaRPr lang="en-US" dirty="0"/>
          </a:p>
        </p:txBody>
      </p:sp>
      <p:cxnSp>
        <p:nvCxnSpPr>
          <p:cNvPr id="3" name="Straight Arrow Connector 2">
            <a:extLst>
              <a:ext uri="{FF2B5EF4-FFF2-40B4-BE49-F238E27FC236}">
                <a16:creationId xmlns:a16="http://schemas.microsoft.com/office/drawing/2014/main" id="{5DD0CDA1-3BBA-DCA1-A13A-BBC06B754D2A}"/>
              </a:ext>
            </a:extLst>
          </p:cNvPr>
          <p:cNvCxnSpPr>
            <a:cxnSpLocks/>
          </p:cNvCxnSpPr>
          <p:nvPr/>
        </p:nvCxnSpPr>
        <p:spPr>
          <a:xfrm>
            <a:off x="993913" y="3578087"/>
            <a:ext cx="8918713" cy="0"/>
          </a:xfrm>
          <a:prstGeom prst="straightConnector1">
            <a:avLst/>
          </a:prstGeom>
          <a:ln w="76200">
            <a:tailEnd type="triangle" w="lg" len="lg"/>
          </a:ln>
        </p:spPr>
        <p:style>
          <a:lnRef idx="2">
            <a:schemeClr val="accent1"/>
          </a:lnRef>
          <a:fillRef idx="0">
            <a:schemeClr val="accent1"/>
          </a:fillRef>
          <a:effectRef idx="1">
            <a:schemeClr val="accent1"/>
          </a:effectRef>
          <a:fontRef idx="minor">
            <a:schemeClr val="tx1"/>
          </a:fontRef>
        </p:style>
      </p:cxnSp>
      <p:cxnSp>
        <p:nvCxnSpPr>
          <p:cNvPr id="4" name="Straight Arrow Connector 3">
            <a:extLst>
              <a:ext uri="{FF2B5EF4-FFF2-40B4-BE49-F238E27FC236}">
                <a16:creationId xmlns:a16="http://schemas.microsoft.com/office/drawing/2014/main" id="{C214DB8B-F29A-49C3-DF06-719E917D7863}"/>
              </a:ext>
            </a:extLst>
          </p:cNvPr>
          <p:cNvCxnSpPr/>
          <p:nvPr/>
        </p:nvCxnSpPr>
        <p:spPr>
          <a:xfrm>
            <a:off x="2451652" y="1683026"/>
            <a:ext cx="742122" cy="1895061"/>
          </a:xfrm>
          <a:prstGeom prst="straightConnector1">
            <a:avLst/>
          </a:prstGeom>
          <a:ln w="38100">
            <a:tailEnd type="triangle" w="lg" len="lg"/>
          </a:ln>
        </p:spPr>
        <p:style>
          <a:lnRef idx="2">
            <a:schemeClr val="accent1"/>
          </a:lnRef>
          <a:fillRef idx="0">
            <a:schemeClr val="accent1"/>
          </a:fillRef>
          <a:effectRef idx="1">
            <a:schemeClr val="accent1"/>
          </a:effectRef>
          <a:fontRef idx="minor">
            <a:schemeClr val="tx1"/>
          </a:fontRef>
        </p:style>
      </p:cxnSp>
      <p:cxnSp>
        <p:nvCxnSpPr>
          <p:cNvPr id="5" name="Straight Arrow Connector 4">
            <a:extLst>
              <a:ext uri="{FF2B5EF4-FFF2-40B4-BE49-F238E27FC236}">
                <a16:creationId xmlns:a16="http://schemas.microsoft.com/office/drawing/2014/main" id="{337187BD-F67F-66EC-0D7F-F485514DDB6D}"/>
              </a:ext>
            </a:extLst>
          </p:cNvPr>
          <p:cNvCxnSpPr/>
          <p:nvPr/>
        </p:nvCxnSpPr>
        <p:spPr>
          <a:xfrm>
            <a:off x="5062331" y="1683026"/>
            <a:ext cx="742122" cy="1895061"/>
          </a:xfrm>
          <a:prstGeom prst="straightConnector1">
            <a:avLst/>
          </a:prstGeom>
          <a:ln w="38100">
            <a:tailEnd type="triangle" w="lg" len="lg"/>
          </a:ln>
        </p:spPr>
        <p:style>
          <a:lnRef idx="2">
            <a:schemeClr val="accent1"/>
          </a:lnRef>
          <a:fillRef idx="0">
            <a:schemeClr val="accent1"/>
          </a:fillRef>
          <a:effectRef idx="1">
            <a:schemeClr val="accent1"/>
          </a:effectRef>
          <a:fontRef idx="minor">
            <a:schemeClr val="tx1"/>
          </a:fontRef>
        </p:style>
      </p:cxnSp>
      <p:cxnSp>
        <p:nvCxnSpPr>
          <p:cNvPr id="6" name="Straight Arrow Connector 5">
            <a:extLst>
              <a:ext uri="{FF2B5EF4-FFF2-40B4-BE49-F238E27FC236}">
                <a16:creationId xmlns:a16="http://schemas.microsoft.com/office/drawing/2014/main" id="{BE23A801-F465-947B-31D2-4CB7E00556CF}"/>
              </a:ext>
            </a:extLst>
          </p:cNvPr>
          <p:cNvCxnSpPr/>
          <p:nvPr/>
        </p:nvCxnSpPr>
        <p:spPr>
          <a:xfrm>
            <a:off x="7673010" y="1683026"/>
            <a:ext cx="742122" cy="1895061"/>
          </a:xfrm>
          <a:prstGeom prst="straightConnector1">
            <a:avLst/>
          </a:prstGeom>
          <a:ln w="38100">
            <a:tailEnd type="triangle" w="lg" len="lg"/>
          </a:ln>
        </p:spPr>
        <p:style>
          <a:lnRef idx="2">
            <a:schemeClr val="accent1"/>
          </a:lnRef>
          <a:fillRef idx="0">
            <a:schemeClr val="accent1"/>
          </a:fillRef>
          <a:effectRef idx="1">
            <a:schemeClr val="accent1"/>
          </a:effectRef>
          <a:fontRef idx="minor">
            <a:schemeClr val="tx1"/>
          </a:fontRef>
        </p:style>
      </p:cxnSp>
      <p:cxnSp>
        <p:nvCxnSpPr>
          <p:cNvPr id="7" name="Straight Arrow Connector 6">
            <a:extLst>
              <a:ext uri="{FF2B5EF4-FFF2-40B4-BE49-F238E27FC236}">
                <a16:creationId xmlns:a16="http://schemas.microsoft.com/office/drawing/2014/main" id="{DCA3FB16-F4BA-184D-4F38-62A55826824D}"/>
              </a:ext>
            </a:extLst>
          </p:cNvPr>
          <p:cNvCxnSpPr>
            <a:cxnSpLocks/>
          </p:cNvCxnSpPr>
          <p:nvPr/>
        </p:nvCxnSpPr>
        <p:spPr>
          <a:xfrm flipV="1">
            <a:off x="2451652" y="3604591"/>
            <a:ext cx="742122" cy="1895061"/>
          </a:xfrm>
          <a:prstGeom prst="straightConnector1">
            <a:avLst/>
          </a:prstGeom>
          <a:ln w="38100">
            <a:tailEnd type="triangle" w="lg" len="lg"/>
          </a:ln>
        </p:spPr>
        <p:style>
          <a:lnRef idx="2">
            <a:schemeClr val="accent1"/>
          </a:lnRef>
          <a:fillRef idx="0">
            <a:schemeClr val="accent1"/>
          </a:fillRef>
          <a:effectRef idx="1">
            <a:schemeClr val="accent1"/>
          </a:effectRef>
          <a:fontRef idx="minor">
            <a:schemeClr val="tx1"/>
          </a:fontRef>
        </p:style>
      </p:cxnSp>
      <p:cxnSp>
        <p:nvCxnSpPr>
          <p:cNvPr id="8" name="Straight Arrow Connector 7">
            <a:extLst>
              <a:ext uri="{FF2B5EF4-FFF2-40B4-BE49-F238E27FC236}">
                <a16:creationId xmlns:a16="http://schemas.microsoft.com/office/drawing/2014/main" id="{71B49F88-DE9D-A8E8-D1A6-D504C49773C2}"/>
              </a:ext>
            </a:extLst>
          </p:cNvPr>
          <p:cNvCxnSpPr>
            <a:cxnSpLocks/>
          </p:cNvCxnSpPr>
          <p:nvPr/>
        </p:nvCxnSpPr>
        <p:spPr>
          <a:xfrm flipV="1">
            <a:off x="5062331" y="3604591"/>
            <a:ext cx="742122" cy="1895061"/>
          </a:xfrm>
          <a:prstGeom prst="straightConnector1">
            <a:avLst/>
          </a:prstGeom>
          <a:ln w="38100">
            <a:tailEnd type="triangle" w="lg" len="lg"/>
          </a:ln>
        </p:spPr>
        <p:style>
          <a:lnRef idx="2">
            <a:schemeClr val="accent1"/>
          </a:lnRef>
          <a:fillRef idx="0">
            <a:schemeClr val="accent1"/>
          </a:fillRef>
          <a:effectRef idx="1">
            <a:schemeClr val="accent1"/>
          </a:effectRef>
          <a:fontRef idx="minor">
            <a:schemeClr val="tx1"/>
          </a:fontRef>
        </p:style>
      </p:cxnSp>
      <p:cxnSp>
        <p:nvCxnSpPr>
          <p:cNvPr id="9" name="Straight Arrow Connector 8">
            <a:extLst>
              <a:ext uri="{FF2B5EF4-FFF2-40B4-BE49-F238E27FC236}">
                <a16:creationId xmlns:a16="http://schemas.microsoft.com/office/drawing/2014/main" id="{F7536397-BA23-4CAB-7B96-7D5C268E36A3}"/>
              </a:ext>
            </a:extLst>
          </p:cNvPr>
          <p:cNvCxnSpPr>
            <a:cxnSpLocks/>
          </p:cNvCxnSpPr>
          <p:nvPr/>
        </p:nvCxnSpPr>
        <p:spPr>
          <a:xfrm flipV="1">
            <a:off x="7673010" y="3604591"/>
            <a:ext cx="742122" cy="1895061"/>
          </a:xfrm>
          <a:prstGeom prst="straightConnector1">
            <a:avLst/>
          </a:prstGeom>
          <a:ln w="38100">
            <a:tailEnd type="triangle" w="lg" len="lg"/>
          </a:ln>
        </p:spPr>
        <p:style>
          <a:lnRef idx="2">
            <a:schemeClr val="accent1"/>
          </a:lnRef>
          <a:fillRef idx="0">
            <a:schemeClr val="accent1"/>
          </a:fillRef>
          <a:effectRef idx="1">
            <a:schemeClr val="accent1"/>
          </a:effectRef>
          <a:fontRef idx="minor">
            <a:schemeClr val="tx1"/>
          </a:fontRef>
        </p:style>
      </p:cxnSp>
      <p:sp>
        <p:nvSpPr>
          <p:cNvPr id="10" name="TextBox 9">
            <a:extLst>
              <a:ext uri="{FF2B5EF4-FFF2-40B4-BE49-F238E27FC236}">
                <a16:creationId xmlns:a16="http://schemas.microsoft.com/office/drawing/2014/main" id="{C2E5A1E6-A6EA-B391-A544-EB23123ADC0A}"/>
              </a:ext>
            </a:extLst>
          </p:cNvPr>
          <p:cNvSpPr txBox="1"/>
          <p:nvPr/>
        </p:nvSpPr>
        <p:spPr>
          <a:xfrm>
            <a:off x="1622739" y="1251392"/>
            <a:ext cx="1657826" cy="461665"/>
          </a:xfrm>
          <a:prstGeom prst="rect">
            <a:avLst/>
          </a:prstGeom>
          <a:noFill/>
        </p:spPr>
        <p:txBody>
          <a:bodyPr wrap="none" rtlCol="0">
            <a:spAutoFit/>
          </a:bodyPr>
          <a:lstStyle/>
          <a:p>
            <a:r>
              <a:rPr lang="en-US" sz="2400" dirty="0"/>
              <a:t>Resources</a:t>
            </a:r>
          </a:p>
        </p:txBody>
      </p:sp>
      <p:sp>
        <p:nvSpPr>
          <p:cNvPr id="11" name="TextBox 10">
            <a:extLst>
              <a:ext uri="{FF2B5EF4-FFF2-40B4-BE49-F238E27FC236}">
                <a16:creationId xmlns:a16="http://schemas.microsoft.com/office/drawing/2014/main" id="{D695F3C7-87DC-FBAD-7A13-9959A2982315}"/>
              </a:ext>
            </a:extLst>
          </p:cNvPr>
          <p:cNvSpPr txBox="1"/>
          <p:nvPr/>
        </p:nvSpPr>
        <p:spPr>
          <a:xfrm>
            <a:off x="4233417" y="1251392"/>
            <a:ext cx="1622560" cy="461665"/>
          </a:xfrm>
          <a:prstGeom prst="rect">
            <a:avLst/>
          </a:prstGeom>
          <a:noFill/>
        </p:spPr>
        <p:txBody>
          <a:bodyPr wrap="none" rtlCol="0">
            <a:spAutoFit/>
          </a:bodyPr>
          <a:lstStyle/>
          <a:p>
            <a:r>
              <a:rPr lang="en-US" sz="2400" dirty="0"/>
              <a:t>Processes</a:t>
            </a:r>
          </a:p>
        </p:txBody>
      </p:sp>
      <p:sp>
        <p:nvSpPr>
          <p:cNvPr id="12" name="TextBox 11">
            <a:extLst>
              <a:ext uri="{FF2B5EF4-FFF2-40B4-BE49-F238E27FC236}">
                <a16:creationId xmlns:a16="http://schemas.microsoft.com/office/drawing/2014/main" id="{B35C6883-7D41-2E7C-F6CD-80AE149ACB98}"/>
              </a:ext>
            </a:extLst>
          </p:cNvPr>
          <p:cNvSpPr txBox="1"/>
          <p:nvPr/>
        </p:nvSpPr>
        <p:spPr>
          <a:xfrm>
            <a:off x="6844095" y="1251392"/>
            <a:ext cx="1710725" cy="461665"/>
          </a:xfrm>
          <a:prstGeom prst="rect">
            <a:avLst/>
          </a:prstGeom>
          <a:noFill/>
        </p:spPr>
        <p:txBody>
          <a:bodyPr wrap="none" rtlCol="0">
            <a:spAutoFit/>
          </a:bodyPr>
          <a:lstStyle/>
          <a:p>
            <a:r>
              <a:rPr lang="en-US" sz="2400" dirty="0"/>
              <a:t>Leadership</a:t>
            </a:r>
          </a:p>
        </p:txBody>
      </p:sp>
      <p:sp>
        <p:nvSpPr>
          <p:cNvPr id="13" name="TextBox 12">
            <a:extLst>
              <a:ext uri="{FF2B5EF4-FFF2-40B4-BE49-F238E27FC236}">
                <a16:creationId xmlns:a16="http://schemas.microsoft.com/office/drawing/2014/main" id="{4492DF51-8CC1-D618-C0B4-D853D0921D8A}"/>
              </a:ext>
            </a:extLst>
          </p:cNvPr>
          <p:cNvSpPr txBox="1"/>
          <p:nvPr/>
        </p:nvSpPr>
        <p:spPr>
          <a:xfrm>
            <a:off x="1622739" y="5584853"/>
            <a:ext cx="1178528" cy="461665"/>
          </a:xfrm>
          <a:prstGeom prst="rect">
            <a:avLst/>
          </a:prstGeom>
          <a:noFill/>
        </p:spPr>
        <p:txBody>
          <a:bodyPr wrap="none" rtlCol="0">
            <a:spAutoFit/>
          </a:bodyPr>
          <a:lstStyle/>
          <a:p>
            <a:r>
              <a:rPr lang="en-US" sz="2400" dirty="0"/>
              <a:t>Culture</a:t>
            </a:r>
          </a:p>
        </p:txBody>
      </p:sp>
      <p:sp>
        <p:nvSpPr>
          <p:cNvPr id="14" name="TextBox 13">
            <a:extLst>
              <a:ext uri="{FF2B5EF4-FFF2-40B4-BE49-F238E27FC236}">
                <a16:creationId xmlns:a16="http://schemas.microsoft.com/office/drawing/2014/main" id="{42AE24DE-2E81-CCE9-6B98-D5231613307D}"/>
              </a:ext>
            </a:extLst>
          </p:cNvPr>
          <p:cNvSpPr txBox="1"/>
          <p:nvPr/>
        </p:nvSpPr>
        <p:spPr>
          <a:xfrm>
            <a:off x="4233417" y="5584853"/>
            <a:ext cx="1435008" cy="461665"/>
          </a:xfrm>
          <a:prstGeom prst="rect">
            <a:avLst/>
          </a:prstGeom>
          <a:noFill/>
        </p:spPr>
        <p:txBody>
          <a:bodyPr wrap="none" rtlCol="0">
            <a:spAutoFit/>
          </a:bodyPr>
          <a:lstStyle/>
          <a:p>
            <a:r>
              <a:rPr lang="en-US" sz="2400" dirty="0"/>
              <a:t>Meetings</a:t>
            </a:r>
          </a:p>
        </p:txBody>
      </p:sp>
      <p:sp>
        <p:nvSpPr>
          <p:cNvPr id="15" name="TextBox 14">
            <a:extLst>
              <a:ext uri="{FF2B5EF4-FFF2-40B4-BE49-F238E27FC236}">
                <a16:creationId xmlns:a16="http://schemas.microsoft.com/office/drawing/2014/main" id="{30A5BDBF-593E-7869-EAB3-4289DA7F36C3}"/>
              </a:ext>
            </a:extLst>
          </p:cNvPr>
          <p:cNvSpPr txBox="1"/>
          <p:nvPr/>
        </p:nvSpPr>
        <p:spPr>
          <a:xfrm>
            <a:off x="6844095" y="5584853"/>
            <a:ext cx="1880643" cy="461665"/>
          </a:xfrm>
          <a:prstGeom prst="rect">
            <a:avLst/>
          </a:prstGeom>
          <a:noFill/>
        </p:spPr>
        <p:txBody>
          <a:bodyPr wrap="none" rtlCol="0">
            <a:spAutoFit/>
          </a:bodyPr>
          <a:lstStyle/>
          <a:p>
            <a:r>
              <a:rPr lang="en-US" sz="2400" dirty="0"/>
              <a:t>Membership</a:t>
            </a:r>
          </a:p>
        </p:txBody>
      </p:sp>
      <p:sp>
        <p:nvSpPr>
          <p:cNvPr id="16" name="TextBox 15">
            <a:extLst>
              <a:ext uri="{FF2B5EF4-FFF2-40B4-BE49-F238E27FC236}">
                <a16:creationId xmlns:a16="http://schemas.microsoft.com/office/drawing/2014/main" id="{2C658530-5792-9532-E845-557A02EEDE97}"/>
              </a:ext>
            </a:extLst>
          </p:cNvPr>
          <p:cNvSpPr txBox="1"/>
          <p:nvPr/>
        </p:nvSpPr>
        <p:spPr>
          <a:xfrm>
            <a:off x="10259685" y="3162588"/>
            <a:ext cx="1468672" cy="830997"/>
          </a:xfrm>
          <a:prstGeom prst="rect">
            <a:avLst/>
          </a:prstGeom>
          <a:noFill/>
        </p:spPr>
        <p:txBody>
          <a:bodyPr wrap="none" rtlCol="0">
            <a:spAutoFit/>
          </a:bodyPr>
          <a:lstStyle/>
          <a:p>
            <a:pPr algn="ctr"/>
            <a:r>
              <a:rPr lang="en-US" sz="2400" b="1" dirty="0"/>
              <a:t>Lack of </a:t>
            </a:r>
          </a:p>
          <a:p>
            <a:pPr algn="ctr"/>
            <a:r>
              <a:rPr lang="en-US" sz="2400" b="1" dirty="0"/>
              <a:t>Capacity</a:t>
            </a:r>
          </a:p>
        </p:txBody>
      </p:sp>
      <p:sp>
        <p:nvSpPr>
          <p:cNvPr id="17" name="TextBox 16">
            <a:extLst>
              <a:ext uri="{FF2B5EF4-FFF2-40B4-BE49-F238E27FC236}">
                <a16:creationId xmlns:a16="http://schemas.microsoft.com/office/drawing/2014/main" id="{B033D276-0ED0-33B1-15E8-786126E2803C}"/>
              </a:ext>
            </a:extLst>
          </p:cNvPr>
          <p:cNvSpPr txBox="1"/>
          <p:nvPr/>
        </p:nvSpPr>
        <p:spPr>
          <a:xfrm>
            <a:off x="511648" y="1641535"/>
            <a:ext cx="1347485" cy="646331"/>
          </a:xfrm>
          <a:prstGeom prst="rect">
            <a:avLst/>
          </a:prstGeom>
          <a:noFill/>
        </p:spPr>
        <p:txBody>
          <a:bodyPr wrap="none" rtlCol="0">
            <a:spAutoFit/>
          </a:bodyPr>
          <a:lstStyle/>
          <a:p>
            <a:pPr lvl="0"/>
            <a:r>
              <a:rPr lang="en-GB" dirty="0"/>
              <a:t>Insufficient </a:t>
            </a:r>
          </a:p>
          <a:p>
            <a:pPr lvl="0"/>
            <a:r>
              <a:rPr lang="en-GB" dirty="0"/>
              <a:t>Volunteers</a:t>
            </a:r>
          </a:p>
        </p:txBody>
      </p:sp>
      <p:sp>
        <p:nvSpPr>
          <p:cNvPr id="18" name="TextBox 17">
            <a:extLst>
              <a:ext uri="{FF2B5EF4-FFF2-40B4-BE49-F238E27FC236}">
                <a16:creationId xmlns:a16="http://schemas.microsoft.com/office/drawing/2014/main" id="{E8B499D9-E1C7-E063-2DF0-0ADA1C748D0A}"/>
              </a:ext>
            </a:extLst>
          </p:cNvPr>
          <p:cNvSpPr txBox="1"/>
          <p:nvPr/>
        </p:nvSpPr>
        <p:spPr>
          <a:xfrm>
            <a:off x="804967" y="2445487"/>
            <a:ext cx="1732205" cy="646331"/>
          </a:xfrm>
          <a:prstGeom prst="rect">
            <a:avLst/>
          </a:prstGeom>
          <a:noFill/>
        </p:spPr>
        <p:txBody>
          <a:bodyPr wrap="none" rtlCol="0">
            <a:spAutoFit/>
          </a:bodyPr>
          <a:lstStyle/>
          <a:p>
            <a:r>
              <a:rPr lang="en-US" dirty="0"/>
              <a:t>Limited Officer </a:t>
            </a:r>
          </a:p>
          <a:p>
            <a:r>
              <a:rPr lang="en-US" dirty="0"/>
              <a:t>Availability</a:t>
            </a:r>
          </a:p>
        </p:txBody>
      </p:sp>
      <p:sp>
        <p:nvSpPr>
          <p:cNvPr id="19" name="TextBox 18">
            <a:extLst>
              <a:ext uri="{FF2B5EF4-FFF2-40B4-BE49-F238E27FC236}">
                <a16:creationId xmlns:a16="http://schemas.microsoft.com/office/drawing/2014/main" id="{67F0203E-E89E-EFDB-80AB-60D070590FF2}"/>
              </a:ext>
            </a:extLst>
          </p:cNvPr>
          <p:cNvSpPr txBox="1"/>
          <p:nvPr/>
        </p:nvSpPr>
        <p:spPr>
          <a:xfrm>
            <a:off x="3232762" y="1649503"/>
            <a:ext cx="1505540" cy="646331"/>
          </a:xfrm>
          <a:prstGeom prst="rect">
            <a:avLst/>
          </a:prstGeom>
          <a:noFill/>
        </p:spPr>
        <p:txBody>
          <a:bodyPr wrap="none" rtlCol="0">
            <a:spAutoFit/>
          </a:bodyPr>
          <a:lstStyle/>
          <a:p>
            <a:r>
              <a:rPr lang="en-US" dirty="0"/>
              <a:t>No Planning </a:t>
            </a:r>
          </a:p>
          <a:p>
            <a:r>
              <a:rPr lang="en-US" dirty="0"/>
              <a:t>Structure</a:t>
            </a:r>
          </a:p>
        </p:txBody>
      </p:sp>
      <p:sp>
        <p:nvSpPr>
          <p:cNvPr id="20" name="TextBox 19">
            <a:extLst>
              <a:ext uri="{FF2B5EF4-FFF2-40B4-BE49-F238E27FC236}">
                <a16:creationId xmlns:a16="http://schemas.microsoft.com/office/drawing/2014/main" id="{EEBB99E4-92F7-A23A-31B7-8B781386CC94}"/>
              </a:ext>
            </a:extLst>
          </p:cNvPr>
          <p:cNvSpPr txBox="1"/>
          <p:nvPr/>
        </p:nvSpPr>
        <p:spPr>
          <a:xfrm>
            <a:off x="3047065" y="2588279"/>
            <a:ext cx="2428870" cy="646331"/>
          </a:xfrm>
          <a:prstGeom prst="rect">
            <a:avLst/>
          </a:prstGeom>
          <a:noFill/>
        </p:spPr>
        <p:txBody>
          <a:bodyPr wrap="none" rtlCol="0">
            <a:spAutoFit/>
          </a:bodyPr>
          <a:lstStyle/>
          <a:p>
            <a:pPr lvl="0"/>
            <a:r>
              <a:rPr lang="en-GB" dirty="0"/>
              <a:t>Executive Committee </a:t>
            </a:r>
          </a:p>
          <a:p>
            <a:pPr lvl="0"/>
            <a:r>
              <a:rPr lang="en-GB" dirty="0"/>
              <a:t>Meetings Cancelled</a:t>
            </a:r>
          </a:p>
        </p:txBody>
      </p:sp>
      <p:sp>
        <p:nvSpPr>
          <p:cNvPr id="21" name="TextBox 20">
            <a:extLst>
              <a:ext uri="{FF2B5EF4-FFF2-40B4-BE49-F238E27FC236}">
                <a16:creationId xmlns:a16="http://schemas.microsoft.com/office/drawing/2014/main" id="{5964D0C9-D499-E663-5B17-0274319D2AFE}"/>
              </a:ext>
            </a:extLst>
          </p:cNvPr>
          <p:cNvSpPr txBox="1"/>
          <p:nvPr/>
        </p:nvSpPr>
        <p:spPr>
          <a:xfrm>
            <a:off x="5522768" y="1652962"/>
            <a:ext cx="2198038" cy="646331"/>
          </a:xfrm>
          <a:prstGeom prst="rect">
            <a:avLst/>
          </a:prstGeom>
          <a:noFill/>
        </p:spPr>
        <p:txBody>
          <a:bodyPr wrap="none" rtlCol="0">
            <a:spAutoFit/>
          </a:bodyPr>
          <a:lstStyle/>
          <a:p>
            <a:pPr lvl="0"/>
            <a:r>
              <a:rPr lang="en-GB" dirty="0"/>
              <a:t>Leadership Spread </a:t>
            </a:r>
          </a:p>
          <a:p>
            <a:pPr lvl="0"/>
            <a:r>
              <a:rPr lang="en-GB" dirty="0"/>
              <a:t>Too Thin</a:t>
            </a:r>
          </a:p>
        </p:txBody>
      </p:sp>
      <p:sp>
        <p:nvSpPr>
          <p:cNvPr id="22" name="TextBox 21">
            <a:extLst>
              <a:ext uri="{FF2B5EF4-FFF2-40B4-BE49-F238E27FC236}">
                <a16:creationId xmlns:a16="http://schemas.microsoft.com/office/drawing/2014/main" id="{ABBA381C-0041-E1C9-5DF8-1378AEA43044}"/>
              </a:ext>
            </a:extLst>
          </p:cNvPr>
          <p:cNvSpPr txBox="1"/>
          <p:nvPr/>
        </p:nvSpPr>
        <p:spPr>
          <a:xfrm>
            <a:off x="6050308" y="2387722"/>
            <a:ext cx="1441420" cy="923330"/>
          </a:xfrm>
          <a:prstGeom prst="rect">
            <a:avLst/>
          </a:prstGeom>
          <a:noFill/>
        </p:spPr>
        <p:txBody>
          <a:bodyPr wrap="none" rtlCol="0">
            <a:spAutoFit/>
          </a:bodyPr>
          <a:lstStyle/>
          <a:p>
            <a:r>
              <a:rPr lang="en-US" dirty="0"/>
              <a:t>President &amp; </a:t>
            </a:r>
          </a:p>
          <a:p>
            <a:r>
              <a:rPr lang="en-US" dirty="0"/>
              <a:t>Officers</a:t>
            </a:r>
          </a:p>
          <a:p>
            <a:r>
              <a:rPr lang="en-US" dirty="0"/>
              <a:t>Overloaded</a:t>
            </a:r>
          </a:p>
        </p:txBody>
      </p:sp>
      <p:sp>
        <p:nvSpPr>
          <p:cNvPr id="23" name="TextBox 22">
            <a:extLst>
              <a:ext uri="{FF2B5EF4-FFF2-40B4-BE49-F238E27FC236}">
                <a16:creationId xmlns:a16="http://schemas.microsoft.com/office/drawing/2014/main" id="{F49ABFDC-D322-CBF8-6F51-8ED2003D7AC4}"/>
              </a:ext>
            </a:extLst>
          </p:cNvPr>
          <p:cNvSpPr txBox="1"/>
          <p:nvPr/>
        </p:nvSpPr>
        <p:spPr>
          <a:xfrm>
            <a:off x="747260" y="3868555"/>
            <a:ext cx="1377300" cy="369332"/>
          </a:xfrm>
          <a:prstGeom prst="rect">
            <a:avLst/>
          </a:prstGeom>
          <a:noFill/>
        </p:spPr>
        <p:txBody>
          <a:bodyPr wrap="none" rtlCol="0">
            <a:spAutoFit/>
          </a:bodyPr>
          <a:lstStyle/>
          <a:p>
            <a:r>
              <a:rPr lang="en-US" dirty="0"/>
              <a:t>Low Morale</a:t>
            </a:r>
          </a:p>
        </p:txBody>
      </p:sp>
      <p:sp>
        <p:nvSpPr>
          <p:cNvPr id="24" name="TextBox 23">
            <a:extLst>
              <a:ext uri="{FF2B5EF4-FFF2-40B4-BE49-F238E27FC236}">
                <a16:creationId xmlns:a16="http://schemas.microsoft.com/office/drawing/2014/main" id="{459D2188-375F-E74C-1C55-5D982783C90F}"/>
              </a:ext>
            </a:extLst>
          </p:cNvPr>
          <p:cNvSpPr txBox="1"/>
          <p:nvPr/>
        </p:nvSpPr>
        <p:spPr>
          <a:xfrm>
            <a:off x="380421" y="4367455"/>
            <a:ext cx="2223686" cy="369332"/>
          </a:xfrm>
          <a:prstGeom prst="rect">
            <a:avLst/>
          </a:prstGeom>
          <a:noFill/>
        </p:spPr>
        <p:txBody>
          <a:bodyPr wrap="none" rtlCol="0">
            <a:spAutoFit/>
          </a:bodyPr>
          <a:lstStyle/>
          <a:p>
            <a:pPr lvl="0"/>
            <a:r>
              <a:rPr lang="en-GB" dirty="0"/>
              <a:t>Burnout Normalized</a:t>
            </a:r>
          </a:p>
        </p:txBody>
      </p:sp>
      <p:sp>
        <p:nvSpPr>
          <p:cNvPr id="25" name="TextBox 24">
            <a:extLst>
              <a:ext uri="{FF2B5EF4-FFF2-40B4-BE49-F238E27FC236}">
                <a16:creationId xmlns:a16="http://schemas.microsoft.com/office/drawing/2014/main" id="{8EBC525D-38F4-AE37-A152-732BBB5ADFA0}"/>
              </a:ext>
            </a:extLst>
          </p:cNvPr>
          <p:cNvSpPr txBox="1"/>
          <p:nvPr/>
        </p:nvSpPr>
        <p:spPr>
          <a:xfrm>
            <a:off x="2868477" y="4512910"/>
            <a:ext cx="2480166" cy="369332"/>
          </a:xfrm>
          <a:prstGeom prst="rect">
            <a:avLst/>
          </a:prstGeom>
          <a:noFill/>
        </p:spPr>
        <p:txBody>
          <a:bodyPr wrap="none" rtlCol="0">
            <a:spAutoFit/>
          </a:bodyPr>
          <a:lstStyle/>
          <a:p>
            <a:r>
              <a:rPr lang="en-US" dirty="0"/>
              <a:t>Members Doubling Up</a:t>
            </a:r>
          </a:p>
        </p:txBody>
      </p:sp>
      <p:sp>
        <p:nvSpPr>
          <p:cNvPr id="26" name="TextBox 25">
            <a:extLst>
              <a:ext uri="{FF2B5EF4-FFF2-40B4-BE49-F238E27FC236}">
                <a16:creationId xmlns:a16="http://schemas.microsoft.com/office/drawing/2014/main" id="{AD404B26-2FAB-D250-7432-AC65907388DF}"/>
              </a:ext>
            </a:extLst>
          </p:cNvPr>
          <p:cNvSpPr txBox="1"/>
          <p:nvPr/>
        </p:nvSpPr>
        <p:spPr>
          <a:xfrm>
            <a:off x="5973364" y="3918093"/>
            <a:ext cx="1659429" cy="369332"/>
          </a:xfrm>
          <a:prstGeom prst="rect">
            <a:avLst/>
          </a:prstGeom>
          <a:noFill/>
        </p:spPr>
        <p:txBody>
          <a:bodyPr wrap="none" rtlCol="0">
            <a:spAutoFit/>
          </a:bodyPr>
          <a:lstStyle/>
          <a:p>
            <a:r>
              <a:rPr lang="en-US" dirty="0"/>
              <a:t>Low Retention</a:t>
            </a:r>
          </a:p>
        </p:txBody>
      </p:sp>
      <p:sp>
        <p:nvSpPr>
          <p:cNvPr id="27" name="TextBox 26">
            <a:extLst>
              <a:ext uri="{FF2B5EF4-FFF2-40B4-BE49-F238E27FC236}">
                <a16:creationId xmlns:a16="http://schemas.microsoft.com/office/drawing/2014/main" id="{9D0887C8-BE09-8A60-A77B-49FF739C8E63}"/>
              </a:ext>
            </a:extLst>
          </p:cNvPr>
          <p:cNvSpPr txBox="1"/>
          <p:nvPr/>
        </p:nvSpPr>
        <p:spPr>
          <a:xfrm>
            <a:off x="8044071" y="4913003"/>
            <a:ext cx="2668359" cy="646331"/>
          </a:xfrm>
          <a:prstGeom prst="rect">
            <a:avLst/>
          </a:prstGeom>
          <a:noFill/>
        </p:spPr>
        <p:txBody>
          <a:bodyPr wrap="none" rtlCol="0">
            <a:spAutoFit/>
          </a:bodyPr>
          <a:lstStyle/>
          <a:p>
            <a:r>
              <a:rPr lang="en-US" dirty="0"/>
              <a:t>Too Few Members to </a:t>
            </a:r>
          </a:p>
          <a:p>
            <a:r>
              <a:rPr lang="en-US" dirty="0"/>
              <a:t>Retain Weekly Meetings</a:t>
            </a:r>
          </a:p>
        </p:txBody>
      </p:sp>
      <p:sp>
        <p:nvSpPr>
          <p:cNvPr id="28" name="TextBox 27">
            <a:extLst>
              <a:ext uri="{FF2B5EF4-FFF2-40B4-BE49-F238E27FC236}">
                <a16:creationId xmlns:a16="http://schemas.microsoft.com/office/drawing/2014/main" id="{9B8BF9F3-33B0-B032-47B5-3CF6EF6CAB57}"/>
              </a:ext>
            </a:extLst>
          </p:cNvPr>
          <p:cNvSpPr txBox="1"/>
          <p:nvPr/>
        </p:nvSpPr>
        <p:spPr>
          <a:xfrm>
            <a:off x="5775525" y="4675827"/>
            <a:ext cx="2095445" cy="646331"/>
          </a:xfrm>
          <a:prstGeom prst="rect">
            <a:avLst/>
          </a:prstGeom>
          <a:noFill/>
        </p:spPr>
        <p:txBody>
          <a:bodyPr wrap="none" rtlCol="0">
            <a:spAutoFit/>
          </a:bodyPr>
          <a:lstStyle/>
          <a:p>
            <a:r>
              <a:rPr lang="en-US" dirty="0"/>
              <a:t>Small Membership</a:t>
            </a:r>
          </a:p>
          <a:p>
            <a:r>
              <a:rPr lang="en-US" dirty="0"/>
              <a:t>Base</a:t>
            </a:r>
          </a:p>
        </p:txBody>
      </p:sp>
      <p:cxnSp>
        <p:nvCxnSpPr>
          <p:cNvPr id="29" name="Straight Arrow Connector 28">
            <a:extLst>
              <a:ext uri="{FF2B5EF4-FFF2-40B4-BE49-F238E27FC236}">
                <a16:creationId xmlns:a16="http://schemas.microsoft.com/office/drawing/2014/main" id="{B0B8ADA3-1C01-4BF2-9486-C1AF4FA3EBF1}"/>
              </a:ext>
            </a:extLst>
          </p:cNvPr>
          <p:cNvCxnSpPr>
            <a:cxnSpLocks/>
          </p:cNvCxnSpPr>
          <p:nvPr/>
        </p:nvCxnSpPr>
        <p:spPr>
          <a:xfrm>
            <a:off x="1357422" y="2330770"/>
            <a:ext cx="1298738" cy="0"/>
          </a:xfrm>
          <a:prstGeom prst="straightConnector1">
            <a:avLst/>
          </a:prstGeom>
          <a:ln>
            <a:tailEnd type="triangle" w="lg" len="lg"/>
          </a:ln>
        </p:spPr>
        <p:style>
          <a:lnRef idx="2">
            <a:schemeClr val="accent1"/>
          </a:lnRef>
          <a:fillRef idx="0">
            <a:schemeClr val="accent1"/>
          </a:fillRef>
          <a:effectRef idx="1">
            <a:schemeClr val="accent1"/>
          </a:effectRef>
          <a:fontRef idx="minor">
            <a:schemeClr val="tx1"/>
          </a:fontRef>
        </p:style>
      </p:cxnSp>
      <p:cxnSp>
        <p:nvCxnSpPr>
          <p:cNvPr id="30" name="Straight Arrow Connector 29">
            <a:extLst>
              <a:ext uri="{FF2B5EF4-FFF2-40B4-BE49-F238E27FC236}">
                <a16:creationId xmlns:a16="http://schemas.microsoft.com/office/drawing/2014/main" id="{B15027F2-661B-5235-C172-641DA91A4A22}"/>
              </a:ext>
            </a:extLst>
          </p:cNvPr>
          <p:cNvCxnSpPr>
            <a:cxnSpLocks/>
          </p:cNvCxnSpPr>
          <p:nvPr/>
        </p:nvCxnSpPr>
        <p:spPr>
          <a:xfrm>
            <a:off x="3962905" y="2287907"/>
            <a:ext cx="1298738" cy="0"/>
          </a:xfrm>
          <a:prstGeom prst="straightConnector1">
            <a:avLst/>
          </a:prstGeom>
          <a:ln>
            <a:tailEnd type="triangle" w="lg" len="lg"/>
          </a:ln>
        </p:spPr>
        <p:style>
          <a:lnRef idx="2">
            <a:schemeClr val="accent1"/>
          </a:lnRef>
          <a:fillRef idx="0">
            <a:schemeClr val="accent1"/>
          </a:fillRef>
          <a:effectRef idx="1">
            <a:schemeClr val="accent1"/>
          </a:effectRef>
          <a:fontRef idx="minor">
            <a:schemeClr val="tx1"/>
          </a:fontRef>
        </p:style>
      </p:cxnSp>
      <p:cxnSp>
        <p:nvCxnSpPr>
          <p:cNvPr id="31" name="Straight Arrow Connector 30">
            <a:extLst>
              <a:ext uri="{FF2B5EF4-FFF2-40B4-BE49-F238E27FC236}">
                <a16:creationId xmlns:a16="http://schemas.microsoft.com/office/drawing/2014/main" id="{CFFD49C5-B64A-ACCE-427E-5420D49F22C6}"/>
              </a:ext>
            </a:extLst>
          </p:cNvPr>
          <p:cNvCxnSpPr>
            <a:cxnSpLocks/>
          </p:cNvCxnSpPr>
          <p:nvPr/>
        </p:nvCxnSpPr>
        <p:spPr>
          <a:xfrm>
            <a:off x="6584418" y="2269810"/>
            <a:ext cx="1298738" cy="0"/>
          </a:xfrm>
          <a:prstGeom prst="straightConnector1">
            <a:avLst/>
          </a:prstGeom>
          <a:ln>
            <a:tailEnd type="triangle" w="lg" len="lg"/>
          </a:ln>
        </p:spPr>
        <p:style>
          <a:lnRef idx="2">
            <a:schemeClr val="accent1"/>
          </a:lnRef>
          <a:fillRef idx="0">
            <a:schemeClr val="accent1"/>
          </a:fillRef>
          <a:effectRef idx="1">
            <a:schemeClr val="accent1"/>
          </a:effectRef>
          <a:fontRef idx="minor">
            <a:schemeClr val="tx1"/>
          </a:fontRef>
        </p:style>
      </p:cxnSp>
      <p:cxnSp>
        <p:nvCxnSpPr>
          <p:cNvPr id="32" name="Straight Arrow Connector 31">
            <a:extLst>
              <a:ext uri="{FF2B5EF4-FFF2-40B4-BE49-F238E27FC236}">
                <a16:creationId xmlns:a16="http://schemas.microsoft.com/office/drawing/2014/main" id="{E13885F7-884F-F80F-5840-66EF3E83ADB1}"/>
              </a:ext>
            </a:extLst>
          </p:cNvPr>
          <p:cNvCxnSpPr>
            <a:cxnSpLocks/>
          </p:cNvCxnSpPr>
          <p:nvPr/>
        </p:nvCxnSpPr>
        <p:spPr>
          <a:xfrm>
            <a:off x="1680037" y="3144826"/>
            <a:ext cx="1298738" cy="0"/>
          </a:xfrm>
          <a:prstGeom prst="straightConnector1">
            <a:avLst/>
          </a:prstGeom>
          <a:ln>
            <a:tailEnd type="triangle" w="lg" len="lg"/>
          </a:ln>
        </p:spPr>
        <p:style>
          <a:lnRef idx="2">
            <a:schemeClr val="accent1"/>
          </a:lnRef>
          <a:fillRef idx="0">
            <a:schemeClr val="accent1"/>
          </a:fillRef>
          <a:effectRef idx="1">
            <a:schemeClr val="accent1"/>
          </a:effectRef>
          <a:fontRef idx="minor">
            <a:schemeClr val="tx1"/>
          </a:fontRef>
        </p:style>
      </p:cxnSp>
      <p:cxnSp>
        <p:nvCxnSpPr>
          <p:cNvPr id="33" name="Straight Arrow Connector 32">
            <a:extLst>
              <a:ext uri="{FF2B5EF4-FFF2-40B4-BE49-F238E27FC236}">
                <a16:creationId xmlns:a16="http://schemas.microsoft.com/office/drawing/2014/main" id="{E3C56A7B-29E7-FF76-BCAB-3B4F38E53923}"/>
              </a:ext>
            </a:extLst>
          </p:cNvPr>
          <p:cNvCxnSpPr>
            <a:cxnSpLocks/>
          </p:cNvCxnSpPr>
          <p:nvPr/>
        </p:nvCxnSpPr>
        <p:spPr>
          <a:xfrm>
            <a:off x="7015485" y="3260252"/>
            <a:ext cx="1298738" cy="0"/>
          </a:xfrm>
          <a:prstGeom prst="straightConnector1">
            <a:avLst/>
          </a:prstGeom>
          <a:ln>
            <a:tailEnd type="triangle" w="lg" len="lg"/>
          </a:ln>
        </p:spPr>
        <p:style>
          <a:lnRef idx="2">
            <a:schemeClr val="accent1"/>
          </a:lnRef>
          <a:fillRef idx="0">
            <a:schemeClr val="accent1"/>
          </a:fillRef>
          <a:effectRef idx="1">
            <a:schemeClr val="accent1"/>
          </a:effectRef>
          <a:fontRef idx="minor">
            <a:schemeClr val="tx1"/>
          </a:fontRef>
        </p:style>
      </p:cxnSp>
      <p:cxnSp>
        <p:nvCxnSpPr>
          <p:cNvPr id="34" name="Straight Arrow Connector 33">
            <a:extLst>
              <a:ext uri="{FF2B5EF4-FFF2-40B4-BE49-F238E27FC236}">
                <a16:creationId xmlns:a16="http://schemas.microsoft.com/office/drawing/2014/main" id="{B666F8C2-FD62-3887-02E3-A79C01550ACA}"/>
              </a:ext>
            </a:extLst>
          </p:cNvPr>
          <p:cNvCxnSpPr>
            <a:cxnSpLocks/>
          </p:cNvCxnSpPr>
          <p:nvPr/>
        </p:nvCxnSpPr>
        <p:spPr>
          <a:xfrm>
            <a:off x="4369687" y="3262845"/>
            <a:ext cx="1298738" cy="0"/>
          </a:xfrm>
          <a:prstGeom prst="straightConnector1">
            <a:avLst/>
          </a:prstGeom>
          <a:ln>
            <a:tailEnd type="triangle" w="lg" len="lg"/>
          </a:ln>
        </p:spPr>
        <p:style>
          <a:lnRef idx="2">
            <a:schemeClr val="accent1"/>
          </a:lnRef>
          <a:fillRef idx="0">
            <a:schemeClr val="accent1"/>
          </a:fillRef>
          <a:effectRef idx="1">
            <a:schemeClr val="accent1"/>
          </a:effectRef>
          <a:fontRef idx="minor">
            <a:schemeClr val="tx1"/>
          </a:fontRef>
        </p:style>
      </p:cxnSp>
      <p:sp>
        <p:nvSpPr>
          <p:cNvPr id="35" name="TextBox 34">
            <a:extLst>
              <a:ext uri="{FF2B5EF4-FFF2-40B4-BE49-F238E27FC236}">
                <a16:creationId xmlns:a16="http://schemas.microsoft.com/office/drawing/2014/main" id="{D79A27F6-8CE6-FD24-22DB-A9738E6DB51F}"/>
              </a:ext>
            </a:extLst>
          </p:cNvPr>
          <p:cNvSpPr txBox="1"/>
          <p:nvPr/>
        </p:nvSpPr>
        <p:spPr>
          <a:xfrm>
            <a:off x="3210843" y="3937221"/>
            <a:ext cx="2351926" cy="369332"/>
          </a:xfrm>
          <a:prstGeom prst="rect">
            <a:avLst/>
          </a:prstGeom>
          <a:noFill/>
        </p:spPr>
        <p:txBody>
          <a:bodyPr wrap="none" rtlCol="0">
            <a:spAutoFit/>
          </a:bodyPr>
          <a:lstStyle/>
          <a:p>
            <a:r>
              <a:rPr lang="en-US" dirty="0"/>
              <a:t>Attendance Dropping</a:t>
            </a:r>
          </a:p>
        </p:txBody>
      </p:sp>
      <p:cxnSp>
        <p:nvCxnSpPr>
          <p:cNvPr id="36" name="Straight Arrow Connector 35">
            <a:extLst>
              <a:ext uri="{FF2B5EF4-FFF2-40B4-BE49-F238E27FC236}">
                <a16:creationId xmlns:a16="http://schemas.microsoft.com/office/drawing/2014/main" id="{78398BB2-61E6-A4DA-7432-68CF2845E7F5}"/>
              </a:ext>
            </a:extLst>
          </p:cNvPr>
          <p:cNvCxnSpPr>
            <a:cxnSpLocks/>
          </p:cNvCxnSpPr>
          <p:nvPr/>
        </p:nvCxnSpPr>
        <p:spPr>
          <a:xfrm>
            <a:off x="1767223" y="3904962"/>
            <a:ext cx="1298738" cy="0"/>
          </a:xfrm>
          <a:prstGeom prst="straightConnector1">
            <a:avLst/>
          </a:prstGeom>
          <a:ln>
            <a:tailEnd type="triangle" w="lg" len="lg"/>
          </a:ln>
        </p:spPr>
        <p:style>
          <a:lnRef idx="2">
            <a:schemeClr val="accent1"/>
          </a:lnRef>
          <a:fillRef idx="0">
            <a:schemeClr val="accent1"/>
          </a:fillRef>
          <a:effectRef idx="1">
            <a:schemeClr val="accent1"/>
          </a:effectRef>
          <a:fontRef idx="minor">
            <a:schemeClr val="tx1"/>
          </a:fontRef>
        </p:style>
      </p:cxnSp>
      <p:cxnSp>
        <p:nvCxnSpPr>
          <p:cNvPr id="37" name="Straight Arrow Connector 36">
            <a:extLst>
              <a:ext uri="{FF2B5EF4-FFF2-40B4-BE49-F238E27FC236}">
                <a16:creationId xmlns:a16="http://schemas.microsoft.com/office/drawing/2014/main" id="{6451A32A-8083-0BB9-E5F1-35FD37BFE7CB}"/>
              </a:ext>
            </a:extLst>
          </p:cNvPr>
          <p:cNvCxnSpPr>
            <a:cxnSpLocks/>
          </p:cNvCxnSpPr>
          <p:nvPr/>
        </p:nvCxnSpPr>
        <p:spPr>
          <a:xfrm>
            <a:off x="1569731" y="4379766"/>
            <a:ext cx="1298738" cy="0"/>
          </a:xfrm>
          <a:prstGeom prst="straightConnector1">
            <a:avLst/>
          </a:prstGeom>
          <a:ln>
            <a:tailEnd type="triangle" w="lg" len="lg"/>
          </a:ln>
        </p:spPr>
        <p:style>
          <a:lnRef idx="2">
            <a:schemeClr val="accent1"/>
          </a:lnRef>
          <a:fillRef idx="0">
            <a:schemeClr val="accent1"/>
          </a:fillRef>
          <a:effectRef idx="1">
            <a:schemeClr val="accent1"/>
          </a:effectRef>
          <a:fontRef idx="minor">
            <a:schemeClr val="tx1"/>
          </a:fontRef>
        </p:style>
      </p:cxnSp>
      <p:cxnSp>
        <p:nvCxnSpPr>
          <p:cNvPr id="38" name="Straight Arrow Connector 37">
            <a:extLst>
              <a:ext uri="{FF2B5EF4-FFF2-40B4-BE49-F238E27FC236}">
                <a16:creationId xmlns:a16="http://schemas.microsoft.com/office/drawing/2014/main" id="{A9AC4638-2E88-DA9A-559B-4EFD5EBE3BB3}"/>
              </a:ext>
            </a:extLst>
          </p:cNvPr>
          <p:cNvCxnSpPr>
            <a:cxnSpLocks/>
          </p:cNvCxnSpPr>
          <p:nvPr/>
        </p:nvCxnSpPr>
        <p:spPr>
          <a:xfrm>
            <a:off x="4341308" y="3938706"/>
            <a:ext cx="1298738" cy="0"/>
          </a:xfrm>
          <a:prstGeom prst="straightConnector1">
            <a:avLst/>
          </a:prstGeom>
          <a:ln>
            <a:tailEnd type="triangle" w="lg" len="lg"/>
          </a:ln>
        </p:spPr>
        <p:style>
          <a:lnRef idx="2">
            <a:schemeClr val="accent1"/>
          </a:lnRef>
          <a:fillRef idx="0">
            <a:schemeClr val="accent1"/>
          </a:fillRef>
          <a:effectRef idx="1">
            <a:schemeClr val="accent1"/>
          </a:effectRef>
          <a:fontRef idx="minor">
            <a:schemeClr val="tx1"/>
          </a:fontRef>
        </p:style>
      </p:cxnSp>
      <p:cxnSp>
        <p:nvCxnSpPr>
          <p:cNvPr id="39" name="Straight Arrow Connector 38">
            <a:extLst>
              <a:ext uri="{FF2B5EF4-FFF2-40B4-BE49-F238E27FC236}">
                <a16:creationId xmlns:a16="http://schemas.microsoft.com/office/drawing/2014/main" id="{6B0EE677-C1B4-38B6-F3A0-B245CFD2A6D8}"/>
              </a:ext>
            </a:extLst>
          </p:cNvPr>
          <p:cNvCxnSpPr>
            <a:cxnSpLocks/>
          </p:cNvCxnSpPr>
          <p:nvPr/>
        </p:nvCxnSpPr>
        <p:spPr>
          <a:xfrm>
            <a:off x="4131048" y="4462395"/>
            <a:ext cx="1298738" cy="0"/>
          </a:xfrm>
          <a:prstGeom prst="straightConnector1">
            <a:avLst/>
          </a:prstGeom>
          <a:ln>
            <a:tailEnd type="triangle" w="lg" len="lg"/>
          </a:ln>
        </p:spPr>
        <p:style>
          <a:lnRef idx="2">
            <a:schemeClr val="accent1"/>
          </a:lnRef>
          <a:fillRef idx="0">
            <a:schemeClr val="accent1"/>
          </a:fillRef>
          <a:effectRef idx="1">
            <a:schemeClr val="accent1"/>
          </a:effectRef>
          <a:fontRef idx="minor">
            <a:schemeClr val="tx1"/>
          </a:fontRef>
        </p:style>
      </p:cxnSp>
      <p:cxnSp>
        <p:nvCxnSpPr>
          <p:cNvPr id="40" name="Straight Arrow Connector 39">
            <a:extLst>
              <a:ext uri="{FF2B5EF4-FFF2-40B4-BE49-F238E27FC236}">
                <a16:creationId xmlns:a16="http://schemas.microsoft.com/office/drawing/2014/main" id="{E4E5CC10-B189-69A8-A0AD-F599429A5DA5}"/>
              </a:ext>
            </a:extLst>
          </p:cNvPr>
          <p:cNvCxnSpPr>
            <a:cxnSpLocks/>
          </p:cNvCxnSpPr>
          <p:nvPr/>
        </p:nvCxnSpPr>
        <p:spPr>
          <a:xfrm>
            <a:off x="6942020" y="3956891"/>
            <a:ext cx="1298738" cy="0"/>
          </a:xfrm>
          <a:prstGeom prst="straightConnector1">
            <a:avLst/>
          </a:prstGeom>
          <a:ln>
            <a:tailEnd type="triangle" w="lg" len="lg"/>
          </a:ln>
        </p:spPr>
        <p:style>
          <a:lnRef idx="2">
            <a:schemeClr val="accent1"/>
          </a:lnRef>
          <a:fillRef idx="0">
            <a:schemeClr val="accent1"/>
          </a:fillRef>
          <a:effectRef idx="1">
            <a:schemeClr val="accent1"/>
          </a:effectRef>
          <a:fontRef idx="minor">
            <a:schemeClr val="tx1"/>
          </a:fontRef>
        </p:style>
      </p:cxnSp>
      <p:cxnSp>
        <p:nvCxnSpPr>
          <p:cNvPr id="41" name="Straight Arrow Connector 40">
            <a:extLst>
              <a:ext uri="{FF2B5EF4-FFF2-40B4-BE49-F238E27FC236}">
                <a16:creationId xmlns:a16="http://schemas.microsoft.com/office/drawing/2014/main" id="{21F89158-C51F-047D-120B-E3D7A197F3C0}"/>
              </a:ext>
            </a:extLst>
          </p:cNvPr>
          <p:cNvCxnSpPr>
            <a:cxnSpLocks/>
          </p:cNvCxnSpPr>
          <p:nvPr/>
        </p:nvCxnSpPr>
        <p:spPr>
          <a:xfrm>
            <a:off x="6658217" y="4675827"/>
            <a:ext cx="1298738" cy="0"/>
          </a:xfrm>
          <a:prstGeom prst="straightConnector1">
            <a:avLst/>
          </a:prstGeom>
          <a:ln>
            <a:tailEnd type="triangle" w="lg" len="lg"/>
          </a:ln>
        </p:spPr>
        <p:style>
          <a:lnRef idx="2">
            <a:schemeClr val="accent1"/>
          </a:lnRef>
          <a:fillRef idx="0">
            <a:schemeClr val="accent1"/>
          </a:fillRef>
          <a:effectRef idx="1">
            <a:schemeClr val="accent1"/>
          </a:effectRef>
          <a:fontRef idx="minor">
            <a:schemeClr val="tx1"/>
          </a:fontRef>
        </p:style>
      </p:cxnSp>
      <p:cxnSp>
        <p:nvCxnSpPr>
          <p:cNvPr id="42" name="Straight Arrow Connector 41">
            <a:extLst>
              <a:ext uri="{FF2B5EF4-FFF2-40B4-BE49-F238E27FC236}">
                <a16:creationId xmlns:a16="http://schemas.microsoft.com/office/drawing/2014/main" id="{1E7C3705-23D6-1E5F-9E9F-33D63D5267F2}"/>
              </a:ext>
            </a:extLst>
          </p:cNvPr>
          <p:cNvCxnSpPr>
            <a:cxnSpLocks/>
          </p:cNvCxnSpPr>
          <p:nvPr/>
        </p:nvCxnSpPr>
        <p:spPr>
          <a:xfrm flipH="1">
            <a:off x="7917199" y="4890963"/>
            <a:ext cx="1298738" cy="0"/>
          </a:xfrm>
          <a:prstGeom prst="straightConnector1">
            <a:avLst/>
          </a:prstGeom>
          <a:ln>
            <a:tailEnd type="triangle" w="lg" len="lg"/>
          </a:ln>
        </p:spPr>
        <p:style>
          <a:lnRef idx="2">
            <a:schemeClr val="accent1"/>
          </a:lnRef>
          <a:fillRef idx="0">
            <a:schemeClr val="accent1"/>
          </a:fillRef>
          <a:effectRef idx="1">
            <a:schemeClr val="accent1"/>
          </a:effectRef>
          <a:fontRef idx="minor">
            <a:schemeClr val="tx1"/>
          </a:fontRef>
        </p:style>
      </p:cxnSp>
      <p:cxnSp>
        <p:nvCxnSpPr>
          <p:cNvPr id="43" name="Straight Arrow Connector 42">
            <a:extLst>
              <a:ext uri="{FF2B5EF4-FFF2-40B4-BE49-F238E27FC236}">
                <a16:creationId xmlns:a16="http://schemas.microsoft.com/office/drawing/2014/main" id="{FD04308D-3DB4-244A-D916-2003748BBEE3}"/>
              </a:ext>
            </a:extLst>
          </p:cNvPr>
          <p:cNvCxnSpPr>
            <a:cxnSpLocks/>
          </p:cNvCxnSpPr>
          <p:nvPr/>
        </p:nvCxnSpPr>
        <p:spPr>
          <a:xfrm flipH="1">
            <a:off x="7917199" y="2388856"/>
            <a:ext cx="1298738" cy="0"/>
          </a:xfrm>
          <a:prstGeom prst="straightConnector1">
            <a:avLst/>
          </a:prstGeom>
          <a:ln>
            <a:tailEnd type="triangle" w="lg" len="lg"/>
          </a:ln>
        </p:spPr>
        <p:style>
          <a:lnRef idx="2">
            <a:schemeClr val="accent1"/>
          </a:lnRef>
          <a:fillRef idx="0">
            <a:schemeClr val="accent1"/>
          </a:fillRef>
          <a:effectRef idx="1">
            <a:schemeClr val="accent1"/>
          </a:effectRef>
          <a:fontRef idx="minor">
            <a:schemeClr val="tx1"/>
          </a:fontRef>
        </p:style>
      </p:cxnSp>
      <p:sp>
        <p:nvSpPr>
          <p:cNvPr id="44" name="TextBox 43">
            <a:extLst>
              <a:ext uri="{FF2B5EF4-FFF2-40B4-BE49-F238E27FC236}">
                <a16:creationId xmlns:a16="http://schemas.microsoft.com/office/drawing/2014/main" id="{96A4B558-EEC1-8436-602D-151F3DE0EF43}"/>
              </a:ext>
            </a:extLst>
          </p:cNvPr>
          <p:cNvSpPr txBox="1"/>
          <p:nvPr/>
        </p:nvSpPr>
        <p:spPr>
          <a:xfrm>
            <a:off x="8107380" y="1712922"/>
            <a:ext cx="2300630" cy="646331"/>
          </a:xfrm>
          <a:prstGeom prst="rect">
            <a:avLst/>
          </a:prstGeom>
          <a:noFill/>
        </p:spPr>
        <p:txBody>
          <a:bodyPr wrap="none" rtlCol="0">
            <a:spAutoFit/>
          </a:bodyPr>
          <a:lstStyle/>
          <a:p>
            <a:pPr lvl="0"/>
            <a:r>
              <a:rPr lang="en-GB" dirty="0"/>
              <a:t>No Team or </a:t>
            </a:r>
          </a:p>
          <a:p>
            <a:pPr lvl="0"/>
            <a:r>
              <a:rPr lang="en-GB" dirty="0"/>
              <a:t>Committee Structure</a:t>
            </a:r>
          </a:p>
        </p:txBody>
      </p:sp>
      <p:cxnSp>
        <p:nvCxnSpPr>
          <p:cNvPr id="45" name="Straight Arrow Connector 44">
            <a:extLst>
              <a:ext uri="{FF2B5EF4-FFF2-40B4-BE49-F238E27FC236}">
                <a16:creationId xmlns:a16="http://schemas.microsoft.com/office/drawing/2014/main" id="{17CDCBBC-16FB-3C08-D26C-AEBE59301D3F}"/>
              </a:ext>
            </a:extLst>
          </p:cNvPr>
          <p:cNvCxnSpPr>
            <a:cxnSpLocks/>
          </p:cNvCxnSpPr>
          <p:nvPr/>
        </p:nvCxnSpPr>
        <p:spPr>
          <a:xfrm flipH="1">
            <a:off x="8227485" y="3041732"/>
            <a:ext cx="1298738" cy="0"/>
          </a:xfrm>
          <a:prstGeom prst="straightConnector1">
            <a:avLst/>
          </a:prstGeom>
          <a:ln>
            <a:tailEnd type="triangle" w="lg" len="lg"/>
          </a:ln>
        </p:spPr>
        <p:style>
          <a:lnRef idx="2">
            <a:schemeClr val="accent1"/>
          </a:lnRef>
          <a:fillRef idx="0">
            <a:schemeClr val="accent1"/>
          </a:fillRef>
          <a:effectRef idx="1">
            <a:schemeClr val="accent1"/>
          </a:effectRef>
          <a:fontRef idx="minor">
            <a:schemeClr val="tx1"/>
          </a:fontRef>
        </p:style>
      </p:cxnSp>
      <p:sp>
        <p:nvSpPr>
          <p:cNvPr id="46" name="TextBox 45">
            <a:extLst>
              <a:ext uri="{FF2B5EF4-FFF2-40B4-BE49-F238E27FC236}">
                <a16:creationId xmlns:a16="http://schemas.microsoft.com/office/drawing/2014/main" id="{2DD1FE74-BC49-0943-6CF3-0DA2CE80A6D9}"/>
              </a:ext>
            </a:extLst>
          </p:cNvPr>
          <p:cNvSpPr txBox="1"/>
          <p:nvPr/>
        </p:nvSpPr>
        <p:spPr>
          <a:xfrm>
            <a:off x="8415132" y="2393569"/>
            <a:ext cx="2027158" cy="646331"/>
          </a:xfrm>
          <a:prstGeom prst="rect">
            <a:avLst/>
          </a:prstGeom>
          <a:noFill/>
        </p:spPr>
        <p:txBody>
          <a:bodyPr wrap="none" rtlCol="0">
            <a:spAutoFit/>
          </a:bodyPr>
          <a:lstStyle/>
          <a:p>
            <a:r>
              <a:rPr lang="en-GB" dirty="0"/>
              <a:t>No Time for </a:t>
            </a:r>
          </a:p>
          <a:p>
            <a:r>
              <a:rPr lang="en-GB" dirty="0"/>
              <a:t>Strategic Thinking</a:t>
            </a:r>
          </a:p>
        </p:txBody>
      </p:sp>
      <p:sp>
        <p:nvSpPr>
          <p:cNvPr id="47" name="TextBox 46">
            <a:extLst>
              <a:ext uri="{FF2B5EF4-FFF2-40B4-BE49-F238E27FC236}">
                <a16:creationId xmlns:a16="http://schemas.microsoft.com/office/drawing/2014/main" id="{02609CE0-6F4E-845B-9D06-02FA5383B227}"/>
              </a:ext>
            </a:extLst>
          </p:cNvPr>
          <p:cNvSpPr txBox="1"/>
          <p:nvPr/>
        </p:nvSpPr>
        <p:spPr>
          <a:xfrm>
            <a:off x="250761" y="5059015"/>
            <a:ext cx="1954381" cy="646331"/>
          </a:xfrm>
          <a:prstGeom prst="rect">
            <a:avLst/>
          </a:prstGeom>
          <a:noFill/>
        </p:spPr>
        <p:txBody>
          <a:bodyPr wrap="none" rtlCol="0">
            <a:spAutoFit/>
          </a:bodyPr>
          <a:lstStyle/>
          <a:p>
            <a:pPr lvl="0"/>
            <a:r>
              <a:rPr lang="en-GB" dirty="0"/>
              <a:t>No Social </a:t>
            </a:r>
          </a:p>
          <a:p>
            <a:pPr lvl="0"/>
            <a:r>
              <a:rPr lang="en-GB" dirty="0"/>
              <a:t>Building Activities</a:t>
            </a:r>
          </a:p>
        </p:txBody>
      </p:sp>
      <p:cxnSp>
        <p:nvCxnSpPr>
          <p:cNvPr id="48" name="Straight Arrow Connector 47">
            <a:extLst>
              <a:ext uri="{FF2B5EF4-FFF2-40B4-BE49-F238E27FC236}">
                <a16:creationId xmlns:a16="http://schemas.microsoft.com/office/drawing/2014/main" id="{D7138ECC-D30C-15C9-1F53-6B39395002AC}"/>
              </a:ext>
            </a:extLst>
          </p:cNvPr>
          <p:cNvCxnSpPr>
            <a:cxnSpLocks/>
          </p:cNvCxnSpPr>
          <p:nvPr/>
        </p:nvCxnSpPr>
        <p:spPr>
          <a:xfrm>
            <a:off x="1270724" y="5095422"/>
            <a:ext cx="1298738" cy="0"/>
          </a:xfrm>
          <a:prstGeom prst="straightConnector1">
            <a:avLst/>
          </a:prstGeom>
          <a:ln>
            <a:tailEnd type="triangle" w="lg" len="lg"/>
          </a:ln>
        </p:spPr>
        <p:style>
          <a:lnRef idx="2">
            <a:schemeClr val="accent1"/>
          </a:lnRef>
          <a:fillRef idx="0">
            <a:schemeClr val="accent1"/>
          </a:fillRef>
          <a:effectRef idx="1">
            <a:schemeClr val="accent1"/>
          </a:effectRef>
          <a:fontRef idx="minor">
            <a:schemeClr val="tx1"/>
          </a:fontRef>
        </p:style>
      </p:cxnSp>
      <p:sp>
        <p:nvSpPr>
          <p:cNvPr id="49" name="TextBox 48">
            <a:extLst>
              <a:ext uri="{FF2B5EF4-FFF2-40B4-BE49-F238E27FC236}">
                <a16:creationId xmlns:a16="http://schemas.microsoft.com/office/drawing/2014/main" id="{DBF9EC2D-C282-C31E-9262-11249F183420}"/>
              </a:ext>
            </a:extLst>
          </p:cNvPr>
          <p:cNvSpPr txBox="1"/>
          <p:nvPr/>
        </p:nvSpPr>
        <p:spPr>
          <a:xfrm>
            <a:off x="2687690" y="5141017"/>
            <a:ext cx="2721637" cy="646331"/>
          </a:xfrm>
          <a:prstGeom prst="rect">
            <a:avLst/>
          </a:prstGeom>
          <a:noFill/>
        </p:spPr>
        <p:txBody>
          <a:bodyPr wrap="square" rtlCol="0">
            <a:spAutoFit/>
          </a:bodyPr>
          <a:lstStyle/>
          <a:p>
            <a:r>
              <a:rPr lang="en-US" dirty="0"/>
              <a:t>No Time to Coordinate </a:t>
            </a:r>
          </a:p>
          <a:p>
            <a:r>
              <a:rPr lang="en-US" dirty="0"/>
              <a:t>Meeting Roles</a:t>
            </a:r>
          </a:p>
        </p:txBody>
      </p:sp>
      <p:cxnSp>
        <p:nvCxnSpPr>
          <p:cNvPr id="50" name="Straight Arrow Connector 49">
            <a:extLst>
              <a:ext uri="{FF2B5EF4-FFF2-40B4-BE49-F238E27FC236}">
                <a16:creationId xmlns:a16="http://schemas.microsoft.com/office/drawing/2014/main" id="{954CAFE0-68F5-7B50-3B7B-D9B27A9ED5C7}"/>
              </a:ext>
            </a:extLst>
          </p:cNvPr>
          <p:cNvCxnSpPr>
            <a:cxnSpLocks/>
          </p:cNvCxnSpPr>
          <p:nvPr/>
        </p:nvCxnSpPr>
        <p:spPr>
          <a:xfrm>
            <a:off x="3905761" y="5118338"/>
            <a:ext cx="1298738" cy="0"/>
          </a:xfrm>
          <a:prstGeom prst="straightConnector1">
            <a:avLst/>
          </a:prstGeom>
          <a:ln>
            <a:tailEnd type="triangle" w="lg" len="lg"/>
          </a:ln>
        </p:spPr>
        <p:style>
          <a:lnRef idx="2">
            <a:schemeClr val="accent1"/>
          </a:lnRef>
          <a:fillRef idx="0">
            <a:schemeClr val="accent1"/>
          </a:fillRef>
          <a:effectRef idx="1">
            <a:schemeClr val="accent1"/>
          </a:effectRef>
          <a:fontRef idx="minor">
            <a:schemeClr val="tx1"/>
          </a:fontRef>
        </p:style>
      </p:cxnSp>
      <p:sp>
        <p:nvSpPr>
          <p:cNvPr id="51" name="TextBox 50">
            <a:extLst>
              <a:ext uri="{FF2B5EF4-FFF2-40B4-BE49-F238E27FC236}">
                <a16:creationId xmlns:a16="http://schemas.microsoft.com/office/drawing/2014/main" id="{FC441946-A97F-B393-2236-0DE765CB1DF8}"/>
              </a:ext>
            </a:extLst>
          </p:cNvPr>
          <p:cNvSpPr txBox="1"/>
          <p:nvPr/>
        </p:nvSpPr>
        <p:spPr>
          <a:xfrm>
            <a:off x="8322366" y="4210638"/>
            <a:ext cx="2467407" cy="369332"/>
          </a:xfrm>
          <a:prstGeom prst="rect">
            <a:avLst/>
          </a:prstGeom>
          <a:noFill/>
        </p:spPr>
        <p:txBody>
          <a:bodyPr wrap="none" rtlCol="0">
            <a:spAutoFit/>
          </a:bodyPr>
          <a:lstStyle/>
          <a:p>
            <a:r>
              <a:rPr lang="en-US" dirty="0"/>
              <a:t>No Active Recruitment</a:t>
            </a:r>
          </a:p>
        </p:txBody>
      </p:sp>
      <p:cxnSp>
        <p:nvCxnSpPr>
          <p:cNvPr id="52" name="Straight Arrow Connector 51">
            <a:extLst>
              <a:ext uri="{FF2B5EF4-FFF2-40B4-BE49-F238E27FC236}">
                <a16:creationId xmlns:a16="http://schemas.microsoft.com/office/drawing/2014/main" id="{0F53D188-8DA1-EEA1-70C7-A14541B5ED9C}"/>
              </a:ext>
            </a:extLst>
          </p:cNvPr>
          <p:cNvCxnSpPr>
            <a:cxnSpLocks/>
          </p:cNvCxnSpPr>
          <p:nvPr/>
        </p:nvCxnSpPr>
        <p:spPr>
          <a:xfrm flipH="1">
            <a:off x="8195494" y="4188598"/>
            <a:ext cx="1298738" cy="0"/>
          </a:xfrm>
          <a:prstGeom prst="straightConnector1">
            <a:avLst/>
          </a:prstGeom>
          <a:ln>
            <a:tailEnd type="triangle" w="lg" len="lg"/>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7502267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CE3131-C230-60B1-7158-B27E7D5236AD}"/>
              </a:ext>
            </a:extLst>
          </p:cNvPr>
          <p:cNvSpPr>
            <a:spLocks noGrp="1"/>
          </p:cNvSpPr>
          <p:nvPr>
            <p:ph type="title"/>
          </p:nvPr>
        </p:nvSpPr>
        <p:spPr/>
        <p:txBody>
          <a:bodyPr/>
          <a:lstStyle/>
          <a:p>
            <a:r>
              <a:rPr lang="en-GB" dirty="0"/>
              <a:t>Case Study 6: Overstretched Executives</a:t>
            </a:r>
            <a:endParaRPr lang="en-US" dirty="0"/>
          </a:p>
        </p:txBody>
      </p:sp>
      <p:sp>
        <p:nvSpPr>
          <p:cNvPr id="3" name="Content Placeholder 2">
            <a:extLst>
              <a:ext uri="{FF2B5EF4-FFF2-40B4-BE49-F238E27FC236}">
                <a16:creationId xmlns:a16="http://schemas.microsoft.com/office/drawing/2014/main" id="{08DCE9DB-6B6E-8A4C-CFD5-CF4F4930990B}"/>
              </a:ext>
            </a:extLst>
          </p:cNvPr>
          <p:cNvSpPr>
            <a:spLocks noGrp="1"/>
          </p:cNvSpPr>
          <p:nvPr>
            <p:ph idx="1"/>
          </p:nvPr>
        </p:nvSpPr>
        <p:spPr/>
        <p:txBody>
          <a:bodyPr/>
          <a:lstStyle/>
          <a:p>
            <a:pPr marL="0" indent="0">
              <a:lnSpc>
                <a:spcPct val="100000"/>
              </a:lnSpc>
              <a:spcBef>
                <a:spcPts val="600"/>
              </a:spcBef>
              <a:buNone/>
            </a:pPr>
            <a:r>
              <a:rPr lang="en-GB" sz="2000" b="1" dirty="0"/>
              <a:t>Root Causes</a:t>
            </a:r>
          </a:p>
          <a:p>
            <a:pPr>
              <a:lnSpc>
                <a:spcPct val="100000"/>
              </a:lnSpc>
              <a:spcBef>
                <a:spcPts val="600"/>
              </a:spcBef>
            </a:pPr>
            <a:r>
              <a:rPr lang="en-GB" sz="2000" dirty="0"/>
              <a:t>Membership too low to sustain operations, leading to officer burnout, cancelled meetings, and declining attendance.</a:t>
            </a:r>
          </a:p>
          <a:p>
            <a:pPr>
              <a:lnSpc>
                <a:spcPct val="100000"/>
              </a:lnSpc>
              <a:spcBef>
                <a:spcPts val="600"/>
              </a:spcBef>
            </a:pPr>
            <a:r>
              <a:rPr lang="en-GB" sz="2000" dirty="0"/>
              <a:t>Executives not meeting or communicating to plan and discuss actions. </a:t>
            </a:r>
          </a:p>
          <a:p>
            <a:pPr marL="0" indent="0">
              <a:lnSpc>
                <a:spcPct val="100000"/>
              </a:lnSpc>
              <a:spcBef>
                <a:spcPts val="600"/>
              </a:spcBef>
              <a:buNone/>
            </a:pPr>
            <a:endParaRPr lang="en-GB" sz="2000" b="1" dirty="0"/>
          </a:p>
          <a:p>
            <a:pPr marL="0" indent="0">
              <a:lnSpc>
                <a:spcPct val="100000"/>
              </a:lnSpc>
              <a:spcBef>
                <a:spcPts val="600"/>
              </a:spcBef>
              <a:buNone/>
            </a:pPr>
            <a:r>
              <a:rPr lang="en-GB" sz="2000" b="1" dirty="0"/>
              <a:t>Root Solutions</a:t>
            </a:r>
          </a:p>
          <a:p>
            <a:pPr lvl="0">
              <a:lnSpc>
                <a:spcPct val="100000"/>
              </a:lnSpc>
              <a:spcBef>
                <a:spcPts val="600"/>
              </a:spcBef>
            </a:pPr>
            <a:r>
              <a:rPr lang="en-GB" sz="2000" dirty="0"/>
              <a:t>Reset expectations for Executive Committee meetings – may need to shift time or make virtual.  </a:t>
            </a:r>
          </a:p>
          <a:p>
            <a:pPr>
              <a:lnSpc>
                <a:spcPct val="100000"/>
              </a:lnSpc>
              <a:spcBef>
                <a:spcPts val="600"/>
              </a:spcBef>
            </a:pPr>
            <a:r>
              <a:rPr lang="en-GB" sz="2000" dirty="0"/>
              <a:t>Schedule a mandatory reset meeting. Re-contract expectations and redistribute tasks.</a:t>
            </a:r>
          </a:p>
        </p:txBody>
      </p:sp>
      <p:sp>
        <p:nvSpPr>
          <p:cNvPr id="4" name="Content Placeholder 3">
            <a:extLst>
              <a:ext uri="{FF2B5EF4-FFF2-40B4-BE49-F238E27FC236}">
                <a16:creationId xmlns:a16="http://schemas.microsoft.com/office/drawing/2014/main" id="{E0828525-1491-6984-9239-AF605B973D3F}"/>
              </a:ext>
            </a:extLst>
          </p:cNvPr>
          <p:cNvSpPr>
            <a:spLocks noGrp="1"/>
          </p:cNvSpPr>
          <p:nvPr>
            <p:ph idx="11"/>
          </p:nvPr>
        </p:nvSpPr>
        <p:spPr/>
        <p:txBody>
          <a:bodyPr/>
          <a:lstStyle/>
          <a:p>
            <a:pPr>
              <a:lnSpc>
                <a:spcPct val="100000"/>
              </a:lnSpc>
              <a:spcBef>
                <a:spcPts val="600"/>
              </a:spcBef>
            </a:pPr>
            <a:endParaRPr lang="en-GB" sz="2000" dirty="0"/>
          </a:p>
          <a:p>
            <a:pPr>
              <a:lnSpc>
                <a:spcPct val="100000"/>
              </a:lnSpc>
              <a:spcBef>
                <a:spcPts val="600"/>
              </a:spcBef>
            </a:pPr>
            <a:r>
              <a:rPr lang="en-GB" sz="2000" dirty="0"/>
              <a:t>Request Area Director support.</a:t>
            </a:r>
            <a:endParaRPr lang="en-US" sz="2000" dirty="0"/>
          </a:p>
          <a:p>
            <a:pPr>
              <a:lnSpc>
                <a:spcPct val="100000"/>
              </a:lnSpc>
              <a:spcBef>
                <a:spcPts val="600"/>
              </a:spcBef>
            </a:pPr>
            <a:r>
              <a:rPr lang="en-GB" sz="2000" dirty="0"/>
              <a:t>Consider possible membership growth drive such as an open house or other event. </a:t>
            </a:r>
          </a:p>
          <a:p>
            <a:pPr>
              <a:lnSpc>
                <a:spcPct val="100000"/>
              </a:lnSpc>
              <a:spcBef>
                <a:spcPts val="600"/>
              </a:spcBef>
            </a:pPr>
            <a:r>
              <a:rPr lang="en-GB" sz="2000" dirty="0"/>
              <a:t>Introduce minimum viable structure by implementing basic planning processes, role assignment systems, and meeting preparation routines.</a:t>
            </a:r>
          </a:p>
          <a:p>
            <a:pPr lvl="0">
              <a:lnSpc>
                <a:spcPct val="100000"/>
              </a:lnSpc>
              <a:spcBef>
                <a:spcPts val="600"/>
              </a:spcBef>
            </a:pPr>
            <a:r>
              <a:rPr lang="en-GB" sz="2000" dirty="0"/>
              <a:t>Reduce meeting frequency temporarily and move to bi-weekly meetings until membership stabilizes.</a:t>
            </a:r>
          </a:p>
          <a:p>
            <a:pPr lvl="0">
              <a:lnSpc>
                <a:spcPct val="100000"/>
              </a:lnSpc>
              <a:spcBef>
                <a:spcPts val="600"/>
              </a:spcBef>
            </a:pPr>
            <a:r>
              <a:rPr lang="en-GB" sz="2000" dirty="0"/>
              <a:t>Rebuild morale by introducing member recognition, social activities, and energy building elements.</a:t>
            </a:r>
          </a:p>
          <a:p>
            <a:pPr>
              <a:lnSpc>
                <a:spcPct val="100000"/>
              </a:lnSpc>
              <a:spcBef>
                <a:spcPts val="600"/>
              </a:spcBef>
            </a:pPr>
            <a:endParaRPr lang="en-US" dirty="0"/>
          </a:p>
        </p:txBody>
      </p:sp>
    </p:spTree>
    <p:extLst>
      <p:ext uri="{BB962C8B-B14F-4D97-AF65-F5344CB8AC3E}">
        <p14:creationId xmlns:p14="http://schemas.microsoft.com/office/powerpoint/2010/main" val="252965507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7E5328-27FE-5676-5EF5-B2249F8100A2}"/>
              </a:ext>
            </a:extLst>
          </p:cNvPr>
          <p:cNvSpPr>
            <a:spLocks noGrp="1"/>
          </p:cNvSpPr>
          <p:nvPr>
            <p:ph type="title"/>
          </p:nvPr>
        </p:nvSpPr>
        <p:spPr/>
        <p:txBody>
          <a:bodyPr/>
          <a:lstStyle/>
          <a:p>
            <a:r>
              <a:rPr lang="en-GB" dirty="0"/>
              <a:t>Case Study 7: Corporate Club Disinterest </a:t>
            </a:r>
            <a:endParaRPr lang="en-US" dirty="0"/>
          </a:p>
        </p:txBody>
      </p:sp>
      <p:sp>
        <p:nvSpPr>
          <p:cNvPr id="3" name="Content Placeholder 2">
            <a:extLst>
              <a:ext uri="{FF2B5EF4-FFF2-40B4-BE49-F238E27FC236}">
                <a16:creationId xmlns:a16="http://schemas.microsoft.com/office/drawing/2014/main" id="{ED5146D4-FB16-0BA1-C93B-437A1979BC8F}"/>
              </a:ext>
            </a:extLst>
          </p:cNvPr>
          <p:cNvSpPr>
            <a:spLocks noGrp="1"/>
          </p:cNvSpPr>
          <p:nvPr>
            <p:ph idx="1"/>
          </p:nvPr>
        </p:nvSpPr>
        <p:spPr/>
        <p:txBody>
          <a:bodyPr/>
          <a:lstStyle/>
          <a:p>
            <a:pPr marL="0" indent="0">
              <a:lnSpc>
                <a:spcPct val="100000"/>
              </a:lnSpc>
              <a:spcBef>
                <a:spcPts val="600"/>
              </a:spcBef>
              <a:buNone/>
            </a:pPr>
            <a:r>
              <a:rPr lang="en-GB" sz="2000" b="1" dirty="0"/>
              <a:t>Scenario</a:t>
            </a:r>
          </a:p>
          <a:p>
            <a:pPr marL="0" indent="0">
              <a:lnSpc>
                <a:spcPct val="100000"/>
              </a:lnSpc>
              <a:spcBef>
                <a:spcPts val="600"/>
              </a:spcBef>
              <a:buNone/>
            </a:pPr>
            <a:r>
              <a:rPr lang="en-GB" sz="2000" dirty="0"/>
              <a:t>Electric Toasters has been a strong company club on and off for over 20 years. They have been Distinguished or better many times, and at other times struggled to maintain charter strength. While they currently have 35 members, lunchtime meeting attendance has been low, some with no speakers. Even the officers seem disengaged.  </a:t>
            </a:r>
          </a:p>
          <a:p>
            <a:pPr marL="0" indent="0">
              <a:lnSpc>
                <a:spcPct val="100000"/>
              </a:lnSpc>
              <a:spcBef>
                <a:spcPts val="600"/>
              </a:spcBef>
              <a:buNone/>
            </a:pPr>
            <a:r>
              <a:rPr lang="en-GB" sz="2000" spc="-20" dirty="0"/>
              <a:t>Despite high membership, it looks like this club will not be Distinguished. It may even fold.</a:t>
            </a:r>
          </a:p>
          <a:p>
            <a:pPr>
              <a:lnSpc>
                <a:spcPct val="100000"/>
              </a:lnSpc>
              <a:spcBef>
                <a:spcPts val="600"/>
              </a:spcBef>
            </a:pPr>
            <a:endParaRPr lang="en-US" sz="2000" dirty="0"/>
          </a:p>
        </p:txBody>
      </p:sp>
      <p:sp>
        <p:nvSpPr>
          <p:cNvPr id="4" name="Content Placeholder 3">
            <a:extLst>
              <a:ext uri="{FF2B5EF4-FFF2-40B4-BE49-F238E27FC236}">
                <a16:creationId xmlns:a16="http://schemas.microsoft.com/office/drawing/2014/main" id="{FF4B25E7-0B4A-1128-BA18-4E6CFEDBC3BB}"/>
              </a:ext>
            </a:extLst>
          </p:cNvPr>
          <p:cNvSpPr>
            <a:spLocks noGrp="1"/>
          </p:cNvSpPr>
          <p:nvPr>
            <p:ph idx="11"/>
          </p:nvPr>
        </p:nvSpPr>
        <p:spPr/>
        <p:txBody>
          <a:bodyPr/>
          <a:lstStyle/>
          <a:p>
            <a:pPr marL="0" indent="0">
              <a:buNone/>
            </a:pPr>
            <a:r>
              <a:rPr lang="en-US" sz="2000" b="1" dirty="0"/>
              <a:t>What is the root cause?</a:t>
            </a:r>
          </a:p>
          <a:p>
            <a:pPr marL="0" indent="0">
              <a:buNone/>
            </a:pPr>
            <a:r>
              <a:rPr lang="en-US" sz="2000" b="1" dirty="0"/>
              <a:t>What is the root solution?</a:t>
            </a:r>
          </a:p>
        </p:txBody>
      </p:sp>
    </p:spTree>
    <p:extLst>
      <p:ext uri="{BB962C8B-B14F-4D97-AF65-F5344CB8AC3E}">
        <p14:creationId xmlns:p14="http://schemas.microsoft.com/office/powerpoint/2010/main" val="46682691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ED2942-C133-70D5-3869-6634A27299C6}"/>
              </a:ext>
            </a:extLst>
          </p:cNvPr>
          <p:cNvSpPr>
            <a:spLocks noGrp="1"/>
          </p:cNvSpPr>
          <p:nvPr>
            <p:ph type="title"/>
          </p:nvPr>
        </p:nvSpPr>
        <p:spPr/>
        <p:txBody>
          <a:bodyPr/>
          <a:lstStyle/>
          <a:p>
            <a:r>
              <a:rPr lang="en-GB" dirty="0"/>
              <a:t>Case Study 7: Corporate Club Disinterest </a:t>
            </a:r>
            <a:endParaRPr lang="en-US" dirty="0"/>
          </a:p>
        </p:txBody>
      </p:sp>
      <p:sp>
        <p:nvSpPr>
          <p:cNvPr id="5" name="Content Placeholder 3">
            <a:extLst>
              <a:ext uri="{FF2B5EF4-FFF2-40B4-BE49-F238E27FC236}">
                <a16:creationId xmlns:a16="http://schemas.microsoft.com/office/drawing/2014/main" id="{D779882B-DCA9-FCF6-5D90-6D53EFDAF732}"/>
              </a:ext>
            </a:extLst>
          </p:cNvPr>
          <p:cNvSpPr txBox="1">
            <a:spLocks/>
          </p:cNvSpPr>
          <p:nvPr/>
        </p:nvSpPr>
        <p:spPr>
          <a:xfrm>
            <a:off x="6626086" y="1390389"/>
            <a:ext cx="5163913" cy="4786574"/>
          </a:xfrm>
          <a:prstGeom prst="rect">
            <a:avLst/>
          </a:prstGeom>
        </p:spPr>
        <p:txBody>
          <a:bodyPr lIns="108000" tIns="108000" rIns="108000" bIns="72000"/>
          <a:lstStyle>
            <a:lvl1pPr marL="228600" indent="-228600" algn="l" defTabSz="914400" rtl="0" eaLnBrk="1" latinLnBrk="0" hangingPunct="1">
              <a:lnSpc>
                <a:spcPct val="90000"/>
              </a:lnSpc>
              <a:spcBef>
                <a:spcPts val="1000"/>
              </a:spcBef>
              <a:buFont typeface="Wingdings" pitchFamily="2" charset="2"/>
              <a:buChar char="§"/>
              <a:defRPr sz="24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Wingdings" pitchFamily="2" charset="2"/>
              <a:buChar char="§"/>
              <a:defRPr sz="20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Wingdings" pitchFamily="2" charset="2"/>
              <a:buChar char="§"/>
              <a:defRPr sz="16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Wingdings" pitchFamily="2" charset="2"/>
              <a:buChar char="§"/>
              <a:defRPr sz="12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dirty="0"/>
              <a:t>The last Executive Committee meeting was cancelled because everyone was busy. Club leaders and members state that they need to work through lunch or attend other meetings. </a:t>
            </a:r>
          </a:p>
          <a:p>
            <a:pPr marL="0" indent="0">
              <a:buNone/>
            </a:pPr>
            <a:r>
              <a:rPr lang="en-GB" dirty="0"/>
              <a:t>No one seems focused on the club or their personal growth.</a:t>
            </a:r>
          </a:p>
          <a:p>
            <a:endParaRPr lang="en-US" dirty="0"/>
          </a:p>
        </p:txBody>
      </p:sp>
      <p:sp>
        <p:nvSpPr>
          <p:cNvPr id="6" name="TextBox 5">
            <a:extLst>
              <a:ext uri="{FF2B5EF4-FFF2-40B4-BE49-F238E27FC236}">
                <a16:creationId xmlns:a16="http://schemas.microsoft.com/office/drawing/2014/main" id="{04E2429F-FC29-6DEB-20D5-4C609E6E2F96}"/>
              </a:ext>
            </a:extLst>
          </p:cNvPr>
          <p:cNvSpPr txBox="1"/>
          <p:nvPr/>
        </p:nvSpPr>
        <p:spPr>
          <a:xfrm>
            <a:off x="575125" y="1390389"/>
            <a:ext cx="1553630" cy="3293209"/>
          </a:xfrm>
          <a:prstGeom prst="rect">
            <a:avLst/>
          </a:prstGeom>
          <a:noFill/>
          <a:ln>
            <a:solidFill>
              <a:schemeClr val="bg1"/>
            </a:solidFill>
          </a:ln>
        </p:spPr>
        <p:txBody>
          <a:bodyPr wrap="none" rtlCol="0">
            <a:spAutoFit/>
          </a:bodyPr>
          <a:lstStyle/>
          <a:p>
            <a:pPr algn="r"/>
            <a:r>
              <a:rPr lang="en-US" sz="1600" b="1" dirty="0">
                <a:solidFill>
                  <a:schemeClr val="bg1"/>
                </a:solidFill>
              </a:rPr>
              <a:t>DCP Goals</a:t>
            </a:r>
          </a:p>
          <a:p>
            <a:pPr algn="r"/>
            <a:r>
              <a:rPr lang="en-US" sz="9600" b="1" dirty="0">
                <a:solidFill>
                  <a:schemeClr val="accent4"/>
                </a:solidFill>
              </a:rPr>
              <a:t>1</a:t>
            </a:r>
          </a:p>
          <a:p>
            <a:pPr algn="r"/>
            <a:r>
              <a:rPr lang="en-US" sz="9600" b="1" dirty="0">
                <a:solidFill>
                  <a:schemeClr val="bg1"/>
                </a:solidFill>
              </a:rPr>
              <a:t>10</a:t>
            </a:r>
          </a:p>
        </p:txBody>
      </p:sp>
      <p:cxnSp>
        <p:nvCxnSpPr>
          <p:cNvPr id="7" name="Straight Connector 6">
            <a:extLst>
              <a:ext uri="{FF2B5EF4-FFF2-40B4-BE49-F238E27FC236}">
                <a16:creationId xmlns:a16="http://schemas.microsoft.com/office/drawing/2014/main" id="{2C7E2DA5-49B9-DC56-EA77-890D618CB2E2}"/>
              </a:ext>
            </a:extLst>
          </p:cNvPr>
          <p:cNvCxnSpPr>
            <a:cxnSpLocks/>
          </p:cNvCxnSpPr>
          <p:nvPr/>
        </p:nvCxnSpPr>
        <p:spPr>
          <a:xfrm>
            <a:off x="575125" y="3170789"/>
            <a:ext cx="1553630" cy="0"/>
          </a:xfrm>
          <a:prstGeom prst="line">
            <a:avLst/>
          </a:prstGeom>
          <a:ln w="76200"/>
        </p:spPr>
        <p:style>
          <a:lnRef idx="1">
            <a:schemeClr val="accent6"/>
          </a:lnRef>
          <a:fillRef idx="0">
            <a:schemeClr val="accent6"/>
          </a:fillRef>
          <a:effectRef idx="0">
            <a:schemeClr val="accent6"/>
          </a:effectRef>
          <a:fontRef idx="minor">
            <a:schemeClr val="tx1"/>
          </a:fontRef>
        </p:style>
      </p:cxnSp>
      <p:sp>
        <p:nvSpPr>
          <p:cNvPr id="8" name="TextBox 7">
            <a:extLst>
              <a:ext uri="{FF2B5EF4-FFF2-40B4-BE49-F238E27FC236}">
                <a16:creationId xmlns:a16="http://schemas.microsoft.com/office/drawing/2014/main" id="{49A0FDC0-2933-68B4-CF82-0422703BDBE5}"/>
              </a:ext>
            </a:extLst>
          </p:cNvPr>
          <p:cNvSpPr txBox="1"/>
          <p:nvPr/>
        </p:nvSpPr>
        <p:spPr>
          <a:xfrm>
            <a:off x="2194420" y="1390389"/>
            <a:ext cx="2032929" cy="3539430"/>
          </a:xfrm>
          <a:prstGeom prst="rect">
            <a:avLst/>
          </a:prstGeom>
          <a:noFill/>
          <a:ln>
            <a:solidFill>
              <a:schemeClr val="bg1"/>
            </a:solidFill>
          </a:ln>
        </p:spPr>
        <p:txBody>
          <a:bodyPr wrap="none" rtlCol="0">
            <a:spAutoFit/>
          </a:bodyPr>
          <a:lstStyle/>
          <a:p>
            <a:pPr algn="r"/>
            <a:r>
              <a:rPr lang="en-US" sz="1600" b="1" dirty="0">
                <a:solidFill>
                  <a:schemeClr val="bg1"/>
                </a:solidFill>
              </a:rPr>
              <a:t>Renewals Sept/Oct</a:t>
            </a:r>
          </a:p>
          <a:p>
            <a:pPr algn="r"/>
            <a:r>
              <a:rPr lang="en-US" sz="9600" b="1" dirty="0">
                <a:solidFill>
                  <a:schemeClr val="accent4"/>
                </a:solidFill>
              </a:rPr>
              <a:t>35</a:t>
            </a:r>
          </a:p>
          <a:p>
            <a:pPr algn="r"/>
            <a:r>
              <a:rPr lang="en-US" sz="9600" b="1" dirty="0">
                <a:solidFill>
                  <a:schemeClr val="bg1"/>
                </a:solidFill>
              </a:rPr>
              <a:t>35</a:t>
            </a:r>
          </a:p>
          <a:p>
            <a:pPr algn="r"/>
            <a:r>
              <a:rPr lang="en-US" sz="1600" b="1" dirty="0">
                <a:solidFill>
                  <a:schemeClr val="bg1"/>
                </a:solidFill>
              </a:rPr>
              <a:t>Base Membership</a:t>
            </a:r>
          </a:p>
        </p:txBody>
      </p:sp>
      <p:sp>
        <p:nvSpPr>
          <p:cNvPr id="9" name="TextBox 8">
            <a:extLst>
              <a:ext uri="{FF2B5EF4-FFF2-40B4-BE49-F238E27FC236}">
                <a16:creationId xmlns:a16="http://schemas.microsoft.com/office/drawing/2014/main" id="{B4E3968D-2D31-839E-9006-9C99B71C8F91}"/>
              </a:ext>
            </a:extLst>
          </p:cNvPr>
          <p:cNvSpPr txBox="1"/>
          <p:nvPr/>
        </p:nvSpPr>
        <p:spPr>
          <a:xfrm>
            <a:off x="4350723" y="1390389"/>
            <a:ext cx="1906291" cy="1815882"/>
          </a:xfrm>
          <a:prstGeom prst="rect">
            <a:avLst/>
          </a:prstGeom>
          <a:noFill/>
          <a:ln>
            <a:solidFill>
              <a:schemeClr val="bg1"/>
            </a:solidFill>
          </a:ln>
        </p:spPr>
        <p:txBody>
          <a:bodyPr wrap="none" rtlCol="0">
            <a:spAutoFit/>
          </a:bodyPr>
          <a:lstStyle/>
          <a:p>
            <a:pPr algn="r"/>
            <a:r>
              <a:rPr lang="en-US" sz="1600" b="1" dirty="0">
                <a:solidFill>
                  <a:schemeClr val="bg1"/>
                </a:solidFill>
              </a:rPr>
              <a:t>Club Membership</a:t>
            </a:r>
          </a:p>
          <a:p>
            <a:pPr algn="r"/>
            <a:r>
              <a:rPr lang="en-US" sz="9600" b="1" dirty="0">
                <a:solidFill>
                  <a:schemeClr val="accent4"/>
                </a:solidFill>
              </a:rPr>
              <a:t>35</a:t>
            </a:r>
          </a:p>
        </p:txBody>
      </p:sp>
      <p:cxnSp>
        <p:nvCxnSpPr>
          <p:cNvPr id="10" name="Straight Connector 9">
            <a:extLst>
              <a:ext uri="{FF2B5EF4-FFF2-40B4-BE49-F238E27FC236}">
                <a16:creationId xmlns:a16="http://schemas.microsoft.com/office/drawing/2014/main" id="{65FDA811-DFDA-14B6-1758-32AF00A016BC}"/>
              </a:ext>
            </a:extLst>
          </p:cNvPr>
          <p:cNvCxnSpPr>
            <a:cxnSpLocks/>
          </p:cNvCxnSpPr>
          <p:nvPr/>
        </p:nvCxnSpPr>
        <p:spPr>
          <a:xfrm>
            <a:off x="2682221" y="3170789"/>
            <a:ext cx="1553630" cy="0"/>
          </a:xfrm>
          <a:prstGeom prst="line">
            <a:avLst/>
          </a:prstGeom>
          <a:ln w="76200"/>
        </p:spPr>
        <p:style>
          <a:lnRef idx="1">
            <a:schemeClr val="accent6"/>
          </a:lnRef>
          <a:fillRef idx="0">
            <a:schemeClr val="accent6"/>
          </a:fillRef>
          <a:effectRef idx="0">
            <a:schemeClr val="accent6"/>
          </a:effectRef>
          <a:fontRef idx="minor">
            <a:schemeClr val="tx1"/>
          </a:fontRef>
        </p:style>
      </p:cxnSp>
    </p:spTree>
    <p:extLst>
      <p:ext uri="{BB962C8B-B14F-4D97-AF65-F5344CB8AC3E}">
        <p14:creationId xmlns:p14="http://schemas.microsoft.com/office/powerpoint/2010/main" val="130582721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B6B971-7800-9A52-1E93-2C455C4ED2A2}"/>
              </a:ext>
            </a:extLst>
          </p:cNvPr>
          <p:cNvSpPr>
            <a:spLocks noGrp="1"/>
          </p:cNvSpPr>
          <p:nvPr>
            <p:ph type="title"/>
          </p:nvPr>
        </p:nvSpPr>
        <p:spPr/>
        <p:txBody>
          <a:bodyPr/>
          <a:lstStyle/>
          <a:p>
            <a:r>
              <a:rPr lang="en-GB" dirty="0"/>
              <a:t>Case Study 7: Corporate Club Disinterest </a:t>
            </a:r>
            <a:endParaRPr lang="en-US" dirty="0"/>
          </a:p>
        </p:txBody>
      </p:sp>
      <p:cxnSp>
        <p:nvCxnSpPr>
          <p:cNvPr id="3" name="Straight Arrow Connector 2">
            <a:extLst>
              <a:ext uri="{FF2B5EF4-FFF2-40B4-BE49-F238E27FC236}">
                <a16:creationId xmlns:a16="http://schemas.microsoft.com/office/drawing/2014/main" id="{819843C7-3499-188D-3A38-117D7CD1F64C}"/>
              </a:ext>
            </a:extLst>
          </p:cNvPr>
          <p:cNvCxnSpPr>
            <a:cxnSpLocks/>
          </p:cNvCxnSpPr>
          <p:nvPr/>
        </p:nvCxnSpPr>
        <p:spPr>
          <a:xfrm>
            <a:off x="993913" y="3578087"/>
            <a:ext cx="8918713" cy="0"/>
          </a:xfrm>
          <a:prstGeom prst="straightConnector1">
            <a:avLst/>
          </a:prstGeom>
          <a:ln w="76200">
            <a:tailEnd type="triangle" w="lg" len="lg"/>
          </a:ln>
        </p:spPr>
        <p:style>
          <a:lnRef idx="2">
            <a:schemeClr val="accent1"/>
          </a:lnRef>
          <a:fillRef idx="0">
            <a:schemeClr val="accent1"/>
          </a:fillRef>
          <a:effectRef idx="1">
            <a:schemeClr val="accent1"/>
          </a:effectRef>
          <a:fontRef idx="minor">
            <a:schemeClr val="tx1"/>
          </a:fontRef>
        </p:style>
      </p:cxnSp>
      <p:cxnSp>
        <p:nvCxnSpPr>
          <p:cNvPr id="4" name="Straight Arrow Connector 3">
            <a:extLst>
              <a:ext uri="{FF2B5EF4-FFF2-40B4-BE49-F238E27FC236}">
                <a16:creationId xmlns:a16="http://schemas.microsoft.com/office/drawing/2014/main" id="{79E77BDD-0A2D-DB17-D941-97D7E5C5F719}"/>
              </a:ext>
            </a:extLst>
          </p:cNvPr>
          <p:cNvCxnSpPr/>
          <p:nvPr/>
        </p:nvCxnSpPr>
        <p:spPr>
          <a:xfrm>
            <a:off x="2451652" y="1683026"/>
            <a:ext cx="742122" cy="1895061"/>
          </a:xfrm>
          <a:prstGeom prst="straightConnector1">
            <a:avLst/>
          </a:prstGeom>
          <a:ln w="38100">
            <a:tailEnd type="triangle" w="lg" len="lg"/>
          </a:ln>
        </p:spPr>
        <p:style>
          <a:lnRef idx="2">
            <a:schemeClr val="accent1"/>
          </a:lnRef>
          <a:fillRef idx="0">
            <a:schemeClr val="accent1"/>
          </a:fillRef>
          <a:effectRef idx="1">
            <a:schemeClr val="accent1"/>
          </a:effectRef>
          <a:fontRef idx="minor">
            <a:schemeClr val="tx1"/>
          </a:fontRef>
        </p:style>
      </p:cxnSp>
      <p:cxnSp>
        <p:nvCxnSpPr>
          <p:cNvPr id="5" name="Straight Arrow Connector 4">
            <a:extLst>
              <a:ext uri="{FF2B5EF4-FFF2-40B4-BE49-F238E27FC236}">
                <a16:creationId xmlns:a16="http://schemas.microsoft.com/office/drawing/2014/main" id="{DE8C7F19-0E00-A1AC-4465-D9B4389A0FDD}"/>
              </a:ext>
            </a:extLst>
          </p:cNvPr>
          <p:cNvCxnSpPr/>
          <p:nvPr/>
        </p:nvCxnSpPr>
        <p:spPr>
          <a:xfrm>
            <a:off x="5062331" y="1683026"/>
            <a:ext cx="742122" cy="1895061"/>
          </a:xfrm>
          <a:prstGeom prst="straightConnector1">
            <a:avLst/>
          </a:prstGeom>
          <a:ln w="38100">
            <a:tailEnd type="triangle" w="lg" len="lg"/>
          </a:ln>
        </p:spPr>
        <p:style>
          <a:lnRef idx="2">
            <a:schemeClr val="accent1"/>
          </a:lnRef>
          <a:fillRef idx="0">
            <a:schemeClr val="accent1"/>
          </a:fillRef>
          <a:effectRef idx="1">
            <a:schemeClr val="accent1"/>
          </a:effectRef>
          <a:fontRef idx="minor">
            <a:schemeClr val="tx1"/>
          </a:fontRef>
        </p:style>
      </p:cxnSp>
      <p:cxnSp>
        <p:nvCxnSpPr>
          <p:cNvPr id="6" name="Straight Arrow Connector 5">
            <a:extLst>
              <a:ext uri="{FF2B5EF4-FFF2-40B4-BE49-F238E27FC236}">
                <a16:creationId xmlns:a16="http://schemas.microsoft.com/office/drawing/2014/main" id="{E58393B1-6836-41E2-98DC-B6908868698F}"/>
              </a:ext>
            </a:extLst>
          </p:cNvPr>
          <p:cNvCxnSpPr/>
          <p:nvPr/>
        </p:nvCxnSpPr>
        <p:spPr>
          <a:xfrm>
            <a:off x="7673010" y="1683026"/>
            <a:ext cx="742122" cy="1895061"/>
          </a:xfrm>
          <a:prstGeom prst="straightConnector1">
            <a:avLst/>
          </a:prstGeom>
          <a:ln w="38100">
            <a:tailEnd type="triangle" w="lg" len="lg"/>
          </a:ln>
        </p:spPr>
        <p:style>
          <a:lnRef idx="2">
            <a:schemeClr val="accent1"/>
          </a:lnRef>
          <a:fillRef idx="0">
            <a:schemeClr val="accent1"/>
          </a:fillRef>
          <a:effectRef idx="1">
            <a:schemeClr val="accent1"/>
          </a:effectRef>
          <a:fontRef idx="minor">
            <a:schemeClr val="tx1"/>
          </a:fontRef>
        </p:style>
      </p:cxnSp>
      <p:cxnSp>
        <p:nvCxnSpPr>
          <p:cNvPr id="7" name="Straight Arrow Connector 6">
            <a:extLst>
              <a:ext uri="{FF2B5EF4-FFF2-40B4-BE49-F238E27FC236}">
                <a16:creationId xmlns:a16="http://schemas.microsoft.com/office/drawing/2014/main" id="{32E68C8F-451D-014A-A811-0537D13C5BA2}"/>
              </a:ext>
            </a:extLst>
          </p:cNvPr>
          <p:cNvCxnSpPr>
            <a:cxnSpLocks/>
          </p:cNvCxnSpPr>
          <p:nvPr/>
        </p:nvCxnSpPr>
        <p:spPr>
          <a:xfrm flipV="1">
            <a:off x="2451652" y="3604591"/>
            <a:ext cx="742122" cy="1895061"/>
          </a:xfrm>
          <a:prstGeom prst="straightConnector1">
            <a:avLst/>
          </a:prstGeom>
          <a:ln w="38100">
            <a:tailEnd type="triangle" w="lg" len="lg"/>
          </a:ln>
        </p:spPr>
        <p:style>
          <a:lnRef idx="2">
            <a:schemeClr val="accent1"/>
          </a:lnRef>
          <a:fillRef idx="0">
            <a:schemeClr val="accent1"/>
          </a:fillRef>
          <a:effectRef idx="1">
            <a:schemeClr val="accent1"/>
          </a:effectRef>
          <a:fontRef idx="minor">
            <a:schemeClr val="tx1"/>
          </a:fontRef>
        </p:style>
      </p:cxnSp>
      <p:cxnSp>
        <p:nvCxnSpPr>
          <p:cNvPr id="8" name="Straight Arrow Connector 7">
            <a:extLst>
              <a:ext uri="{FF2B5EF4-FFF2-40B4-BE49-F238E27FC236}">
                <a16:creationId xmlns:a16="http://schemas.microsoft.com/office/drawing/2014/main" id="{7128BC4B-80C8-C28E-40FE-EC8E0A96AEF5}"/>
              </a:ext>
            </a:extLst>
          </p:cNvPr>
          <p:cNvCxnSpPr>
            <a:cxnSpLocks/>
          </p:cNvCxnSpPr>
          <p:nvPr/>
        </p:nvCxnSpPr>
        <p:spPr>
          <a:xfrm flipV="1">
            <a:off x="5062331" y="3604591"/>
            <a:ext cx="742122" cy="1895061"/>
          </a:xfrm>
          <a:prstGeom prst="straightConnector1">
            <a:avLst/>
          </a:prstGeom>
          <a:ln w="38100">
            <a:tailEnd type="triangle" w="lg" len="lg"/>
          </a:ln>
        </p:spPr>
        <p:style>
          <a:lnRef idx="2">
            <a:schemeClr val="accent1"/>
          </a:lnRef>
          <a:fillRef idx="0">
            <a:schemeClr val="accent1"/>
          </a:fillRef>
          <a:effectRef idx="1">
            <a:schemeClr val="accent1"/>
          </a:effectRef>
          <a:fontRef idx="minor">
            <a:schemeClr val="tx1"/>
          </a:fontRef>
        </p:style>
      </p:cxnSp>
      <p:cxnSp>
        <p:nvCxnSpPr>
          <p:cNvPr id="9" name="Straight Arrow Connector 8">
            <a:extLst>
              <a:ext uri="{FF2B5EF4-FFF2-40B4-BE49-F238E27FC236}">
                <a16:creationId xmlns:a16="http://schemas.microsoft.com/office/drawing/2014/main" id="{72435F0F-C1E2-1F6B-4DD4-989B7ED9382D}"/>
              </a:ext>
            </a:extLst>
          </p:cNvPr>
          <p:cNvCxnSpPr>
            <a:cxnSpLocks/>
          </p:cNvCxnSpPr>
          <p:nvPr/>
        </p:nvCxnSpPr>
        <p:spPr>
          <a:xfrm flipV="1">
            <a:off x="7673010" y="3604591"/>
            <a:ext cx="742122" cy="1895061"/>
          </a:xfrm>
          <a:prstGeom prst="straightConnector1">
            <a:avLst/>
          </a:prstGeom>
          <a:ln w="38100">
            <a:tailEnd type="triangle" w="lg" len="lg"/>
          </a:ln>
        </p:spPr>
        <p:style>
          <a:lnRef idx="2">
            <a:schemeClr val="accent1"/>
          </a:lnRef>
          <a:fillRef idx="0">
            <a:schemeClr val="accent1"/>
          </a:fillRef>
          <a:effectRef idx="1">
            <a:schemeClr val="accent1"/>
          </a:effectRef>
          <a:fontRef idx="minor">
            <a:schemeClr val="tx1"/>
          </a:fontRef>
        </p:style>
      </p:cxnSp>
      <p:sp>
        <p:nvSpPr>
          <p:cNvPr id="10" name="TextBox 9">
            <a:extLst>
              <a:ext uri="{FF2B5EF4-FFF2-40B4-BE49-F238E27FC236}">
                <a16:creationId xmlns:a16="http://schemas.microsoft.com/office/drawing/2014/main" id="{AF165397-9E6D-9394-8B1A-566E91EC7838}"/>
              </a:ext>
            </a:extLst>
          </p:cNvPr>
          <p:cNvSpPr txBox="1"/>
          <p:nvPr/>
        </p:nvSpPr>
        <p:spPr>
          <a:xfrm>
            <a:off x="1622739" y="1251392"/>
            <a:ext cx="1657826" cy="461665"/>
          </a:xfrm>
          <a:prstGeom prst="rect">
            <a:avLst/>
          </a:prstGeom>
          <a:noFill/>
        </p:spPr>
        <p:txBody>
          <a:bodyPr wrap="none" rtlCol="0">
            <a:spAutoFit/>
          </a:bodyPr>
          <a:lstStyle/>
          <a:p>
            <a:r>
              <a:rPr lang="en-US" sz="2400" dirty="0"/>
              <a:t>Resources</a:t>
            </a:r>
          </a:p>
        </p:txBody>
      </p:sp>
      <p:sp>
        <p:nvSpPr>
          <p:cNvPr id="11" name="TextBox 10">
            <a:extLst>
              <a:ext uri="{FF2B5EF4-FFF2-40B4-BE49-F238E27FC236}">
                <a16:creationId xmlns:a16="http://schemas.microsoft.com/office/drawing/2014/main" id="{AC27E5A7-A542-E332-39EA-98CEA4C0727F}"/>
              </a:ext>
            </a:extLst>
          </p:cNvPr>
          <p:cNvSpPr txBox="1"/>
          <p:nvPr/>
        </p:nvSpPr>
        <p:spPr>
          <a:xfrm>
            <a:off x="4233417" y="1251392"/>
            <a:ext cx="1622560" cy="461665"/>
          </a:xfrm>
          <a:prstGeom prst="rect">
            <a:avLst/>
          </a:prstGeom>
          <a:noFill/>
        </p:spPr>
        <p:txBody>
          <a:bodyPr wrap="none" rtlCol="0">
            <a:spAutoFit/>
          </a:bodyPr>
          <a:lstStyle/>
          <a:p>
            <a:r>
              <a:rPr lang="en-US" sz="2400" dirty="0"/>
              <a:t>Processes</a:t>
            </a:r>
          </a:p>
        </p:txBody>
      </p:sp>
      <p:sp>
        <p:nvSpPr>
          <p:cNvPr id="12" name="TextBox 11">
            <a:extLst>
              <a:ext uri="{FF2B5EF4-FFF2-40B4-BE49-F238E27FC236}">
                <a16:creationId xmlns:a16="http://schemas.microsoft.com/office/drawing/2014/main" id="{EC1D494B-CBD1-0475-4C1E-D204E5030018}"/>
              </a:ext>
            </a:extLst>
          </p:cNvPr>
          <p:cNvSpPr txBox="1"/>
          <p:nvPr/>
        </p:nvSpPr>
        <p:spPr>
          <a:xfrm>
            <a:off x="6844095" y="1251392"/>
            <a:ext cx="1710725" cy="461665"/>
          </a:xfrm>
          <a:prstGeom prst="rect">
            <a:avLst/>
          </a:prstGeom>
          <a:noFill/>
        </p:spPr>
        <p:txBody>
          <a:bodyPr wrap="none" rtlCol="0">
            <a:spAutoFit/>
          </a:bodyPr>
          <a:lstStyle/>
          <a:p>
            <a:r>
              <a:rPr lang="en-US" sz="2400" dirty="0"/>
              <a:t>Leadership</a:t>
            </a:r>
          </a:p>
        </p:txBody>
      </p:sp>
      <p:sp>
        <p:nvSpPr>
          <p:cNvPr id="13" name="TextBox 12">
            <a:extLst>
              <a:ext uri="{FF2B5EF4-FFF2-40B4-BE49-F238E27FC236}">
                <a16:creationId xmlns:a16="http://schemas.microsoft.com/office/drawing/2014/main" id="{070AB70F-1325-7509-3395-AE4C085AFCB6}"/>
              </a:ext>
            </a:extLst>
          </p:cNvPr>
          <p:cNvSpPr txBox="1"/>
          <p:nvPr/>
        </p:nvSpPr>
        <p:spPr>
          <a:xfrm>
            <a:off x="1622739" y="5584853"/>
            <a:ext cx="1178528" cy="461665"/>
          </a:xfrm>
          <a:prstGeom prst="rect">
            <a:avLst/>
          </a:prstGeom>
          <a:noFill/>
        </p:spPr>
        <p:txBody>
          <a:bodyPr wrap="none" rtlCol="0">
            <a:spAutoFit/>
          </a:bodyPr>
          <a:lstStyle/>
          <a:p>
            <a:r>
              <a:rPr lang="en-US" sz="2400" dirty="0"/>
              <a:t>Culture</a:t>
            </a:r>
          </a:p>
        </p:txBody>
      </p:sp>
      <p:sp>
        <p:nvSpPr>
          <p:cNvPr id="14" name="TextBox 13">
            <a:extLst>
              <a:ext uri="{FF2B5EF4-FFF2-40B4-BE49-F238E27FC236}">
                <a16:creationId xmlns:a16="http://schemas.microsoft.com/office/drawing/2014/main" id="{D518415E-CC66-64D3-C709-6FC49B1B8C3B}"/>
              </a:ext>
            </a:extLst>
          </p:cNvPr>
          <p:cNvSpPr txBox="1"/>
          <p:nvPr/>
        </p:nvSpPr>
        <p:spPr>
          <a:xfrm>
            <a:off x="4233417" y="5584853"/>
            <a:ext cx="1435008" cy="461665"/>
          </a:xfrm>
          <a:prstGeom prst="rect">
            <a:avLst/>
          </a:prstGeom>
          <a:noFill/>
        </p:spPr>
        <p:txBody>
          <a:bodyPr wrap="none" rtlCol="0">
            <a:spAutoFit/>
          </a:bodyPr>
          <a:lstStyle/>
          <a:p>
            <a:r>
              <a:rPr lang="en-US" sz="2400" dirty="0"/>
              <a:t>Meetings</a:t>
            </a:r>
          </a:p>
        </p:txBody>
      </p:sp>
      <p:sp>
        <p:nvSpPr>
          <p:cNvPr id="15" name="TextBox 14">
            <a:extLst>
              <a:ext uri="{FF2B5EF4-FFF2-40B4-BE49-F238E27FC236}">
                <a16:creationId xmlns:a16="http://schemas.microsoft.com/office/drawing/2014/main" id="{1A8DAF90-902E-C653-2EF2-934A002FC010}"/>
              </a:ext>
            </a:extLst>
          </p:cNvPr>
          <p:cNvSpPr txBox="1"/>
          <p:nvPr/>
        </p:nvSpPr>
        <p:spPr>
          <a:xfrm>
            <a:off x="6844095" y="5584853"/>
            <a:ext cx="1880643" cy="461665"/>
          </a:xfrm>
          <a:prstGeom prst="rect">
            <a:avLst/>
          </a:prstGeom>
          <a:noFill/>
        </p:spPr>
        <p:txBody>
          <a:bodyPr wrap="none" rtlCol="0">
            <a:spAutoFit/>
          </a:bodyPr>
          <a:lstStyle/>
          <a:p>
            <a:r>
              <a:rPr lang="en-US" sz="2400" dirty="0"/>
              <a:t>Membership</a:t>
            </a:r>
          </a:p>
        </p:txBody>
      </p:sp>
      <p:sp>
        <p:nvSpPr>
          <p:cNvPr id="16" name="TextBox 15">
            <a:extLst>
              <a:ext uri="{FF2B5EF4-FFF2-40B4-BE49-F238E27FC236}">
                <a16:creationId xmlns:a16="http://schemas.microsoft.com/office/drawing/2014/main" id="{F42C37BE-43BE-D505-1672-229C6AEBC007}"/>
              </a:ext>
            </a:extLst>
          </p:cNvPr>
          <p:cNvSpPr txBox="1"/>
          <p:nvPr/>
        </p:nvSpPr>
        <p:spPr>
          <a:xfrm>
            <a:off x="10105800" y="3162588"/>
            <a:ext cx="1776448" cy="830997"/>
          </a:xfrm>
          <a:prstGeom prst="rect">
            <a:avLst/>
          </a:prstGeom>
          <a:noFill/>
        </p:spPr>
        <p:txBody>
          <a:bodyPr wrap="none" rtlCol="0">
            <a:spAutoFit/>
          </a:bodyPr>
          <a:lstStyle/>
          <a:p>
            <a:pPr algn="ctr"/>
            <a:r>
              <a:rPr lang="en-US" sz="2400" b="1" dirty="0"/>
              <a:t>Club </a:t>
            </a:r>
            <a:br>
              <a:rPr lang="en-US" sz="2400" b="1" dirty="0"/>
            </a:br>
            <a:r>
              <a:rPr lang="en-US" sz="2400" b="1" dirty="0"/>
              <a:t>Disinterest</a:t>
            </a:r>
          </a:p>
        </p:txBody>
      </p:sp>
      <p:sp>
        <p:nvSpPr>
          <p:cNvPr id="17" name="TextBox 16">
            <a:extLst>
              <a:ext uri="{FF2B5EF4-FFF2-40B4-BE49-F238E27FC236}">
                <a16:creationId xmlns:a16="http://schemas.microsoft.com/office/drawing/2014/main" id="{1A3F298D-1380-A167-1239-D45FEE3BD14F}"/>
              </a:ext>
            </a:extLst>
          </p:cNvPr>
          <p:cNvSpPr txBox="1"/>
          <p:nvPr/>
        </p:nvSpPr>
        <p:spPr>
          <a:xfrm>
            <a:off x="511648" y="1641535"/>
            <a:ext cx="1582484" cy="646331"/>
          </a:xfrm>
          <a:prstGeom prst="rect">
            <a:avLst/>
          </a:prstGeom>
          <a:noFill/>
        </p:spPr>
        <p:txBody>
          <a:bodyPr wrap="none" rtlCol="0">
            <a:spAutoFit/>
          </a:bodyPr>
          <a:lstStyle/>
          <a:p>
            <a:pPr lvl="0"/>
            <a:r>
              <a:rPr lang="en-GB" dirty="0"/>
              <a:t>Only Contact </a:t>
            </a:r>
          </a:p>
          <a:p>
            <a:pPr lvl="0"/>
            <a:r>
              <a:rPr lang="en-GB" dirty="0"/>
              <a:t>With Finance</a:t>
            </a:r>
          </a:p>
        </p:txBody>
      </p:sp>
      <p:sp>
        <p:nvSpPr>
          <p:cNvPr id="18" name="TextBox 17">
            <a:extLst>
              <a:ext uri="{FF2B5EF4-FFF2-40B4-BE49-F238E27FC236}">
                <a16:creationId xmlns:a16="http://schemas.microsoft.com/office/drawing/2014/main" id="{C9A3F78E-024D-771A-58A3-296E5771ED73}"/>
              </a:ext>
            </a:extLst>
          </p:cNvPr>
          <p:cNvSpPr txBox="1"/>
          <p:nvPr/>
        </p:nvSpPr>
        <p:spPr>
          <a:xfrm>
            <a:off x="559697" y="2407671"/>
            <a:ext cx="2198038" cy="923330"/>
          </a:xfrm>
          <a:prstGeom prst="rect">
            <a:avLst/>
          </a:prstGeom>
          <a:noFill/>
        </p:spPr>
        <p:txBody>
          <a:bodyPr wrap="none" rtlCol="0">
            <a:spAutoFit/>
          </a:bodyPr>
          <a:lstStyle/>
          <a:p>
            <a:r>
              <a:rPr lang="en-GB" dirty="0"/>
              <a:t>Company Provides </a:t>
            </a:r>
          </a:p>
          <a:p>
            <a:r>
              <a:rPr lang="en-GB" dirty="0"/>
              <a:t>Meeting Room, </a:t>
            </a:r>
          </a:p>
          <a:p>
            <a:r>
              <a:rPr lang="en-GB" dirty="0"/>
              <a:t>Pays for Everything</a:t>
            </a:r>
          </a:p>
        </p:txBody>
      </p:sp>
      <p:sp>
        <p:nvSpPr>
          <p:cNvPr id="19" name="TextBox 18">
            <a:extLst>
              <a:ext uri="{FF2B5EF4-FFF2-40B4-BE49-F238E27FC236}">
                <a16:creationId xmlns:a16="http://schemas.microsoft.com/office/drawing/2014/main" id="{8C6D9726-4FAE-9D7B-0444-1843BC838E35}"/>
              </a:ext>
            </a:extLst>
          </p:cNvPr>
          <p:cNvSpPr txBox="1"/>
          <p:nvPr/>
        </p:nvSpPr>
        <p:spPr>
          <a:xfrm>
            <a:off x="2810124" y="1648666"/>
            <a:ext cx="2351926" cy="646331"/>
          </a:xfrm>
          <a:prstGeom prst="rect">
            <a:avLst/>
          </a:prstGeom>
          <a:noFill/>
        </p:spPr>
        <p:txBody>
          <a:bodyPr wrap="none" rtlCol="0">
            <a:spAutoFit/>
          </a:bodyPr>
          <a:lstStyle/>
          <a:p>
            <a:r>
              <a:rPr lang="en-GB" dirty="0"/>
              <a:t>Processes Exist But </a:t>
            </a:r>
          </a:p>
          <a:p>
            <a:r>
              <a:rPr lang="en-GB" dirty="0"/>
              <a:t>Not Updated in Years</a:t>
            </a:r>
          </a:p>
        </p:txBody>
      </p:sp>
      <p:sp>
        <p:nvSpPr>
          <p:cNvPr id="20" name="TextBox 19">
            <a:extLst>
              <a:ext uri="{FF2B5EF4-FFF2-40B4-BE49-F238E27FC236}">
                <a16:creationId xmlns:a16="http://schemas.microsoft.com/office/drawing/2014/main" id="{CAB2C80A-B121-0D5E-3703-26E7D5B7D440}"/>
              </a:ext>
            </a:extLst>
          </p:cNvPr>
          <p:cNvSpPr txBox="1"/>
          <p:nvPr/>
        </p:nvSpPr>
        <p:spPr>
          <a:xfrm>
            <a:off x="3047065" y="2588279"/>
            <a:ext cx="2608791" cy="646331"/>
          </a:xfrm>
          <a:prstGeom prst="rect">
            <a:avLst/>
          </a:prstGeom>
          <a:noFill/>
        </p:spPr>
        <p:txBody>
          <a:bodyPr wrap="none" rtlCol="0">
            <a:spAutoFit/>
          </a:bodyPr>
          <a:lstStyle/>
          <a:p>
            <a:pPr lvl="0"/>
            <a:r>
              <a:rPr lang="en-GB" dirty="0"/>
              <a:t>Member Dues Not </a:t>
            </a:r>
          </a:p>
          <a:p>
            <a:pPr lvl="0"/>
            <a:r>
              <a:rPr lang="en-GB" dirty="0"/>
              <a:t>Paid on Time in 3 Years</a:t>
            </a:r>
          </a:p>
        </p:txBody>
      </p:sp>
      <p:sp>
        <p:nvSpPr>
          <p:cNvPr id="21" name="TextBox 20">
            <a:extLst>
              <a:ext uri="{FF2B5EF4-FFF2-40B4-BE49-F238E27FC236}">
                <a16:creationId xmlns:a16="http://schemas.microsoft.com/office/drawing/2014/main" id="{423813B9-E772-3B80-5115-0C9B3C1FE900}"/>
              </a:ext>
            </a:extLst>
          </p:cNvPr>
          <p:cNvSpPr txBox="1"/>
          <p:nvPr/>
        </p:nvSpPr>
        <p:spPr>
          <a:xfrm>
            <a:off x="5522768" y="1652962"/>
            <a:ext cx="2181046" cy="646331"/>
          </a:xfrm>
          <a:prstGeom prst="rect">
            <a:avLst/>
          </a:prstGeom>
          <a:noFill/>
        </p:spPr>
        <p:txBody>
          <a:bodyPr wrap="none" rtlCol="0">
            <a:spAutoFit/>
          </a:bodyPr>
          <a:lstStyle/>
          <a:p>
            <a:pPr lvl="0"/>
            <a:r>
              <a:rPr lang="en-GB" dirty="0"/>
              <a:t>No CSP Submitted </a:t>
            </a:r>
          </a:p>
          <a:p>
            <a:pPr lvl="0"/>
            <a:r>
              <a:rPr lang="en-GB" dirty="0"/>
              <a:t>This or Last Year</a:t>
            </a:r>
          </a:p>
        </p:txBody>
      </p:sp>
      <p:sp>
        <p:nvSpPr>
          <p:cNvPr id="22" name="TextBox 21">
            <a:extLst>
              <a:ext uri="{FF2B5EF4-FFF2-40B4-BE49-F238E27FC236}">
                <a16:creationId xmlns:a16="http://schemas.microsoft.com/office/drawing/2014/main" id="{4DA911EC-90A3-CB30-7DC8-D3245DF767F0}"/>
              </a:ext>
            </a:extLst>
          </p:cNvPr>
          <p:cNvSpPr txBox="1"/>
          <p:nvPr/>
        </p:nvSpPr>
        <p:spPr>
          <a:xfrm>
            <a:off x="6050308" y="2387722"/>
            <a:ext cx="1441420" cy="923330"/>
          </a:xfrm>
          <a:prstGeom prst="rect">
            <a:avLst/>
          </a:prstGeom>
          <a:noFill/>
        </p:spPr>
        <p:txBody>
          <a:bodyPr wrap="none" rtlCol="0">
            <a:spAutoFit/>
          </a:bodyPr>
          <a:lstStyle/>
          <a:p>
            <a:r>
              <a:rPr lang="en-US" dirty="0"/>
              <a:t>President &amp; </a:t>
            </a:r>
          </a:p>
          <a:p>
            <a:r>
              <a:rPr lang="en-US" dirty="0"/>
              <a:t>Officers</a:t>
            </a:r>
          </a:p>
          <a:p>
            <a:r>
              <a:rPr lang="en-US" dirty="0"/>
              <a:t>Overloaded</a:t>
            </a:r>
          </a:p>
        </p:txBody>
      </p:sp>
      <p:sp>
        <p:nvSpPr>
          <p:cNvPr id="23" name="TextBox 22">
            <a:extLst>
              <a:ext uri="{FF2B5EF4-FFF2-40B4-BE49-F238E27FC236}">
                <a16:creationId xmlns:a16="http://schemas.microsoft.com/office/drawing/2014/main" id="{0343103F-BA07-F980-9B56-47C373FBA20C}"/>
              </a:ext>
            </a:extLst>
          </p:cNvPr>
          <p:cNvSpPr txBox="1"/>
          <p:nvPr/>
        </p:nvSpPr>
        <p:spPr>
          <a:xfrm>
            <a:off x="760984" y="3872634"/>
            <a:ext cx="2052870" cy="646331"/>
          </a:xfrm>
          <a:prstGeom prst="rect">
            <a:avLst/>
          </a:prstGeom>
          <a:noFill/>
        </p:spPr>
        <p:txBody>
          <a:bodyPr wrap="none" rtlCol="0">
            <a:spAutoFit/>
          </a:bodyPr>
          <a:lstStyle/>
          <a:p>
            <a:r>
              <a:rPr lang="en-GB" dirty="0"/>
              <a:t>Toastmasters is a </a:t>
            </a:r>
          </a:p>
          <a:p>
            <a:r>
              <a:rPr lang="en-GB" dirty="0"/>
              <a:t>Work-Only Activity</a:t>
            </a:r>
          </a:p>
        </p:txBody>
      </p:sp>
      <p:sp>
        <p:nvSpPr>
          <p:cNvPr id="25" name="TextBox 24">
            <a:extLst>
              <a:ext uri="{FF2B5EF4-FFF2-40B4-BE49-F238E27FC236}">
                <a16:creationId xmlns:a16="http://schemas.microsoft.com/office/drawing/2014/main" id="{E9C4B3DA-BD0A-874E-00C6-A9CB28A800FF}"/>
              </a:ext>
            </a:extLst>
          </p:cNvPr>
          <p:cNvSpPr txBox="1"/>
          <p:nvPr/>
        </p:nvSpPr>
        <p:spPr>
          <a:xfrm>
            <a:off x="3602197" y="4184660"/>
            <a:ext cx="1753429" cy="646331"/>
          </a:xfrm>
          <a:prstGeom prst="rect">
            <a:avLst/>
          </a:prstGeom>
          <a:noFill/>
        </p:spPr>
        <p:txBody>
          <a:bodyPr wrap="none" rtlCol="0">
            <a:spAutoFit/>
          </a:bodyPr>
          <a:lstStyle/>
          <a:p>
            <a:r>
              <a:rPr lang="en-US" dirty="0"/>
              <a:t>No One Wants </a:t>
            </a:r>
          </a:p>
          <a:p>
            <a:r>
              <a:rPr lang="en-US" dirty="0"/>
              <a:t>to Speak</a:t>
            </a:r>
          </a:p>
        </p:txBody>
      </p:sp>
      <p:sp>
        <p:nvSpPr>
          <p:cNvPr id="26" name="TextBox 25">
            <a:extLst>
              <a:ext uri="{FF2B5EF4-FFF2-40B4-BE49-F238E27FC236}">
                <a16:creationId xmlns:a16="http://schemas.microsoft.com/office/drawing/2014/main" id="{46581D41-FA7D-B04B-6021-AA75F56124C2}"/>
              </a:ext>
            </a:extLst>
          </p:cNvPr>
          <p:cNvSpPr txBox="1"/>
          <p:nvPr/>
        </p:nvSpPr>
        <p:spPr>
          <a:xfrm>
            <a:off x="8297852" y="4202228"/>
            <a:ext cx="3373744" cy="646331"/>
          </a:xfrm>
          <a:prstGeom prst="rect">
            <a:avLst/>
          </a:prstGeom>
          <a:noFill/>
        </p:spPr>
        <p:txBody>
          <a:bodyPr wrap="none" rtlCol="0">
            <a:spAutoFit/>
          </a:bodyPr>
          <a:lstStyle/>
          <a:p>
            <a:r>
              <a:rPr lang="en-US" dirty="0"/>
              <a:t>Attending Members</a:t>
            </a:r>
          </a:p>
          <a:p>
            <a:r>
              <a:rPr lang="en-US" dirty="0"/>
              <a:t>Declining “Too Busy” with Work</a:t>
            </a:r>
          </a:p>
        </p:txBody>
      </p:sp>
      <p:sp>
        <p:nvSpPr>
          <p:cNvPr id="27" name="TextBox 26">
            <a:extLst>
              <a:ext uri="{FF2B5EF4-FFF2-40B4-BE49-F238E27FC236}">
                <a16:creationId xmlns:a16="http://schemas.microsoft.com/office/drawing/2014/main" id="{00A21F9B-241C-3F31-F594-F961DE1D188C}"/>
              </a:ext>
            </a:extLst>
          </p:cNvPr>
          <p:cNvSpPr txBox="1"/>
          <p:nvPr/>
        </p:nvSpPr>
        <p:spPr>
          <a:xfrm>
            <a:off x="8044071" y="4913003"/>
            <a:ext cx="3724096" cy="646331"/>
          </a:xfrm>
          <a:prstGeom prst="rect">
            <a:avLst/>
          </a:prstGeom>
          <a:noFill/>
        </p:spPr>
        <p:txBody>
          <a:bodyPr wrap="none" rtlCol="0">
            <a:spAutoFit/>
          </a:bodyPr>
          <a:lstStyle/>
          <a:p>
            <a:r>
              <a:rPr lang="en-US" dirty="0"/>
              <a:t>Mostly New Members. </a:t>
            </a:r>
          </a:p>
          <a:p>
            <a:r>
              <a:rPr lang="en-US" dirty="0"/>
              <a:t>Only a Few Experienced Members</a:t>
            </a:r>
          </a:p>
        </p:txBody>
      </p:sp>
      <p:cxnSp>
        <p:nvCxnSpPr>
          <p:cNvPr id="29" name="Straight Arrow Connector 28">
            <a:extLst>
              <a:ext uri="{FF2B5EF4-FFF2-40B4-BE49-F238E27FC236}">
                <a16:creationId xmlns:a16="http://schemas.microsoft.com/office/drawing/2014/main" id="{59C0D064-631D-12DC-9915-3549EB490FC1}"/>
              </a:ext>
            </a:extLst>
          </p:cNvPr>
          <p:cNvCxnSpPr>
            <a:cxnSpLocks/>
          </p:cNvCxnSpPr>
          <p:nvPr/>
        </p:nvCxnSpPr>
        <p:spPr>
          <a:xfrm>
            <a:off x="1357422" y="2330770"/>
            <a:ext cx="1298738" cy="0"/>
          </a:xfrm>
          <a:prstGeom prst="straightConnector1">
            <a:avLst/>
          </a:prstGeom>
          <a:ln>
            <a:tailEnd type="triangle" w="lg" len="lg"/>
          </a:ln>
        </p:spPr>
        <p:style>
          <a:lnRef idx="2">
            <a:schemeClr val="accent1"/>
          </a:lnRef>
          <a:fillRef idx="0">
            <a:schemeClr val="accent1"/>
          </a:fillRef>
          <a:effectRef idx="1">
            <a:schemeClr val="accent1"/>
          </a:effectRef>
          <a:fontRef idx="minor">
            <a:schemeClr val="tx1"/>
          </a:fontRef>
        </p:style>
      </p:cxnSp>
      <p:cxnSp>
        <p:nvCxnSpPr>
          <p:cNvPr id="30" name="Straight Arrow Connector 29">
            <a:extLst>
              <a:ext uri="{FF2B5EF4-FFF2-40B4-BE49-F238E27FC236}">
                <a16:creationId xmlns:a16="http://schemas.microsoft.com/office/drawing/2014/main" id="{F8A14FF1-E572-5C88-36E0-D18C9AC65EF3}"/>
              </a:ext>
            </a:extLst>
          </p:cNvPr>
          <p:cNvCxnSpPr>
            <a:cxnSpLocks/>
          </p:cNvCxnSpPr>
          <p:nvPr/>
        </p:nvCxnSpPr>
        <p:spPr>
          <a:xfrm>
            <a:off x="3962905" y="2287907"/>
            <a:ext cx="1298738" cy="0"/>
          </a:xfrm>
          <a:prstGeom prst="straightConnector1">
            <a:avLst/>
          </a:prstGeom>
          <a:ln>
            <a:tailEnd type="triangle" w="lg" len="lg"/>
          </a:ln>
        </p:spPr>
        <p:style>
          <a:lnRef idx="2">
            <a:schemeClr val="accent1"/>
          </a:lnRef>
          <a:fillRef idx="0">
            <a:schemeClr val="accent1"/>
          </a:fillRef>
          <a:effectRef idx="1">
            <a:schemeClr val="accent1"/>
          </a:effectRef>
          <a:fontRef idx="minor">
            <a:schemeClr val="tx1"/>
          </a:fontRef>
        </p:style>
      </p:cxnSp>
      <p:cxnSp>
        <p:nvCxnSpPr>
          <p:cNvPr id="31" name="Straight Arrow Connector 30">
            <a:extLst>
              <a:ext uri="{FF2B5EF4-FFF2-40B4-BE49-F238E27FC236}">
                <a16:creationId xmlns:a16="http://schemas.microsoft.com/office/drawing/2014/main" id="{BBD7E0E6-BF04-6A4A-FDD4-316390B764E8}"/>
              </a:ext>
            </a:extLst>
          </p:cNvPr>
          <p:cNvCxnSpPr>
            <a:cxnSpLocks/>
          </p:cNvCxnSpPr>
          <p:nvPr/>
        </p:nvCxnSpPr>
        <p:spPr>
          <a:xfrm>
            <a:off x="6584418" y="2269810"/>
            <a:ext cx="1298738" cy="0"/>
          </a:xfrm>
          <a:prstGeom prst="straightConnector1">
            <a:avLst/>
          </a:prstGeom>
          <a:ln>
            <a:tailEnd type="triangle" w="lg" len="lg"/>
          </a:ln>
        </p:spPr>
        <p:style>
          <a:lnRef idx="2">
            <a:schemeClr val="accent1"/>
          </a:lnRef>
          <a:fillRef idx="0">
            <a:schemeClr val="accent1"/>
          </a:fillRef>
          <a:effectRef idx="1">
            <a:schemeClr val="accent1"/>
          </a:effectRef>
          <a:fontRef idx="minor">
            <a:schemeClr val="tx1"/>
          </a:fontRef>
        </p:style>
      </p:cxnSp>
      <p:cxnSp>
        <p:nvCxnSpPr>
          <p:cNvPr id="32" name="Straight Arrow Connector 31">
            <a:extLst>
              <a:ext uri="{FF2B5EF4-FFF2-40B4-BE49-F238E27FC236}">
                <a16:creationId xmlns:a16="http://schemas.microsoft.com/office/drawing/2014/main" id="{06641EF5-1A0D-0F1A-3344-A4E45555CE8E}"/>
              </a:ext>
            </a:extLst>
          </p:cNvPr>
          <p:cNvCxnSpPr>
            <a:cxnSpLocks/>
          </p:cNvCxnSpPr>
          <p:nvPr/>
        </p:nvCxnSpPr>
        <p:spPr>
          <a:xfrm>
            <a:off x="1767223" y="3298150"/>
            <a:ext cx="1298738" cy="0"/>
          </a:xfrm>
          <a:prstGeom prst="straightConnector1">
            <a:avLst/>
          </a:prstGeom>
          <a:ln>
            <a:tailEnd type="triangle" w="lg" len="lg"/>
          </a:ln>
        </p:spPr>
        <p:style>
          <a:lnRef idx="2">
            <a:schemeClr val="accent1"/>
          </a:lnRef>
          <a:fillRef idx="0">
            <a:schemeClr val="accent1"/>
          </a:fillRef>
          <a:effectRef idx="1">
            <a:schemeClr val="accent1"/>
          </a:effectRef>
          <a:fontRef idx="minor">
            <a:schemeClr val="tx1"/>
          </a:fontRef>
        </p:style>
      </p:cxnSp>
      <p:cxnSp>
        <p:nvCxnSpPr>
          <p:cNvPr id="33" name="Straight Arrow Connector 32">
            <a:extLst>
              <a:ext uri="{FF2B5EF4-FFF2-40B4-BE49-F238E27FC236}">
                <a16:creationId xmlns:a16="http://schemas.microsoft.com/office/drawing/2014/main" id="{9FFDC143-3DA3-4866-5AF5-CC74875686EC}"/>
              </a:ext>
            </a:extLst>
          </p:cNvPr>
          <p:cNvCxnSpPr>
            <a:cxnSpLocks/>
          </p:cNvCxnSpPr>
          <p:nvPr/>
        </p:nvCxnSpPr>
        <p:spPr>
          <a:xfrm>
            <a:off x="7015485" y="3260252"/>
            <a:ext cx="1298738" cy="0"/>
          </a:xfrm>
          <a:prstGeom prst="straightConnector1">
            <a:avLst/>
          </a:prstGeom>
          <a:ln>
            <a:tailEnd type="triangle" w="lg" len="lg"/>
          </a:ln>
        </p:spPr>
        <p:style>
          <a:lnRef idx="2">
            <a:schemeClr val="accent1"/>
          </a:lnRef>
          <a:fillRef idx="0">
            <a:schemeClr val="accent1"/>
          </a:fillRef>
          <a:effectRef idx="1">
            <a:schemeClr val="accent1"/>
          </a:effectRef>
          <a:fontRef idx="minor">
            <a:schemeClr val="tx1"/>
          </a:fontRef>
        </p:style>
      </p:cxnSp>
      <p:cxnSp>
        <p:nvCxnSpPr>
          <p:cNvPr id="34" name="Straight Arrow Connector 33">
            <a:extLst>
              <a:ext uri="{FF2B5EF4-FFF2-40B4-BE49-F238E27FC236}">
                <a16:creationId xmlns:a16="http://schemas.microsoft.com/office/drawing/2014/main" id="{61A3110A-A987-36DF-26B4-2F4F39BE8CE9}"/>
              </a:ext>
            </a:extLst>
          </p:cNvPr>
          <p:cNvCxnSpPr>
            <a:cxnSpLocks/>
          </p:cNvCxnSpPr>
          <p:nvPr/>
        </p:nvCxnSpPr>
        <p:spPr>
          <a:xfrm>
            <a:off x="4369687" y="3262845"/>
            <a:ext cx="1298738" cy="0"/>
          </a:xfrm>
          <a:prstGeom prst="straightConnector1">
            <a:avLst/>
          </a:prstGeom>
          <a:ln>
            <a:tailEnd type="triangle" w="lg" len="lg"/>
          </a:ln>
        </p:spPr>
        <p:style>
          <a:lnRef idx="2">
            <a:schemeClr val="accent1"/>
          </a:lnRef>
          <a:fillRef idx="0">
            <a:schemeClr val="accent1"/>
          </a:fillRef>
          <a:effectRef idx="1">
            <a:schemeClr val="accent1"/>
          </a:effectRef>
          <a:fontRef idx="minor">
            <a:schemeClr val="tx1"/>
          </a:fontRef>
        </p:style>
      </p:cxnSp>
      <p:sp>
        <p:nvSpPr>
          <p:cNvPr id="35" name="TextBox 34">
            <a:extLst>
              <a:ext uri="{FF2B5EF4-FFF2-40B4-BE49-F238E27FC236}">
                <a16:creationId xmlns:a16="http://schemas.microsoft.com/office/drawing/2014/main" id="{EB105005-E771-0A1A-8C18-64C3DD064BB0}"/>
              </a:ext>
            </a:extLst>
          </p:cNvPr>
          <p:cNvSpPr txBox="1"/>
          <p:nvPr/>
        </p:nvSpPr>
        <p:spPr>
          <a:xfrm>
            <a:off x="5636717" y="4066103"/>
            <a:ext cx="2198038" cy="646331"/>
          </a:xfrm>
          <a:prstGeom prst="rect">
            <a:avLst/>
          </a:prstGeom>
          <a:noFill/>
        </p:spPr>
        <p:txBody>
          <a:bodyPr wrap="none" rtlCol="0">
            <a:spAutoFit/>
          </a:bodyPr>
          <a:lstStyle/>
          <a:p>
            <a:r>
              <a:rPr lang="en-US" dirty="0"/>
              <a:t>Agenda Filled On </a:t>
            </a:r>
          </a:p>
          <a:p>
            <a:r>
              <a:rPr lang="en-US" dirty="0"/>
              <a:t>The Day of Meeting</a:t>
            </a:r>
          </a:p>
        </p:txBody>
      </p:sp>
      <p:cxnSp>
        <p:nvCxnSpPr>
          <p:cNvPr id="36" name="Straight Arrow Connector 35">
            <a:extLst>
              <a:ext uri="{FF2B5EF4-FFF2-40B4-BE49-F238E27FC236}">
                <a16:creationId xmlns:a16="http://schemas.microsoft.com/office/drawing/2014/main" id="{0813A318-2CE6-5E6A-D63A-7D6480431907}"/>
              </a:ext>
            </a:extLst>
          </p:cNvPr>
          <p:cNvCxnSpPr>
            <a:cxnSpLocks/>
          </p:cNvCxnSpPr>
          <p:nvPr/>
        </p:nvCxnSpPr>
        <p:spPr>
          <a:xfrm>
            <a:off x="1767223" y="3904962"/>
            <a:ext cx="1298738" cy="0"/>
          </a:xfrm>
          <a:prstGeom prst="straightConnector1">
            <a:avLst/>
          </a:prstGeom>
          <a:ln>
            <a:tailEnd type="triangle" w="lg" len="lg"/>
          </a:ln>
        </p:spPr>
        <p:style>
          <a:lnRef idx="2">
            <a:schemeClr val="accent1"/>
          </a:lnRef>
          <a:fillRef idx="0">
            <a:schemeClr val="accent1"/>
          </a:fillRef>
          <a:effectRef idx="1">
            <a:schemeClr val="accent1"/>
          </a:effectRef>
          <a:fontRef idx="minor">
            <a:schemeClr val="tx1"/>
          </a:fontRef>
        </p:style>
      </p:cxnSp>
      <p:cxnSp>
        <p:nvCxnSpPr>
          <p:cNvPr id="38" name="Straight Arrow Connector 37">
            <a:extLst>
              <a:ext uri="{FF2B5EF4-FFF2-40B4-BE49-F238E27FC236}">
                <a16:creationId xmlns:a16="http://schemas.microsoft.com/office/drawing/2014/main" id="{8469F8A3-7E9F-59B1-D0C5-7FA8DD5EA399}"/>
              </a:ext>
            </a:extLst>
          </p:cNvPr>
          <p:cNvCxnSpPr>
            <a:cxnSpLocks/>
          </p:cNvCxnSpPr>
          <p:nvPr/>
        </p:nvCxnSpPr>
        <p:spPr>
          <a:xfrm flipH="1">
            <a:off x="5636717" y="4066103"/>
            <a:ext cx="1298738" cy="0"/>
          </a:xfrm>
          <a:prstGeom prst="straightConnector1">
            <a:avLst/>
          </a:prstGeom>
          <a:ln>
            <a:tailEnd type="triangle" w="lg" len="lg"/>
          </a:ln>
        </p:spPr>
        <p:style>
          <a:lnRef idx="2">
            <a:schemeClr val="accent1"/>
          </a:lnRef>
          <a:fillRef idx="0">
            <a:schemeClr val="accent1"/>
          </a:fillRef>
          <a:effectRef idx="1">
            <a:schemeClr val="accent1"/>
          </a:effectRef>
          <a:fontRef idx="minor">
            <a:schemeClr val="tx1"/>
          </a:fontRef>
        </p:style>
      </p:cxnSp>
      <p:cxnSp>
        <p:nvCxnSpPr>
          <p:cNvPr id="39" name="Straight Arrow Connector 38">
            <a:extLst>
              <a:ext uri="{FF2B5EF4-FFF2-40B4-BE49-F238E27FC236}">
                <a16:creationId xmlns:a16="http://schemas.microsoft.com/office/drawing/2014/main" id="{9E88783D-324D-2133-F765-520C562721B2}"/>
              </a:ext>
            </a:extLst>
          </p:cNvPr>
          <p:cNvCxnSpPr>
            <a:cxnSpLocks/>
          </p:cNvCxnSpPr>
          <p:nvPr/>
        </p:nvCxnSpPr>
        <p:spPr>
          <a:xfrm>
            <a:off x="4233417" y="4188598"/>
            <a:ext cx="1298738" cy="0"/>
          </a:xfrm>
          <a:prstGeom prst="straightConnector1">
            <a:avLst/>
          </a:prstGeom>
          <a:ln>
            <a:tailEnd type="triangle" w="lg" len="lg"/>
          </a:ln>
        </p:spPr>
        <p:style>
          <a:lnRef idx="2">
            <a:schemeClr val="accent1"/>
          </a:lnRef>
          <a:fillRef idx="0">
            <a:schemeClr val="accent1"/>
          </a:fillRef>
          <a:effectRef idx="1">
            <a:schemeClr val="accent1"/>
          </a:effectRef>
          <a:fontRef idx="minor">
            <a:schemeClr val="tx1"/>
          </a:fontRef>
        </p:style>
      </p:cxnSp>
      <p:cxnSp>
        <p:nvCxnSpPr>
          <p:cNvPr id="42" name="Straight Arrow Connector 41">
            <a:extLst>
              <a:ext uri="{FF2B5EF4-FFF2-40B4-BE49-F238E27FC236}">
                <a16:creationId xmlns:a16="http://schemas.microsoft.com/office/drawing/2014/main" id="{72EC2572-3048-45E0-C091-7732D7B4D9F3}"/>
              </a:ext>
            </a:extLst>
          </p:cNvPr>
          <p:cNvCxnSpPr>
            <a:cxnSpLocks/>
          </p:cNvCxnSpPr>
          <p:nvPr/>
        </p:nvCxnSpPr>
        <p:spPr>
          <a:xfrm flipH="1">
            <a:off x="7917199" y="4890963"/>
            <a:ext cx="1298738" cy="0"/>
          </a:xfrm>
          <a:prstGeom prst="straightConnector1">
            <a:avLst/>
          </a:prstGeom>
          <a:ln>
            <a:tailEnd type="triangle" w="lg" len="lg"/>
          </a:ln>
        </p:spPr>
        <p:style>
          <a:lnRef idx="2">
            <a:schemeClr val="accent1"/>
          </a:lnRef>
          <a:fillRef idx="0">
            <a:schemeClr val="accent1"/>
          </a:fillRef>
          <a:effectRef idx="1">
            <a:schemeClr val="accent1"/>
          </a:effectRef>
          <a:fontRef idx="minor">
            <a:schemeClr val="tx1"/>
          </a:fontRef>
        </p:style>
      </p:cxnSp>
      <p:cxnSp>
        <p:nvCxnSpPr>
          <p:cNvPr id="43" name="Straight Arrow Connector 42">
            <a:extLst>
              <a:ext uri="{FF2B5EF4-FFF2-40B4-BE49-F238E27FC236}">
                <a16:creationId xmlns:a16="http://schemas.microsoft.com/office/drawing/2014/main" id="{BDE9AFA4-CACA-E1FF-5942-38AC0FDF6F42}"/>
              </a:ext>
            </a:extLst>
          </p:cNvPr>
          <p:cNvCxnSpPr>
            <a:cxnSpLocks/>
          </p:cNvCxnSpPr>
          <p:nvPr/>
        </p:nvCxnSpPr>
        <p:spPr>
          <a:xfrm flipH="1">
            <a:off x="7917199" y="2388856"/>
            <a:ext cx="1298738" cy="0"/>
          </a:xfrm>
          <a:prstGeom prst="straightConnector1">
            <a:avLst/>
          </a:prstGeom>
          <a:ln>
            <a:tailEnd type="triangle" w="lg" len="lg"/>
          </a:ln>
        </p:spPr>
        <p:style>
          <a:lnRef idx="2">
            <a:schemeClr val="accent1"/>
          </a:lnRef>
          <a:fillRef idx="0">
            <a:schemeClr val="accent1"/>
          </a:fillRef>
          <a:effectRef idx="1">
            <a:schemeClr val="accent1"/>
          </a:effectRef>
          <a:fontRef idx="minor">
            <a:schemeClr val="tx1"/>
          </a:fontRef>
        </p:style>
      </p:cxnSp>
      <p:sp>
        <p:nvSpPr>
          <p:cNvPr id="44" name="TextBox 43">
            <a:extLst>
              <a:ext uri="{FF2B5EF4-FFF2-40B4-BE49-F238E27FC236}">
                <a16:creationId xmlns:a16="http://schemas.microsoft.com/office/drawing/2014/main" id="{A29FCEC0-B440-257B-7354-D3F2F7006712}"/>
              </a:ext>
            </a:extLst>
          </p:cNvPr>
          <p:cNvSpPr txBox="1"/>
          <p:nvPr/>
        </p:nvSpPr>
        <p:spPr>
          <a:xfrm>
            <a:off x="8107380" y="1712922"/>
            <a:ext cx="2300694" cy="646331"/>
          </a:xfrm>
          <a:prstGeom prst="rect">
            <a:avLst/>
          </a:prstGeom>
          <a:noFill/>
        </p:spPr>
        <p:txBody>
          <a:bodyPr wrap="none" rtlCol="0">
            <a:spAutoFit/>
          </a:bodyPr>
          <a:lstStyle/>
          <a:p>
            <a:pPr lvl="0"/>
            <a:r>
              <a:rPr lang="en-GB" dirty="0"/>
              <a:t>Lack of Time Due to </a:t>
            </a:r>
          </a:p>
          <a:p>
            <a:pPr lvl="0"/>
            <a:r>
              <a:rPr lang="en-GB" dirty="0"/>
              <a:t>Other Commitments</a:t>
            </a:r>
          </a:p>
        </p:txBody>
      </p:sp>
      <p:cxnSp>
        <p:nvCxnSpPr>
          <p:cNvPr id="45" name="Straight Arrow Connector 44">
            <a:extLst>
              <a:ext uri="{FF2B5EF4-FFF2-40B4-BE49-F238E27FC236}">
                <a16:creationId xmlns:a16="http://schemas.microsoft.com/office/drawing/2014/main" id="{0B477D4E-918D-2DB5-7D0F-37816FAF6049}"/>
              </a:ext>
            </a:extLst>
          </p:cNvPr>
          <p:cNvCxnSpPr>
            <a:cxnSpLocks/>
          </p:cNvCxnSpPr>
          <p:nvPr/>
        </p:nvCxnSpPr>
        <p:spPr>
          <a:xfrm flipH="1">
            <a:off x="8227485" y="3041732"/>
            <a:ext cx="1298738" cy="0"/>
          </a:xfrm>
          <a:prstGeom prst="straightConnector1">
            <a:avLst/>
          </a:prstGeom>
          <a:ln>
            <a:tailEnd type="triangle" w="lg" len="lg"/>
          </a:ln>
        </p:spPr>
        <p:style>
          <a:lnRef idx="2">
            <a:schemeClr val="accent1"/>
          </a:lnRef>
          <a:fillRef idx="0">
            <a:schemeClr val="accent1"/>
          </a:fillRef>
          <a:effectRef idx="1">
            <a:schemeClr val="accent1"/>
          </a:effectRef>
          <a:fontRef idx="minor">
            <a:schemeClr val="tx1"/>
          </a:fontRef>
        </p:style>
      </p:cxnSp>
      <p:sp>
        <p:nvSpPr>
          <p:cNvPr id="46" name="TextBox 45">
            <a:extLst>
              <a:ext uri="{FF2B5EF4-FFF2-40B4-BE49-F238E27FC236}">
                <a16:creationId xmlns:a16="http://schemas.microsoft.com/office/drawing/2014/main" id="{1A1E72E2-EB0F-0100-66F2-272CB2FBB43D}"/>
              </a:ext>
            </a:extLst>
          </p:cNvPr>
          <p:cNvSpPr txBox="1"/>
          <p:nvPr/>
        </p:nvSpPr>
        <p:spPr>
          <a:xfrm>
            <a:off x="8415132" y="2393569"/>
            <a:ext cx="2582758" cy="646331"/>
          </a:xfrm>
          <a:prstGeom prst="rect">
            <a:avLst/>
          </a:prstGeom>
          <a:noFill/>
        </p:spPr>
        <p:txBody>
          <a:bodyPr wrap="none" rtlCol="0">
            <a:spAutoFit/>
          </a:bodyPr>
          <a:lstStyle/>
          <a:p>
            <a:r>
              <a:rPr lang="en-GB" dirty="0"/>
              <a:t>EC Meetings Sparse &amp; </a:t>
            </a:r>
          </a:p>
          <a:p>
            <a:r>
              <a:rPr lang="en-GB" dirty="0"/>
              <a:t>Poorly Attended</a:t>
            </a:r>
          </a:p>
        </p:txBody>
      </p:sp>
      <p:sp>
        <p:nvSpPr>
          <p:cNvPr id="49" name="TextBox 48">
            <a:extLst>
              <a:ext uri="{FF2B5EF4-FFF2-40B4-BE49-F238E27FC236}">
                <a16:creationId xmlns:a16="http://schemas.microsoft.com/office/drawing/2014/main" id="{68116307-77BE-BCE5-6A6D-3ED6AAF1EE3B}"/>
              </a:ext>
            </a:extLst>
          </p:cNvPr>
          <p:cNvSpPr txBox="1"/>
          <p:nvPr/>
        </p:nvSpPr>
        <p:spPr>
          <a:xfrm>
            <a:off x="5391267" y="4825478"/>
            <a:ext cx="2721637" cy="646331"/>
          </a:xfrm>
          <a:prstGeom prst="rect">
            <a:avLst/>
          </a:prstGeom>
          <a:noFill/>
        </p:spPr>
        <p:txBody>
          <a:bodyPr wrap="square" rtlCol="0">
            <a:spAutoFit/>
          </a:bodyPr>
          <a:lstStyle/>
          <a:p>
            <a:r>
              <a:rPr lang="en-US" dirty="0"/>
              <a:t>Members Doubling </a:t>
            </a:r>
          </a:p>
          <a:p>
            <a:r>
              <a:rPr lang="en-US" dirty="0"/>
              <a:t>Up on Roles</a:t>
            </a:r>
          </a:p>
        </p:txBody>
      </p:sp>
      <p:cxnSp>
        <p:nvCxnSpPr>
          <p:cNvPr id="50" name="Straight Arrow Connector 49">
            <a:extLst>
              <a:ext uri="{FF2B5EF4-FFF2-40B4-BE49-F238E27FC236}">
                <a16:creationId xmlns:a16="http://schemas.microsoft.com/office/drawing/2014/main" id="{C0FFBF80-5371-AC6D-A328-2088B8958D30}"/>
              </a:ext>
            </a:extLst>
          </p:cNvPr>
          <p:cNvCxnSpPr>
            <a:cxnSpLocks/>
          </p:cNvCxnSpPr>
          <p:nvPr/>
        </p:nvCxnSpPr>
        <p:spPr>
          <a:xfrm>
            <a:off x="3962905" y="4924530"/>
            <a:ext cx="1298738" cy="0"/>
          </a:xfrm>
          <a:prstGeom prst="straightConnector1">
            <a:avLst/>
          </a:prstGeom>
          <a:ln>
            <a:tailEnd type="triangle" w="lg" len="lg"/>
          </a:ln>
        </p:spPr>
        <p:style>
          <a:lnRef idx="2">
            <a:schemeClr val="accent1"/>
          </a:lnRef>
          <a:fillRef idx="0">
            <a:schemeClr val="accent1"/>
          </a:fillRef>
          <a:effectRef idx="1">
            <a:schemeClr val="accent1"/>
          </a:effectRef>
          <a:fontRef idx="minor">
            <a:schemeClr val="tx1"/>
          </a:fontRef>
        </p:style>
      </p:cxnSp>
      <p:cxnSp>
        <p:nvCxnSpPr>
          <p:cNvPr id="52" name="Straight Arrow Connector 51">
            <a:extLst>
              <a:ext uri="{FF2B5EF4-FFF2-40B4-BE49-F238E27FC236}">
                <a16:creationId xmlns:a16="http://schemas.microsoft.com/office/drawing/2014/main" id="{A6F78E3B-C632-79F1-7291-0A3D8F392554}"/>
              </a:ext>
            </a:extLst>
          </p:cNvPr>
          <p:cNvCxnSpPr>
            <a:cxnSpLocks/>
          </p:cNvCxnSpPr>
          <p:nvPr/>
        </p:nvCxnSpPr>
        <p:spPr>
          <a:xfrm flipH="1">
            <a:off x="8195494" y="4188598"/>
            <a:ext cx="1298738" cy="0"/>
          </a:xfrm>
          <a:prstGeom prst="straightConnector1">
            <a:avLst/>
          </a:prstGeom>
          <a:ln>
            <a:tailEnd type="triangle" w="lg" len="lg"/>
          </a:ln>
        </p:spPr>
        <p:style>
          <a:lnRef idx="2">
            <a:schemeClr val="accent1"/>
          </a:lnRef>
          <a:fillRef idx="0">
            <a:schemeClr val="accent1"/>
          </a:fillRef>
          <a:effectRef idx="1">
            <a:schemeClr val="accent1"/>
          </a:effectRef>
          <a:fontRef idx="minor">
            <a:schemeClr val="tx1"/>
          </a:fontRef>
        </p:style>
      </p:cxnSp>
      <p:cxnSp>
        <p:nvCxnSpPr>
          <p:cNvPr id="53" name="Straight Arrow Connector 52">
            <a:extLst>
              <a:ext uri="{FF2B5EF4-FFF2-40B4-BE49-F238E27FC236}">
                <a16:creationId xmlns:a16="http://schemas.microsoft.com/office/drawing/2014/main" id="{DFBF87E1-8E95-D4E7-96FC-A15D4130B491}"/>
              </a:ext>
            </a:extLst>
          </p:cNvPr>
          <p:cNvCxnSpPr>
            <a:cxnSpLocks/>
          </p:cNvCxnSpPr>
          <p:nvPr/>
        </p:nvCxnSpPr>
        <p:spPr>
          <a:xfrm flipH="1">
            <a:off x="5314553" y="4825478"/>
            <a:ext cx="1298738" cy="0"/>
          </a:xfrm>
          <a:prstGeom prst="straightConnector1">
            <a:avLst/>
          </a:prstGeom>
          <a:ln>
            <a:tailEnd type="triangle" w="lg" len="lg"/>
          </a:ln>
        </p:spPr>
        <p:style>
          <a:lnRef idx="2">
            <a:schemeClr val="accent1"/>
          </a:lnRef>
          <a:fillRef idx="0">
            <a:schemeClr val="accent1"/>
          </a:fillRef>
          <a:effectRef idx="1">
            <a:schemeClr val="accent1"/>
          </a:effectRef>
          <a:fontRef idx="minor">
            <a:schemeClr val="tx1"/>
          </a:fontRef>
        </p:style>
      </p:cxnSp>
      <p:sp>
        <p:nvSpPr>
          <p:cNvPr id="54" name="TextBox 53">
            <a:extLst>
              <a:ext uri="{FF2B5EF4-FFF2-40B4-BE49-F238E27FC236}">
                <a16:creationId xmlns:a16="http://schemas.microsoft.com/office/drawing/2014/main" id="{01B6496B-3C18-32CF-BFFE-33BD8E9C97E3}"/>
              </a:ext>
            </a:extLst>
          </p:cNvPr>
          <p:cNvSpPr txBox="1"/>
          <p:nvPr/>
        </p:nvSpPr>
        <p:spPr>
          <a:xfrm>
            <a:off x="3073333" y="4943187"/>
            <a:ext cx="1992853" cy="646331"/>
          </a:xfrm>
          <a:prstGeom prst="rect">
            <a:avLst/>
          </a:prstGeom>
          <a:noFill/>
        </p:spPr>
        <p:txBody>
          <a:bodyPr wrap="none" rtlCol="0">
            <a:spAutoFit/>
          </a:bodyPr>
          <a:lstStyle/>
          <a:p>
            <a:r>
              <a:rPr lang="en-US" dirty="0"/>
              <a:t>Table Topic Only </a:t>
            </a:r>
          </a:p>
          <a:p>
            <a:r>
              <a:rPr lang="en-US" dirty="0"/>
              <a:t>Meeting Frequent</a:t>
            </a:r>
          </a:p>
        </p:txBody>
      </p:sp>
      <p:sp>
        <p:nvSpPr>
          <p:cNvPr id="55" name="TextBox 54">
            <a:extLst>
              <a:ext uri="{FF2B5EF4-FFF2-40B4-BE49-F238E27FC236}">
                <a16:creationId xmlns:a16="http://schemas.microsoft.com/office/drawing/2014/main" id="{E69BF197-5CE5-1E3E-CA9F-79C1A6F5989F}"/>
              </a:ext>
            </a:extLst>
          </p:cNvPr>
          <p:cNvSpPr txBox="1"/>
          <p:nvPr/>
        </p:nvSpPr>
        <p:spPr>
          <a:xfrm>
            <a:off x="132474" y="4610705"/>
            <a:ext cx="2736647" cy="923330"/>
          </a:xfrm>
          <a:prstGeom prst="rect">
            <a:avLst/>
          </a:prstGeom>
          <a:noFill/>
        </p:spPr>
        <p:txBody>
          <a:bodyPr wrap="none" rtlCol="0">
            <a:spAutoFit/>
          </a:bodyPr>
          <a:lstStyle/>
          <a:p>
            <a:r>
              <a:rPr lang="en-GB" dirty="0"/>
              <a:t>No Contest Participation </a:t>
            </a:r>
          </a:p>
          <a:p>
            <a:r>
              <a:rPr lang="en-GB" dirty="0"/>
              <a:t>or Officers Trained</a:t>
            </a:r>
          </a:p>
          <a:p>
            <a:r>
              <a:rPr lang="en-GB" dirty="0"/>
              <a:t>For 6 Years</a:t>
            </a:r>
          </a:p>
        </p:txBody>
      </p:sp>
      <p:cxnSp>
        <p:nvCxnSpPr>
          <p:cNvPr id="56" name="Straight Arrow Connector 55">
            <a:extLst>
              <a:ext uri="{FF2B5EF4-FFF2-40B4-BE49-F238E27FC236}">
                <a16:creationId xmlns:a16="http://schemas.microsoft.com/office/drawing/2014/main" id="{B1D71A71-DD95-E509-E9AE-E0128BB75942}"/>
              </a:ext>
            </a:extLst>
          </p:cNvPr>
          <p:cNvCxnSpPr>
            <a:cxnSpLocks/>
          </p:cNvCxnSpPr>
          <p:nvPr/>
        </p:nvCxnSpPr>
        <p:spPr>
          <a:xfrm>
            <a:off x="1455108" y="4594191"/>
            <a:ext cx="1298738" cy="0"/>
          </a:xfrm>
          <a:prstGeom prst="straightConnector1">
            <a:avLst/>
          </a:prstGeom>
          <a:ln>
            <a:tailEnd type="triangle" w="lg" len="lg"/>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4560933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9660F2-521E-9832-8DF1-A37817A21AEB}"/>
              </a:ext>
            </a:extLst>
          </p:cNvPr>
          <p:cNvSpPr>
            <a:spLocks noGrp="1"/>
          </p:cNvSpPr>
          <p:nvPr>
            <p:ph type="title"/>
          </p:nvPr>
        </p:nvSpPr>
        <p:spPr/>
        <p:txBody>
          <a:bodyPr/>
          <a:lstStyle/>
          <a:p>
            <a:r>
              <a:rPr lang="en-GB" dirty="0"/>
              <a:t>Case Study 7: Corporate Club Disinterest </a:t>
            </a:r>
            <a:endParaRPr lang="en-US" dirty="0"/>
          </a:p>
        </p:txBody>
      </p:sp>
      <p:sp>
        <p:nvSpPr>
          <p:cNvPr id="3" name="Content Placeholder 2">
            <a:extLst>
              <a:ext uri="{FF2B5EF4-FFF2-40B4-BE49-F238E27FC236}">
                <a16:creationId xmlns:a16="http://schemas.microsoft.com/office/drawing/2014/main" id="{8513ACD8-502E-FEF9-300D-20B2C51F5B2C}"/>
              </a:ext>
            </a:extLst>
          </p:cNvPr>
          <p:cNvSpPr>
            <a:spLocks noGrp="1"/>
          </p:cNvSpPr>
          <p:nvPr>
            <p:ph idx="1"/>
          </p:nvPr>
        </p:nvSpPr>
        <p:spPr/>
        <p:txBody>
          <a:bodyPr/>
          <a:lstStyle/>
          <a:p>
            <a:pPr marL="0" indent="0">
              <a:lnSpc>
                <a:spcPct val="100000"/>
              </a:lnSpc>
              <a:spcBef>
                <a:spcPts val="600"/>
              </a:spcBef>
              <a:buNone/>
            </a:pPr>
            <a:r>
              <a:rPr lang="en-GB" sz="2000" b="1" dirty="0"/>
              <a:t>Root Causes:</a:t>
            </a:r>
          </a:p>
          <a:p>
            <a:pPr>
              <a:lnSpc>
                <a:spcPct val="100000"/>
              </a:lnSpc>
              <a:spcBef>
                <a:spcPts val="600"/>
              </a:spcBef>
            </a:pPr>
            <a:r>
              <a:rPr lang="en-GB" sz="2000" dirty="0"/>
              <a:t>Lack of a corporate champion</a:t>
            </a:r>
          </a:p>
          <a:p>
            <a:pPr>
              <a:lnSpc>
                <a:spcPct val="100000"/>
              </a:lnSpc>
              <a:spcBef>
                <a:spcPts val="600"/>
              </a:spcBef>
            </a:pPr>
            <a:r>
              <a:rPr lang="en-GB" sz="2000" dirty="0"/>
              <a:t>Corporate culture makes it hard to make time for Toastmasters</a:t>
            </a:r>
          </a:p>
          <a:p>
            <a:pPr>
              <a:lnSpc>
                <a:spcPct val="100000"/>
              </a:lnSpc>
              <a:spcBef>
                <a:spcPts val="600"/>
              </a:spcBef>
            </a:pPr>
            <a:r>
              <a:rPr lang="en-GB" sz="2000" dirty="0"/>
              <a:t>Officers may not understand their roles or club processes as they were not trained.</a:t>
            </a:r>
          </a:p>
          <a:p>
            <a:pPr marL="0" indent="0">
              <a:lnSpc>
                <a:spcPct val="100000"/>
              </a:lnSpc>
              <a:spcBef>
                <a:spcPts val="600"/>
              </a:spcBef>
              <a:buNone/>
            </a:pPr>
            <a:r>
              <a:rPr lang="en-GB" sz="2000" b="1" dirty="0"/>
              <a:t>Root Solution(s):</a:t>
            </a:r>
          </a:p>
          <a:p>
            <a:pPr>
              <a:lnSpc>
                <a:spcPct val="100000"/>
              </a:lnSpc>
              <a:spcBef>
                <a:spcPts val="600"/>
              </a:spcBef>
            </a:pPr>
            <a:r>
              <a:rPr lang="en-GB" sz="2000" b="1" dirty="0"/>
              <a:t>Grow the club/corporate relationship:</a:t>
            </a:r>
            <a:r>
              <a:rPr lang="en-GB" sz="2000" dirty="0"/>
              <a:t> Identify a potential corporate champion, get an appointment to share the value of the Toastmasters program. This could be someone in HR, who has the ability to move Toastmasters from a club operating inside of the company, to a part of the company’s</a:t>
            </a:r>
            <a:r>
              <a:rPr lang="en-US" sz="2000" dirty="0"/>
              <a:t> training portfolio. </a:t>
            </a:r>
            <a:endParaRPr lang="en-GB" sz="2000" dirty="0"/>
          </a:p>
        </p:txBody>
      </p:sp>
      <p:sp>
        <p:nvSpPr>
          <p:cNvPr id="4" name="Content Placeholder 3">
            <a:extLst>
              <a:ext uri="{FF2B5EF4-FFF2-40B4-BE49-F238E27FC236}">
                <a16:creationId xmlns:a16="http://schemas.microsoft.com/office/drawing/2014/main" id="{87D339C2-6673-C313-5500-989B201581DA}"/>
              </a:ext>
            </a:extLst>
          </p:cNvPr>
          <p:cNvSpPr>
            <a:spLocks noGrp="1"/>
          </p:cNvSpPr>
          <p:nvPr>
            <p:ph idx="11"/>
          </p:nvPr>
        </p:nvSpPr>
        <p:spPr>
          <a:xfrm>
            <a:off x="6354000" y="1390388"/>
            <a:ext cx="5472000" cy="5035611"/>
          </a:xfrm>
        </p:spPr>
        <p:txBody>
          <a:bodyPr/>
          <a:lstStyle/>
          <a:p>
            <a:pPr marL="230400" marR="0" lvl="0" indent="0" algn="l" defTabSz="914400" rtl="0" eaLnBrk="1" fontAlgn="auto" latinLnBrk="0" hangingPunct="1">
              <a:lnSpc>
                <a:spcPct val="100000"/>
              </a:lnSpc>
              <a:spcBef>
                <a:spcPts val="600"/>
              </a:spcBef>
              <a:spcAft>
                <a:spcPts val="0"/>
              </a:spcAft>
              <a:buClr>
                <a:srgbClr val="772432"/>
              </a:buClr>
              <a:buSzTx/>
              <a:buNone/>
              <a:tabLst/>
              <a:defRPr/>
            </a:pPr>
            <a:r>
              <a:rPr kumimoji="0" lang="en-GB" sz="2000" b="0" i="0" u="none" strike="noStrike" kern="1200" cap="none" spc="0" normalizeH="0" baseline="0" noProof="0" dirty="0">
                <a:ln>
                  <a:noFill/>
                </a:ln>
                <a:solidFill>
                  <a:srgbClr val="000000"/>
                </a:solidFill>
                <a:effectLst/>
                <a:uLnTx/>
                <a:uFillTx/>
                <a:latin typeface="Arial" panose="020B0604020202020204"/>
                <a:ea typeface="+mn-ea"/>
                <a:cs typeface="+mn-cs"/>
              </a:rPr>
              <a:t>This could lead to training time allocated for Toastmasters and a deeper understanding by management of the value of Toastmasters. Seek district support for this.</a:t>
            </a:r>
          </a:p>
          <a:p>
            <a:pPr marL="230400" marR="0" lvl="0" indent="0" algn="l" defTabSz="914400" rtl="0" eaLnBrk="1" fontAlgn="auto" latinLnBrk="0" hangingPunct="1">
              <a:lnSpc>
                <a:spcPct val="100000"/>
              </a:lnSpc>
              <a:spcBef>
                <a:spcPts val="600"/>
              </a:spcBef>
              <a:spcAft>
                <a:spcPts val="0"/>
              </a:spcAft>
              <a:buClr>
                <a:srgbClr val="772432"/>
              </a:buClr>
              <a:buSzTx/>
              <a:buNone/>
              <a:tabLst/>
              <a:defRPr/>
            </a:pPr>
            <a:r>
              <a:rPr lang="en-GB" sz="2000" dirty="0">
                <a:solidFill>
                  <a:srgbClr val="000000"/>
                </a:solidFill>
                <a:latin typeface="Arial" panose="020B0604020202020204"/>
              </a:rPr>
              <a:t>Also work with HR/Training to get Toastmasters level completions added to professional development records. </a:t>
            </a:r>
            <a:endParaRPr kumimoji="0" lang="en-GB" sz="2000" b="0" i="0" u="none" strike="noStrike" kern="1200" cap="none" spc="0" normalizeH="0" baseline="0" noProof="0" dirty="0">
              <a:ln>
                <a:noFill/>
              </a:ln>
              <a:solidFill>
                <a:srgbClr val="000000"/>
              </a:solidFill>
              <a:effectLst/>
              <a:uLnTx/>
              <a:uFillTx/>
              <a:latin typeface="Arial" panose="020B0604020202020204"/>
              <a:ea typeface="+mn-ea"/>
              <a:cs typeface="+mn-cs"/>
            </a:endParaRPr>
          </a:p>
          <a:p>
            <a:pPr marL="228600" marR="0" lvl="0" indent="-228600" algn="l" defTabSz="914400" rtl="0" eaLnBrk="1" fontAlgn="auto" latinLnBrk="0" hangingPunct="1">
              <a:lnSpc>
                <a:spcPct val="100000"/>
              </a:lnSpc>
              <a:spcBef>
                <a:spcPts val="600"/>
              </a:spcBef>
              <a:spcAft>
                <a:spcPts val="0"/>
              </a:spcAft>
              <a:buClr>
                <a:srgbClr val="772432"/>
              </a:buClr>
              <a:buSzTx/>
              <a:buFont typeface="Wingdings" pitchFamily="2" charset="2"/>
              <a:buChar char="§"/>
              <a:tabLst/>
              <a:defRPr/>
            </a:pPr>
            <a:r>
              <a:rPr kumimoji="0" lang="en-GB" sz="2000" b="1" i="0" u="none" strike="noStrike" kern="1200" cap="none" spc="0" normalizeH="0" baseline="0" noProof="0" dirty="0">
                <a:ln>
                  <a:noFill/>
                </a:ln>
                <a:solidFill>
                  <a:srgbClr val="000000"/>
                </a:solidFill>
                <a:effectLst/>
                <a:uLnTx/>
                <a:uFillTx/>
                <a:latin typeface="Arial" panose="020B0604020202020204"/>
                <a:ea typeface="+mn-ea"/>
                <a:cs typeface="+mn-cs"/>
              </a:rPr>
              <a:t>Get Trained: </a:t>
            </a:r>
            <a:r>
              <a:rPr kumimoji="0" lang="en-GB" sz="2000" b="0" i="0" u="none" strike="noStrike" kern="1200" cap="none" spc="0" normalizeH="0" baseline="0" noProof="0" dirty="0">
                <a:ln>
                  <a:noFill/>
                </a:ln>
                <a:solidFill>
                  <a:srgbClr val="000000"/>
                </a:solidFill>
                <a:effectLst/>
                <a:uLnTx/>
                <a:uFillTx/>
                <a:latin typeface="Arial" panose="020B0604020202020204"/>
                <a:ea typeface="+mn-ea"/>
                <a:cs typeface="+mn-cs"/>
              </a:rPr>
              <a:t>Even if the Club Officer Training deadline has been reached, contact your Area Director for some off-cycle training.</a:t>
            </a:r>
          </a:p>
          <a:p>
            <a:pPr marL="228600" marR="0" lvl="0" indent="-228600" algn="l" defTabSz="914400" rtl="0" eaLnBrk="1" fontAlgn="auto" latinLnBrk="0" hangingPunct="1">
              <a:lnSpc>
                <a:spcPct val="100000"/>
              </a:lnSpc>
              <a:spcBef>
                <a:spcPts val="600"/>
              </a:spcBef>
              <a:spcAft>
                <a:spcPts val="0"/>
              </a:spcAft>
              <a:buClr>
                <a:srgbClr val="772432"/>
              </a:buClr>
              <a:buSzTx/>
              <a:buFont typeface="Wingdings" pitchFamily="2" charset="2"/>
              <a:buChar char="§"/>
              <a:tabLst/>
              <a:defRPr/>
            </a:pPr>
            <a:r>
              <a:rPr kumimoji="0" lang="en-GB" sz="2000" b="1" i="0" u="none" strike="noStrike" kern="1200" cap="none" spc="0" normalizeH="0" baseline="0" noProof="0" dirty="0">
                <a:ln>
                  <a:noFill/>
                </a:ln>
                <a:solidFill>
                  <a:srgbClr val="000000"/>
                </a:solidFill>
                <a:effectLst/>
                <a:uLnTx/>
                <a:uFillTx/>
                <a:latin typeface="Arial" panose="020B0604020202020204"/>
                <a:ea typeface="+mn-ea"/>
                <a:cs typeface="+mn-cs"/>
              </a:rPr>
              <a:t>Revisit club processes: </a:t>
            </a:r>
            <a:r>
              <a:rPr kumimoji="0" lang="en-GB" sz="2000" b="0" i="0" u="none" strike="noStrike" kern="1200" cap="none" spc="0" normalizeH="0" baseline="0" noProof="0" dirty="0">
                <a:ln>
                  <a:noFill/>
                </a:ln>
                <a:solidFill>
                  <a:srgbClr val="000000"/>
                </a:solidFill>
                <a:effectLst/>
                <a:uLnTx/>
                <a:uFillTx/>
                <a:latin typeface="Arial" panose="020B0604020202020204"/>
                <a:ea typeface="+mn-ea"/>
                <a:cs typeface="+mn-cs"/>
              </a:rPr>
              <a:t>Understand what’s there, especially the membership renewal process. Engage Finance early for the next renewal cycle.</a:t>
            </a:r>
          </a:p>
          <a:p>
            <a:endParaRPr lang="en-US" dirty="0"/>
          </a:p>
        </p:txBody>
      </p:sp>
    </p:spTree>
    <p:extLst>
      <p:ext uri="{BB962C8B-B14F-4D97-AF65-F5344CB8AC3E}">
        <p14:creationId xmlns:p14="http://schemas.microsoft.com/office/powerpoint/2010/main" val="232238293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FE024659-8243-513A-83BD-419681D60A25}"/>
              </a:ext>
            </a:extLst>
          </p:cNvPr>
          <p:cNvPicPr>
            <a:picLocks noGrp="1" noRot="1" noChangeAspect="1" noMove="1" noResize="1" noEditPoints="1" noAdjustHandles="1" noChangeArrowheads="1" noChangeShapeType="1" noCrop="1"/>
          </p:cNvPicPr>
          <p:nvPr>
            <p:ph type="pic" sz="quarter" idx="10"/>
          </p:nvPr>
        </p:nvPicPr>
        <p:blipFill>
          <a:blip r:embed="rId3" cstate="email">
            <a:extLst>
              <a:ext uri="{28A0092B-C50C-407E-A947-70E740481C1C}">
                <a14:useLocalDpi xmlns:a14="http://schemas.microsoft.com/office/drawing/2010/main"/>
              </a:ext>
            </a:extLst>
          </a:blip>
          <a:srcRect/>
          <a:stretch>
            <a:fillRect/>
          </a:stretch>
        </p:blipFill>
        <p:spPr>
          <a:prstGeom prst="rect">
            <a:avLst/>
          </a:prstGeom>
        </p:spPr>
      </p:pic>
      <p:sp>
        <p:nvSpPr>
          <p:cNvPr id="3" name="Title 2">
            <a:extLst>
              <a:ext uri="{FF2B5EF4-FFF2-40B4-BE49-F238E27FC236}">
                <a16:creationId xmlns:a16="http://schemas.microsoft.com/office/drawing/2014/main" id="{BB7D8333-C9F9-B7ED-BC7B-B7B0F958E089}"/>
              </a:ext>
            </a:extLst>
          </p:cNvPr>
          <p:cNvSpPr>
            <a:spLocks noGrp="1"/>
          </p:cNvSpPr>
          <p:nvPr>
            <p:ph type="title"/>
          </p:nvPr>
        </p:nvSpPr>
        <p:spPr>
          <a:xfrm>
            <a:off x="432000" y="352488"/>
            <a:ext cx="3927058" cy="720000"/>
          </a:xfrm>
        </p:spPr>
        <p:txBody>
          <a:bodyPr/>
          <a:lstStyle/>
          <a:p>
            <a:r>
              <a:rPr lang="en-US" sz="3600" dirty="0">
                <a:solidFill>
                  <a:schemeClr val="accent1"/>
                </a:solidFill>
              </a:rPr>
              <a:t>Key Lessons</a:t>
            </a:r>
          </a:p>
        </p:txBody>
      </p:sp>
    </p:spTree>
    <p:extLst>
      <p:ext uri="{BB962C8B-B14F-4D97-AF65-F5344CB8AC3E}">
        <p14:creationId xmlns:p14="http://schemas.microsoft.com/office/powerpoint/2010/main" val="225551567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8C02F5FD-CA54-4BC6-A652-9D46ADCABB43}"/>
              </a:ext>
            </a:extLst>
          </p:cNvPr>
          <p:cNvPicPr>
            <a:picLocks noGrp="1" noRot="1" noChangeAspect="1" noMove="1" noResize="1" noEditPoints="1" noAdjustHandles="1" noChangeArrowheads="1" noChangeShapeType="1" noCrop="1"/>
          </p:cNvPicPr>
          <p:nvPr>
            <p:ph type="pic" sz="quarter" idx="10"/>
          </p:nvPr>
        </p:nvPicPr>
        <p:blipFill>
          <a:blip r:embed="rId3" cstate="email">
            <a:extLst>
              <a:ext uri="{28A0092B-C50C-407E-A947-70E740481C1C}">
                <a14:useLocalDpi xmlns:a14="http://schemas.microsoft.com/office/drawing/2010/main"/>
              </a:ext>
            </a:extLst>
          </a:blip>
          <a:srcRect/>
          <a:stretch>
            <a:fillRect/>
          </a:stretch>
        </p:blipFill>
        <p:spPr>
          <a:prstGeom prst="rect">
            <a:avLst/>
          </a:prstGeom>
        </p:spPr>
      </p:pic>
      <p:sp>
        <p:nvSpPr>
          <p:cNvPr id="3" name="Title 2">
            <a:extLst>
              <a:ext uri="{FF2B5EF4-FFF2-40B4-BE49-F238E27FC236}">
                <a16:creationId xmlns:a16="http://schemas.microsoft.com/office/drawing/2014/main" id="{13E6004F-BA6A-9764-EFBE-93448310A0CF}"/>
              </a:ext>
            </a:extLst>
          </p:cNvPr>
          <p:cNvSpPr>
            <a:spLocks noGrp="1"/>
          </p:cNvSpPr>
          <p:nvPr>
            <p:ph type="title"/>
          </p:nvPr>
        </p:nvSpPr>
        <p:spPr/>
        <p:txBody>
          <a:bodyPr/>
          <a:lstStyle/>
          <a:p>
            <a:r>
              <a:rPr lang="en-US" sz="3600" dirty="0"/>
              <a:t>Succession Planning</a:t>
            </a:r>
          </a:p>
        </p:txBody>
      </p:sp>
      <p:sp>
        <p:nvSpPr>
          <p:cNvPr id="7" name="TextBox 6">
            <a:extLst>
              <a:ext uri="{FF2B5EF4-FFF2-40B4-BE49-F238E27FC236}">
                <a16:creationId xmlns:a16="http://schemas.microsoft.com/office/drawing/2014/main" id="{F4B8EFE1-C2BB-805C-2BA4-C8173AF6374D}"/>
              </a:ext>
            </a:extLst>
          </p:cNvPr>
          <p:cNvSpPr txBox="1"/>
          <p:nvPr/>
        </p:nvSpPr>
        <p:spPr>
          <a:xfrm>
            <a:off x="240613" y="2855323"/>
            <a:ext cx="5492663" cy="1938992"/>
          </a:xfrm>
          <a:prstGeom prst="rect">
            <a:avLst/>
          </a:prstGeom>
          <a:noFill/>
        </p:spPr>
        <p:txBody>
          <a:bodyPr wrap="square">
            <a:spAutoFit/>
          </a:bodyPr>
          <a:lstStyle/>
          <a:p>
            <a:pPr marL="342900" marR="0" indent="-342900">
              <a:buFont typeface="Wingdings" pitchFamily="2" charset="2"/>
              <a:buChar char="§"/>
            </a:pPr>
            <a:r>
              <a:rPr lang="en-GB" sz="2400" dirty="0">
                <a:solidFill>
                  <a:schemeClr val="bg1"/>
                </a:solidFill>
                <a:effectLst/>
                <a:latin typeface="+mn-lt"/>
              </a:rPr>
              <a:t>Identify the next President early</a:t>
            </a:r>
          </a:p>
          <a:p>
            <a:pPr marL="342900" marR="0" indent="-342900">
              <a:buFont typeface="Wingdings" pitchFamily="2" charset="2"/>
              <a:buChar char="§"/>
            </a:pPr>
            <a:r>
              <a:rPr lang="en-GB" sz="2400" dirty="0">
                <a:solidFill>
                  <a:schemeClr val="bg1"/>
                </a:solidFill>
                <a:effectLst/>
                <a:latin typeface="+mn-lt"/>
              </a:rPr>
              <a:t>Create a handover document with main lessons learned</a:t>
            </a:r>
          </a:p>
          <a:p>
            <a:pPr marL="342900" marR="0" indent="-342900">
              <a:buFont typeface="Wingdings" pitchFamily="2" charset="2"/>
              <a:buChar char="§"/>
            </a:pPr>
            <a:r>
              <a:rPr lang="en-GB" sz="2400" dirty="0">
                <a:solidFill>
                  <a:schemeClr val="bg1"/>
                </a:solidFill>
                <a:effectLst/>
                <a:latin typeface="+mn-lt"/>
              </a:rPr>
              <a:t>Document processes, passwords, and resources</a:t>
            </a:r>
            <a:endParaRPr lang="en-GB" sz="2400" dirty="0">
              <a:solidFill>
                <a:schemeClr val="bg1"/>
              </a:solidFill>
              <a:effectLst/>
              <a:latin typeface="Helvetica Neue" panose="02000503000000020004" pitchFamily="2" charset="0"/>
            </a:endParaRPr>
          </a:p>
        </p:txBody>
      </p:sp>
    </p:spTree>
    <p:extLst>
      <p:ext uri="{BB962C8B-B14F-4D97-AF65-F5344CB8AC3E}">
        <p14:creationId xmlns:p14="http://schemas.microsoft.com/office/powerpoint/2010/main" val="7949569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225DA01E-56BA-55E2-F931-92C420CAE1FA}"/>
              </a:ext>
            </a:extLst>
          </p:cNvPr>
          <p:cNvPicPr>
            <a:picLocks noGrp="1" noRot="1" noChangeAspect="1" noMove="1" noResize="1" noEditPoints="1" noAdjustHandles="1" noChangeArrowheads="1" noChangeShapeType="1" noCrop="1"/>
          </p:cNvPicPr>
          <p:nvPr>
            <p:ph type="pic" sz="quarter" idx="10"/>
          </p:nvPr>
        </p:nvPicPr>
        <p:blipFill>
          <a:blip r:embed="rId3" cstate="email">
            <a:extLst>
              <a:ext uri="{28A0092B-C50C-407E-A947-70E740481C1C}">
                <a14:useLocalDpi xmlns:a14="http://schemas.microsoft.com/office/drawing/2010/main"/>
              </a:ext>
            </a:extLst>
          </a:blip>
          <a:srcRect/>
          <a:stretch>
            <a:fillRect/>
          </a:stretch>
        </p:blipFill>
        <p:spPr>
          <a:prstGeom prst="rect">
            <a:avLst/>
          </a:prstGeom>
        </p:spPr>
      </p:pic>
      <p:sp>
        <p:nvSpPr>
          <p:cNvPr id="3" name="Title 2">
            <a:extLst>
              <a:ext uri="{FF2B5EF4-FFF2-40B4-BE49-F238E27FC236}">
                <a16:creationId xmlns:a16="http://schemas.microsoft.com/office/drawing/2014/main" id="{40CAFDA2-A408-1D44-AE9E-E5B46B8614FA}"/>
              </a:ext>
            </a:extLst>
          </p:cNvPr>
          <p:cNvSpPr>
            <a:spLocks noGrp="1"/>
          </p:cNvSpPr>
          <p:nvPr>
            <p:ph type="title"/>
          </p:nvPr>
        </p:nvSpPr>
        <p:spPr>
          <a:xfrm>
            <a:off x="2724263" y="970618"/>
            <a:ext cx="4002214" cy="1747529"/>
          </a:xfrm>
        </p:spPr>
        <p:txBody>
          <a:bodyPr/>
          <a:lstStyle/>
          <a:p>
            <a:pPr>
              <a:lnSpc>
                <a:spcPct val="100000"/>
              </a:lnSpc>
            </a:pPr>
            <a:r>
              <a:rPr lang="en-US" sz="3600" dirty="0"/>
              <a:t>Questions and Answers</a:t>
            </a:r>
          </a:p>
        </p:txBody>
      </p:sp>
    </p:spTree>
    <p:extLst>
      <p:ext uri="{BB962C8B-B14F-4D97-AF65-F5344CB8AC3E}">
        <p14:creationId xmlns:p14="http://schemas.microsoft.com/office/powerpoint/2010/main" val="381538002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034631A1-8B90-C48F-26B4-C7616AB5A67D}"/>
              </a:ext>
            </a:extLst>
          </p:cNvPr>
          <p:cNvPicPr>
            <a:picLocks noGrp="1" noRot="1" noChangeAspect="1" noMove="1" noResize="1" noEditPoints="1" noAdjustHandles="1" noChangeArrowheads="1" noChangeShapeType="1" noCrop="1"/>
          </p:cNvPicPr>
          <p:nvPr>
            <p:ph type="pic" sz="quarter" idx="10"/>
          </p:nvPr>
        </p:nvPicPr>
        <p:blipFill>
          <a:blip r:embed="rId3" cstate="email">
            <a:extLst>
              <a:ext uri="{28A0092B-C50C-407E-A947-70E740481C1C}">
                <a14:useLocalDpi xmlns:a14="http://schemas.microsoft.com/office/drawing/2010/main"/>
              </a:ext>
            </a:extLst>
          </a:blip>
          <a:srcRect/>
          <a:stretch>
            <a:fillRect/>
          </a:stretch>
        </p:blipFill>
        <p:spPr>
          <a:prstGeom prst="rect">
            <a:avLst/>
          </a:prstGeom>
        </p:spPr>
      </p:pic>
      <p:sp>
        <p:nvSpPr>
          <p:cNvPr id="3" name="Title 2">
            <a:extLst>
              <a:ext uri="{FF2B5EF4-FFF2-40B4-BE49-F238E27FC236}">
                <a16:creationId xmlns:a16="http://schemas.microsoft.com/office/drawing/2014/main" id="{89853664-BDB5-5DF2-EC1C-E9E55160338D}"/>
              </a:ext>
            </a:extLst>
          </p:cNvPr>
          <p:cNvSpPr>
            <a:spLocks noGrp="1"/>
          </p:cNvSpPr>
          <p:nvPr>
            <p:ph type="title"/>
          </p:nvPr>
        </p:nvSpPr>
        <p:spPr/>
        <p:txBody>
          <a:bodyPr/>
          <a:lstStyle/>
          <a:p>
            <a:r>
              <a:rPr lang="en-US" sz="3600" dirty="0"/>
              <a:t>Next Steps</a:t>
            </a:r>
          </a:p>
        </p:txBody>
      </p:sp>
      <p:sp>
        <p:nvSpPr>
          <p:cNvPr id="8" name="TextBox 7">
            <a:extLst>
              <a:ext uri="{FF2B5EF4-FFF2-40B4-BE49-F238E27FC236}">
                <a16:creationId xmlns:a16="http://schemas.microsoft.com/office/drawing/2014/main" id="{1AFB9D29-76D0-6B5F-3249-93DF5EFCFD18}"/>
              </a:ext>
            </a:extLst>
          </p:cNvPr>
          <p:cNvSpPr txBox="1"/>
          <p:nvPr/>
        </p:nvSpPr>
        <p:spPr>
          <a:xfrm>
            <a:off x="4440476" y="2721133"/>
            <a:ext cx="6557375" cy="3106968"/>
          </a:xfrm>
          <a:prstGeom prst="rect">
            <a:avLst/>
          </a:prstGeom>
          <a:solidFill>
            <a:schemeClr val="accent1">
              <a:alpha val="50000"/>
            </a:schemeClr>
          </a:solidFill>
        </p:spPr>
        <p:txBody>
          <a:bodyPr wrap="square" lIns="144000" tIns="144000" rIns="144000" bIns="144000">
            <a:spAutoFit/>
          </a:bodyPr>
          <a:lstStyle/>
          <a:p>
            <a:pPr marL="457200" marR="0" indent="-457200">
              <a:buFont typeface="+mj-lt"/>
              <a:buAutoNum type="arabicPeriod"/>
            </a:pPr>
            <a:r>
              <a:rPr lang="en-GB" sz="2400" dirty="0">
                <a:solidFill>
                  <a:schemeClr val="bg1"/>
                </a:solidFill>
                <a:effectLst/>
                <a:latin typeface="+mn-lt"/>
              </a:rPr>
              <a:t>Hold an Executive Committee meeting to review current club status and discuss changes to processes and projects to achieve Distinguished Club goals</a:t>
            </a:r>
          </a:p>
          <a:p>
            <a:pPr marL="457200" marR="0" indent="-457200">
              <a:spcBef>
                <a:spcPts val="600"/>
              </a:spcBef>
              <a:buFont typeface="+mj-lt"/>
              <a:buAutoNum type="arabicPeriod"/>
            </a:pPr>
            <a:r>
              <a:rPr lang="en-GB" sz="2400" dirty="0">
                <a:solidFill>
                  <a:schemeClr val="bg1"/>
                </a:solidFill>
                <a:effectLst/>
                <a:latin typeface="+mn-lt"/>
              </a:rPr>
              <a:t>Review and update Club Success Plan</a:t>
            </a:r>
          </a:p>
          <a:p>
            <a:pPr marL="457200" marR="0" indent="-457200">
              <a:spcBef>
                <a:spcPts val="600"/>
              </a:spcBef>
              <a:buFont typeface="+mj-lt"/>
              <a:buAutoNum type="arabicPeriod"/>
            </a:pPr>
            <a:r>
              <a:rPr lang="en-GB" sz="2400" dirty="0">
                <a:solidFill>
                  <a:schemeClr val="bg1"/>
                </a:solidFill>
                <a:effectLst/>
                <a:latin typeface="+mn-lt"/>
              </a:rPr>
              <a:t>Hold yourself and your team accountable</a:t>
            </a:r>
          </a:p>
          <a:p>
            <a:pPr marL="457200" marR="0" indent="-457200">
              <a:spcBef>
                <a:spcPts val="600"/>
              </a:spcBef>
              <a:buFont typeface="+mj-lt"/>
              <a:buAutoNum type="arabicPeriod"/>
            </a:pPr>
            <a:r>
              <a:rPr lang="en-GB" sz="2400" dirty="0">
                <a:solidFill>
                  <a:schemeClr val="bg1"/>
                </a:solidFill>
                <a:effectLst/>
                <a:latin typeface="+mn-lt"/>
              </a:rPr>
              <a:t>Start recruiting your successor</a:t>
            </a:r>
            <a:endParaRPr lang="en-GB" sz="2400" dirty="0">
              <a:solidFill>
                <a:schemeClr val="bg1"/>
              </a:solidFill>
              <a:effectLst/>
              <a:latin typeface="Helvetica Neue" panose="02000503000000020004" pitchFamily="2" charset="0"/>
            </a:endParaRPr>
          </a:p>
        </p:txBody>
      </p:sp>
    </p:spTree>
    <p:extLst>
      <p:ext uri="{BB962C8B-B14F-4D97-AF65-F5344CB8AC3E}">
        <p14:creationId xmlns:p14="http://schemas.microsoft.com/office/powerpoint/2010/main" val="6800887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E595DE74-CA15-0AC5-A30E-F32683C86306}"/>
              </a:ext>
            </a:extLst>
          </p:cNvPr>
          <p:cNvPicPr>
            <a:picLocks noGrp="1" noRot="1" noChangeAspect="1" noMove="1" noResize="1" noEditPoints="1" noAdjustHandles="1" noChangeArrowheads="1" noChangeShapeType="1" noCrop="1"/>
          </p:cNvPicPr>
          <p:nvPr>
            <p:ph type="pic" sz="quarter" idx="10"/>
          </p:nvPr>
        </p:nvPicPr>
        <p:blipFill>
          <a:blip r:embed="rId3" cstate="email">
            <a:extLst>
              <a:ext uri="{28A0092B-C50C-407E-A947-70E740481C1C}">
                <a14:useLocalDpi xmlns:a14="http://schemas.microsoft.com/office/drawing/2010/main"/>
              </a:ext>
            </a:extLst>
          </a:blip>
          <a:srcRect/>
          <a:stretch>
            <a:fillRect/>
          </a:stretch>
        </p:blipFill>
        <p:spPr>
          <a:prstGeom prst="rect">
            <a:avLst/>
          </a:prstGeom>
        </p:spPr>
      </p:pic>
      <p:sp>
        <p:nvSpPr>
          <p:cNvPr id="3" name="Title 2">
            <a:extLst>
              <a:ext uri="{FF2B5EF4-FFF2-40B4-BE49-F238E27FC236}">
                <a16:creationId xmlns:a16="http://schemas.microsoft.com/office/drawing/2014/main" id="{05DDBF85-7713-9BF9-C5C0-3E3361D318E8}"/>
              </a:ext>
            </a:extLst>
          </p:cNvPr>
          <p:cNvSpPr>
            <a:spLocks noGrp="1"/>
          </p:cNvSpPr>
          <p:nvPr>
            <p:ph type="title"/>
          </p:nvPr>
        </p:nvSpPr>
        <p:spPr>
          <a:xfrm>
            <a:off x="4803584" y="2461290"/>
            <a:ext cx="5104504" cy="1935419"/>
          </a:xfrm>
        </p:spPr>
        <p:txBody>
          <a:bodyPr/>
          <a:lstStyle/>
          <a:p>
            <a:r>
              <a:rPr lang="en-US" sz="3600" dirty="0">
                <a:solidFill>
                  <a:schemeClr val="accent1"/>
                </a:solidFill>
              </a:rPr>
              <a:t>Thank You for Serving as Club President!</a:t>
            </a:r>
          </a:p>
        </p:txBody>
      </p:sp>
    </p:spTree>
    <p:extLst>
      <p:ext uri="{BB962C8B-B14F-4D97-AF65-F5344CB8AC3E}">
        <p14:creationId xmlns:p14="http://schemas.microsoft.com/office/powerpoint/2010/main" val="1777489435"/>
      </p:ext>
    </p:extLst>
  </p:cSld>
  <p:clrMapOvr>
    <a:masterClrMapping/>
  </p:clrMapOvr>
</p:sld>
</file>

<file path=ppt/theme/theme1.xml><?xml version="1.0" encoding="utf-8"?>
<a:theme xmlns:a="http://schemas.openxmlformats.org/drawingml/2006/main" name="Office Theme Blue">
  <a:themeElements>
    <a:clrScheme name="TMI COT Slide Training colours">
      <a:dk1>
        <a:srgbClr val="000000"/>
      </a:dk1>
      <a:lt1>
        <a:srgbClr val="FFFFFF"/>
      </a:lt1>
      <a:dk2>
        <a:srgbClr val="333333"/>
      </a:dk2>
      <a:lt2>
        <a:srgbClr val="FFFFFF"/>
      </a:lt2>
      <a:accent1>
        <a:srgbClr val="004165"/>
      </a:accent1>
      <a:accent2>
        <a:srgbClr val="772432"/>
      </a:accent2>
      <a:accent3>
        <a:srgbClr val="A9B2B1"/>
      </a:accent3>
      <a:accent4>
        <a:srgbClr val="F2DF74"/>
      </a:accent4>
      <a:accent5>
        <a:srgbClr val="006093"/>
      </a:accent5>
      <a:accent6>
        <a:srgbClr val="F5F5F5"/>
      </a:accent6>
      <a:hlink>
        <a:srgbClr val="004165"/>
      </a:hlink>
      <a:folHlink>
        <a:srgbClr val="77243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Toastmasters COT Template V3" id="{E53F5AF3-180A-2E44-801B-0779EA753DA1}" vid="{93030801-9DB2-0B49-8C2A-8C4D0003F22E}"/>
    </a:ext>
  </a:extLst>
</a:theme>
</file>

<file path=ppt/theme/theme2.xml><?xml version="1.0" encoding="utf-8"?>
<a:theme xmlns:a="http://schemas.openxmlformats.org/drawingml/2006/main" name="1_Office Theme White">
  <a:themeElements>
    <a:clrScheme name="TMI COT Slide Training colours">
      <a:dk1>
        <a:srgbClr val="000000"/>
      </a:dk1>
      <a:lt1>
        <a:srgbClr val="FFFFFF"/>
      </a:lt1>
      <a:dk2>
        <a:srgbClr val="333333"/>
      </a:dk2>
      <a:lt2>
        <a:srgbClr val="FFFFFF"/>
      </a:lt2>
      <a:accent1>
        <a:srgbClr val="004165"/>
      </a:accent1>
      <a:accent2>
        <a:srgbClr val="772432"/>
      </a:accent2>
      <a:accent3>
        <a:srgbClr val="A9B2B1"/>
      </a:accent3>
      <a:accent4>
        <a:srgbClr val="F2DF74"/>
      </a:accent4>
      <a:accent5>
        <a:srgbClr val="006093"/>
      </a:accent5>
      <a:accent6>
        <a:srgbClr val="F5F5F5"/>
      </a:accent6>
      <a:hlink>
        <a:srgbClr val="004165"/>
      </a:hlink>
      <a:folHlink>
        <a:srgbClr val="77243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Toastmasters COT Template V3" id="{E53F5AF3-180A-2E44-801B-0779EA753DA1}" vid="{64EDAD0E-161B-474D-B291-82B0DCDA00CE}"/>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aaabebbc-32e8-4c57-b28e-216d48780fca}" enabled="0" method="" siteId="{aaabebbc-32e8-4c57-b28e-216d48780fca}" removed="1"/>
</clbl:labelList>
</file>

<file path=docProps/app.xml><?xml version="1.0" encoding="utf-8"?>
<Properties xmlns="http://schemas.openxmlformats.org/officeDocument/2006/extended-properties" xmlns:vt="http://schemas.openxmlformats.org/officeDocument/2006/docPropsVTypes">
  <Template>Office Theme Blue</Template>
  <TotalTime>5732</TotalTime>
  <Words>15351</Words>
  <Application>Microsoft Office PowerPoint</Application>
  <PresentationFormat>Widescreen</PresentationFormat>
  <Paragraphs>1733</Paragraphs>
  <Slides>61</Slides>
  <Notes>61</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61</vt:i4>
      </vt:variant>
    </vt:vector>
  </HeadingPairs>
  <TitlesOfParts>
    <vt:vector size="67" baseType="lpstr">
      <vt:lpstr>Arial</vt:lpstr>
      <vt:lpstr>Calibri</vt:lpstr>
      <vt:lpstr>Helvetica Neue</vt:lpstr>
      <vt:lpstr>Wingdings</vt:lpstr>
      <vt:lpstr>Office Theme Blue</vt:lpstr>
      <vt:lpstr>1_Office Theme White</vt:lpstr>
      <vt:lpstr>Facilitator Instructions (not for presentation)</vt:lpstr>
      <vt:lpstr>Facilitator Instructions (cont’d) (not for presentation)</vt:lpstr>
      <vt:lpstr>President Training</vt:lpstr>
      <vt:lpstr>PowerPoint Presentation</vt:lpstr>
      <vt:lpstr>President Refresher</vt:lpstr>
      <vt:lpstr>Membership Cycle</vt:lpstr>
      <vt:lpstr>Transferable Skills</vt:lpstr>
      <vt:lpstr>President Refresher Quiz</vt:lpstr>
      <vt:lpstr>What is a key Presidential responsibility?</vt:lpstr>
      <vt:lpstr>How often should you chair Executive Committee Meetings?</vt:lpstr>
      <vt:lpstr>What should you know as President?</vt:lpstr>
      <vt:lpstr>Who holds club officers accountable for their actions?</vt:lpstr>
      <vt:lpstr>Which Toastmasters documents outline the club’s goals and plans for the year? </vt:lpstr>
      <vt:lpstr>What is the President’s role in member retention?</vt:lpstr>
      <vt:lpstr>How can the President resolve a conflict between two club members? </vt:lpstr>
      <vt:lpstr>How can Presidents support their officers?</vt:lpstr>
      <vt:lpstr>Which of the following is a key component of the Club Success Plan?</vt:lpstr>
      <vt:lpstr>Which Toastmasters program can help clubs identify areas for improvement?</vt:lpstr>
      <vt:lpstr>Where are we now?</vt:lpstr>
      <vt:lpstr>Successes</vt:lpstr>
      <vt:lpstr>Challenges</vt:lpstr>
      <vt:lpstr>Where are we going?</vt:lpstr>
      <vt:lpstr>Root Cause Analysis</vt:lpstr>
      <vt:lpstr>Fishbone Diagram for Problem-Solving</vt:lpstr>
      <vt:lpstr>Fishbone Diagram for Problem-Solving</vt:lpstr>
      <vt:lpstr>Root Cause and Root Solutions</vt:lpstr>
      <vt:lpstr>Case Studies</vt:lpstr>
      <vt:lpstr>President Case Studies</vt:lpstr>
      <vt:lpstr>Case Study 1: High Intentions</vt:lpstr>
      <vt:lpstr>Case Study 1: High Intentions</vt:lpstr>
      <vt:lpstr>Case Study 1: High Intentions</vt:lpstr>
      <vt:lpstr>Case Study 1: High Intentions</vt:lpstr>
      <vt:lpstr>Case Study 2: Toxic Culture</vt:lpstr>
      <vt:lpstr>Case Study 2: Toxic Culture</vt:lpstr>
      <vt:lpstr>Case Study 2: Toxic Culture</vt:lpstr>
      <vt:lpstr>Case Study 2: Toxic Culture</vt:lpstr>
      <vt:lpstr>Case Study 3: Something is Missing</vt:lpstr>
      <vt:lpstr>Case Study 3: There is Something Missing</vt:lpstr>
      <vt:lpstr>Case Study 3: There is Something Missing</vt:lpstr>
      <vt:lpstr>Case Study 3: There is Something Missing</vt:lpstr>
      <vt:lpstr>Case Study 4: Bringing Back Excellence</vt:lpstr>
      <vt:lpstr>Case Study 4: Bringing Back Excellence</vt:lpstr>
      <vt:lpstr>Case Study 4: Bringing Back Excellence</vt:lpstr>
      <vt:lpstr>Case Study 4: Bringing Back Excellence</vt:lpstr>
      <vt:lpstr>Case Study 5: Venue Challenges</vt:lpstr>
      <vt:lpstr>Case Study 5: Venue Challenges</vt:lpstr>
      <vt:lpstr>Case Study 5: Venue Challenges</vt:lpstr>
      <vt:lpstr>Case Study 5: Venue Challenges</vt:lpstr>
      <vt:lpstr>Case Study 6: Overstretched Executives</vt:lpstr>
      <vt:lpstr>Case Study 6: Overstretched Executives</vt:lpstr>
      <vt:lpstr>Case Study 6: Overstretched Executives</vt:lpstr>
      <vt:lpstr>Case Study 6: Overstretched Executives</vt:lpstr>
      <vt:lpstr>Case Study 7: Corporate Club Disinterest </vt:lpstr>
      <vt:lpstr>Case Study 7: Corporate Club Disinterest </vt:lpstr>
      <vt:lpstr>Case Study 7: Corporate Club Disinterest </vt:lpstr>
      <vt:lpstr>Case Study 7: Corporate Club Disinterest </vt:lpstr>
      <vt:lpstr>Key Lessons</vt:lpstr>
      <vt:lpstr>Succession Planning</vt:lpstr>
      <vt:lpstr>Questions and Answers</vt:lpstr>
      <vt:lpstr>Next Steps</vt:lpstr>
      <vt:lpstr>Thank You for Serving as Club President!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Diane Richardson</dc:creator>
  <cp:lastModifiedBy>Sierra Gonzales</cp:lastModifiedBy>
  <cp:revision>187</cp:revision>
  <cp:lastPrinted>2026-08-30T08:43:21Z</cp:lastPrinted>
  <dcterms:created xsi:type="dcterms:W3CDTF">2026-08-28T12:21:49Z</dcterms:created>
  <dcterms:modified xsi:type="dcterms:W3CDTF">2026-09-21T17:02:50Z</dcterms:modified>
</cp:coreProperties>
</file>