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 id="2147483660" r:id="rId2"/>
  </p:sldMasterIdLst>
  <p:notesMasterIdLst>
    <p:notesMasterId r:id="rId59"/>
  </p:notesMasterIdLst>
  <p:sldIdLst>
    <p:sldId id="823" r:id="rId3"/>
    <p:sldId id="824" r:id="rId4"/>
    <p:sldId id="256" r:id="rId5"/>
    <p:sldId id="260" r:id="rId6"/>
    <p:sldId id="259" r:id="rId7"/>
    <p:sldId id="261" r:id="rId8"/>
    <p:sldId id="262" r:id="rId9"/>
    <p:sldId id="263" r:id="rId10"/>
    <p:sldId id="264" r:id="rId11"/>
    <p:sldId id="271" r:id="rId12"/>
    <p:sldId id="265" r:id="rId13"/>
    <p:sldId id="266" r:id="rId14"/>
    <p:sldId id="267" r:id="rId15"/>
    <p:sldId id="268" r:id="rId16"/>
    <p:sldId id="270" r:id="rId17"/>
    <p:sldId id="269"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130" autoAdjust="0"/>
    <p:restoredTop sz="61320" autoAdjust="0"/>
  </p:normalViewPr>
  <p:slideViewPr>
    <p:cSldViewPr snapToGrid="0" showGuides="1">
      <p:cViewPr varScale="1">
        <p:scale>
          <a:sx n="68" d="100"/>
          <a:sy n="68" d="100"/>
        </p:scale>
        <p:origin x="1434" y="60"/>
      </p:cViewPr>
      <p:guideLst>
        <p:guide orient="horz" pos="2160"/>
        <p:guide pos="3840"/>
      </p:guideLst>
    </p:cSldViewPr>
  </p:slideViewPr>
  <p:notesTextViewPr>
    <p:cViewPr>
      <p:scale>
        <a:sx n="1" d="1"/>
        <a:sy n="1" d="1"/>
      </p:scale>
      <p:origin x="0" y="0"/>
    </p:cViewPr>
  </p:notesTextViewPr>
  <p:notesViewPr>
    <p:cSldViewPr snapToGrid="0" showGuides="1">
      <p:cViewPr varScale="1">
        <p:scale>
          <a:sx n="58" d="100"/>
          <a:sy n="58" d="100"/>
        </p:scale>
        <p:origin x="1488" y="3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61" Type="http://schemas.openxmlformats.org/officeDocument/2006/relationships/viewProps" Target="view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microsoft.com/office/2018/10/relationships/authors" Target="author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Notes Placeholder 4"/>
          <p:cNvSpPr>
            <a:spLocks noGrp="1"/>
          </p:cNvSpPr>
          <p:nvPr>
            <p:ph type="body" sz="quarter" idx="3"/>
          </p:nvPr>
        </p:nvSpPr>
        <p:spPr>
          <a:xfrm>
            <a:off x="685800" y="3564835"/>
            <a:ext cx="5486400" cy="5120378"/>
          </a:xfrm>
          <a:prstGeom prst="rect">
            <a:avLst/>
          </a:prstGeom>
        </p:spPr>
        <p:txBody>
          <a:bodyPr vert="horz" lIns="251999" tIns="216000" rIns="251999" bIns="216000" rtlCol="0"/>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cs typeface="Arial" panose="020B0604020202020204" pitchFamily="34" charset="0"/>
              </a:defRPr>
            </a:lvl1pPr>
          </a:lstStyle>
          <a:p>
            <a:fld id="{DC9DD302-1F34-F94E-BE63-3678BC305FEB}" type="slidenum">
              <a:rPr lang="en-US" smtClean="0"/>
              <a:pPr/>
              <a:t>‹#›</a:t>
            </a:fld>
            <a:endParaRPr lang="en-US" dirty="0">
              <a:latin typeface="Arial" panose="020B0604020202020204" pitchFamily="34" charset="0"/>
              <a:cs typeface="Arial" panose="020B0604020202020204" pitchFamily="34" charset="0"/>
            </a:endParaRPr>
          </a:p>
        </p:txBody>
      </p:sp>
      <p:sp>
        <p:nvSpPr>
          <p:cNvPr id="9" name="Slide Image Placeholder 8">
            <a:extLst>
              <a:ext uri="{FF2B5EF4-FFF2-40B4-BE49-F238E27FC236}">
                <a16:creationId xmlns:a16="http://schemas.microsoft.com/office/drawing/2014/main" id="{02BCB559-4777-7244-884D-E7FF152C6C97}"/>
              </a:ext>
            </a:extLst>
          </p:cNvPr>
          <p:cNvSpPr>
            <a:spLocks noGrp="1" noRot="1" noChangeAspect="1"/>
          </p:cNvSpPr>
          <p:nvPr>
            <p:ph type="sldImg" idx="2"/>
          </p:nvPr>
        </p:nvSpPr>
        <p:spPr>
          <a:xfrm>
            <a:off x="875747" y="453887"/>
            <a:ext cx="5106505" cy="2872409"/>
          </a:xfrm>
          <a:prstGeom prst="rect">
            <a:avLst/>
          </a:prstGeom>
          <a:noFill/>
          <a:ln w="12700">
            <a:solidFill>
              <a:prstClr val="black"/>
            </a:solidFill>
          </a:ln>
        </p:spPr>
        <p:txBody>
          <a:bodyPr vert="horz" lIns="91440" tIns="45720" rIns="91440" bIns="45720" rtlCol="0" anchor="ctr"/>
          <a:lstStyle/>
          <a:p>
            <a:endParaRPr lang="en-US" dirty="0"/>
          </a:p>
        </p:txBody>
      </p:sp>
    </p:spTree>
    <p:extLst>
      <p:ext uri="{BB962C8B-B14F-4D97-AF65-F5344CB8AC3E}">
        <p14:creationId xmlns:p14="http://schemas.microsoft.com/office/powerpoint/2010/main" val="3188841462"/>
      </p:ext>
    </p:extLst>
  </p:cSld>
  <p:clrMap bg1="lt1" tx1="dk1" bg2="lt2" tx2="dk2" accent1="accent1" accent2="accent2" accent3="accent3" accent4="accent4" accent5="accent5" accent6="accent6" hlink="hlink" folHlink="folHlink"/>
  <p:notesStyle>
    <a:lvl1pPr marL="0" indent="-216000" algn="l" defTabSz="216000" rtl="0" eaLnBrk="1" latinLnBrk="0" hangingPunct="1">
      <a:lnSpc>
        <a:spcPct val="100000"/>
      </a:lnSpc>
      <a:spcAft>
        <a:spcPts val="0"/>
      </a:spcAft>
      <a:buFont typeface="Wingdings" pitchFamily="2" charset="2"/>
      <a:buChar char="§"/>
      <a:tabLst>
        <a:tab pos="216000" algn="l"/>
        <a:tab pos="432000" algn="l"/>
        <a:tab pos="648000" algn="l"/>
        <a:tab pos="864000" algn="l"/>
      </a:tabLst>
      <a:defRPr sz="1200" kern="1200">
        <a:solidFill>
          <a:schemeClr val="tx1"/>
        </a:solidFill>
        <a:latin typeface="Arial" panose="020B0604020202020204" pitchFamily="34" charset="0"/>
        <a:ea typeface="+mn-ea"/>
        <a:cs typeface="Arial" panose="020B0604020202020204" pitchFamily="34" charset="0"/>
      </a:defRPr>
    </a:lvl1pPr>
    <a:lvl2pPr marL="432000" indent="-216000" algn="l" defTabSz="216000" rtl="0" eaLnBrk="1" latinLnBrk="0" hangingPunct="1">
      <a:lnSpc>
        <a:spcPct val="100000"/>
      </a:lnSpc>
      <a:spcAft>
        <a:spcPts val="0"/>
      </a:spcAft>
      <a:buFont typeface="Wingdings" pitchFamily="2" charset="2"/>
      <a:buChar char="§"/>
      <a:tabLst>
        <a:tab pos="216000" algn="l"/>
        <a:tab pos="432000" algn="l"/>
        <a:tab pos="648000" algn="l"/>
        <a:tab pos="864000" algn="l"/>
      </a:tabLst>
      <a:defRPr sz="1200" kern="1200">
        <a:solidFill>
          <a:schemeClr val="tx1"/>
        </a:solidFill>
        <a:latin typeface="Arial" panose="020B0604020202020204" pitchFamily="34" charset="0"/>
        <a:ea typeface="+mn-ea"/>
        <a:cs typeface="Arial" panose="020B0604020202020204" pitchFamily="34" charset="0"/>
      </a:defRPr>
    </a:lvl2pPr>
    <a:lvl3pPr marL="648000" indent="-216000" algn="l" defTabSz="216000" rtl="0" eaLnBrk="1" latinLnBrk="0" hangingPunct="1">
      <a:lnSpc>
        <a:spcPct val="100000"/>
      </a:lnSpc>
      <a:spcAft>
        <a:spcPts val="0"/>
      </a:spcAft>
      <a:buFont typeface="Wingdings" pitchFamily="2" charset="2"/>
      <a:buChar char="§"/>
      <a:tabLst>
        <a:tab pos="216000" algn="l"/>
        <a:tab pos="432000" algn="l"/>
        <a:tab pos="648000" algn="l"/>
        <a:tab pos="864000" algn="l"/>
      </a:tabLst>
      <a:defRPr sz="1200" kern="1200">
        <a:solidFill>
          <a:schemeClr val="tx1"/>
        </a:solidFill>
        <a:latin typeface="Arial" panose="020B0604020202020204" pitchFamily="34" charset="0"/>
        <a:ea typeface="+mn-ea"/>
        <a:cs typeface="Arial" panose="020B0604020202020204" pitchFamily="34" charset="0"/>
      </a:defRPr>
    </a:lvl3pPr>
    <a:lvl4pPr marL="864000" indent="-216000" algn="l" defTabSz="216000" rtl="0" eaLnBrk="1" latinLnBrk="0" hangingPunct="1">
      <a:lnSpc>
        <a:spcPct val="100000"/>
      </a:lnSpc>
      <a:spcAft>
        <a:spcPts val="0"/>
      </a:spcAft>
      <a:buFont typeface="Wingdings" pitchFamily="2" charset="2"/>
      <a:buChar char="§"/>
      <a:tabLst>
        <a:tab pos="216000" algn="l"/>
        <a:tab pos="432000" algn="l"/>
        <a:tab pos="648000" algn="l"/>
        <a:tab pos="864000" algn="l"/>
      </a:tabLst>
      <a:defRPr sz="120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buFont typeface="Wingdings" pitchFamily="2" charset="2"/>
      <a:buChar char="§"/>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s://www.toastmasters.org/resources/club-executive-meeting-minutes" TargetMode="External"/><Relationship Id="rId2" Type="http://schemas.openxmlformats.org/officeDocument/2006/relationships/slide" Target="../slides/slide50.xml"/><Relationship Id="rId1" Type="http://schemas.openxmlformats.org/officeDocument/2006/relationships/notesMaster" Target="../notesMasters/notesMaster1.xml"/><Relationship Id="rId4" Type="http://schemas.openxmlformats.org/officeDocument/2006/relationships/hyperlink" Target="https://www.toastmasters.org/resources/club-meeting-minutes" TargetMode="Externa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65163"/>
            <a:ext cx="5486400" cy="3086100"/>
          </a:xfrm>
        </p:spPr>
        <p:txBody>
          <a:bodyPr/>
          <a:lstStyle/>
          <a:p>
            <a:endParaRPr lang="en-US" dirty="0"/>
          </a:p>
        </p:txBody>
      </p:sp>
      <p:sp>
        <p:nvSpPr>
          <p:cNvPr id="3" name="Notes Placeholder 2"/>
          <p:cNvSpPr>
            <a:spLocks noGrp="1"/>
          </p:cNvSpPr>
          <p:nvPr>
            <p:ph type="body" idx="1"/>
          </p:nvPr>
        </p:nvSpPr>
        <p:spPr>
          <a:xfrm>
            <a:off x="685800" y="3935895"/>
            <a:ext cx="5486400" cy="4749317"/>
          </a:xfrm>
        </p:spPr>
        <p:txBody>
          <a:bodyPr/>
          <a:lstStyle/>
          <a:p>
            <a:pPr marL="0" indent="0">
              <a:buNone/>
            </a:pPr>
            <a:r>
              <a:rPr lang="en-GB" sz="1200" b="1" i="0" kern="100" dirty="0">
                <a:effectLst/>
                <a:latin typeface="Arial" panose="020B0604020202020204" pitchFamily="34" charset="0"/>
                <a:ea typeface="Aptos" panose="020B0004020202020204" pitchFamily="34" charset="0"/>
                <a:cs typeface="Times New Roman" panose="02020603050405020304" pitchFamily="18" charset="0"/>
              </a:rPr>
              <a:t>Round 2 Mid-Year Club Officer Training (COT) Planning and Facilitation Team:</a:t>
            </a:r>
          </a:p>
          <a:p>
            <a:pPr marL="0" indent="0">
              <a:buNone/>
            </a:pPr>
            <a:r>
              <a:rPr lang="en-GB" sz="1200" i="0" kern="100" dirty="0">
                <a:effectLst/>
                <a:latin typeface="Arial" panose="020B0604020202020204" pitchFamily="34" charset="0"/>
                <a:ea typeface="Aptos" panose="020B0004020202020204" pitchFamily="34" charset="0"/>
                <a:cs typeface="Times New Roman" panose="02020603050405020304" pitchFamily="18" charset="0"/>
              </a:rPr>
              <a:t>A duration of 4 hours is recommended for Club Officer Training (COT)</a:t>
            </a:r>
            <a:r>
              <a:rPr lang="en-US" i="0" dirty="0"/>
              <a:t>. </a:t>
            </a:r>
            <a:r>
              <a:rPr lang="en-US" dirty="0"/>
              <a:t>This club officer breakout session is planned for 75 minutes. The Round 2 Mid-Year training event begins with the Mid-Year Hall of Fame (shown before the training begins), introduction (5 minutes), General Session Part 1 (60 minutes), 10-minute break, club officer breakout sessions (75 minutes), 10-minute break, and finally General Session Part 2 (45 minutes). The total time allotted for the entire training is 210 minutes or 3 hours 30 minutes. This schedule leaves a flexible 30-minute slot that can be used for a special presentation on advanced recruitment techniques, a panel discussion addressing the specific membership challenges faced by clubs in your District, Pathways engagement and recognition, </a:t>
            </a:r>
            <a:r>
              <a:rPr lang="en-GB" sz="1200" kern="1200" dirty="0">
                <a:solidFill>
                  <a:schemeClr val="tx1"/>
                </a:solidFill>
                <a:effectLst/>
                <a:latin typeface="Arial" panose="020B0604020202020204" pitchFamily="34" charset="0"/>
                <a:ea typeface="+mn-ea"/>
                <a:cs typeface="Arial" panose="020B0604020202020204" pitchFamily="34" charset="0"/>
              </a:rPr>
              <a:t>or another presentation focused on the needs of the clubs in your District.</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7FC4-CAF1-6741-875A-C83F3721E6B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3723516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FA9A4-DD25-BF42-94E1-2E9AC25CDB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07DC7A-731A-0FF3-97D9-1EEC93241654}"/>
              </a:ext>
            </a:extLst>
          </p:cNvPr>
          <p:cNvSpPr>
            <a:spLocks noGrp="1" noRot="1" noChangeAspect="1"/>
          </p:cNvSpPr>
          <p:nvPr>
            <p:ph type="sldImg"/>
          </p:nvPr>
        </p:nvSpPr>
        <p:spPr>
          <a:xfrm>
            <a:off x="685800" y="665163"/>
            <a:ext cx="5486400" cy="3086100"/>
          </a:xfrm>
        </p:spPr>
        <p:txBody>
          <a:bodyPr/>
          <a:lstStyle/>
          <a:p>
            <a:endParaRPr lang="en-US" dirty="0"/>
          </a:p>
        </p:txBody>
      </p:sp>
      <p:sp>
        <p:nvSpPr>
          <p:cNvPr id="3" name="Notes Placeholder 2">
            <a:extLst>
              <a:ext uri="{FF2B5EF4-FFF2-40B4-BE49-F238E27FC236}">
                <a16:creationId xmlns:a16="http://schemas.microsoft.com/office/drawing/2014/main" id="{ABB4C252-3C93-F3FC-E274-7DD8A59A7DCD}"/>
              </a:ext>
            </a:extLst>
          </p:cNvPr>
          <p:cNvSpPr>
            <a:spLocks noGrp="1"/>
          </p:cNvSpPr>
          <p:nvPr>
            <p:ph type="body" idx="1"/>
          </p:nvPr>
        </p:nvSpPr>
        <p:spPr>
          <a:xfrm>
            <a:off x="685800" y="3949147"/>
            <a:ext cx="5486400" cy="4736065"/>
          </a:xfrm>
        </p:spPr>
        <p:txBody>
          <a:bodyPr/>
          <a:lstStyle/>
          <a:p>
            <a:pPr marL="0" indent="0">
              <a:buNone/>
            </a:pPr>
            <a:r>
              <a:rPr lang="en-GB" sz="1200" b="1" i="0" kern="100" dirty="0">
                <a:effectLst/>
                <a:latin typeface="Arial" panose="020B0604020202020204" pitchFamily="34" charset="0"/>
                <a:ea typeface="Aptos" panose="020B0004020202020204" pitchFamily="34" charset="0"/>
                <a:cs typeface="Times New Roman" panose="02020603050405020304" pitchFamily="18" charset="0"/>
              </a:rPr>
              <a:t>Round 2 Mid-Year Club Officer Training (COT) Planning and Facilitation Team:</a:t>
            </a:r>
          </a:p>
          <a:p>
            <a:pPr marL="0" indent="0">
              <a:buNone/>
            </a:pPr>
            <a:r>
              <a:rPr lang="en-GB" sz="1200" i="0" kern="100" dirty="0">
                <a:effectLst/>
                <a:latin typeface="Arial" panose="020B0604020202020204" pitchFamily="34" charset="0"/>
                <a:ea typeface="Aptos" panose="020B0004020202020204" pitchFamily="34" charset="0"/>
                <a:cs typeface="Times New Roman" panose="02020603050405020304" pitchFamily="18" charset="0"/>
              </a:rPr>
              <a:t>A duration of 4 hours is recommended for Club Officer Training (COT)</a:t>
            </a:r>
            <a:r>
              <a:rPr lang="en-US" i="0" dirty="0"/>
              <a:t>. </a:t>
            </a:r>
            <a:r>
              <a:rPr lang="en-US" dirty="0"/>
              <a:t>This club officer breakout session is planned for 75 minutes. The Round 2 Mid-Year training event begins with the Mid-Year Hall of Fame (shown before the training begins), introduction (5 minutes), General Session Part 1 (60 minutes), 10-minute break, club officer breakout sessions (75 minutes), 10-minute break, and finally General Session Part 2 (45 minutes). The total time allotted for the entire training is 210 minutes or 3 hours 30 minutes. This schedule leaves a flexible 30-minute slot that can be used for a special presentation on advanced recruitment techniques, a panel discussion addressing the specific membership challenges faced by clubs in your District, Pathways engagement and recognition, </a:t>
            </a:r>
            <a:r>
              <a:rPr lang="en-GB" sz="1200" kern="1200" dirty="0">
                <a:solidFill>
                  <a:schemeClr val="tx1"/>
                </a:solidFill>
                <a:effectLst/>
                <a:latin typeface="Arial" panose="020B0604020202020204" pitchFamily="34" charset="0"/>
                <a:ea typeface="+mn-ea"/>
                <a:cs typeface="Arial" panose="020B0604020202020204" pitchFamily="34" charset="0"/>
              </a:rPr>
              <a:t>or another presentation focused on the needs of the clubs in your District.</a:t>
            </a:r>
          </a:p>
          <a:p>
            <a:pPr marL="0" indent="0">
              <a:buNone/>
            </a:pPr>
            <a:endParaRPr lang="en-GB" dirty="0"/>
          </a:p>
        </p:txBody>
      </p:sp>
      <p:sp>
        <p:nvSpPr>
          <p:cNvPr id="4" name="Slide Number Placeholder 3">
            <a:extLst>
              <a:ext uri="{FF2B5EF4-FFF2-40B4-BE49-F238E27FC236}">
                <a16:creationId xmlns:a16="http://schemas.microsoft.com/office/drawing/2014/main" id="{2D7D8822-563C-5817-C1F2-13790F2DFB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47FC4-CAF1-6741-875A-C83F3721E6B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charset="0"/>
            </a:endParaRPr>
          </a:p>
        </p:txBody>
      </p:sp>
    </p:spTree>
    <p:extLst>
      <p:ext uri="{BB962C8B-B14F-4D97-AF65-F5344CB8AC3E}">
        <p14:creationId xmlns:p14="http://schemas.microsoft.com/office/powerpoint/2010/main" val="18716294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0.5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0.5 minutes of 60-minute or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Welcome to the Secretary Round 2 Mid-Year Training!</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22961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6300" y="454025"/>
            <a:ext cx="5105400" cy="2871788"/>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1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1.5 minutes of 60-minute or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Round 2 Mid-Year Club Officer Training focuses heavily on discussion and sharing ideas. Our agenda for the Secretary Round 2 Mid-Year training includes:</a:t>
            </a:r>
          </a:p>
          <a:p>
            <a:pPr marL="171450" indent="-171450">
              <a:buFont typeface="Wingdings" panose="05000000000000000000" pitchFamily="2" charset="2"/>
              <a:buChar char="§"/>
            </a:pPr>
            <a:r>
              <a:rPr lang="en-GB" sz="1200" kern="1200" dirty="0">
                <a:solidFill>
                  <a:schemeClr val="tx1"/>
                </a:solidFill>
                <a:effectLst/>
                <a:latin typeface="Arial" panose="020B0604020202020204" pitchFamily="34" charset="0"/>
                <a:ea typeface="+mn-ea"/>
                <a:cs typeface="Arial" panose="020B0604020202020204" pitchFamily="34" charset="0"/>
              </a:rPr>
              <a:t>Refresher quiz on core responsibilities of the role</a:t>
            </a:r>
          </a:p>
          <a:p>
            <a:pPr marL="171450" indent="-171450">
              <a:buFont typeface="Wingdings" panose="05000000000000000000" pitchFamily="2" charset="2"/>
              <a:buChar char="§"/>
            </a:pPr>
            <a:r>
              <a:rPr lang="en-GB" sz="1200" kern="1200" dirty="0">
                <a:solidFill>
                  <a:schemeClr val="tx1"/>
                </a:solidFill>
                <a:effectLst/>
                <a:latin typeface="Arial" panose="020B0604020202020204" pitchFamily="34" charset="0"/>
                <a:ea typeface="+mn-ea"/>
                <a:cs typeface="Arial" panose="020B0604020202020204" pitchFamily="34" charset="0"/>
              </a:rPr>
              <a:t>Where are we now? Current successes and challenges in your role as Vice President Membership</a:t>
            </a:r>
          </a:p>
          <a:p>
            <a:pPr marL="171450" indent="-171450">
              <a:buFont typeface="Wingdings" panose="05000000000000000000" pitchFamily="2" charset="2"/>
              <a:buChar char="§"/>
            </a:pPr>
            <a:r>
              <a:rPr lang="en-GB" sz="1200" kern="1200" dirty="0">
                <a:solidFill>
                  <a:schemeClr val="tx1"/>
                </a:solidFill>
                <a:effectLst/>
                <a:latin typeface="Arial" panose="020B0604020202020204" pitchFamily="34" charset="0"/>
                <a:ea typeface="+mn-ea"/>
                <a:cs typeface="Arial" panose="020B0604020202020204" pitchFamily="34" charset="0"/>
              </a:rPr>
              <a:t>Where are we going? Where do we want to be by June 30? How will we get there from here?</a:t>
            </a:r>
          </a:p>
          <a:p>
            <a:pPr marL="171450" indent="-171450">
              <a:buFont typeface="Wingdings" panose="05000000000000000000" pitchFamily="2" charset="2"/>
              <a:buChar char="§"/>
            </a:pPr>
            <a:r>
              <a:rPr lang="en-GB" sz="1200" kern="1200" dirty="0">
                <a:solidFill>
                  <a:schemeClr val="tx1"/>
                </a:solidFill>
                <a:effectLst/>
                <a:latin typeface="Arial" panose="020B0604020202020204" pitchFamily="34" charset="0"/>
                <a:ea typeface="+mn-ea"/>
                <a:cs typeface="Arial" panose="020B0604020202020204" pitchFamily="34" charset="0"/>
              </a:rPr>
              <a:t>Case Studies to apply root cause analysis problem-solving techniques</a:t>
            </a:r>
          </a:p>
          <a:p>
            <a:pPr marL="171450" indent="-171450">
              <a:buFont typeface="Wingdings" panose="05000000000000000000" pitchFamily="2" charset="2"/>
              <a:buChar char="§"/>
            </a:pPr>
            <a:r>
              <a:rPr lang="en-GB" sz="1200" kern="1200" dirty="0">
                <a:solidFill>
                  <a:schemeClr val="tx1"/>
                </a:solidFill>
                <a:effectLst/>
                <a:latin typeface="Arial" panose="020B0604020202020204" pitchFamily="34" charset="0"/>
                <a:ea typeface="+mn-ea"/>
                <a:cs typeface="Arial" panose="020B0604020202020204" pitchFamily="34" charset="0"/>
              </a:rPr>
              <a:t>Succession planning </a:t>
            </a:r>
          </a:p>
          <a:p>
            <a:pPr marL="171450" indent="-171450">
              <a:buFont typeface="Wingdings" panose="05000000000000000000" pitchFamily="2" charset="2"/>
              <a:buChar char="§"/>
            </a:pPr>
            <a:r>
              <a:rPr lang="en-GB" sz="1200" kern="1200" dirty="0">
                <a:solidFill>
                  <a:schemeClr val="tx1"/>
                </a:solidFill>
                <a:effectLst/>
                <a:latin typeface="Arial" panose="020B0604020202020204" pitchFamily="34" charset="0"/>
                <a:ea typeface="+mn-ea"/>
                <a:cs typeface="Arial" panose="020B0604020202020204" pitchFamily="34" charset="0"/>
              </a:rPr>
              <a:t>Questions and Answers</a:t>
            </a:r>
          </a:p>
          <a:p>
            <a:pPr marL="171450" indent="-171450">
              <a:buFont typeface="Wingdings" panose="05000000000000000000" pitchFamily="2" charset="2"/>
              <a:buChar char="§"/>
            </a:pPr>
            <a:r>
              <a:rPr lang="en-GB" sz="1200" kern="1200" dirty="0">
                <a:solidFill>
                  <a:schemeClr val="tx1"/>
                </a:solidFill>
                <a:effectLst/>
                <a:latin typeface="Arial" panose="020B0604020202020204" pitchFamily="34" charset="0"/>
                <a:ea typeface="+mn-ea"/>
                <a:cs typeface="Arial" panose="020B0604020202020204" pitchFamily="34" charset="0"/>
              </a:rPr>
              <a:t>Next steps</a:t>
            </a:r>
          </a:p>
          <a:p>
            <a:endParaRPr lang="en-GB" sz="1200" kern="1200" dirty="0">
              <a:solidFill>
                <a:schemeClr val="tx1"/>
              </a:solidFill>
              <a:effectLst/>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fld id="{DC9DD302-1F34-F94E-BE63-3678BC305FEB}" type="slidenum">
              <a:rPr lang="en-US" smtClean="0"/>
              <a:pPr/>
              <a:t>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760127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6300" y="454025"/>
            <a:ext cx="5105400" cy="2871788"/>
          </a:xfrm>
        </p:spPr>
        <p:txBody>
          <a:bodyPr/>
          <a:lstStyle/>
          <a:p>
            <a:endParaRPr lang="en-US" dirty="0"/>
          </a:p>
        </p:txBody>
      </p:sp>
      <p:sp>
        <p:nvSpPr>
          <p:cNvPr id="3" name="Notes Placeholder 2"/>
          <p:cNvSpPr>
            <a:spLocks noGrp="1"/>
          </p:cNvSpPr>
          <p:nvPr>
            <p:ph type="body" idx="1"/>
          </p:nvPr>
        </p:nvSpPr>
        <p:spPr/>
        <p:txBody>
          <a:bodyPr/>
          <a:lstStyle/>
          <a:p>
            <a:pPr marL="0" indent="0">
              <a:lnSpc>
                <a:spcPct val="100000"/>
              </a:lnSpc>
              <a:spcAft>
                <a:spcPts val="0"/>
              </a:spcAft>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2 minutes</a:t>
            </a:r>
          </a:p>
          <a:p>
            <a:pPr marL="0" indent="0">
              <a:lnSpc>
                <a:spcPct val="100000"/>
              </a:lnSpc>
              <a:spcAft>
                <a:spcPts val="0"/>
              </a:spcAft>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3.5 minutes of 60-minute or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lnSpc>
                <a:spcPct val="100000"/>
              </a:lnSpc>
              <a:spcAft>
                <a:spcPts val="0"/>
              </a:spcAft>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lnSpc>
                <a:spcPct val="100000"/>
              </a:lnSpc>
              <a:spcAft>
                <a:spcPts val="0"/>
              </a:spcAft>
              <a:buNone/>
            </a:pPr>
            <a:r>
              <a:rPr lang="en-GB" sz="1200" b="1" kern="1200" dirty="0">
                <a:solidFill>
                  <a:schemeClr val="tx1"/>
                </a:solidFill>
                <a:effectLst/>
                <a:latin typeface="Arial" panose="020B0604020202020204" pitchFamily="34" charset="0"/>
                <a:ea typeface="+mn-ea"/>
                <a:cs typeface="Arial" panose="020B0604020202020204" pitchFamily="34" charset="0"/>
              </a:rPr>
              <a:t>(Ask) </a:t>
            </a:r>
            <a:r>
              <a:rPr lang="en-GB" sz="1200" kern="1200" dirty="0">
                <a:solidFill>
                  <a:schemeClr val="tx1"/>
                </a:solidFill>
                <a:effectLst/>
                <a:latin typeface="Arial" panose="020B0604020202020204" pitchFamily="34" charset="0"/>
                <a:ea typeface="+mn-ea"/>
                <a:cs typeface="Arial" panose="020B0604020202020204" pitchFamily="34" charset="0"/>
              </a:rPr>
              <a:t>Now that you have served in the Club Secretary role, what are the main responsibilities of the Secretary? </a:t>
            </a:r>
          </a:p>
          <a:p>
            <a:pPr marL="0" indent="0">
              <a:lnSpc>
                <a:spcPct val="100000"/>
              </a:lnSpc>
              <a:spcAft>
                <a:spcPts val="0"/>
              </a:spcAft>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lnSpc>
                <a:spcPct val="100000"/>
              </a:lnSpc>
              <a:spcAft>
                <a:spcPts val="0"/>
              </a:spcAft>
              <a:buNone/>
            </a:pPr>
            <a:r>
              <a:rPr lang="en-GB" sz="1200" kern="1200" dirty="0">
                <a:solidFill>
                  <a:schemeClr val="tx1"/>
                </a:solidFill>
                <a:effectLst/>
                <a:latin typeface="Arial" panose="020B0604020202020204" pitchFamily="34" charset="0"/>
                <a:ea typeface="+mn-ea"/>
                <a:cs typeface="Arial" panose="020B0604020202020204" pitchFamily="34" charset="0"/>
              </a:rPr>
              <a:t>(For online or hybrid training, ask online participants to type concise answers into the Zoom Chat and share a few answers. For onsite audiences, ask those who want to answer to raise their hands and then have a few of them give single phrase or one sentence answers. </a:t>
            </a:r>
            <a:r>
              <a:rPr lang="en-GB" sz="1200" b="1" kern="1200" dirty="0">
                <a:solidFill>
                  <a:schemeClr val="tx1"/>
                </a:solidFill>
                <a:effectLst/>
                <a:latin typeface="Arial" panose="020B0604020202020204" pitchFamily="34" charset="0"/>
                <a:ea typeface="+mn-ea"/>
                <a:cs typeface="Arial" panose="020B0604020202020204" pitchFamily="34" charset="0"/>
              </a:rPr>
              <a:t>Limit the discussion to 1.5 minutes</a:t>
            </a:r>
            <a:r>
              <a:rPr lang="en-GB" sz="1200" kern="1200" dirty="0">
                <a:solidFill>
                  <a:schemeClr val="tx1"/>
                </a:solidFill>
                <a:effectLst/>
                <a:latin typeface="Arial" panose="020B0604020202020204" pitchFamily="34" charset="0"/>
                <a:ea typeface="+mn-ea"/>
                <a:cs typeface="Arial" panose="020B0604020202020204" pitchFamily="34" charset="0"/>
              </a:rPr>
              <a:t>.)</a:t>
            </a:r>
          </a:p>
          <a:p>
            <a:pPr marL="0" indent="0">
              <a:lnSpc>
                <a:spcPct val="100000"/>
              </a:lnSpc>
              <a:spcAft>
                <a:spcPts val="0"/>
              </a:spcAft>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lnSpc>
                <a:spcPct val="100000"/>
              </a:lnSpc>
              <a:spcAft>
                <a:spcPts val="0"/>
              </a:spcAft>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After receiving their responses</a:t>
            </a:r>
            <a:r>
              <a:rPr lang="en-GB" sz="1200" kern="1200" dirty="0">
                <a:solidFill>
                  <a:schemeClr val="tx1"/>
                </a:solidFill>
                <a:effectLst/>
                <a:latin typeface="Arial" panose="020B0604020202020204" pitchFamily="34" charset="0"/>
                <a:ea typeface="+mn-ea"/>
                <a:cs typeface="Arial" panose="020B0604020202020204" pitchFamily="34" charset="0"/>
              </a:rPr>
              <a:t>, you can augment their answers with any of the information below that they did not mention. </a:t>
            </a:r>
          </a:p>
          <a:p>
            <a:pPr marL="0" indent="0">
              <a:lnSpc>
                <a:spcPct val="100000"/>
              </a:lnSpc>
              <a:spcAft>
                <a:spcPts val="0"/>
              </a:spcAft>
              <a:buNone/>
            </a:pPr>
            <a:r>
              <a:rPr lang="en-GB" sz="1200" b="1" kern="1200" dirty="0">
                <a:solidFill>
                  <a:schemeClr val="tx1"/>
                </a:solidFill>
                <a:effectLst/>
                <a:latin typeface="Arial" panose="020B0604020202020204" pitchFamily="34" charset="0"/>
                <a:ea typeface="+mn-ea"/>
                <a:cs typeface="Arial" panose="020B0604020202020204" pitchFamily="34" charset="0"/>
              </a:rPr>
              <a:t>Key Responsibilities of a Club Secretary</a:t>
            </a:r>
          </a:p>
          <a:p>
            <a:pPr marL="171450" indent="-171450">
              <a:lnSpc>
                <a:spcPct val="100000"/>
              </a:lnSpc>
              <a:spcAft>
                <a:spcPts val="0"/>
              </a:spcAft>
            </a:pPr>
            <a:r>
              <a:rPr lang="en-GB" sz="1200" kern="1200" dirty="0">
                <a:solidFill>
                  <a:schemeClr val="tx1"/>
                </a:solidFill>
                <a:effectLst/>
                <a:latin typeface="Arial" panose="020B0604020202020204" pitchFamily="34" charset="0"/>
                <a:ea typeface="+mn-ea"/>
                <a:cs typeface="Arial" panose="020B0604020202020204" pitchFamily="34" charset="0"/>
              </a:rPr>
              <a:t>Plan Executive Committee meetings, prepare the agendas, and record minutes of each meeting</a:t>
            </a:r>
          </a:p>
          <a:p>
            <a:pPr marL="171450" indent="-171450">
              <a:lnSpc>
                <a:spcPct val="100000"/>
              </a:lnSpc>
              <a:spcAft>
                <a:spcPts val="0"/>
              </a:spcAft>
            </a:pPr>
            <a:r>
              <a:rPr lang="en-GB" sz="1200" kern="1200" dirty="0">
                <a:solidFill>
                  <a:schemeClr val="tx1"/>
                </a:solidFill>
                <a:effectLst/>
                <a:latin typeface="Arial" panose="020B0604020202020204" pitchFamily="34" charset="0"/>
                <a:ea typeface="+mn-ea"/>
                <a:cs typeface="Arial" panose="020B0604020202020204" pitchFamily="34" charset="0"/>
              </a:rPr>
              <a:t>Record minutes of club business meetings</a:t>
            </a:r>
          </a:p>
          <a:p>
            <a:pPr marL="171450" indent="-171450">
              <a:lnSpc>
                <a:spcPct val="100000"/>
              </a:lnSpc>
              <a:spcAft>
                <a:spcPts val="0"/>
              </a:spcAft>
            </a:pPr>
            <a:r>
              <a:rPr lang="en-GB" sz="1200" kern="1200" dirty="0">
                <a:solidFill>
                  <a:schemeClr val="tx1"/>
                </a:solidFill>
                <a:effectLst/>
                <a:latin typeface="Arial" panose="020B0604020202020204" pitchFamily="34" charset="0"/>
                <a:ea typeface="+mn-ea"/>
                <a:cs typeface="Arial" panose="020B0604020202020204" pitchFamily="34" charset="0"/>
              </a:rPr>
              <a:t>Maintain effective records and administration</a:t>
            </a:r>
          </a:p>
          <a:p>
            <a:pPr marL="171450" indent="-171450">
              <a:lnSpc>
                <a:spcPct val="100000"/>
              </a:lnSpc>
              <a:spcAft>
                <a:spcPts val="0"/>
              </a:spcAft>
            </a:pPr>
            <a:r>
              <a:rPr lang="en-GB" sz="1200" kern="1200" dirty="0">
                <a:solidFill>
                  <a:schemeClr val="tx1"/>
                </a:solidFill>
                <a:effectLst/>
                <a:latin typeface="Arial" panose="020B0604020202020204" pitchFamily="34" charset="0"/>
                <a:ea typeface="+mn-ea"/>
                <a:cs typeface="Arial" panose="020B0604020202020204" pitchFamily="34" charset="0"/>
              </a:rPr>
              <a:t>Handle club and member communication and correspondence)</a:t>
            </a:r>
          </a:p>
          <a:p>
            <a:pPr marL="0" indent="0">
              <a:lnSpc>
                <a:spcPct val="100000"/>
              </a:lnSpc>
              <a:spcAft>
                <a:spcPts val="0"/>
              </a:spcAft>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lnSpc>
                <a:spcPct val="100000"/>
              </a:lnSpc>
              <a:spcAft>
                <a:spcPts val="0"/>
              </a:spcAft>
              <a:buNone/>
            </a:pPr>
            <a:r>
              <a:rPr lang="en-GB" sz="1200" b="1" kern="1200" dirty="0">
                <a:solidFill>
                  <a:schemeClr val="tx1"/>
                </a:solidFill>
                <a:effectLst/>
                <a:latin typeface="Arial" panose="020B0604020202020204" pitchFamily="34" charset="0"/>
                <a:ea typeface="+mn-ea"/>
                <a:cs typeface="Arial" panose="020B0604020202020204" pitchFamily="34" charset="0"/>
              </a:rPr>
              <a:t>(Finish this slide by saying) </a:t>
            </a:r>
            <a:r>
              <a:rPr lang="en-GB" sz="1200" kern="1200" dirty="0">
                <a:solidFill>
                  <a:schemeClr val="tx1"/>
                </a:solidFill>
                <a:effectLst/>
                <a:latin typeface="Arial" panose="020B0604020202020204" pitchFamily="34" charset="0"/>
                <a:ea typeface="+mn-ea"/>
                <a:cs typeface="Arial" panose="020B0604020202020204" pitchFamily="34" charset="0"/>
              </a:rPr>
              <a:t>We covered the Secretary’s responsibilities during Round 1 of Club Officer Training. This was just a refresher. </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633017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6300" y="454025"/>
            <a:ext cx="5105400" cy="2871788"/>
          </a:xfrm>
        </p:spPr>
        <p:txBody>
          <a:bodyPr/>
          <a:lstStyle/>
          <a:p>
            <a:endParaRPr lang="en-US" dirty="0"/>
          </a:p>
        </p:txBody>
      </p:sp>
      <p:sp>
        <p:nvSpPr>
          <p:cNvPr id="3" name="Notes Placeholder 2"/>
          <p:cNvSpPr>
            <a:spLocks noGrp="1"/>
          </p:cNvSpPr>
          <p:nvPr>
            <p:ph type="body" idx="1"/>
          </p:nvPr>
        </p:nvSpPr>
        <p:spPr>
          <a:xfrm>
            <a:off x="685800" y="3564834"/>
            <a:ext cx="5486400" cy="5300869"/>
          </a:xfrm>
        </p:spPr>
        <p:txBody>
          <a:bodyPr/>
          <a:lstStyle/>
          <a:p>
            <a:pPr marL="0" indent="0">
              <a:lnSpc>
                <a:spcPct val="100000"/>
              </a:lnSpc>
              <a:spcAft>
                <a:spcPts val="0"/>
              </a:spcAft>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1.5 minutes</a:t>
            </a:r>
          </a:p>
          <a:p>
            <a:pPr marL="0" indent="0">
              <a:lnSpc>
                <a:spcPct val="100000"/>
              </a:lnSpc>
              <a:spcAft>
                <a:spcPts val="0"/>
              </a:spcAft>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5 minutes of 60-minute or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lnSpc>
                <a:spcPct val="100000"/>
              </a:lnSpc>
              <a:spcAft>
                <a:spcPts val="0"/>
              </a:spcAft>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lnSpc>
                <a:spcPct val="100000"/>
              </a:lnSpc>
              <a:spcAft>
                <a:spcPts val="0"/>
              </a:spcAft>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We reviewed the Club Success Cycle during Round 1 of Club Officer Training. Where does the Secretary role fit into the Club Success Cycle?</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lnSpc>
                <a:spcPct val="100000"/>
              </a:lnSpc>
              <a:spcAft>
                <a:spcPts val="0"/>
              </a:spcAft>
              <a:buNone/>
            </a:pPr>
            <a:r>
              <a:rPr lang="en-GB" sz="1200" kern="1200" dirty="0">
                <a:solidFill>
                  <a:schemeClr val="tx1"/>
                </a:solidFill>
                <a:effectLst/>
                <a:latin typeface="Arial" panose="020B0604020202020204" pitchFamily="34" charset="0"/>
                <a:ea typeface="+mn-ea"/>
                <a:cs typeface="Arial" panose="020B0604020202020204" pitchFamily="34" charset="0"/>
              </a:rPr>
              <a:t>(For online or hybrid training, ask online participants to type concise answers into the Zoom Chat and share a few answers. For onsite audiences, ask those who want to answer to raise their hands and then have a few of them give single phrase or one sentence answers. </a:t>
            </a:r>
            <a:r>
              <a:rPr lang="en-GB" sz="1200" b="1" kern="1200" dirty="0">
                <a:solidFill>
                  <a:schemeClr val="tx1"/>
                </a:solidFill>
                <a:effectLst/>
                <a:latin typeface="Arial" panose="020B0604020202020204" pitchFamily="34" charset="0"/>
                <a:ea typeface="+mn-ea"/>
                <a:cs typeface="Arial" panose="020B0604020202020204" pitchFamily="34" charset="0"/>
              </a:rPr>
              <a:t>Limit the discussion to 1 minute</a:t>
            </a:r>
            <a:r>
              <a:rPr lang="en-GB" sz="1200" kern="1200" dirty="0">
                <a:solidFill>
                  <a:schemeClr val="tx1"/>
                </a:solidFill>
                <a:effectLst/>
                <a:latin typeface="Arial" panose="020B0604020202020204" pitchFamily="34" charset="0"/>
                <a:ea typeface="+mn-ea"/>
                <a:cs typeface="Arial" panose="020B0604020202020204" pitchFamily="34" charset="0"/>
              </a:rPr>
              <a:t>.)</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lnSpc>
                <a:spcPct val="100000"/>
              </a:lnSpc>
              <a:spcAft>
                <a:spcPts val="0"/>
              </a:spcAft>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After receiving their responses</a:t>
            </a:r>
            <a:r>
              <a:rPr lang="en-GB" sz="1200" kern="1200" dirty="0">
                <a:solidFill>
                  <a:schemeClr val="tx1"/>
                </a:solidFill>
                <a:effectLst/>
                <a:latin typeface="Arial" panose="020B0604020202020204" pitchFamily="34" charset="0"/>
                <a:ea typeface="+mn-ea"/>
                <a:cs typeface="Arial" panose="020B0604020202020204" pitchFamily="34" charset="0"/>
              </a:rPr>
              <a:t>, you can augment their answers with any of the information below that they did not mention, but </a:t>
            </a:r>
            <a:r>
              <a:rPr lang="en-GB" sz="1200" b="1" kern="1200" dirty="0">
                <a:solidFill>
                  <a:schemeClr val="tx1"/>
                </a:solidFill>
                <a:effectLst/>
                <a:latin typeface="Arial" panose="020B0604020202020204" pitchFamily="34" charset="0"/>
                <a:ea typeface="+mn-ea"/>
                <a:cs typeface="Arial" panose="020B0604020202020204" pitchFamily="34" charset="0"/>
              </a:rPr>
              <a:t>limit the time spent on this slide to 1.5 minutes</a:t>
            </a:r>
            <a:r>
              <a:rPr lang="en-GB" sz="1200" kern="1200" dirty="0">
                <a:solidFill>
                  <a:schemeClr val="tx1"/>
                </a:solidFill>
                <a:effectLst/>
                <a:latin typeface="Arial" panose="020B0604020202020204" pitchFamily="34" charset="0"/>
                <a:ea typeface="+mn-ea"/>
                <a:cs typeface="Arial" panose="020B0604020202020204" pitchFamily="34" charset="0"/>
              </a:rPr>
              <a:t>.</a:t>
            </a:r>
          </a:p>
          <a:p>
            <a:pPr marL="0" indent="0">
              <a:lnSpc>
                <a:spcPct val="100000"/>
              </a:lnSpc>
              <a:spcAft>
                <a:spcPts val="0"/>
              </a:spcAft>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lnSpc>
                <a:spcPct val="100000"/>
              </a:lnSpc>
              <a:spcAft>
                <a:spcPts val="0"/>
              </a:spcAft>
              <a:buNone/>
            </a:pPr>
            <a:r>
              <a:rPr lang="en-GB" sz="1200" kern="1200" dirty="0">
                <a:solidFill>
                  <a:schemeClr val="tx1"/>
                </a:solidFill>
                <a:effectLst/>
                <a:latin typeface="Arial" panose="020B0604020202020204" pitchFamily="34" charset="0"/>
                <a:ea typeface="+mn-ea"/>
                <a:cs typeface="Arial" panose="020B0604020202020204" pitchFamily="34" charset="0"/>
              </a:rPr>
              <a:t>Round 1 COT described the Club Secretary’s role in the Club Success Cycle accordingly: </a:t>
            </a:r>
          </a:p>
          <a:p>
            <a:pPr marL="171450" indent="-171450">
              <a:lnSpc>
                <a:spcPct val="100000"/>
              </a:lnSpc>
              <a:spcAft>
                <a:spcPts val="0"/>
              </a:spcAft>
            </a:pPr>
            <a:r>
              <a:rPr lang="en-GB" sz="1200" kern="1200" dirty="0">
                <a:solidFill>
                  <a:schemeClr val="tx1"/>
                </a:solidFill>
                <a:effectLst/>
                <a:latin typeface="Arial" panose="020B0604020202020204" pitchFamily="34" charset="0"/>
                <a:ea typeface="+mn-ea"/>
                <a:cs typeface="Arial" panose="020B0604020202020204" pitchFamily="34" charset="0"/>
              </a:rPr>
              <a:t>Maintains club’s official documents</a:t>
            </a:r>
          </a:p>
          <a:p>
            <a:pPr marL="171450" indent="-171450">
              <a:lnSpc>
                <a:spcPct val="100000"/>
              </a:lnSpc>
              <a:spcAft>
                <a:spcPts val="0"/>
              </a:spcAft>
            </a:pPr>
            <a:r>
              <a:rPr lang="en-GB" sz="1200" kern="1200" dirty="0">
                <a:solidFill>
                  <a:schemeClr val="tx1"/>
                </a:solidFill>
                <a:effectLst/>
                <a:latin typeface="Arial" panose="020B0604020202020204" pitchFamily="34" charset="0"/>
                <a:ea typeface="+mn-ea"/>
                <a:cs typeface="Arial" panose="020B0604020202020204" pitchFamily="34" charset="0"/>
              </a:rPr>
              <a:t>Updates club officer and member status in Club Central</a:t>
            </a:r>
          </a:p>
          <a:p>
            <a:pPr marL="171450" indent="-171450">
              <a:lnSpc>
                <a:spcPct val="100000"/>
              </a:lnSpc>
              <a:spcAft>
                <a:spcPts val="0"/>
              </a:spcAft>
            </a:pPr>
            <a:r>
              <a:rPr lang="en-GB" sz="1200" kern="1200" dirty="0">
                <a:solidFill>
                  <a:schemeClr val="tx1"/>
                </a:solidFill>
                <a:effectLst/>
                <a:latin typeface="Arial" panose="020B0604020202020204" pitchFamily="34" charset="0"/>
                <a:ea typeface="+mn-ea"/>
                <a:cs typeface="Arial" panose="020B0604020202020204" pitchFamily="34" charset="0"/>
              </a:rPr>
              <a:t>Records, distributes, and maintains minutes of Executive Committee and club business meetings</a:t>
            </a:r>
          </a:p>
          <a:p>
            <a:pPr marL="171450" indent="-171450">
              <a:lnSpc>
                <a:spcPct val="100000"/>
              </a:lnSpc>
              <a:spcAft>
                <a:spcPts val="0"/>
              </a:spcAft>
            </a:pPr>
            <a:r>
              <a:rPr lang="en-GB" sz="1200" kern="1200" dirty="0">
                <a:solidFill>
                  <a:schemeClr val="tx1"/>
                </a:solidFill>
                <a:effectLst/>
                <a:latin typeface="Arial" panose="020B0604020202020204" pitchFamily="34" charset="0"/>
                <a:ea typeface="+mn-ea"/>
                <a:cs typeface="Arial" panose="020B0604020202020204" pitchFamily="34" charset="0"/>
              </a:rPr>
              <a:t>Supports the VPM and VPE in recording new members and Pathways Level completions</a:t>
            </a:r>
          </a:p>
          <a:p>
            <a:pPr marL="171450" indent="-171450">
              <a:lnSpc>
                <a:spcPct val="100000"/>
              </a:lnSpc>
              <a:spcAft>
                <a:spcPts val="0"/>
              </a:spcAft>
            </a:pPr>
            <a:r>
              <a:rPr lang="en-GB" sz="1200" kern="1200" dirty="0">
                <a:solidFill>
                  <a:schemeClr val="tx1"/>
                </a:solidFill>
                <a:effectLst/>
                <a:latin typeface="Arial"/>
                <a:cs typeface="Arial"/>
              </a:rPr>
              <a:t>Invites guests to meetings and serves on the Meet and Greet Team</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211683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1.5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6 minutes of 60-minute or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We all join Toastmasters for our own personal and professional reasons. These are the transferable skills we discussed in Round 1 of Club Officer Training (COT) for the Club Secretary. These are assets you can apply to your career, other volunteer roles, and to your personal life. </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Engage</a:t>
            </a:r>
            <a:r>
              <a:rPr lang="en-GB" sz="1200" kern="1200" dirty="0">
                <a:solidFill>
                  <a:schemeClr val="tx1"/>
                </a:solidFill>
                <a:effectLst/>
                <a:latin typeface="Arial" panose="020B0604020202020204" pitchFamily="34" charset="0"/>
                <a:ea typeface="+mn-ea"/>
                <a:cs typeface="Arial" panose="020B0604020202020204" pitchFamily="34" charset="0"/>
              </a:rPr>
              <a:t> the audience by </a:t>
            </a:r>
            <a:r>
              <a:rPr lang="en-GB" sz="1200" b="1" kern="1200" dirty="0">
                <a:solidFill>
                  <a:schemeClr val="tx1"/>
                </a:solidFill>
                <a:effectLst/>
                <a:latin typeface="Arial" panose="020B0604020202020204" pitchFamily="34" charset="0"/>
                <a:ea typeface="+mn-ea"/>
                <a:cs typeface="Arial" panose="020B0604020202020204" pitchFamily="34" charset="0"/>
              </a:rPr>
              <a:t>asking</a:t>
            </a:r>
            <a:r>
              <a:rPr lang="en-GB" sz="1200" kern="1200" dirty="0">
                <a:solidFill>
                  <a:schemeClr val="tx1"/>
                </a:solidFill>
                <a:effectLst/>
                <a:latin typeface="Arial" panose="020B0604020202020204" pitchFamily="34" charset="0"/>
                <a:ea typeface="+mn-ea"/>
                <a:cs typeface="Arial" panose="020B0604020202020204" pitchFamily="34" charset="0"/>
              </a:rPr>
              <a:t>:) Which of these transferable skills have you developed or improved since you began your term as Secretary? </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dirty="0"/>
              <a:t>(For online or hybrid training, ask online participants to type concise answers into the Zoom Chat and share a few of their answers. For onsite audiences, ask</a:t>
            </a:r>
            <a:r>
              <a:rPr lang="en-GB" sz="1200" kern="1200" dirty="0">
                <a:solidFill>
                  <a:schemeClr val="tx1"/>
                </a:solidFill>
                <a:effectLst/>
                <a:latin typeface="Arial" panose="020B0604020202020204" pitchFamily="34" charset="0"/>
                <a:ea typeface="+mn-ea"/>
                <a:cs typeface="Arial" panose="020B0604020202020204" pitchFamily="34" charset="0"/>
              </a:rPr>
              <a:t> them to raise their hands as you poll them when calling out each transferable skill.</a:t>
            </a:r>
            <a:r>
              <a:rPr lang="en-US" dirty="0"/>
              <a:t>)</a:t>
            </a: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404934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6300" y="454025"/>
            <a:ext cx="5105400" cy="2871788"/>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Quiz section: TOTAL of 8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Quiz: 14 minutes of 60-minute or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The Refresher Quiz</a:t>
            </a:r>
            <a:r>
              <a:rPr lang="en-GB" sz="1200" kern="1200" dirty="0">
                <a:solidFill>
                  <a:schemeClr val="tx1"/>
                </a:solidFill>
                <a:effectLst/>
                <a:latin typeface="Arial" panose="020B0604020202020204" pitchFamily="34" charset="0"/>
                <a:ea typeface="+mn-ea"/>
                <a:cs typeface="Arial" panose="020B0604020202020204" pitchFamily="34" charset="0"/>
              </a:rPr>
              <a:t>: This activity is a quick knowledge check presented in a quiz format. </a:t>
            </a:r>
          </a:p>
          <a:p>
            <a:pPr marL="171450" indent="-171450"/>
            <a:r>
              <a:rPr lang="en-GB" sz="1200" b="1" kern="1200" dirty="0">
                <a:solidFill>
                  <a:schemeClr val="tx1"/>
                </a:solidFill>
                <a:effectLst/>
                <a:latin typeface="Arial" panose="020B0604020202020204" pitchFamily="34" charset="0"/>
                <a:ea typeface="+mn-ea"/>
                <a:cs typeface="Arial" panose="020B0604020202020204" pitchFamily="34" charset="0"/>
              </a:rPr>
              <a:t>BEFORE training this session, decide</a:t>
            </a:r>
            <a:r>
              <a:rPr lang="en-GB" sz="1200" kern="1200" dirty="0">
                <a:solidFill>
                  <a:schemeClr val="tx1"/>
                </a:solidFill>
                <a:effectLst/>
                <a:latin typeface="Arial" panose="020B0604020202020204" pitchFamily="34" charset="0"/>
                <a:ea typeface="+mn-ea"/>
                <a:cs typeface="Arial" panose="020B0604020202020204" pitchFamily="34" charset="0"/>
              </a:rPr>
              <a:t> </a:t>
            </a:r>
            <a:r>
              <a:rPr lang="en-GB" sz="1200" b="1" kern="1200" dirty="0">
                <a:solidFill>
                  <a:schemeClr val="tx1"/>
                </a:solidFill>
                <a:effectLst/>
                <a:latin typeface="Arial" panose="020B0604020202020204" pitchFamily="34" charset="0"/>
                <a:ea typeface="+mn-ea"/>
                <a:cs typeface="Arial" panose="020B0604020202020204" pitchFamily="34" charset="0"/>
              </a:rPr>
              <a:t>which FOUR or FIVE of the 10 questions </a:t>
            </a:r>
            <a:r>
              <a:rPr lang="en-GB" sz="1200" kern="1200" dirty="0">
                <a:solidFill>
                  <a:schemeClr val="tx1"/>
                </a:solidFill>
                <a:effectLst/>
                <a:latin typeface="Arial" panose="020B0604020202020204" pitchFamily="34" charset="0"/>
                <a:ea typeface="+mn-ea"/>
                <a:cs typeface="Arial" panose="020B0604020202020204" pitchFamily="34" charset="0"/>
              </a:rPr>
              <a:t>you want to ask as a refresher for the Secretaries in attendance. </a:t>
            </a:r>
          </a:p>
          <a:p>
            <a:pPr marL="171450" indent="-171450"/>
            <a:r>
              <a:rPr lang="en-GB" sz="1200" b="1" kern="1200" dirty="0">
                <a:solidFill>
                  <a:schemeClr val="tx1"/>
                </a:solidFill>
                <a:effectLst/>
                <a:latin typeface="Arial" panose="020B0604020202020204" pitchFamily="34" charset="0"/>
                <a:ea typeface="+mn-ea"/>
                <a:cs typeface="Arial" panose="020B0604020202020204" pitchFamily="34" charset="0"/>
              </a:rPr>
              <a:t>Hide</a:t>
            </a:r>
            <a:r>
              <a:rPr lang="en-GB" sz="1200" kern="1200" dirty="0">
                <a:solidFill>
                  <a:schemeClr val="tx1"/>
                </a:solidFill>
                <a:effectLst/>
                <a:latin typeface="Arial" panose="020B0604020202020204" pitchFamily="34" charset="0"/>
                <a:ea typeface="+mn-ea"/>
                <a:cs typeface="Arial" panose="020B0604020202020204" pitchFamily="34" charset="0"/>
              </a:rPr>
              <a:t> </a:t>
            </a:r>
            <a:r>
              <a:rPr lang="en-GB" sz="1200" b="1" kern="1200" dirty="0">
                <a:solidFill>
                  <a:schemeClr val="tx1"/>
                </a:solidFill>
                <a:effectLst/>
                <a:latin typeface="Arial" panose="020B0604020202020204" pitchFamily="34" charset="0"/>
                <a:ea typeface="+mn-ea"/>
                <a:cs typeface="Arial" panose="020B0604020202020204" pitchFamily="34" charset="0"/>
              </a:rPr>
              <a:t>the five or six slides </a:t>
            </a:r>
            <a:r>
              <a:rPr lang="en-GB" sz="1200" kern="1200" dirty="0">
                <a:solidFill>
                  <a:schemeClr val="tx1"/>
                </a:solidFill>
                <a:effectLst/>
                <a:latin typeface="Arial" panose="020B0604020202020204" pitchFamily="34" charset="0"/>
                <a:ea typeface="+mn-ea"/>
                <a:cs typeface="Arial" panose="020B0604020202020204" pitchFamily="34" charset="0"/>
              </a:rPr>
              <a:t>that</a:t>
            </a:r>
            <a:r>
              <a:rPr lang="en-GB" sz="1200" b="1" kern="1200" dirty="0">
                <a:solidFill>
                  <a:schemeClr val="tx1"/>
                </a:solidFill>
                <a:effectLst/>
                <a:latin typeface="Arial" panose="020B0604020202020204" pitchFamily="34" charset="0"/>
                <a:ea typeface="+mn-ea"/>
                <a:cs typeface="Arial" panose="020B0604020202020204" pitchFamily="34" charset="0"/>
              </a:rPr>
              <a:t> </a:t>
            </a:r>
            <a:r>
              <a:rPr lang="en-GB" sz="1200" kern="1200" dirty="0">
                <a:solidFill>
                  <a:schemeClr val="tx1"/>
                </a:solidFill>
                <a:effectLst/>
                <a:latin typeface="Arial" panose="020B0604020202020204" pitchFamily="34" charset="0"/>
                <a:ea typeface="+mn-ea"/>
                <a:cs typeface="Arial" panose="020B0604020202020204" pitchFamily="34" charset="0"/>
              </a:rPr>
              <a:t>you choose </a:t>
            </a:r>
            <a:r>
              <a:rPr lang="en-GB" sz="1200" b="1" kern="1200" dirty="0">
                <a:solidFill>
                  <a:schemeClr val="tx1"/>
                </a:solidFill>
                <a:effectLst/>
                <a:latin typeface="Arial" panose="020B0604020202020204" pitchFamily="34" charset="0"/>
                <a:ea typeface="+mn-ea"/>
                <a:cs typeface="Arial" panose="020B0604020202020204" pitchFamily="34" charset="0"/>
              </a:rPr>
              <a:t>not</a:t>
            </a:r>
            <a:r>
              <a:rPr lang="en-GB" sz="1200" kern="1200" dirty="0">
                <a:solidFill>
                  <a:schemeClr val="tx1"/>
                </a:solidFill>
                <a:effectLst/>
                <a:latin typeface="Arial" panose="020B0604020202020204" pitchFamily="34" charset="0"/>
                <a:ea typeface="+mn-ea"/>
                <a:cs typeface="Arial" panose="020B0604020202020204" pitchFamily="34" charset="0"/>
              </a:rPr>
              <a:t> to ask. </a:t>
            </a:r>
          </a:p>
          <a:p>
            <a:pPr marL="171450" indent="-171450"/>
            <a:r>
              <a:rPr lang="en-GB" sz="1200" b="1" kern="1200" dirty="0">
                <a:solidFill>
                  <a:schemeClr val="tx1"/>
                </a:solidFill>
                <a:effectLst/>
                <a:latin typeface="Arial" panose="020B0604020202020204" pitchFamily="34" charset="0"/>
                <a:ea typeface="+mn-ea"/>
                <a:cs typeface="Arial" panose="020B0604020202020204" pitchFamily="34" charset="0"/>
              </a:rPr>
              <a:t>For online training</a:t>
            </a:r>
            <a:r>
              <a:rPr lang="en-GB" sz="1200" kern="1200" dirty="0">
                <a:solidFill>
                  <a:schemeClr val="tx1"/>
                </a:solidFill>
                <a:effectLst/>
                <a:latin typeface="Arial" panose="020B0604020202020204" pitchFamily="34" charset="0"/>
                <a:ea typeface="+mn-ea"/>
                <a:cs typeface="Arial" panose="020B0604020202020204" pitchFamily="34" charset="0"/>
              </a:rPr>
              <a:t>, use Zoom polls or a tool, such as Slido, Kahoot, or Mentimeter, if you have access to this type of tool. </a:t>
            </a:r>
          </a:p>
          <a:p>
            <a:pPr marL="171450" indent="-171450"/>
            <a:r>
              <a:rPr lang="en-GB" sz="1200" b="1" kern="1200" dirty="0">
                <a:solidFill>
                  <a:schemeClr val="tx1"/>
                </a:solidFill>
                <a:effectLst/>
                <a:latin typeface="Arial" panose="020B0604020202020204" pitchFamily="34" charset="0"/>
                <a:ea typeface="+mn-ea"/>
                <a:cs typeface="Arial" panose="020B0604020202020204" pitchFamily="34" charset="0"/>
              </a:rPr>
              <a:t>For onsite training</a:t>
            </a:r>
            <a:r>
              <a:rPr lang="en-GB" sz="1200" kern="1200" dirty="0">
                <a:solidFill>
                  <a:schemeClr val="tx1"/>
                </a:solidFill>
                <a:effectLst/>
                <a:latin typeface="Arial" panose="020B0604020202020204" pitchFamily="34" charset="0"/>
                <a:ea typeface="+mn-ea"/>
                <a:cs typeface="Arial" panose="020B0604020202020204" pitchFamily="34" charset="0"/>
              </a:rPr>
              <a:t>, read out the questions and ask members to raise their hands to answer. </a:t>
            </a:r>
            <a:r>
              <a:rPr lang="en-GB" sz="1200" b="1" i="1" kern="1200" dirty="0">
                <a:solidFill>
                  <a:schemeClr val="tx1"/>
                </a:solidFill>
                <a:effectLst/>
                <a:latin typeface="Arial" panose="020B0604020202020204" pitchFamily="34" charset="0"/>
                <a:ea typeface="+mn-ea"/>
                <a:cs typeface="Arial" panose="020B0604020202020204" pitchFamily="34" charset="0"/>
              </a:rPr>
              <a:t>Please spend NO MORE THAN 8 MINUTES on this quiz section.)</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Let’s test your knowledge of the Club Secretary role and responsibilities! The questions are multiple-choice. There may be one or more correct answers per question. </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066028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6300" y="454025"/>
            <a:ext cx="5105400" cy="2871788"/>
          </a:xfrm>
        </p:spPr>
        <p:txBody>
          <a:bodyPr/>
          <a:lstStyle/>
          <a:p>
            <a:endParaRPr lang="en-US" dirty="0"/>
          </a:p>
        </p:txBody>
      </p:sp>
      <p:sp>
        <p:nvSpPr>
          <p:cNvPr id="3" name="Notes Placeholder 2"/>
          <p:cNvSpPr>
            <a:spLocks noGrp="1"/>
          </p:cNvSpPr>
          <p:nvPr>
            <p:ph type="body" idx="1"/>
          </p:nvPr>
        </p:nvSpPr>
        <p:spPr/>
        <p:txBody>
          <a:bodyPr/>
          <a:lstStyle/>
          <a:p>
            <a:pPr marL="0" indent="0">
              <a:lnSpc>
                <a:spcPct val="100000"/>
              </a:lnSpc>
              <a:spcAft>
                <a:spcPts val="0"/>
              </a:spcAft>
              <a:buFont typeface="+mj-lt"/>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Quiz section: TOTAL of 8 minutes</a:t>
            </a:r>
          </a:p>
          <a:p>
            <a:pPr marL="0" indent="0">
              <a:lnSpc>
                <a:spcPct val="100000"/>
              </a:lnSpc>
              <a:spcAft>
                <a:spcPts val="0"/>
              </a:spcAft>
              <a:buFont typeface="+mj-lt"/>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Quiz: 14 minutes of 60-minute or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lnSpc>
                <a:spcPct val="100000"/>
              </a:lnSpc>
              <a:spcAft>
                <a:spcPts val="0"/>
              </a:spcAft>
              <a:buFont typeface="+mj-lt"/>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lnSpc>
                <a:spcPct val="100000"/>
              </a:lnSpc>
              <a:spcAft>
                <a:spcPts val="0"/>
              </a:spcAft>
              <a:buFont typeface="+mj-lt"/>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the question. For online participants, have them type their answers into the Zoom Chat. For onsite participants, have them raise their hands, if they want to answer.)</a:t>
            </a:r>
          </a:p>
          <a:p>
            <a:pPr marL="0" indent="0">
              <a:lnSpc>
                <a:spcPct val="100000"/>
              </a:lnSpc>
              <a:spcAft>
                <a:spcPts val="0"/>
              </a:spcAft>
              <a:buFont typeface="+mj-lt"/>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lnSpc>
                <a:spcPct val="100000"/>
              </a:lnSpc>
              <a:spcAft>
                <a:spcPts val="0"/>
              </a:spcAft>
              <a:buFont typeface="+mj-lt"/>
              <a:buNone/>
            </a:pPr>
            <a:r>
              <a:rPr lang="en-GB" sz="1200" b="1" kern="1200" dirty="0">
                <a:solidFill>
                  <a:schemeClr val="tx1"/>
                </a:solidFill>
                <a:effectLst/>
                <a:latin typeface="Arial" panose="020B0604020202020204" pitchFamily="34" charset="0"/>
                <a:ea typeface="+mn-ea"/>
                <a:cs typeface="Arial" panose="020B0604020202020204" pitchFamily="34" charset="0"/>
              </a:rPr>
              <a:t>(Say) Correct Answer is B.</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lnSpc>
                <a:spcPct val="100000"/>
              </a:lnSpc>
              <a:spcAft>
                <a:spcPts val="0"/>
              </a:spcAft>
              <a:buFont typeface="+mj-lt"/>
              <a:buNone/>
            </a:pPr>
            <a:r>
              <a:rPr lang="en-GB" sz="1200" b="1" kern="1200" dirty="0">
                <a:solidFill>
                  <a:schemeClr val="tx1"/>
                </a:solidFill>
                <a:effectLst/>
                <a:latin typeface="Arial" panose="020B0604020202020204" pitchFamily="34" charset="0"/>
                <a:ea typeface="+mn-ea"/>
                <a:cs typeface="Arial" panose="020B0604020202020204" pitchFamily="34" charset="0"/>
              </a:rPr>
              <a:t>Briefly explain why the other answers are incorrect:</a:t>
            </a:r>
          </a:p>
          <a:p>
            <a:pPr marL="0" indent="0">
              <a:lnSpc>
                <a:spcPct val="100000"/>
              </a:lnSpc>
              <a:spcAft>
                <a:spcPts val="0"/>
              </a:spcAft>
              <a:buFont typeface="+mj-lt"/>
              <a:buNone/>
            </a:pPr>
            <a:r>
              <a:rPr lang="en-GB" sz="1200" kern="1200" dirty="0">
                <a:solidFill>
                  <a:schemeClr val="tx1"/>
                </a:solidFill>
                <a:effectLst/>
                <a:latin typeface="Arial" panose="020B0604020202020204" pitchFamily="34" charset="0"/>
                <a:ea typeface="+mn-ea"/>
                <a:cs typeface="Arial" panose="020B0604020202020204" pitchFamily="34" charset="0"/>
              </a:rPr>
              <a:t>A. is the responsibility of the Treasurer.</a:t>
            </a:r>
          </a:p>
          <a:p>
            <a:pPr marL="0" indent="0">
              <a:lnSpc>
                <a:spcPct val="100000"/>
              </a:lnSpc>
              <a:spcAft>
                <a:spcPts val="0"/>
              </a:spcAft>
              <a:buFont typeface="+mj-lt"/>
              <a:buNone/>
            </a:pPr>
            <a:r>
              <a:rPr lang="en-GB" sz="1200" kern="1200" dirty="0">
                <a:solidFill>
                  <a:schemeClr val="tx1"/>
                </a:solidFill>
                <a:effectLst/>
                <a:latin typeface="Arial" panose="020B0604020202020204" pitchFamily="34" charset="0"/>
                <a:ea typeface="+mn-ea"/>
                <a:cs typeface="Arial" panose="020B0604020202020204" pitchFamily="34" charset="0"/>
              </a:rPr>
              <a:t>C. is the responsibility of the VPE to coordinate club meetings.</a:t>
            </a:r>
          </a:p>
          <a:p>
            <a:pPr marL="0" indent="0">
              <a:lnSpc>
                <a:spcPct val="100000"/>
              </a:lnSpc>
              <a:spcAft>
                <a:spcPts val="0"/>
              </a:spcAft>
              <a:buFont typeface="+mj-lt"/>
              <a:buNone/>
            </a:pPr>
            <a:r>
              <a:rPr lang="en-GB" sz="1200" kern="1200" dirty="0">
                <a:solidFill>
                  <a:schemeClr val="tx1"/>
                </a:solidFill>
                <a:effectLst/>
                <a:latin typeface="Arial" panose="020B0604020202020204" pitchFamily="34" charset="0"/>
                <a:ea typeface="+mn-ea"/>
                <a:cs typeface="Arial" panose="020B0604020202020204" pitchFamily="34" charset="0"/>
              </a:rPr>
              <a:t>D. is the responsibility of every member, but the VPPR promotes the club to bring in guests to meetings through PR channels, such as social media. The VPM is responsible for organizing Open Houses and Speechcrafts to recruit new members and for encouraging members to invite guests to meetings.</a:t>
            </a:r>
          </a:p>
          <a:p>
            <a:pPr marL="0" indent="0">
              <a:lnSpc>
                <a:spcPct val="100000"/>
              </a:lnSpc>
              <a:spcAft>
                <a:spcPts val="0"/>
              </a:spcAft>
              <a:buFont typeface="+mj-lt"/>
              <a:buNone/>
            </a:pPr>
            <a:r>
              <a:rPr lang="en-GB" sz="1200" kern="1200" dirty="0">
                <a:solidFill>
                  <a:schemeClr val="tx1"/>
                </a:solidFill>
                <a:effectLst/>
                <a:latin typeface="Arial" panose="020B0604020202020204" pitchFamily="34" charset="0"/>
                <a:ea typeface="+mn-ea"/>
                <a:cs typeface="Arial" panose="020B0604020202020204" pitchFamily="34" charset="0"/>
              </a:rPr>
              <a:t>E. is listed in the Club Leadership Handbook as the responsibility of the Secretary, but it is not the main role of the Secretary.  Some clubs ask the Treasurer to order supplies. The Sergeant at Arms (SAA) is responsible for maintaining club supplies and notifying the Secretary or Treasurer to order them.</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9</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754247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Quiz section: TOTAL of 8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Quiz: 14 minutes of 60-minute or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the question. For online participants, have them type their answers into the Zoom Chat. For onsite participants, have them raise their hands, if they want to answer.)</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Correct Answer is B.</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The Club Secretary should forward all membership applications to the Club Treasurer, so they can verify and submit the new member’s fees.</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Incorrect Answers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 This is the role of the Club Treasurer.</a:t>
            </a:r>
            <a:br>
              <a:rPr lang="en-GB" sz="1200" kern="1200" dirty="0">
                <a:solidFill>
                  <a:schemeClr val="tx1"/>
                </a:solidFill>
                <a:effectLst/>
                <a:latin typeface="Arial" panose="020B0604020202020204" pitchFamily="34" charset="0"/>
                <a:ea typeface="+mn-ea"/>
                <a:cs typeface="Arial" panose="020B0604020202020204" pitchFamily="34" charset="0"/>
              </a:rPr>
            </a:br>
            <a:r>
              <a:rPr lang="en-GB" sz="1200" kern="1200" dirty="0">
                <a:solidFill>
                  <a:schemeClr val="tx1"/>
                </a:solidFill>
                <a:effectLst/>
                <a:latin typeface="Arial" panose="020B0604020202020204" pitchFamily="34" charset="0"/>
                <a:ea typeface="+mn-ea"/>
                <a:cs typeface="Arial" panose="020B0604020202020204" pitchFamily="34" charset="0"/>
              </a:rPr>
              <a:t>C. Again, this is the role of the Club Treasurer.</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D.  This is once again the role of the Club Treasurer.</a:t>
            </a:r>
          </a:p>
          <a:p>
            <a:pPr marL="0" indent="0">
              <a:buNone/>
            </a:pP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10</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240634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Quiz section: TOTAL of 8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Quiz: 14 minutes of 60-minute or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the question. For online participants, have them type their answers into the Zoom Chat. For onsite participants, have them raise their hands, if they want to answer.)</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Correct Answers are:</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 Club Secretary should keep records of both Club and Executive Committee meetings, membership applications, and ensure that the club’s membership records are kept up-to-date.</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E. As Club Secretary you should also keep track of the Club Charter, Club Constitution, Addendum of Standard Options, club processes and procedures decided by your club, and your club rosters.</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Incorrect Answers: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B. Looking after the club banner and gavel are part of the SAA’s duties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C. Again copies of the speech evaluation forms are the responsibility of the SAA</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D. Contest ballot and judging forms are the responsibility of the club’s Chief Judge or the SAA. Many clubs don’t keep spare copies and print them out a little before the contest takes place as there can be minor variations from year to year.</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11</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010436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US" b="1" dirty="0"/>
              <a:t>Time for Quiz section: TOTAL of 8 minutes</a:t>
            </a:r>
          </a:p>
          <a:p>
            <a:pPr marL="0" indent="0">
              <a:buNone/>
            </a:pPr>
            <a:r>
              <a:rPr lang="en-US" b="1" dirty="0"/>
              <a:t>Elapsed time AFTER Quiz: 14 minutes of 60-minute or 75-minute session</a:t>
            </a:r>
          </a:p>
          <a:p>
            <a:pPr marL="0" indent="0">
              <a:buNone/>
            </a:pPr>
            <a:endParaRPr lang="en-US" b="1" dirty="0"/>
          </a:p>
          <a:p>
            <a:pPr marL="0" indent="0">
              <a:buNone/>
            </a:pPr>
            <a:r>
              <a:rPr lang="en-US" b="1" dirty="0"/>
              <a:t>Facilitator Notes:</a:t>
            </a:r>
          </a:p>
          <a:p>
            <a:pPr marL="0" indent="0">
              <a:buNone/>
            </a:pPr>
            <a:r>
              <a:rPr lang="en-US" dirty="0"/>
              <a:t>(</a:t>
            </a:r>
            <a:r>
              <a:rPr lang="en-US" b="1" dirty="0"/>
              <a:t>Ask</a:t>
            </a:r>
            <a:r>
              <a:rPr lang="en-US" dirty="0"/>
              <a:t> the question. For online participants, have them type their answers into the Zoom Chat. For onsite participants, have them raise their hands, if they want to answer.)</a:t>
            </a:r>
            <a:br>
              <a:rPr lang="en-US" dirty="0"/>
            </a:br>
            <a:endParaRPr lang="en-US" dirty="0"/>
          </a:p>
          <a:p>
            <a:pPr marL="0" indent="0">
              <a:buNone/>
            </a:pPr>
            <a:r>
              <a:rPr lang="en-US" b="1" dirty="0"/>
              <a:t>(Say) Correct Answer is B. </a:t>
            </a:r>
          </a:p>
          <a:p>
            <a:pPr marL="0" indent="0">
              <a:buNone/>
            </a:pPr>
            <a:r>
              <a:rPr lang="en-US" dirty="0"/>
              <a:t>Any changes to your club officers made during the year should be updated and submitted in Club Central as soon as possible after an election.</a:t>
            </a:r>
          </a:p>
          <a:p>
            <a:pPr marL="0" indent="0">
              <a:buNone/>
            </a:pPr>
            <a:endParaRPr lang="en-US" dirty="0"/>
          </a:p>
          <a:p>
            <a:pPr marL="0" indent="0">
              <a:buNone/>
            </a:pPr>
            <a:r>
              <a:rPr lang="en-US" dirty="0"/>
              <a:t>The list of new club officers for the new Toastmasters year must be submitted on or before June 30 to ensure that the club receives half of the DCP goal #10 and/or by December 31 for semiannual club elections. </a:t>
            </a:r>
            <a:br>
              <a:rPr lang="en-US" dirty="0"/>
            </a:br>
            <a:endParaRPr lang="en-US" dirty="0"/>
          </a:p>
          <a:p>
            <a:pPr marL="0" indent="0">
              <a:buNone/>
            </a:pPr>
            <a:r>
              <a:rPr lang="en-US" b="1" dirty="0"/>
              <a:t>Incorrect Answers:</a:t>
            </a:r>
          </a:p>
          <a:p>
            <a:pPr marL="0" indent="0">
              <a:buNone/>
            </a:pPr>
            <a:r>
              <a:rPr lang="en-US" dirty="0"/>
              <a:t>A and C are club officers, so they can access an online club officers list at any time from Club Central. </a:t>
            </a:r>
          </a:p>
          <a:p>
            <a:pPr marL="0" indent="0">
              <a:buNone/>
            </a:pPr>
            <a:r>
              <a:rPr lang="en-US" dirty="0"/>
              <a:t>D and E – Both the Area and District Directors will receive this information directly from Toastmasters International after you have updated and submitted the list to Toastmasters International.</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12</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839874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6300" y="454025"/>
            <a:ext cx="5105400" cy="2871788"/>
          </a:xfrm>
        </p:spPr>
        <p:txBody>
          <a:bodyPr/>
          <a:lstStyle/>
          <a:p>
            <a:endParaRPr lang="en-US" dirty="0"/>
          </a:p>
        </p:txBody>
      </p:sp>
      <p:sp>
        <p:nvSpPr>
          <p:cNvPr id="3" name="Notes Placeholder 2"/>
          <p:cNvSpPr>
            <a:spLocks noGrp="1"/>
          </p:cNvSpPr>
          <p:nvPr>
            <p:ph type="body" idx="1"/>
          </p:nvPr>
        </p:nvSpPr>
        <p:spPr>
          <a:xfrm>
            <a:off x="543339" y="3564835"/>
            <a:ext cx="5791200" cy="5120378"/>
          </a:xfrm>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Quiz section: TOTAL of 8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Quiz: 14 minutes of 60-minute or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the question. For online participants, have them type their answers into the Zoom Chat. For onsite participants, have them raise their hands, if they want to answer.)</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Correct Answers are B, E, and F. </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The club officers list must be updated as soon as possible after each officer change, which must be confirmed by a club officer election. Next year’s club officers must be posted on Club Central  before the end of June to help the club achieve Goal 10 in the DCP program. Clubs with six-month officer terms can still gain a credit for submitting their club officer list by December 31 after semiannual club officer elections in November. Only clubs that meet weekly have the “option” to elect club officers semiannually. </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Incorrect Answers: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 Hopefully the club is not changing club officers every month, so it is not necessary to update the list each month</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C. Updating your Club Officer list in July is too late for the club to achieve Goal 10 in the DCP program</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D. It is the responsibility of the Secretary to submit the club officer lists timely. District leaders might send a reminder to all clubs to ensure that they have submitted a club officer list on time, but clubs must submit club officer lists by December 31 (for semiannual elections) and by June 30 for ALL clubs. </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470417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Quiz section: TOTAL of 8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Quiz: 14 minutes of 60-minute or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the question. For online participants, have them type their answers into the Zoom Chat. For onsite participants, have them raise their hands, if they want to answer.)</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Correct Answer is B.</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Incorrect Answers: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 This is the responsibility of the Treasurer, who also ensures that the fees owed to Toastmasters International are submitted.</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C. The club should vote in all new members during the business part of a club meeting.</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D. The Treasurer ensures that the payment is made to Toastmasters, but the Secretary checks that the membership form is signed, as it is a legal document.</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E. Usually, the VPM will help an applicant complete the membership application form, but the Secretary checks that the form has been signed.</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709641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Quiz section: TOTAL of 8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Quiz: 14 minutes of 60-minute or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the question. For online participants, have them type their answers into the Zoom Chat. For onsite participants, have them raise their hands, if they want to answer.)</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Correct Answers are B and D.</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The Secretary should track member attendance, the meeting roles that members fill to ensure that the roles are recorded for Pathways project completions, and any business actions and motions. In some clubs, the Secretary creates and distributes meeting minutes of club and Executive Committee meetings to club members.</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Incorrect Answers: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 This is the responsibility of the Sergeant at Arms (SAA). The SAA can recruit others or form an SAA Committee to help with meeting room setup.</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C. This is the role of the Table Topics Master. The Secretary may serve in any club meeting role. </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E. The Secretary may serve as the General Evaluator, but this is not a responsibility of her role as Secretary. </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F. Usually the business part of meetings is led by the Club President.</a:t>
            </a:r>
          </a:p>
          <a:p>
            <a:pPr marL="0" indent="0">
              <a:buNone/>
            </a:pP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808274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Quiz section: TOTAL of 8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Quiz: 14 minutes of 60-minute or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the question. For online participants, have them type their answers into the Zoom Chat. For onsite participants, have them raise their hands, if they want to answer.)</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Correct Answer is B.</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Incorrect Answers</a:t>
            </a:r>
            <a:r>
              <a:rPr lang="en-GB" sz="1200" kern="1200" dirty="0">
                <a:solidFill>
                  <a:schemeClr val="tx1"/>
                </a:solidFill>
                <a:effectLst/>
                <a:latin typeface="Arial" panose="020B0604020202020204" pitchFamily="34" charset="0"/>
                <a:ea typeface="+mn-ea"/>
                <a:cs typeface="Arial" panose="020B0604020202020204" pitchFamily="34" charset="0"/>
              </a:rPr>
              <a:t>:</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 Posting on Social Media is the responsibility of the Club Vice President Public Relations (VPPR).</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C.  Again, marketing of the club is formally the role of the Club VPPR, but as a club officer you can help the VPPR by advocating for the club and the helping informally to recruit new members and bring guests.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D. Collecting contest forms should be done by the contest Chief Judge.</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E. The contest Chief Judge is also responsible for informing the Area Director who has won the club contest or is being put forward as a contestant by the club.</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281062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Quiz section: TOTAL of 8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Quiz: 14 minutes of 60-minute or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the question. For online participants, have them type their answers into the Zoom Chat. For onsite participants, have them raise their hands, if they want to answer.)</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Correct Answers are B and D.</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Incorrect Answers: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 C, and E</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652470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6300" y="454025"/>
            <a:ext cx="5105400" cy="2871788"/>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Quiz section: TOTAL of 8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Quiz: 16 minutes of 60-minute or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(Ask the question. For online participants, have them type their answers into the Zoom Chat. For onsite participants, have them raise their hands, if they want to answer.)</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Correct Answer are C and E.</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Incorrect Answers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 You should be giving about the same number of speeches, as other club officers and members to ensure that you are making progress with your own Pathway(s) goals. When you finish a level or Path in Pathways, you do directly support the DCP.</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B. Contests are not part of the DCP program, so promoting them won’t help your club achieve its DCP goals at the year-end</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D. Only Club Presidents, Vice Presidents Education (VPEs), and Vice Presidents Membership (VPMs) are voting members at Area Council meetings.</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169112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2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16 minutes of 60-minute or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(Ask)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Where are we in the Toastmasters year?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How many more months do your members and your club have to achieve the goals in your Club Success Plan?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What goals have your members achieved?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What goals has your club achieved?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What goals have you achieved in your role as Secretary?</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Where are we now? </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Note</a:t>
            </a:r>
            <a:r>
              <a:rPr lang="en-GB" sz="1200" kern="1200" dirty="0">
                <a:solidFill>
                  <a:schemeClr val="tx1"/>
                </a:solidFill>
                <a:effectLst/>
                <a:latin typeface="Arial" panose="020B0604020202020204" pitchFamily="34" charset="0"/>
                <a:ea typeface="+mn-ea"/>
                <a:cs typeface="Arial" panose="020B0604020202020204" pitchFamily="34" charset="0"/>
              </a:rPr>
              <a:t>: In this section, it is advisable to write down valuable contributions from attendees to discuss later, time permitting.)</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online training</a:t>
            </a:r>
            <a:r>
              <a:rPr lang="en-US" dirty="0"/>
              <a:t>, invite club officers to enter their responses into the Zoom Chat. Then share some of their responses out loud or ask your Chat Master to do so. If you have a small group and want them to verbalize their responses, ask them to raise their digital hands but limit them to one sentence or less to allow multiple responses.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onsite training</a:t>
            </a:r>
            <a:r>
              <a:rPr lang="en-US" dirty="0"/>
              <a:t>, ask them to raise their hands and again limit them to one sentence or less to have time for multiple responses.)</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19</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7529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2 minutes/3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18 minutes of 60-minute session/19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(Ask) </a:t>
            </a:r>
            <a:r>
              <a:rPr lang="en-GB" sz="1200" kern="1200" dirty="0">
                <a:solidFill>
                  <a:schemeClr val="tx1"/>
                </a:solidFill>
                <a:effectLst/>
                <a:latin typeface="Arial" panose="020B0604020202020204" pitchFamily="34" charset="0"/>
                <a:ea typeface="+mn-ea"/>
                <a:cs typeface="Arial" panose="020B0604020202020204" pitchFamily="34" charset="0"/>
              </a:rPr>
              <a:t>What are your club’s successes? How have you contributed to one or more successes in your club as Secretary?</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online training</a:t>
            </a:r>
            <a:r>
              <a:rPr lang="en-US" dirty="0"/>
              <a:t>, invite club officers to enter their responses into the Zoom Chat. Then share some of their responses out loud or ask your Chat Master to do so. If you have a small group and want them to verbalize their responses, ask them to raise their digital hands but limit them to one sentence or less to allow multiple responses.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onsite training</a:t>
            </a:r>
            <a:r>
              <a:rPr lang="en-US" dirty="0"/>
              <a:t>, ask them to raise their hands and again limit them to one sentence or less to have time for multiple responses.)</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20</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779140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6300" y="454025"/>
            <a:ext cx="5105400" cy="2871788"/>
          </a:xfrm>
        </p:spPr>
        <p:txBody>
          <a:bodyPr/>
          <a:lstStyle/>
          <a:p>
            <a:endParaRPr lang="en-US" dirty="0"/>
          </a:p>
        </p:txBody>
      </p:sp>
      <p:sp>
        <p:nvSpPr>
          <p:cNvPr id="3" name="Notes Placeholder 2"/>
          <p:cNvSpPr>
            <a:spLocks noGrp="1"/>
          </p:cNvSpPr>
          <p:nvPr>
            <p:ph type="body" idx="1"/>
          </p:nvPr>
        </p:nvSpPr>
        <p:spPr>
          <a:xfrm>
            <a:off x="477077" y="3564835"/>
            <a:ext cx="5963479" cy="5120378"/>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on slide: 2 minutes/3 minutes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20 minutes of 60-minute session/22 minutes of a 75-minute session</a:t>
            </a:r>
            <a:br>
              <a:rPr lang="en-GB" sz="1100" b="1" kern="1200" dirty="0">
                <a:solidFill>
                  <a:schemeClr val="tx1"/>
                </a:solidFill>
                <a:effectLst/>
                <a:latin typeface="Arial" panose="020B0604020202020204" pitchFamily="34" charset="0"/>
                <a:ea typeface="+mn-ea"/>
                <a:cs typeface="Arial" panose="020B0604020202020204" pitchFamily="34" charset="0"/>
              </a:rPr>
            </a:br>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(Ask)</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What are your club’s challenges </a:t>
            </a:r>
            <a:r>
              <a:rPr lang="en-US" sz="1100" dirty="0"/>
              <a:t>from your perspective as Club Secretary</a:t>
            </a:r>
            <a:r>
              <a:rPr lang="en-GB" sz="1100" kern="1200" dirty="0">
                <a:solidFill>
                  <a:schemeClr val="tx1"/>
                </a:solidFill>
                <a:effectLst/>
                <a:latin typeface="Arial" panose="020B0604020202020204" pitchFamily="34" charset="0"/>
                <a:ea typeface="+mn-ea"/>
                <a:cs typeface="Arial" panose="020B0604020202020204" pitchFamily="34" charset="0"/>
              </a:rPr>
              <a:t>? </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What challenges have you faced as Club Secretary?</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If you could improve one aspect of your role as Secretary, what would it be? </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What lessons have you learned from anything that has not worked well in your role as Secretary? </a:t>
            </a:r>
          </a:p>
          <a:p>
            <a:pPr marL="171450" indent="-171450"/>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lnSpc>
                <a:spcPts val="1500"/>
              </a:lnSpc>
              <a:spcBef>
                <a:spcPts val="0"/>
              </a:spcBef>
              <a:spcAft>
                <a:spcPts val="600"/>
              </a:spcAft>
              <a:buClrTx/>
              <a:buSzTx/>
              <a:buFontTx/>
              <a:buNone/>
              <a:tabLst>
                <a:tab pos="216000" algn="l"/>
                <a:tab pos="432000" algn="l"/>
                <a:tab pos="648000" algn="l"/>
                <a:tab pos="864000" algn="l"/>
              </a:tabLst>
              <a:defRPr/>
            </a:pPr>
            <a:r>
              <a:rPr lang="en-US" sz="1100" b="1" dirty="0"/>
              <a:t>Other potential questions to ask, if needed:</a:t>
            </a:r>
          </a:p>
          <a:p>
            <a:r>
              <a:rPr lang="en-US" sz="1100" dirty="0"/>
              <a:t>What are obstacles to progress?</a:t>
            </a:r>
          </a:p>
          <a:p>
            <a:r>
              <a:rPr lang="en-US" sz="1100" dirty="0"/>
              <a:t>How would you rate the quality of your club meetings?</a:t>
            </a:r>
          </a:p>
          <a:p>
            <a:pPr marL="0" marR="0" lvl="0" indent="-216000" algn="l" defTabSz="216000" rtl="0" eaLnBrk="1" fontAlgn="auto" latinLnBrk="0" hangingPunct="1">
              <a:lnSpc>
                <a:spcPts val="1500"/>
              </a:lnSpc>
              <a:spcBef>
                <a:spcPts val="0"/>
              </a:spcBef>
              <a:spcAft>
                <a:spcPts val="600"/>
              </a:spcAft>
              <a:buClrTx/>
              <a:buSzTx/>
              <a:buFont typeface="Wingdings" pitchFamily="2" charset="2"/>
              <a:buChar char="§"/>
              <a:tabLst>
                <a:tab pos="216000" algn="l"/>
                <a:tab pos="432000" algn="l"/>
                <a:tab pos="648000" algn="l"/>
                <a:tab pos="864000" algn="l"/>
              </a:tabLst>
              <a:defRPr/>
            </a:pPr>
            <a:r>
              <a:rPr lang="en-GB" sz="1100" kern="1200" dirty="0">
                <a:solidFill>
                  <a:schemeClr val="tx1"/>
                </a:solidFill>
                <a:effectLst/>
                <a:latin typeface="Arial" panose="020B0604020202020204" pitchFamily="34" charset="0"/>
                <a:ea typeface="+mn-ea"/>
                <a:cs typeface="Arial" panose="020B0604020202020204" pitchFamily="34" charset="0"/>
              </a:rPr>
              <a:t>How well are members are not progressing in Pathways?</a:t>
            </a:r>
          </a:p>
          <a:p>
            <a:r>
              <a:rPr lang="en-GB" sz="1100" kern="1200" dirty="0">
                <a:solidFill>
                  <a:schemeClr val="tx1"/>
                </a:solidFill>
                <a:effectLst/>
                <a:latin typeface="Arial" panose="020B0604020202020204" pitchFamily="34" charset="0"/>
                <a:ea typeface="+mn-ea"/>
                <a:cs typeface="Arial" panose="020B0604020202020204" pitchFamily="34" charset="0"/>
              </a:rPr>
              <a:t>How many new members have joined your club since July 1?</a:t>
            </a:r>
          </a:p>
          <a:p>
            <a:r>
              <a:rPr lang="en-GB" sz="1100" kern="1200" dirty="0">
                <a:solidFill>
                  <a:schemeClr val="tx1"/>
                </a:solidFill>
                <a:effectLst/>
                <a:latin typeface="Arial" panose="020B0604020202020204" pitchFamily="34" charset="0"/>
                <a:ea typeface="+mn-ea"/>
                <a:cs typeface="Arial" panose="020B0604020202020204" pitchFamily="34" charset="0"/>
              </a:rPr>
              <a:t>How many members did not renew during the Sep/Oct renewals?</a:t>
            </a:r>
          </a:p>
          <a:p>
            <a:r>
              <a:rPr lang="en-GB" sz="1100" kern="1200" dirty="0">
                <a:solidFill>
                  <a:schemeClr val="tx1"/>
                </a:solidFill>
                <a:effectLst/>
                <a:latin typeface="Arial" panose="020B0604020202020204" pitchFamily="34" charset="0"/>
                <a:ea typeface="+mn-ea"/>
                <a:cs typeface="Arial" panose="020B0604020202020204" pitchFamily="34" charset="0"/>
              </a:rPr>
              <a:t>Does the Club Success Plan need to be amended?</a:t>
            </a:r>
          </a:p>
          <a:p>
            <a:r>
              <a:rPr lang="en-GB" sz="1100" kern="1200" dirty="0">
                <a:solidFill>
                  <a:schemeClr val="tx1"/>
                </a:solidFill>
                <a:effectLst/>
                <a:latin typeface="Arial" panose="020B0604020202020204" pitchFamily="34" charset="0"/>
                <a:ea typeface="+mn-ea"/>
                <a:cs typeface="Arial" panose="020B0604020202020204" pitchFamily="34" charset="0"/>
              </a:rPr>
              <a:t>Are there any challenges within the Executive Committee?</a:t>
            </a:r>
          </a:p>
          <a:p>
            <a:pPr marL="0" indent="0">
              <a:buNone/>
            </a:pP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t>(For online training</a:t>
            </a:r>
            <a:r>
              <a:rPr lang="en-US" sz="1100" dirty="0"/>
              <a:t>, invite club officers to enter their responses into the Zoom Chat. Then share some of their responses out loud or ask your Chat Master to do so. If you have a small group and want them to verbalize their responses, ask them to raise their digital hands but limit them to one sentence or less to allow multiple responses.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1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dirty="0"/>
              <a:t>For onsite training</a:t>
            </a:r>
            <a:r>
              <a:rPr lang="en-US" sz="1100" dirty="0"/>
              <a:t>, ask them to raise their hands and again limit them to one sentence or less to have time for multiple responses.)</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21</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432174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6300" y="454025"/>
            <a:ext cx="5105400" cy="2871788"/>
          </a:xfrm>
        </p:spPr>
        <p:txBody>
          <a:bodyPr/>
          <a:lstStyle/>
          <a:p>
            <a:endParaRPr lang="en-US" dirty="0"/>
          </a:p>
        </p:txBody>
      </p:sp>
      <p:sp>
        <p:nvSpPr>
          <p:cNvPr id="3" name="Notes Placeholder 2"/>
          <p:cNvSpPr>
            <a:spLocks noGrp="1"/>
          </p:cNvSpPr>
          <p:nvPr>
            <p:ph type="body" idx="1"/>
          </p:nvPr>
        </p:nvSpPr>
        <p:spPr>
          <a:xfrm>
            <a:off x="685800" y="3564834"/>
            <a:ext cx="5486400" cy="5274365"/>
          </a:xfrm>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2 minutes/3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22 minutes of 60-minute session/25 minutes of a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The end of the Toastmasters year on June 30 is fast approaching. There is still time to resolve any issues identified earlier in this session.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Where is your club going?</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How is your club tracking toward the goals in the Distinguished Club Program?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Are your members achieving their individual goals?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What do you need to do as Club Secretary to support your club in achieving its DCP goals by year-end?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online training</a:t>
            </a:r>
            <a:r>
              <a:rPr lang="en-US" dirty="0"/>
              <a:t>, invite club officers to enter their responses into the Zoom Chat. Then share some of their responses out loud or ask your Chat Master to do so. If you have a small group and want them to verbalize their responses, ask them to raise their digital hands but limit them to one sentence or less to allow multiple responses.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onsite training</a:t>
            </a:r>
            <a:r>
              <a:rPr lang="en-US" dirty="0"/>
              <a:t>, ask them to raise their hands and again limit them to one sentence or less to have time for multiple responses.)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Share examples, if needed</a:t>
            </a:r>
            <a:r>
              <a:rPr lang="en-GB" sz="1200" kern="1200" dirty="0">
                <a:solidFill>
                  <a:schemeClr val="tx1"/>
                </a:solidFill>
                <a:effectLst/>
                <a:latin typeface="Arial" panose="020B0604020202020204" pitchFamily="34" charset="0"/>
                <a:ea typeface="+mn-ea"/>
                <a:cs typeface="Arial" panose="020B0604020202020204" pitchFamily="34" charset="0"/>
              </a:rPr>
              <a:t>: Meet objectives in the Club Success Plan including DCP goals, member satisfaction, member retention. The Secretary can support the President in reaching out to members about their goals and recognizing their achievements in writing.)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22</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533843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0450" y="454025"/>
            <a:ext cx="4375150" cy="2462213"/>
          </a:xfrm>
        </p:spPr>
        <p:txBody>
          <a:bodyPr/>
          <a:lstStyle/>
          <a:p>
            <a:endParaRPr lang="en-US" dirty="0"/>
          </a:p>
        </p:txBody>
      </p:sp>
      <p:sp>
        <p:nvSpPr>
          <p:cNvPr id="3" name="Notes Placeholder 2"/>
          <p:cNvSpPr>
            <a:spLocks noGrp="1"/>
          </p:cNvSpPr>
          <p:nvPr>
            <p:ph type="body" idx="1"/>
          </p:nvPr>
        </p:nvSpPr>
        <p:spPr>
          <a:xfrm>
            <a:off x="450574" y="2916238"/>
            <a:ext cx="5963478" cy="7367449"/>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on slide: 2 minutes/3 minutes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24 minutes of 60-minute session/28 minutes of a 75-minute session</a:t>
            </a:r>
          </a:p>
          <a:p>
            <a:pPr marL="0" indent="0">
              <a:buNone/>
            </a:pPr>
            <a:endParaRPr lang="en-GB" sz="8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(Ask) </a:t>
            </a:r>
            <a:r>
              <a:rPr lang="en-GB" sz="1050" kern="1200" dirty="0">
                <a:solidFill>
                  <a:schemeClr val="tx1"/>
                </a:solidFill>
                <a:effectLst/>
                <a:latin typeface="Arial" panose="020B0604020202020204" pitchFamily="34" charset="0"/>
                <a:ea typeface="+mn-ea"/>
                <a:cs typeface="Arial" panose="020B0604020202020204" pitchFamily="34" charset="0"/>
              </a:rPr>
              <a:t>How can you, the Secretary, support the Club Success Plan at the beginning of the year, during the year, and at the end of the year?</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buClrTx/>
              <a:buSzTx/>
              <a:buFontTx/>
              <a:buNone/>
              <a:tabLst/>
              <a:defRPr/>
            </a:pPr>
            <a:r>
              <a:rPr lang="en-US" sz="1050" b="1" dirty="0"/>
              <a:t>(For online training</a:t>
            </a:r>
            <a:r>
              <a:rPr lang="en-US" sz="1050" dirty="0"/>
              <a:t>, invite club officers to enter their responses into the Zoom Chat. Then share some of their responses out loud or ask your Chat Master to do so. If you have a small group and want them to verbalize their responses, ask them to raise their digital hands but limit them to one sentence or less to allow multiple responses. </a:t>
            </a:r>
          </a:p>
          <a:p>
            <a:pPr marL="0" marR="0" lvl="0" indent="0" algn="l" defTabSz="914400" rtl="0" eaLnBrk="1" fontAlgn="auto" latinLnBrk="0" hangingPunct="1">
              <a:buClrTx/>
              <a:buSzTx/>
              <a:buFontTx/>
              <a:buNone/>
              <a:tabLst/>
              <a:defRPr/>
            </a:pPr>
            <a:endParaRPr lang="en-US" sz="800" b="1" dirty="0"/>
          </a:p>
          <a:p>
            <a:pPr marL="0" marR="0" lvl="0" indent="0" algn="l" defTabSz="914400" rtl="0" eaLnBrk="1" fontAlgn="auto" latinLnBrk="0" hangingPunct="1">
              <a:buClrTx/>
              <a:buSzTx/>
              <a:buFontTx/>
              <a:buNone/>
              <a:tabLst/>
              <a:defRPr/>
            </a:pPr>
            <a:r>
              <a:rPr lang="en-US" sz="1050" b="1" dirty="0"/>
              <a:t>For onsite training</a:t>
            </a:r>
            <a:r>
              <a:rPr lang="en-US" sz="1050" dirty="0"/>
              <a:t>, ask them to raise their hands and again limit them to one sentence or less to have time for multiple responses.)</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r>
              <a:rPr lang="en-GB" sz="1050" b="1" kern="1200" dirty="0">
                <a:solidFill>
                  <a:schemeClr val="tx1"/>
                </a:solidFill>
                <a:effectLst/>
                <a:latin typeface="Arial" panose="020B0604020202020204" pitchFamily="34" charset="0"/>
                <a:ea typeface="+mn-ea"/>
                <a:cs typeface="Arial" panose="020B0604020202020204" pitchFamily="34" charset="0"/>
              </a:rPr>
              <a:t>(After the sharing from participants, use any additional information provided below. End by saying:) </a:t>
            </a:r>
            <a:r>
              <a:rPr lang="en-GB" sz="1050" kern="1200" dirty="0">
                <a:solidFill>
                  <a:schemeClr val="tx1"/>
                </a:solidFill>
                <a:effectLst/>
                <a:latin typeface="Arial" panose="020B0604020202020204" pitchFamily="34" charset="0"/>
                <a:ea typeface="+mn-ea"/>
                <a:cs typeface="Arial" panose="020B0604020202020204" pitchFamily="34" charset="0"/>
              </a:rPr>
              <a:t>The Secretary’s main role is to keep the actions related to the CSP documented, and shared, ensuring all parties can stay accountable to their goals throughout the year.</a:t>
            </a:r>
          </a:p>
          <a:p>
            <a:pPr marL="0" indent="0">
              <a:buNone/>
            </a:pPr>
            <a:br>
              <a:rPr lang="en-GB" sz="1100" kern="1200" dirty="0">
                <a:solidFill>
                  <a:schemeClr val="tx1"/>
                </a:solidFill>
                <a:effectLst/>
                <a:latin typeface="Arial" panose="020B0604020202020204" pitchFamily="34" charset="0"/>
                <a:ea typeface="+mn-ea"/>
                <a:cs typeface="Arial" panose="020B0604020202020204" pitchFamily="34" charset="0"/>
              </a:rPr>
            </a:br>
            <a:r>
              <a:rPr lang="en-GB" sz="1050" kern="1200" dirty="0">
                <a:solidFill>
                  <a:schemeClr val="tx1"/>
                </a:solidFill>
                <a:effectLst/>
                <a:latin typeface="Arial" panose="020B0604020202020204" pitchFamily="34" charset="0"/>
                <a:ea typeface="+mn-ea"/>
                <a:cs typeface="Arial" panose="020B0604020202020204" pitchFamily="34" charset="0"/>
              </a:rPr>
              <a:t>(</a:t>
            </a:r>
            <a:r>
              <a:rPr lang="en-GB" sz="1050" b="1" kern="1200" dirty="0">
                <a:solidFill>
                  <a:schemeClr val="tx1"/>
                </a:solidFill>
                <a:effectLst/>
                <a:latin typeface="Arial" panose="020B0604020202020204" pitchFamily="34" charset="0"/>
                <a:ea typeface="+mn-ea"/>
                <a:cs typeface="Arial" panose="020B0604020202020204" pitchFamily="34" charset="0"/>
              </a:rPr>
              <a:t>Some answers, if needed, are below.</a:t>
            </a: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Beginning of the Year</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Submit the Club Success Plan online in Club Central to meet DCP eligibility and for all officers to access when plan updates are needed.</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Record CSP planning meeting minutes (goals, deadlines, responsibilities). </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Distribute the finalized CSP to all club officers. </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File a copy of the CSP in club records for future reference</a:t>
            </a:r>
            <a:br>
              <a:rPr lang="en-GB" sz="1100" kern="1200" dirty="0">
                <a:solidFill>
                  <a:schemeClr val="tx1"/>
                </a:solidFill>
                <a:effectLst/>
                <a:latin typeface="Arial" panose="020B0604020202020204" pitchFamily="34" charset="0"/>
                <a:ea typeface="+mn-ea"/>
                <a:cs typeface="Arial" panose="020B0604020202020204" pitchFamily="34" charset="0"/>
              </a:rPr>
            </a:b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During the Year</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Keep minutes at Executive Committee meetings, noting updates on CSP goals. </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Ensure officer and member records in Club Central are up to date (elections, transfers, new members). </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Distribute reminders of deadlines (dues, officer training, education awards) as noted in the CSP. Share progress updates from the CSP with officers and members as requested by the President or VPE. </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Maintain communication between the club and Area/District leaders when CSP-related reports are requested.</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End of the Year </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Record final achievements related to CSP goals in club minutes. </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Update the CSP to show final progress notes for new officers to access online through Club Central. </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File the CSP and related notes in the club records archive for continuity. </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Ensure the incoming Secretary and officers receive the CSP and progress notes during officer transitions.)</a:t>
            </a:r>
            <a:br>
              <a:rPr lang="en-GB" sz="1100" kern="1200" dirty="0">
                <a:solidFill>
                  <a:schemeClr val="tx1"/>
                </a:solidFill>
                <a:effectLst/>
                <a:latin typeface="Arial" panose="020B0604020202020204" pitchFamily="34" charset="0"/>
                <a:ea typeface="+mn-ea"/>
                <a:cs typeface="Arial" panose="020B0604020202020204" pitchFamily="34" charset="0"/>
              </a:rPr>
            </a:b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186507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0.5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24.5 minutes of 60-minute session/28.5 minutes of a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US" dirty="0"/>
              <a:t>We defined Root Cause Analysis (RCA) in General Session Part 1. By using RCA, club officers can clearly define and address the root causes of issues facing their club, not just the symptoms. </a:t>
            </a:r>
            <a:r>
              <a:rPr lang="en-GB" sz="1200" kern="1200" dirty="0">
                <a:solidFill>
                  <a:schemeClr val="tx1"/>
                </a:solidFill>
                <a:effectLst/>
                <a:latin typeface="Arial" panose="020B0604020202020204" pitchFamily="34" charset="0"/>
                <a:ea typeface="+mn-ea"/>
                <a:cs typeface="Arial" panose="020B0604020202020204" pitchFamily="34" charset="0"/>
              </a:rPr>
              <a:t>We will use the 5 Whys problem-solving technique explained in General Session Part 1 to identify the root causes and root solutions for club problems in the following example and in our case studies today. It is important to identify the root cause of a club’s problem. Failure to do so may result in time, effort, and money being spent on the wrong solution. Then the problem remains unsolved because the real root cause of the problem was not identified and only symptoms were treated.</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44842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0.5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25 minutes of 60-minute session/29 minutes of a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(Please distribute the 5 Whys Analysis Worksheet as a pdf in the online chat or as a printed copy for onsite training.)</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a:t>
            </a:r>
            <a:r>
              <a:rPr lang="en-GB" sz="1200" kern="1200" dirty="0">
                <a:solidFill>
                  <a:schemeClr val="tx1"/>
                </a:solidFill>
                <a:effectLst/>
                <a:latin typeface="Arial" panose="020B0604020202020204" pitchFamily="34" charset="0"/>
                <a:ea typeface="+mn-ea"/>
                <a:cs typeface="Arial" panose="020B0604020202020204" pitchFamily="34" charset="0"/>
              </a:rPr>
              <a:t> The 5 Whys problem-solving technique includes: </a:t>
            </a:r>
          </a:p>
          <a:p>
            <a:pPr marL="228600" indent="-228600">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Define the problem. Problem Statement: </a:t>
            </a:r>
          </a:p>
          <a:p>
            <a:pPr marL="228600" indent="-228600">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Ask ‘WHY’ five times to drill down to the root causes. </a:t>
            </a:r>
          </a:p>
          <a:p>
            <a:pPr marL="228600" indent="-228600">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Write one clear answer for each ‘WHY’</a:t>
            </a:r>
          </a:p>
          <a:p>
            <a:pPr marL="228600" indent="-228600">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Summarize the root cause(s) identified </a:t>
            </a:r>
          </a:p>
          <a:p>
            <a:pPr marL="228600" indent="-228600">
              <a:buFont typeface="+mj-lt"/>
              <a:buAutoNum type="arabicPeriod"/>
            </a:pPr>
            <a:r>
              <a:rPr lang="en-GB" sz="1200" kern="1200" dirty="0">
                <a:solidFill>
                  <a:schemeClr val="tx1"/>
                </a:solidFill>
                <a:effectLst/>
                <a:latin typeface="Arial" panose="020B0604020202020204" pitchFamily="34" charset="0"/>
                <a:ea typeface="+mn-ea"/>
                <a:cs typeface="Arial" panose="020B0604020202020204" pitchFamily="34" charset="0"/>
              </a:rPr>
              <a:t>Recommend one to two corrective actions, the root solutions </a:t>
            </a:r>
          </a:p>
          <a:p>
            <a:endParaRPr lang="en-GB" sz="1200" kern="1200" dirty="0">
              <a:solidFill>
                <a:schemeClr val="tx1"/>
              </a:solidFill>
              <a:effectLst/>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fld id="{DC9DD302-1F34-F94E-BE63-3678BC305FEB}" type="slidenum">
              <a:rPr lang="en-US" smtClean="0"/>
              <a:pPr/>
              <a:t>25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530321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2.5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27 minutes of 60-minute session/31 minutes of a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Arial" panose="020B0604020202020204" pitchFamily="34" charset="0"/>
                <a:ea typeface="+mn-ea"/>
                <a:cs typeface="Arial" panose="020B0604020202020204" pitchFamily="34" charset="0"/>
              </a:rPr>
              <a:t>(Read the Problem Statement and then work through this example with the participants to find the root cause and root solution(s).)</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Arial" panose="020B0604020202020204" pitchFamily="34" charset="0"/>
                <a:ea typeface="+mn-ea"/>
                <a:cs typeface="Arial" panose="020B0604020202020204" pitchFamily="34" charset="0"/>
              </a:rPr>
              <a:t>(Ask) </a:t>
            </a:r>
            <a:r>
              <a:rPr lang="en-GB" sz="1200" kern="1200" dirty="0">
                <a:solidFill>
                  <a:schemeClr val="tx1"/>
                </a:solidFill>
                <a:effectLst/>
                <a:latin typeface="Arial" panose="020B0604020202020204" pitchFamily="34" charset="0"/>
                <a:ea typeface="+mn-ea"/>
                <a:cs typeface="Arial" panose="020B0604020202020204" pitchFamily="34" charset="0"/>
              </a:rPr>
              <a:t>What are “5 Why” questions we should ask to find the root cause of the problem statement on this slide?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online training</a:t>
            </a:r>
            <a:r>
              <a:rPr lang="en-US" dirty="0"/>
              <a:t>, invite club officers to enter their responses into the Zoom Chat. Then share some of their responses out loud or ask your Chat Master to do so. If you have a small group and want them to verbalize their responses, ask them to raise their digital hands but limit them to one Why statement to allow multiple responses.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onsite training</a:t>
            </a:r>
            <a:r>
              <a:rPr lang="en-US" dirty="0"/>
              <a:t>, ask them to raise their hands and again limit them to one Why statement to have time for multiple responses.)</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fld id="{DC9DD302-1F34-F94E-BE63-3678BC305FEB}" type="slidenum">
              <a:rPr lang="en-US" smtClean="0"/>
              <a:pPr/>
              <a:t>26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025249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6300" y="454025"/>
            <a:ext cx="5105400" cy="2871788"/>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1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28 minutes of 60-minute session/32 minutes of a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Show</a:t>
            </a:r>
            <a:r>
              <a:rPr lang="en-GB" sz="1200" kern="1200" dirty="0">
                <a:solidFill>
                  <a:schemeClr val="tx1"/>
                </a:solidFill>
                <a:effectLst/>
                <a:latin typeface="Arial" panose="020B0604020202020204" pitchFamily="34" charset="0"/>
                <a:ea typeface="+mn-ea"/>
                <a:cs typeface="Arial" panose="020B0604020202020204" pitchFamily="34" charset="0"/>
              </a:rPr>
              <a:t> this slide and present this information, only if needed, only if you think that the 5 Whys, Root Cause, and Solution(s) created by the participants is insufficient.) </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(If used, say:) </a:t>
            </a:r>
            <a:r>
              <a:rPr lang="en-GB" sz="1200" kern="1200" dirty="0">
                <a:solidFill>
                  <a:schemeClr val="tx1"/>
                </a:solidFill>
                <a:effectLst/>
                <a:latin typeface="Arial" panose="020B0604020202020204" pitchFamily="34" charset="0"/>
                <a:ea typeface="+mn-ea"/>
                <a:cs typeface="Arial" panose="020B0604020202020204" pitchFamily="34" charset="0"/>
              </a:rPr>
              <a:t>This is a possible 5 Whys analysis but not the only one that could be developed.</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140974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1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29 minutes of 60-minute session/33 minutes of a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Ask</a:t>
            </a:r>
            <a:r>
              <a:rPr lang="en-GB" sz="1200" kern="1200" dirty="0">
                <a:solidFill>
                  <a:schemeClr val="tx1"/>
                </a:solidFill>
                <a:effectLst/>
                <a:latin typeface="Arial" panose="020B0604020202020204" pitchFamily="34" charset="0"/>
                <a:ea typeface="+mn-ea"/>
                <a:cs typeface="Arial" panose="020B0604020202020204" pitchFamily="34" charset="0"/>
              </a:rPr>
              <a:t> club secretaries to list the root cause and then 1 to 3 corrective actions that become the root solution(s). Share the examples below, only if needed.)</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Root Cause (of the example problem) </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The club has no clear expectations or standard process for timely minute production and distribution. </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Possible Corrective Actions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Use a digital template for taking meeting minutes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Use a digital note-taking tool, e.g. Zoom AI companion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The Executive Committee needs to set clear expectations and deadlines, e.g. minutes to be distributed within 3 days.</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Root Solution (for the example problem) </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Establish a 48- to 72-hour delivery standard for Executive Committee meeting minutes, provide a consistent template, and include the process in the club officer handover packet. </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28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76595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1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30 minutes of 60-minute session/34 minutes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 total of 6 case studies are available, but facilitators should decide which of these they will use on the day of the training. For a 60-minute training, there will only be time for one or two case studies. For a 75-minute training, there should be time for at least two, maybe three.)</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The goal of the following case studies is to identify the possible root causes and develop root solutions, using the 5 Whys problem-solving root cause analysis technique.</a:t>
            </a:r>
          </a:p>
        </p:txBody>
      </p:sp>
      <p:sp>
        <p:nvSpPr>
          <p:cNvPr id="4" name="Slide Number Placeholder 3"/>
          <p:cNvSpPr>
            <a:spLocks noGrp="1"/>
          </p:cNvSpPr>
          <p:nvPr>
            <p:ph type="sldNum" sz="quarter" idx="5"/>
          </p:nvPr>
        </p:nvSpPr>
        <p:spPr/>
        <p:txBody>
          <a:bodyPr/>
          <a:lstStyle/>
          <a:p>
            <a:fld id="{DC9DD302-1F34-F94E-BE63-3678BC305FEB}" type="slidenum">
              <a:rPr lang="en-US" smtClean="0"/>
              <a:pPr/>
              <a:t>29</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44688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session/64 minutes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Facilitators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Show</a:t>
            </a:r>
            <a:r>
              <a:rPr lang="en-GB" sz="1200" kern="1200" dirty="0">
                <a:solidFill>
                  <a:schemeClr val="tx1"/>
                </a:solidFill>
                <a:effectLst/>
                <a:latin typeface="Arial" panose="020B0604020202020204" pitchFamily="34" charset="0"/>
                <a:ea typeface="+mn-ea"/>
                <a:cs typeface="Arial" panose="020B0604020202020204" pitchFamily="34" charset="0"/>
              </a:rPr>
              <a:t> the list of case studies and either select one or more of the case studies yourself or ask the participants to quickly choose their top three based on the case studies that are relevant to the participants’ “where are we now, successes, challenges, and where are we going” discussions. Then have participants identify the root causes of the club’s problems in the case studies and the root solutions, using the 5 Whys problem-solving technique. Each case study could take 10 to 15 minutes to determine root causes and root solutions. </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Note</a:t>
            </a:r>
            <a:r>
              <a:rPr lang="en-GB" sz="1200" kern="1200" dirty="0">
                <a:solidFill>
                  <a:schemeClr val="tx1"/>
                </a:solidFill>
                <a:effectLst/>
                <a:latin typeface="Arial" panose="020B0604020202020204" pitchFamily="34" charset="0"/>
                <a:ea typeface="+mn-ea"/>
                <a:cs typeface="Arial" panose="020B0604020202020204" pitchFamily="34" charset="0"/>
              </a:rPr>
              <a:t>: Each case study is one slide, but the case study slide is followed by a slide with example 5 Whys statements and another slide with a potential root cause and root solution(s).</a:t>
            </a:r>
            <a:r>
              <a:rPr lang="en-GB" dirty="0"/>
              <a:t> Only use the 5 Whys slide and root cause/root solutions slides, if needed.)</a:t>
            </a: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30</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8116193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session/64 minutes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US" b="1" dirty="0"/>
              <a:t>Ask</a:t>
            </a:r>
            <a:r>
              <a:rPr lang="en-US" dirty="0"/>
              <a:t> club officers to use the 5 Whys problem-solving technique to create 5 Whys statements, identify the root cause, and determine the root solutions.)</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31</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291198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6300" y="454025"/>
            <a:ext cx="5105400" cy="2871788"/>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session/64 minutes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US" dirty="0"/>
              <a:t>(Only </a:t>
            </a:r>
            <a:r>
              <a:rPr lang="en-US" b="1" dirty="0"/>
              <a:t>show</a:t>
            </a:r>
            <a:r>
              <a:rPr lang="en-US" dirty="0"/>
              <a:t> this slide, if needed, after the participants have developed their own 5 Why Analysis, Root Cause, and Root Solutions.)</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32</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000477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session/64 minutes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US" dirty="0"/>
              <a:t>(Only </a:t>
            </a:r>
            <a:r>
              <a:rPr lang="en-US" b="1" dirty="0"/>
              <a:t>show</a:t>
            </a:r>
            <a:r>
              <a:rPr lang="en-US" dirty="0"/>
              <a:t> this slide, if needed, after the participants have developed their own 5 Why Analysis, Root Cause, and Root Solutions.)</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Best Practices</a:t>
            </a:r>
          </a:p>
          <a:p>
            <a:pPr marL="171450" indent="-171450"/>
            <a:r>
              <a:rPr lang="en-GB" sz="1200" b="0" kern="1200" dirty="0">
                <a:solidFill>
                  <a:schemeClr val="tx1"/>
                </a:solidFill>
                <a:effectLst/>
                <a:latin typeface="Arial" panose="020B0604020202020204" pitchFamily="34" charset="0"/>
                <a:ea typeface="+mn-ea"/>
                <a:cs typeface="Arial" panose="020B0604020202020204" pitchFamily="34" charset="0"/>
              </a:rPr>
              <a:t>Maintain a centralized repository for agreements and key documents. </a:t>
            </a:r>
          </a:p>
          <a:p>
            <a:pPr marL="171450" indent="-171450"/>
            <a:r>
              <a:rPr lang="en-GB" sz="1200" b="0" kern="1200" dirty="0">
                <a:solidFill>
                  <a:schemeClr val="tx1"/>
                </a:solidFill>
                <a:effectLst/>
                <a:latin typeface="Arial" panose="020B0604020202020204" pitchFamily="34" charset="0"/>
                <a:ea typeface="+mn-ea"/>
                <a:cs typeface="Arial" panose="020B0604020202020204" pitchFamily="34" charset="0"/>
              </a:rPr>
              <a:t>Use consistent naming and versioning. </a:t>
            </a:r>
          </a:p>
          <a:p>
            <a:pPr marL="171450" indent="-171450"/>
            <a:r>
              <a:rPr lang="en-GB" sz="1200" b="0" kern="1200" dirty="0">
                <a:solidFill>
                  <a:schemeClr val="tx1"/>
                </a:solidFill>
                <a:effectLst/>
                <a:latin typeface="Arial" panose="020B0604020202020204" pitchFamily="34" charset="0"/>
                <a:ea typeface="+mn-ea"/>
                <a:cs typeface="Arial" panose="020B0604020202020204" pitchFamily="34" charset="0"/>
              </a:rPr>
              <a:t>Keep digital and backup copies. </a:t>
            </a:r>
          </a:p>
          <a:p>
            <a:pPr marL="171450" indent="-171450"/>
            <a:r>
              <a:rPr lang="en-GB" sz="1200" b="0" kern="1200" dirty="0">
                <a:solidFill>
                  <a:schemeClr val="tx1"/>
                </a:solidFill>
                <a:effectLst/>
                <a:latin typeface="Arial" panose="020B0604020202020204" pitchFamily="34" charset="0"/>
                <a:ea typeface="+mn-ea"/>
                <a:cs typeface="Arial" panose="020B0604020202020204" pitchFamily="34" charset="0"/>
              </a:rPr>
              <a:t>Ensure access for relevant officers. </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Learning Outcome </a:t>
            </a:r>
          </a:p>
          <a:p>
            <a:pPr marL="0" indent="0">
              <a:buNone/>
            </a:pPr>
            <a:r>
              <a:rPr lang="en-GB" sz="1200" b="0" kern="1200" dirty="0">
                <a:solidFill>
                  <a:schemeClr val="tx1"/>
                </a:solidFill>
                <a:effectLst/>
                <a:latin typeface="Arial" panose="020B0604020202020204" pitchFamily="34" charset="0"/>
                <a:ea typeface="+mn-ea"/>
                <a:cs typeface="Arial" panose="020B0604020202020204" pitchFamily="34" charset="0"/>
              </a:rPr>
              <a:t>Secretaries must ensure critical documents are stored centrally, accessible, and transferred reliably between officer teams. </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Continuity Risk </a:t>
            </a:r>
          </a:p>
          <a:p>
            <a:pPr marL="0" indent="0">
              <a:buNone/>
            </a:pPr>
            <a:r>
              <a:rPr lang="en-GB" sz="1200" b="0" kern="1200" dirty="0">
                <a:solidFill>
                  <a:schemeClr val="tx1"/>
                </a:solidFill>
                <a:effectLst/>
                <a:latin typeface="Arial" panose="020B0604020202020204" pitchFamily="34" charset="0"/>
                <a:ea typeface="+mn-ea"/>
                <a:cs typeface="Arial" panose="020B0604020202020204" pitchFamily="34" charset="0"/>
              </a:rPr>
              <a:t>Missing documents break continuity between Executive Committees, force club officers to “start from scratch”, and expose the club to operational and legal risk. </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3361491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session/64 minutes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US" b="1" dirty="0"/>
              <a:t>Ask</a:t>
            </a:r>
            <a:r>
              <a:rPr lang="en-US" dirty="0"/>
              <a:t> club officers to use the 5 Whys problem-solving technique to create 5 Whys statements, identify the root cause, and determine the root solutions.)</a:t>
            </a:r>
          </a:p>
        </p:txBody>
      </p:sp>
      <p:sp>
        <p:nvSpPr>
          <p:cNvPr id="4" name="Slide Number Placeholder 3"/>
          <p:cNvSpPr>
            <a:spLocks noGrp="1"/>
          </p:cNvSpPr>
          <p:nvPr>
            <p:ph type="sldNum" sz="quarter" idx="5"/>
          </p:nvPr>
        </p:nvSpPr>
        <p:spPr/>
        <p:txBody>
          <a:bodyPr/>
          <a:lstStyle/>
          <a:p>
            <a:fld id="{DC9DD302-1F34-F94E-BE63-3678BC305FEB}" type="slidenum">
              <a:rPr lang="en-US" smtClean="0"/>
              <a:pPr/>
              <a:t>34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643324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session/64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US" dirty="0"/>
              <a:t>(Only </a:t>
            </a:r>
            <a:r>
              <a:rPr lang="en-US" b="1" dirty="0"/>
              <a:t>show</a:t>
            </a:r>
            <a:r>
              <a:rPr lang="en-US" dirty="0"/>
              <a:t> this slide, if needed, after the participants have developed their own 5 Why Analysis, Root Cause, and Root Solutions.)</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01777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session/64 minutes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US" dirty="0"/>
              <a:t>(Only </a:t>
            </a:r>
            <a:r>
              <a:rPr lang="en-US" b="1" dirty="0"/>
              <a:t>show</a:t>
            </a:r>
            <a:r>
              <a:rPr lang="en-US" dirty="0"/>
              <a:t> this slide, if needed, after the participants have developed their own 5 Why Analysis, Root Cause, and Root Solutions.)</a:t>
            </a:r>
            <a:br>
              <a:rPr lang="en-GB" sz="1200" kern="1200" dirty="0">
                <a:solidFill>
                  <a:schemeClr val="tx1"/>
                </a:solidFill>
                <a:effectLst/>
                <a:latin typeface="Arial" panose="020B0604020202020204" pitchFamily="34" charset="0"/>
                <a:ea typeface="+mn-ea"/>
                <a:cs typeface="Arial" panose="020B0604020202020204" pitchFamily="34" charset="0"/>
              </a:rPr>
            </a:br>
            <a:br>
              <a:rPr lang="en-GB" sz="1200" kern="1200" dirty="0">
                <a:solidFill>
                  <a:schemeClr val="tx1"/>
                </a:solidFill>
                <a:effectLst/>
                <a:latin typeface="Arial" panose="020B0604020202020204" pitchFamily="34" charset="0"/>
                <a:ea typeface="+mn-ea"/>
                <a:cs typeface="Arial" panose="020B0604020202020204" pitchFamily="34" charset="0"/>
              </a:rPr>
            </a:br>
            <a:r>
              <a:rPr lang="en-GB" sz="1200" b="1" kern="1200" dirty="0">
                <a:solidFill>
                  <a:schemeClr val="tx1"/>
                </a:solidFill>
                <a:effectLst/>
                <a:latin typeface="Arial" panose="020B0604020202020204" pitchFamily="34" charset="0"/>
                <a:ea typeface="+mn-ea"/>
                <a:cs typeface="Arial" panose="020B0604020202020204" pitchFamily="34" charset="0"/>
              </a:rPr>
              <a:t>Best Practices </a:t>
            </a: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171450" indent="-171450"/>
            <a:r>
              <a:rPr lang="en-GB" sz="1200" b="0" kern="1200" dirty="0">
                <a:solidFill>
                  <a:schemeClr val="tx1"/>
                </a:solidFill>
                <a:effectLst/>
                <a:latin typeface="Arial" panose="020B0604020202020204" pitchFamily="34" charset="0"/>
                <a:ea typeface="+mn-ea"/>
                <a:cs typeface="Arial" panose="020B0604020202020204" pitchFamily="34" charset="0"/>
              </a:rPr>
              <a:t>Compare agendas with club decisions. </a:t>
            </a:r>
          </a:p>
          <a:p>
            <a:pPr marL="171450" indent="-171450"/>
            <a:r>
              <a:rPr lang="en-GB" sz="1200" b="0" kern="1200" dirty="0">
                <a:solidFill>
                  <a:schemeClr val="tx1"/>
                </a:solidFill>
                <a:effectLst/>
                <a:latin typeface="Arial" panose="020B0604020202020204" pitchFamily="34" charset="0"/>
                <a:ea typeface="+mn-ea"/>
                <a:cs typeface="Arial" panose="020B0604020202020204" pitchFamily="34" charset="0"/>
              </a:rPr>
              <a:t>Correct inconsistencies before publishing. </a:t>
            </a:r>
          </a:p>
          <a:p>
            <a:pPr marL="171450" indent="-171450"/>
            <a:r>
              <a:rPr lang="en-GB" sz="1200" b="0" kern="1200" dirty="0">
                <a:solidFill>
                  <a:schemeClr val="tx1"/>
                </a:solidFill>
                <a:effectLst/>
                <a:latin typeface="Arial" panose="020B0604020202020204" pitchFamily="34" charset="0"/>
                <a:ea typeface="+mn-ea"/>
                <a:cs typeface="Arial" panose="020B0604020202020204" pitchFamily="34" charset="0"/>
              </a:rPr>
              <a:t>Maintain accurate templates. </a:t>
            </a:r>
          </a:p>
          <a:p>
            <a:pPr marL="171450" indent="-171450"/>
            <a:r>
              <a:rPr lang="en-GB" sz="1200" b="0" kern="1200" dirty="0">
                <a:solidFill>
                  <a:schemeClr val="tx1"/>
                </a:solidFill>
                <a:effectLst/>
                <a:latin typeface="Arial" panose="020B0604020202020204" pitchFamily="34" charset="0"/>
                <a:ea typeface="+mn-ea"/>
                <a:cs typeface="Arial" panose="020B0604020202020204" pitchFamily="34" charset="0"/>
              </a:rPr>
              <a:t>Upload minutes promptly and consistently. </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Learning Outcome </a:t>
            </a:r>
          </a:p>
          <a:p>
            <a:pPr marL="0" indent="0">
              <a:buNone/>
            </a:pPr>
            <a:r>
              <a:rPr lang="en-GB" sz="1200" b="0" kern="1200" dirty="0">
                <a:solidFill>
                  <a:schemeClr val="tx1"/>
                </a:solidFill>
                <a:effectLst/>
                <a:latin typeface="Arial" panose="020B0604020202020204" pitchFamily="34" charset="0"/>
                <a:ea typeface="+mn-ea"/>
                <a:cs typeface="Arial" panose="020B0604020202020204" pitchFamily="34" charset="0"/>
              </a:rPr>
              <a:t>Secretaries ensure the FreeToastHost (FTH) remains a reliable source of truth by maintaining agendas and minutes consistently. </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Continuity Risk </a:t>
            </a:r>
          </a:p>
          <a:p>
            <a:pPr marL="0" indent="0">
              <a:buNone/>
            </a:pPr>
            <a:r>
              <a:rPr lang="en-GB" sz="1200" b="0" kern="1200" dirty="0">
                <a:solidFill>
                  <a:schemeClr val="tx1"/>
                </a:solidFill>
                <a:effectLst/>
                <a:latin typeface="Arial" panose="020B0604020202020204" pitchFamily="34" charset="0"/>
                <a:ea typeface="+mn-ea"/>
                <a:cs typeface="Arial" panose="020B0604020202020204" pitchFamily="34" charset="0"/>
              </a:rPr>
              <a:t>Poor documentation continuity leads to repeated mistakes, unclear role ownership, and governance breakdown during officer transitions. </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082458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session/64 minutes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US" b="1" dirty="0"/>
              <a:t>Ask</a:t>
            </a:r>
            <a:r>
              <a:rPr lang="en-US" dirty="0"/>
              <a:t> club officers to use the 5 Whys problem-solving technique to create 5 Whys statements, identify the root cause, and determine the root solutions.)</a:t>
            </a:r>
            <a:endParaRPr lang="en-GB" sz="1200" kern="1200" dirty="0">
              <a:solidFill>
                <a:schemeClr val="tx1"/>
              </a:solidFill>
              <a:effectLst/>
              <a:latin typeface="Arial" panose="020B0604020202020204" pitchFamily="34" charset="0"/>
              <a:ea typeface="+mn-ea"/>
              <a:cs typeface="Arial" panose="020B0604020202020204" pitchFamily="34" charset="0"/>
            </a:endParaRPr>
          </a:p>
        </p:txBody>
      </p:sp>
      <p:sp>
        <p:nvSpPr>
          <p:cNvPr id="4" name="Slide Number Placeholder 3"/>
          <p:cNvSpPr>
            <a:spLocks noGrp="1"/>
          </p:cNvSpPr>
          <p:nvPr>
            <p:ph type="sldNum" sz="quarter" idx="5"/>
          </p:nvPr>
        </p:nvSpPr>
        <p:spPr/>
        <p:txBody>
          <a:bodyPr/>
          <a:lstStyle/>
          <a:p>
            <a:fld id="{DC9DD302-1F34-F94E-BE63-3678BC305FEB}" type="slidenum">
              <a:rPr lang="en-US" smtClean="0"/>
              <a:pPr/>
              <a:t>37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511713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session/64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US" dirty="0"/>
              <a:t>(Only </a:t>
            </a:r>
            <a:r>
              <a:rPr lang="en-US" b="1" dirty="0"/>
              <a:t>show</a:t>
            </a:r>
            <a:r>
              <a:rPr lang="en-US" dirty="0"/>
              <a:t> this slide, if needed, after the participants have developed their own 5 Why Analysis, Root Cause, and Root Solutions.)</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69598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session/64 minutes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US" dirty="0"/>
              <a:t>(Only </a:t>
            </a:r>
            <a:r>
              <a:rPr lang="en-US" b="1" dirty="0"/>
              <a:t>show</a:t>
            </a:r>
            <a:r>
              <a:rPr lang="en-US" dirty="0"/>
              <a:t> this slide, if needed, after the participants have developed their own 5 Why Analysis, Root Cause, and Root Solutions.)</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Best Practices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Maintain a shared deadline calendar.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Submit officer lists promptly.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Document the submission process.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Include compliance tasks in handover packs. </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Learning Outcome </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Administrative deadlines must be tracked, documented, and completed promptly to support club recognition and governance. </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39</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5456446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session/64 minutes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US" b="1" dirty="0"/>
              <a:t>Ask</a:t>
            </a:r>
            <a:r>
              <a:rPr lang="en-US" dirty="0"/>
              <a:t> club officers to use the 5 Whys problem-solving technique to create 5 Whys statements, identify the root cause, and determine the root solutions.)</a:t>
            </a:r>
          </a:p>
        </p:txBody>
      </p:sp>
      <p:sp>
        <p:nvSpPr>
          <p:cNvPr id="4" name="Slide Number Placeholder 3"/>
          <p:cNvSpPr>
            <a:spLocks noGrp="1"/>
          </p:cNvSpPr>
          <p:nvPr>
            <p:ph type="sldNum" sz="quarter" idx="5"/>
          </p:nvPr>
        </p:nvSpPr>
        <p:spPr/>
        <p:txBody>
          <a:bodyPr/>
          <a:lstStyle/>
          <a:p>
            <a:fld id="{DC9DD302-1F34-F94E-BE63-3678BC305FEB}" type="slidenum">
              <a:rPr lang="en-US" smtClean="0"/>
              <a:pPr/>
              <a:t>40</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569363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session/64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US" dirty="0"/>
              <a:t>(Only </a:t>
            </a:r>
            <a:r>
              <a:rPr lang="en-US" b="1" dirty="0"/>
              <a:t>show</a:t>
            </a:r>
            <a:r>
              <a:rPr lang="en-US" dirty="0"/>
              <a:t> this slide, if needed, after the participants have developed their own 5 Why Analysis, Root Cause, and Root Solutions.)</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41</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829570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6300" y="454025"/>
            <a:ext cx="5105400" cy="2871788"/>
          </a:xfrm>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session/64 minutes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US" dirty="0"/>
              <a:t>(Only </a:t>
            </a:r>
            <a:r>
              <a:rPr lang="en-US" b="1" dirty="0"/>
              <a:t>show</a:t>
            </a:r>
            <a:r>
              <a:rPr lang="en-US" dirty="0"/>
              <a:t> this slide, if needed, after the participants have developed their own 5 Why Analysis, Root Cause, and Root Solutions.)</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Best Practices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Ask clarifying questions.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Summarize decisions aloud.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Use a consistent structure.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Share draft minutes promptly. </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Learning Outcome </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Secretaries must actively participate to ensure accurate documentation. </a:t>
            </a:r>
          </a:p>
        </p:txBody>
      </p:sp>
      <p:sp>
        <p:nvSpPr>
          <p:cNvPr id="4" name="Slide Number Placeholder 3"/>
          <p:cNvSpPr>
            <a:spLocks noGrp="1"/>
          </p:cNvSpPr>
          <p:nvPr>
            <p:ph type="sldNum" sz="quarter" idx="5"/>
          </p:nvPr>
        </p:nvSpPr>
        <p:spPr/>
        <p:txBody>
          <a:bodyPr/>
          <a:lstStyle/>
          <a:p>
            <a:fld id="{DC9DD302-1F34-F94E-BE63-3678BC305FEB}" type="slidenum">
              <a:rPr lang="en-US" smtClean="0"/>
              <a:pPr/>
              <a:t>42</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194528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session/64 minutes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US" b="1" dirty="0"/>
              <a:t>Ask</a:t>
            </a:r>
            <a:r>
              <a:rPr lang="en-US" dirty="0"/>
              <a:t> club officers to use the 5 Whys problem-solving technique to create 5 Whys statements, identify the root cause, and determine the root solutions.)</a:t>
            </a:r>
          </a:p>
        </p:txBody>
      </p:sp>
      <p:sp>
        <p:nvSpPr>
          <p:cNvPr id="4" name="Slide Number Placeholder 3"/>
          <p:cNvSpPr>
            <a:spLocks noGrp="1"/>
          </p:cNvSpPr>
          <p:nvPr>
            <p:ph type="sldNum" sz="quarter" idx="5"/>
          </p:nvPr>
        </p:nvSpPr>
        <p:spPr/>
        <p:txBody>
          <a:bodyPr/>
          <a:lstStyle/>
          <a:p>
            <a:fld id="{DC9DD302-1F34-F94E-BE63-3678BC305FEB}" type="slidenum">
              <a:rPr lang="en-US" smtClean="0"/>
              <a:pPr/>
              <a:t>43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6074195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session/64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US" dirty="0"/>
              <a:t>(Only </a:t>
            </a:r>
            <a:r>
              <a:rPr lang="en-US" b="1" dirty="0"/>
              <a:t>show</a:t>
            </a:r>
            <a:r>
              <a:rPr lang="en-US" dirty="0"/>
              <a:t> this slide, if needed, after the participants have developed their own 5 Why Analysis, Root Cause, and Root Solutions.)</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1591325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session/64 minutes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US" dirty="0"/>
              <a:t>(Only </a:t>
            </a:r>
            <a:r>
              <a:rPr lang="en-US" b="1" dirty="0"/>
              <a:t>show</a:t>
            </a:r>
            <a:r>
              <a:rPr lang="en-US" dirty="0"/>
              <a:t> this slide, if needed, after the participants have developed their own 5 Why Analysis, Root Cause, and Root Solutions.)</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Best Practices</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Confirm responsibilities early.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Document the venue‑renewal process.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Add deadlines to the club calendar.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Maintain a venue file. </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Learning Outcome </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Clear role definition prevents delays and protects the club’s meeting space. </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8583237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session/64 minutes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US" b="1" dirty="0"/>
              <a:t>Ask</a:t>
            </a:r>
            <a:r>
              <a:rPr lang="en-US" dirty="0"/>
              <a:t> club officers to use the 5 Whys problem-solving technique to create 5 Whys statements, identify the root cause, and determine the root solutions.)</a:t>
            </a:r>
          </a:p>
        </p:txBody>
      </p:sp>
      <p:sp>
        <p:nvSpPr>
          <p:cNvPr id="4" name="Slide Number Placeholder 3"/>
          <p:cNvSpPr>
            <a:spLocks noGrp="1"/>
          </p:cNvSpPr>
          <p:nvPr>
            <p:ph type="sldNum" sz="quarter" idx="5"/>
          </p:nvPr>
        </p:nvSpPr>
        <p:spPr/>
        <p:txBody>
          <a:bodyPr/>
          <a:lstStyle/>
          <a:p>
            <a:fld id="{DC9DD302-1F34-F94E-BE63-3678BC305FEB}" type="slidenum">
              <a:rPr lang="en-US" smtClean="0"/>
              <a:pPr/>
              <a:t>46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4630638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session/64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US" dirty="0"/>
              <a:t>(Only </a:t>
            </a:r>
            <a:r>
              <a:rPr lang="en-US" b="1" dirty="0"/>
              <a:t>show</a:t>
            </a:r>
            <a:r>
              <a:rPr lang="en-US" dirty="0"/>
              <a:t> this slide, if needed, after the participants have developed their own 5 Why Analysis, Root Cause, and Root Solutions.)</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47</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7978568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for Case Studies: 20 minutes/30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AFTER Case Studies: 50 minutes of 60-minute session/64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marR="0" lvl="0" indent="0" algn="l" defTabSz="216000" rtl="0" eaLnBrk="1" fontAlgn="auto" latinLnBrk="0" hangingPunct="1">
              <a:lnSpc>
                <a:spcPts val="1500"/>
              </a:lnSpc>
              <a:spcBef>
                <a:spcPts val="0"/>
              </a:spcBef>
              <a:spcAft>
                <a:spcPts val="600"/>
              </a:spcAft>
              <a:buClrTx/>
              <a:buSzTx/>
              <a:buFont typeface="Wingdings" pitchFamily="2" charset="2"/>
              <a:buNone/>
              <a:tabLst>
                <a:tab pos="216000" algn="l"/>
                <a:tab pos="432000" algn="l"/>
                <a:tab pos="648000" algn="l"/>
                <a:tab pos="864000" algn="l"/>
              </a:tabLst>
              <a:defRPr/>
            </a:pPr>
            <a:r>
              <a:rPr lang="en-US" dirty="0"/>
              <a:t>(Only </a:t>
            </a:r>
            <a:r>
              <a:rPr lang="en-US" b="1" dirty="0"/>
              <a:t>show</a:t>
            </a:r>
            <a:r>
              <a:rPr lang="en-US" dirty="0"/>
              <a:t> this slide, if needed, after the participants have developed their own 5 Why Analysis, Root Cause, and Root Solutions.)</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Best Practices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Draft minutes within 48–72 hours.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Use a consistent template.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Set personal deadlines.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Maintain a minutes archive. </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Learning Outcome </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Timely minutes support accountability, clarity, and effective governance. </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48</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8083905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1 minute/2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51 of 60-minute session/66 minutes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(Interactive Activity – Ask participants:) What key lessons have you learned during your time as Secretary and from the training today?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online training</a:t>
            </a:r>
            <a:r>
              <a:rPr lang="en-US" dirty="0"/>
              <a:t>, invite club officers to enter their responses into the Zoom Chat. Then share some of their responses out loud or ask your Chat Master to do so. If you have a small group and want them to verbalize their responses, ask them to raise their digital hands but limit them to one sentence or less to allow multiple responses.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For onsite training</a:t>
            </a:r>
            <a:r>
              <a:rPr lang="en-US" dirty="0"/>
              <a:t>, ask them to raise their hands and again limit them to one sentence or less to have time for multiple responses.)</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Examples of Answers, if needed:</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Use of Zoom AI Assistant and minutes-taking Apps to speed up minutes-taking</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Accurate records, such as minutes and membership lists keep the club running smoothly</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A consistent approach, such as use of templates and checklists </a:t>
            </a:r>
          </a:p>
          <a:p>
            <a:pPr marL="171450" indent="-171450"/>
            <a:r>
              <a:rPr lang="en-GB" sz="1200" kern="1200" dirty="0">
                <a:solidFill>
                  <a:schemeClr val="tx1"/>
                </a:solidFill>
                <a:effectLst/>
                <a:latin typeface="Arial" panose="020B0604020202020204" pitchFamily="34" charset="0"/>
                <a:ea typeface="+mn-ea"/>
                <a:cs typeface="Arial" panose="020B0604020202020204" pitchFamily="34" charset="0"/>
              </a:rPr>
              <a:t>The role isn’t just about paperwork; it’s also about ensuring everyone receives the necessary updates.</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49</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6237595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1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52 of 60-minute session/67minutes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To support effective minute‑taking, several tools can help you capture what happens in a meeting. Microsoft Teams and Zoom both include built‑in transcription features that make creating minutes easier. Google Meet also provides transcripts that you can convert into minutes afterwards. If you prefer specialist tools, applications like Otter.ai can generate detailed notes automatically.</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And if you don’t have access to any of these tools, Robert’s Rules of Order (Chapter 16) gives clear guidance on how to take minutes manually.</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Share</a:t>
            </a:r>
            <a:r>
              <a:rPr lang="en-GB" sz="1200" kern="1200" dirty="0">
                <a:solidFill>
                  <a:schemeClr val="tx1"/>
                </a:solidFill>
                <a:effectLst/>
                <a:latin typeface="Arial" panose="020B0604020202020204" pitchFamily="34" charset="0"/>
                <a:ea typeface="+mn-ea"/>
                <a:cs typeface="Arial" panose="020B0604020202020204" pitchFamily="34" charset="0"/>
              </a:rPr>
              <a:t> the link to the Toastmasters meeting minutes template with attendees:</a:t>
            </a:r>
          </a:p>
          <a:p>
            <a:r>
              <a:rPr lang="en-US" sz="1200" kern="1200" dirty="0">
                <a:solidFill>
                  <a:schemeClr val="tx1"/>
                </a:solidFill>
                <a:effectLst/>
                <a:latin typeface="Arial" panose="020B0604020202020204" pitchFamily="34" charset="0"/>
                <a:ea typeface="+mn-ea"/>
                <a:cs typeface="Arial" panose="020B0604020202020204" pitchFamily="34" charset="0"/>
              </a:rPr>
              <a:t>Club EXCOM Meeting Minutes Templates</a:t>
            </a:r>
          </a:p>
          <a:p>
            <a:r>
              <a:rPr lang="en-US" sz="1200" kern="1200" dirty="0">
                <a:solidFill>
                  <a:schemeClr val="tx1"/>
                </a:solidFill>
                <a:effectLst/>
                <a:latin typeface="Arial" panose="020B0604020202020204" pitchFamily="34" charset="0"/>
                <a:ea typeface="+mn-ea"/>
                <a:cs typeface="Arial" panose="020B0604020202020204" pitchFamily="34" charset="0"/>
              </a:rPr>
              <a:t> (</a:t>
            </a:r>
            <a:r>
              <a:rPr lang="en-US" sz="1200" u="sng" kern="1200" dirty="0">
                <a:solidFill>
                  <a:schemeClr val="tx1"/>
                </a:solidFill>
                <a:effectLst/>
                <a:latin typeface="Arial" panose="020B0604020202020204" pitchFamily="34" charset="0"/>
                <a:ea typeface="+mn-ea"/>
                <a:cs typeface="Arial" panose="020B0604020202020204" pitchFamily="34" charset="0"/>
                <a:hlinkClick r:id="rId3"/>
              </a:rPr>
              <a:t>https://www.toastmasters.org/resources/club-executive-meeting-minutes</a:t>
            </a:r>
            <a:r>
              <a:rPr lang="en-US" sz="1200" kern="1200" dirty="0">
                <a:solidFill>
                  <a:schemeClr val="tx1"/>
                </a:solidFill>
                <a:effectLst/>
                <a:latin typeface="Arial" panose="020B0604020202020204" pitchFamily="34" charset="0"/>
                <a:ea typeface="+mn-ea"/>
                <a:cs typeface="Arial" panose="020B0604020202020204" pitchFamily="34" charset="0"/>
              </a:rPr>
              <a:t>)</a:t>
            </a:r>
            <a:br>
              <a:rPr lang="en-US" sz="1200" kern="1200" dirty="0">
                <a:solidFill>
                  <a:schemeClr val="tx1"/>
                </a:solidFill>
                <a:effectLst/>
                <a:latin typeface="Arial" panose="020B0604020202020204" pitchFamily="34" charset="0"/>
                <a:ea typeface="+mn-ea"/>
                <a:cs typeface="Arial" panose="020B0604020202020204" pitchFamily="34" charset="0"/>
              </a:rPr>
            </a:br>
            <a:endParaRPr lang="en-US" sz="1200" kern="1200" dirty="0">
              <a:solidFill>
                <a:schemeClr val="tx1"/>
              </a:solidFill>
              <a:effectLst/>
              <a:latin typeface="Arial" panose="020B0604020202020204" pitchFamily="34" charset="0"/>
              <a:ea typeface="+mn-ea"/>
              <a:cs typeface="Arial" panose="020B0604020202020204" pitchFamily="34" charset="0"/>
            </a:endParaRPr>
          </a:p>
          <a:p>
            <a:r>
              <a:rPr lang="en-US" sz="1200" kern="1200" dirty="0">
                <a:solidFill>
                  <a:schemeClr val="tx1"/>
                </a:solidFill>
                <a:effectLst/>
                <a:latin typeface="Arial" panose="020B0604020202020204" pitchFamily="34" charset="0"/>
                <a:ea typeface="+mn-ea"/>
                <a:cs typeface="Arial" panose="020B0604020202020204" pitchFamily="34" charset="0"/>
              </a:rPr>
              <a:t>Club Meeting Minutes Templates </a:t>
            </a:r>
          </a:p>
          <a:p>
            <a:r>
              <a:rPr lang="en-US" sz="1200" kern="1200" dirty="0">
                <a:solidFill>
                  <a:schemeClr val="tx1"/>
                </a:solidFill>
                <a:effectLst/>
                <a:latin typeface="Arial" panose="020B0604020202020204" pitchFamily="34" charset="0"/>
                <a:ea typeface="+mn-ea"/>
                <a:cs typeface="Arial" panose="020B0604020202020204" pitchFamily="34" charset="0"/>
              </a:rPr>
              <a:t>(</a:t>
            </a:r>
            <a:r>
              <a:rPr lang="en-US" sz="1200" u="sng" kern="1200" dirty="0">
                <a:solidFill>
                  <a:schemeClr val="tx1"/>
                </a:solidFill>
                <a:effectLst/>
                <a:latin typeface="Arial" panose="020B0604020202020204" pitchFamily="34" charset="0"/>
                <a:ea typeface="+mn-ea"/>
                <a:cs typeface="Arial" panose="020B0604020202020204" pitchFamily="34" charset="0"/>
                <a:hlinkClick r:id="rId4"/>
              </a:rPr>
              <a:t>https://www.toastmasters.org/resources/club-meeting-minutes</a:t>
            </a:r>
            <a:r>
              <a:rPr lang="en-US" sz="1200" kern="1200" dirty="0">
                <a:solidFill>
                  <a:schemeClr val="tx1"/>
                </a:solidFill>
                <a:effectLst/>
                <a:latin typeface="Arial" panose="020B0604020202020204" pitchFamily="34" charset="0"/>
                <a:ea typeface="+mn-ea"/>
                <a:cs typeface="Arial" panose="020B0604020202020204" pitchFamily="34" charset="0"/>
              </a:rPr>
              <a:t>)</a:t>
            </a:r>
          </a:p>
          <a:p>
            <a:pPr marL="0" indent="0">
              <a:buNone/>
            </a:pPr>
            <a:endParaRPr lang="en-GB" sz="1200" kern="1200" dirty="0">
              <a:solidFill>
                <a:schemeClr val="tx1"/>
              </a:solidFill>
              <a:effectLst/>
              <a:latin typeface="Arial" panose="020B060402020202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50</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7253237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1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53 of 60-minute session/68 minutes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To help club officers navigate Club Central, a video is available on the Toastmasters.org website.</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51</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383105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1 minute</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54 of 60-minute session/69 minutes of 75-minute session</a:t>
            </a:r>
          </a:p>
          <a:p>
            <a:pPr marL="0" indent="0">
              <a:buNone/>
            </a:pP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(Say) </a:t>
            </a:r>
            <a:r>
              <a:rPr lang="en-GB" sz="1200" kern="1200" dirty="0">
                <a:solidFill>
                  <a:schemeClr val="tx1"/>
                </a:solidFill>
                <a:effectLst/>
                <a:latin typeface="Arial" panose="020B0604020202020204" pitchFamily="34" charset="0"/>
                <a:ea typeface="+mn-ea"/>
                <a:cs typeface="Arial" panose="020B0604020202020204" pitchFamily="34" charset="0"/>
              </a:rPr>
              <a:t>To support Club Secretaries, Toastmasters created a series of Microsoft Word Templates to help write Executive Committee meeting minutes and club meeting agendas, if the meeting management club software you use does not generate its own formatted minutes or agenda for you.</a:t>
            </a:r>
            <a:br>
              <a:rPr lang="en-GB" sz="1200" kern="1200" dirty="0">
                <a:solidFill>
                  <a:schemeClr val="tx1"/>
                </a:solidFill>
                <a:effectLst/>
                <a:latin typeface="Arial" panose="020B0604020202020204" pitchFamily="34" charset="0"/>
                <a:ea typeface="+mn-ea"/>
                <a:cs typeface="Arial" panose="020B0604020202020204" pitchFamily="34" charset="0"/>
              </a:rPr>
            </a:br>
            <a:endParaRPr lang="en-GB" sz="12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Share</a:t>
            </a:r>
            <a:r>
              <a:rPr lang="en-GB" sz="1200" kern="1200" dirty="0">
                <a:solidFill>
                  <a:schemeClr val="tx1"/>
                </a:solidFill>
                <a:effectLst/>
                <a:latin typeface="Arial" panose="020B0604020202020204" pitchFamily="34" charset="0"/>
                <a:ea typeface="+mn-ea"/>
                <a:cs typeface="Arial" panose="020B0604020202020204" pitchFamily="34" charset="0"/>
              </a:rPr>
              <a:t> in the Zoom chat for online or hybrid trainings)</a:t>
            </a:r>
          </a:p>
          <a:p>
            <a:pPr marL="171450" indent="-171450">
              <a:buFont typeface="Wingdings" panose="05000000000000000000" pitchFamily="2" charset="2"/>
              <a:buChar char="§"/>
            </a:pPr>
            <a:r>
              <a:rPr lang="en-GB" sz="1200" kern="1200" dirty="0">
                <a:solidFill>
                  <a:schemeClr val="tx1"/>
                </a:solidFill>
                <a:effectLst/>
                <a:latin typeface="Arial" panose="020B0604020202020204" pitchFamily="34" charset="0"/>
                <a:ea typeface="+mn-ea"/>
                <a:cs typeface="Arial" panose="020B0604020202020204" pitchFamily="34" charset="0"/>
              </a:rPr>
              <a:t>ExCom meeting template: https://www.toastmasters.org/resources/club-executive-meeting-minutes</a:t>
            </a:r>
          </a:p>
          <a:p>
            <a:pPr marL="171450" indent="-171450">
              <a:buFont typeface="Wingdings" panose="05000000000000000000" pitchFamily="2" charset="2"/>
              <a:buChar char="§"/>
            </a:pPr>
            <a:r>
              <a:rPr lang="en-GB" sz="1200" kern="1200" dirty="0">
                <a:solidFill>
                  <a:schemeClr val="tx1"/>
                </a:solidFill>
                <a:effectLst/>
                <a:latin typeface="Arial" panose="020B0604020202020204" pitchFamily="34" charset="0"/>
                <a:ea typeface="+mn-ea"/>
                <a:cs typeface="Arial" panose="020B0604020202020204" pitchFamily="34" charset="0"/>
              </a:rPr>
              <a:t>Club meeting minutes template: https://www.toastmasters.org/resources/club-meeting-minutes</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52</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9934142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6300" y="454025"/>
            <a:ext cx="5105400" cy="2871788"/>
          </a:xfrm>
        </p:spPr>
        <p:txBody>
          <a:bodyPr/>
          <a:lstStyle/>
          <a:p>
            <a:endParaRPr lang="en-US" dirty="0"/>
          </a:p>
        </p:txBody>
      </p:sp>
      <p:sp>
        <p:nvSpPr>
          <p:cNvPr id="3" name="Notes Placeholder 2"/>
          <p:cNvSpPr>
            <a:spLocks noGrp="1"/>
          </p:cNvSpPr>
          <p:nvPr>
            <p:ph type="body" idx="1"/>
          </p:nvPr>
        </p:nvSpPr>
        <p:spPr>
          <a:xfrm>
            <a:off x="304800" y="3564833"/>
            <a:ext cx="6268277" cy="9037983"/>
          </a:xfrm>
        </p:spPr>
        <p:txBody>
          <a:bodyPr/>
          <a:lstStyle/>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Time on slide: 2 minutes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Elapsed time: 56 of 60-minute session/71 minutes of 75-minute session</a:t>
            </a:r>
          </a:p>
          <a:p>
            <a:pPr marL="0" indent="0">
              <a:buNone/>
            </a:pPr>
            <a:endParaRPr lang="en-GB" sz="11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(Say) </a:t>
            </a:r>
            <a:r>
              <a:rPr lang="en-GB" sz="1100" kern="1200" dirty="0">
                <a:solidFill>
                  <a:schemeClr val="tx1"/>
                </a:solidFill>
                <a:effectLst/>
                <a:latin typeface="Arial" panose="020B0604020202020204" pitchFamily="34" charset="0"/>
                <a:ea typeface="+mn-ea"/>
                <a:cs typeface="Arial" panose="020B0604020202020204" pitchFamily="34" charset="0"/>
              </a:rPr>
              <a:t>Succession planning and a timely transition are essential in Toastmasters officer roles.</a:t>
            </a:r>
          </a:p>
          <a:p>
            <a:pPr marL="0" marR="0" lvl="0" indent="0" algn="l" defTabSz="216000" rtl="0" eaLnBrk="1" fontAlgn="auto" latinLnBrk="0" hangingPunct="1">
              <a:buClrTx/>
              <a:buSzTx/>
              <a:buFont typeface="Wingdings" pitchFamily="2" charset="2"/>
              <a:buNone/>
              <a:tabLst>
                <a:tab pos="216000" algn="l"/>
                <a:tab pos="432000" algn="l"/>
                <a:tab pos="648000" algn="l"/>
                <a:tab pos="864000" algn="l"/>
              </a:tabLst>
              <a:defRPr/>
            </a:pPr>
            <a:endParaRPr lang="en-US" sz="1100" b="1" dirty="0"/>
          </a:p>
          <a:p>
            <a:pPr indent="0">
              <a:buNone/>
              <a:defRPr/>
            </a:pPr>
            <a:r>
              <a:rPr lang="en-US" sz="1100" b="1" dirty="0">
                <a:latin typeface="Arial"/>
                <a:cs typeface="Arial"/>
              </a:rPr>
              <a:t>(Ask) </a:t>
            </a:r>
            <a:r>
              <a:rPr lang="en-US" sz="1100" dirty="0">
                <a:latin typeface="Arial"/>
                <a:cs typeface="Arial"/>
              </a:rPr>
              <a:t>How were you selected to serve as Secretary this year? Which member of your club do you want to serve as Secretary next year? What skills does this member have to serve as the Secretary next year?</a:t>
            </a:r>
            <a:endParaRPr lang="en-GB" sz="1100" kern="1200" dirty="0">
              <a:solidFill>
                <a:schemeClr val="tx1"/>
              </a:solidFill>
              <a:effectLst/>
            </a:endParaRPr>
          </a:p>
          <a:p>
            <a:pPr marL="0" marR="0" lvl="0" indent="0" algn="l" defTabSz="914400" rtl="0" eaLnBrk="1" fontAlgn="auto" latinLnBrk="0" hangingPunct="1">
              <a:buClrTx/>
              <a:buSzTx/>
              <a:buFontTx/>
              <a:buNone/>
              <a:tabLst/>
              <a:defRPr/>
            </a:pPr>
            <a:br>
              <a:rPr lang="en-GB" sz="1100" kern="1200" dirty="0">
                <a:solidFill>
                  <a:schemeClr val="tx1"/>
                </a:solidFill>
                <a:effectLst/>
                <a:latin typeface="Arial" panose="020B0604020202020204" pitchFamily="34" charset="0"/>
                <a:ea typeface="+mn-ea"/>
                <a:cs typeface="Arial" panose="020B0604020202020204" pitchFamily="34" charset="0"/>
              </a:rPr>
            </a:br>
            <a:r>
              <a:rPr lang="en-US" sz="1100" b="1" dirty="0"/>
              <a:t>(For online training</a:t>
            </a:r>
            <a:r>
              <a:rPr lang="en-US" sz="1100" dirty="0"/>
              <a:t>, invite club officers to enter their responses into the Zoom Chat. Then share some of their responses out loud or ask your Chat Master to do so. If you have a small group and want them to verbalize their responses, ask them to raise their digital hands but limit them to one sentence or less to allow multiple responses. </a:t>
            </a:r>
          </a:p>
          <a:p>
            <a:pPr marL="0" marR="0" lvl="0" indent="0" algn="l" defTabSz="914400" rtl="0" eaLnBrk="1" fontAlgn="auto" latinLnBrk="0" hangingPunct="1">
              <a:buClrTx/>
              <a:buSzTx/>
              <a:buFontTx/>
              <a:buNone/>
              <a:tabLst/>
              <a:defRPr/>
            </a:pPr>
            <a:endParaRPr lang="en-US" sz="800" b="1" dirty="0"/>
          </a:p>
          <a:p>
            <a:pPr marL="0" marR="0" lvl="0" indent="0" algn="l" defTabSz="914400" rtl="0" eaLnBrk="1" fontAlgn="auto" latinLnBrk="0" hangingPunct="1">
              <a:buClrTx/>
              <a:buSzTx/>
              <a:buFontTx/>
              <a:buNone/>
              <a:tabLst/>
              <a:defRPr/>
            </a:pPr>
            <a:r>
              <a:rPr lang="en-US" sz="1100" b="1" dirty="0"/>
              <a:t>For onsite training</a:t>
            </a:r>
            <a:r>
              <a:rPr lang="en-US" sz="1100" dirty="0"/>
              <a:t>, ask them to raise their hands and again limit them to one sentence or less to have time for multiple responses.)</a:t>
            </a:r>
          </a:p>
          <a:p>
            <a:pPr marL="0" marR="0" lvl="0" indent="0" algn="l" defTabSz="914400" rtl="0" eaLnBrk="1" fontAlgn="auto" latinLnBrk="0" hangingPunct="1">
              <a:buClrTx/>
              <a:buSzTx/>
              <a:buFontTx/>
              <a:buNone/>
              <a:tabLst/>
              <a:defRPr/>
            </a:pPr>
            <a:endParaRPr lang="en-US" sz="800" b="1"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buClrTx/>
              <a:buSzTx/>
              <a:buFontTx/>
              <a:buNone/>
              <a:tabLst/>
              <a:defRPr/>
            </a:pPr>
            <a:r>
              <a:rPr lang="en-GB" sz="1100" kern="1200" dirty="0">
                <a:solidFill>
                  <a:schemeClr val="tx1"/>
                </a:solidFill>
                <a:effectLst/>
                <a:latin typeface="Arial" panose="020B0604020202020204" pitchFamily="34" charset="0"/>
                <a:ea typeface="+mn-ea"/>
                <a:cs typeface="Arial" panose="020B0604020202020204" pitchFamily="34" charset="0"/>
              </a:rPr>
              <a:t>(Use the information below to add to the responses from the officers. Show the points on the slide.</a:t>
            </a:r>
          </a:p>
          <a:p>
            <a:pPr marL="0" marR="0" lvl="0" indent="0" algn="l" defTabSz="914400" rtl="0" eaLnBrk="1" fontAlgn="auto" latinLnBrk="0" hangingPunct="1">
              <a:buClrTx/>
              <a:buSzTx/>
              <a:buFontTx/>
              <a:buNone/>
              <a:tabLst/>
              <a:defRPr/>
            </a:pPr>
            <a:r>
              <a:rPr lang="en-GB" sz="1100" b="1" kern="1200" dirty="0">
                <a:solidFill>
                  <a:schemeClr val="tx1"/>
                </a:solidFill>
                <a:effectLst/>
                <a:latin typeface="Arial" panose="020B0604020202020204" pitchFamily="34" charset="0"/>
                <a:ea typeface="+mn-ea"/>
                <a:cs typeface="Arial" panose="020B0604020202020204" pitchFamily="34" charset="0"/>
              </a:rPr>
              <a:t>The Top 3 Transition Tips are:</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Start early to search for a successor – appoint an assistant, organize role shadowing.</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Agree on dates for transition sessions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Provide a structured handover with a plan and checklist</a:t>
            </a:r>
            <a:br>
              <a:rPr lang="en-GB" sz="1100" kern="1200" dirty="0">
                <a:solidFill>
                  <a:schemeClr val="tx1"/>
                </a:solidFill>
                <a:effectLst/>
                <a:latin typeface="Arial" panose="020B0604020202020204" pitchFamily="34" charset="0"/>
                <a:ea typeface="+mn-ea"/>
                <a:cs typeface="Arial" panose="020B0604020202020204" pitchFamily="34" charset="0"/>
              </a:rPr>
            </a:b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For the new Secretary, a good transition isn’t just about handing over documents - it’s about ensuring your successor feels confident, supported, and ready to keep the club’s information flowing smoothly.</a:t>
            </a:r>
          </a:p>
          <a:p>
            <a:pPr marL="0" indent="0">
              <a:buNone/>
            </a:pPr>
            <a:endParaRPr lang="en-GB" sz="8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Here are some ways the Secretary can prepare for the transition to the incoming Secretary:</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Create a Secretary Transition Handover Information Packet that includes the following:</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Club and Executive Committee meeting minutes for at least the past 12 months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Club Central login steps </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Officer contact list for the current and incoming officers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Current member list (in Club Central) and previous club member lists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Templates for the club and Executive Committee agendas, minutes, and email reminders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Key deadlines for Club Success Plan, officer lists, first and second round club officer training, and membership renewals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Accounts and password access (if maintained by the Secretary) </a:t>
            </a:r>
          </a:p>
          <a:p>
            <a:pPr marL="0" indent="0">
              <a:buNone/>
            </a:pPr>
            <a:endParaRPr lang="en-GB" sz="110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100" b="1" kern="1200" dirty="0">
                <a:solidFill>
                  <a:schemeClr val="tx1"/>
                </a:solidFill>
                <a:effectLst/>
                <a:latin typeface="Arial" panose="020B0604020202020204" pitchFamily="34" charset="0"/>
                <a:ea typeface="+mn-ea"/>
                <a:cs typeface="Arial" panose="020B0604020202020204" pitchFamily="34" charset="0"/>
              </a:rPr>
              <a:t>Document “How To” Processes</a:t>
            </a:r>
          </a:p>
          <a:p>
            <a:pPr marL="0" indent="0">
              <a:buNone/>
            </a:pPr>
            <a:r>
              <a:rPr lang="en-GB" sz="1100" kern="1200" dirty="0">
                <a:solidFill>
                  <a:schemeClr val="tx1"/>
                </a:solidFill>
                <a:effectLst/>
                <a:latin typeface="Arial" panose="020B0604020202020204" pitchFamily="34" charset="0"/>
                <a:ea typeface="+mn-ea"/>
                <a:cs typeface="Arial" panose="020B0604020202020204" pitchFamily="34" charset="0"/>
              </a:rPr>
              <a:t>Provide step-by-step notes for:</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Entering club officer changes in Club Central</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Submitting Distinguished Club Program (DCP) related updates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Distributing meeting minutes</a:t>
            </a:r>
          </a:p>
          <a:p>
            <a:pPr marL="0" indent="0">
              <a:buNone/>
            </a:pPr>
            <a:br>
              <a:rPr lang="en-GB" sz="1100" kern="1200" dirty="0">
                <a:solidFill>
                  <a:schemeClr val="tx1"/>
                </a:solidFill>
                <a:effectLst/>
                <a:latin typeface="Arial" panose="020B0604020202020204" pitchFamily="34" charset="0"/>
                <a:ea typeface="+mn-ea"/>
                <a:cs typeface="Arial" panose="020B0604020202020204" pitchFamily="34" charset="0"/>
              </a:rPr>
            </a:br>
            <a:r>
              <a:rPr lang="en-GB" sz="1100" b="1" kern="1200" dirty="0">
                <a:solidFill>
                  <a:schemeClr val="tx1"/>
                </a:solidFill>
                <a:effectLst/>
                <a:latin typeface="Arial" panose="020B0604020202020204" pitchFamily="34" charset="0"/>
                <a:ea typeface="+mn-ea"/>
                <a:cs typeface="Arial" panose="020B0604020202020204" pitchFamily="34" charset="0"/>
              </a:rPr>
              <a:t>Mentor the Incoming Secretary</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Invite successor to at least one Executive Committee meeting where the successor observes and helps prepare minutes</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Walk them through how to make updates in Club Central</a:t>
            </a:r>
          </a:p>
          <a:p>
            <a:pPr marL="171450" indent="-171450"/>
            <a:r>
              <a:rPr lang="en-GB" sz="1100" kern="1200" dirty="0">
                <a:solidFill>
                  <a:schemeClr val="tx1"/>
                </a:solidFill>
                <a:effectLst/>
                <a:latin typeface="Arial" panose="020B0604020202020204" pitchFamily="34" charset="0"/>
                <a:ea typeface="+mn-ea"/>
                <a:cs typeface="Arial" panose="020B0604020202020204" pitchFamily="34" charset="0"/>
              </a:rPr>
              <a:t>Answer questions and share tips on planning, organizing, and managing time and communication</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53</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3572607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Time on slide: 1.5 minutes</a:t>
            </a: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Elapsed time: 57.5 of 60-minute session/72.5 of 75-minute session</a:t>
            </a:r>
            <a:br>
              <a:rPr lang="en-GB" sz="1200" b="1" kern="1200" dirty="0">
                <a:solidFill>
                  <a:schemeClr val="tx1"/>
                </a:solidFill>
                <a:effectLst/>
                <a:latin typeface="Arial" panose="020B0604020202020204" pitchFamily="34" charset="0"/>
                <a:ea typeface="+mn-ea"/>
                <a:cs typeface="Arial" panose="020B0604020202020204" pitchFamily="34" charset="0"/>
              </a:rPr>
            </a:br>
            <a:endParaRPr lang="en-GB" sz="120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20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200" kern="1200" dirty="0">
                <a:solidFill>
                  <a:schemeClr val="tx1"/>
                </a:solidFill>
                <a:effectLst/>
                <a:latin typeface="Arial" panose="020B0604020202020204" pitchFamily="34" charset="0"/>
                <a:ea typeface="+mn-ea"/>
                <a:cs typeface="Arial" panose="020B0604020202020204" pitchFamily="34" charset="0"/>
              </a:rPr>
              <a:t>(</a:t>
            </a:r>
            <a:r>
              <a:rPr lang="en-GB" sz="1200" b="1" kern="1200" dirty="0">
                <a:solidFill>
                  <a:schemeClr val="tx1"/>
                </a:solidFill>
                <a:effectLst/>
                <a:latin typeface="Arial" panose="020B0604020202020204" pitchFamily="34" charset="0"/>
                <a:ea typeface="+mn-ea"/>
                <a:cs typeface="Arial" panose="020B0604020202020204" pitchFamily="34" charset="0"/>
              </a:rPr>
              <a:t>Answer</a:t>
            </a:r>
            <a:r>
              <a:rPr lang="en-GB" sz="1200" kern="1200" dirty="0">
                <a:solidFill>
                  <a:schemeClr val="tx1"/>
                </a:solidFill>
                <a:effectLst/>
                <a:latin typeface="Arial" panose="020B0604020202020204" pitchFamily="34" charset="0"/>
                <a:ea typeface="+mn-ea"/>
                <a:cs typeface="Arial" panose="020B0604020202020204" pitchFamily="34" charset="0"/>
              </a:rPr>
              <a:t> any questions from the club secretaries.)</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54</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0140680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6300" y="454025"/>
            <a:ext cx="5105400" cy="2871788"/>
          </a:xfrm>
        </p:spPr>
        <p:txBody>
          <a:bodyPr/>
          <a:lstStyle/>
          <a:p>
            <a:endParaRPr lang="en-US" dirty="0"/>
          </a:p>
        </p:txBody>
      </p:sp>
      <p:sp>
        <p:nvSpPr>
          <p:cNvPr id="3" name="Notes Placeholder 2"/>
          <p:cNvSpPr>
            <a:spLocks noGrp="1"/>
          </p:cNvSpPr>
          <p:nvPr>
            <p:ph type="body" idx="1"/>
          </p:nvPr>
        </p:nvSpPr>
        <p:spPr>
          <a:xfrm>
            <a:off x="463827" y="3564835"/>
            <a:ext cx="5976730" cy="11966714"/>
          </a:xfrm>
        </p:spPr>
        <p:txBody>
          <a:bodyPr/>
          <a:lstStyle/>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Time on slide: 2 minutes</a:t>
            </a: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Elapsed time: 59.5 of 60-minute session/74.5 of 75-minute session</a:t>
            </a:r>
            <a:br>
              <a:rPr lang="en-GB" sz="1050" b="1" kern="1200" dirty="0">
                <a:solidFill>
                  <a:schemeClr val="tx1"/>
                </a:solidFill>
                <a:effectLst/>
                <a:latin typeface="Arial" panose="020B0604020202020204" pitchFamily="34" charset="0"/>
                <a:ea typeface="+mn-ea"/>
                <a:cs typeface="Arial" panose="020B0604020202020204" pitchFamily="34" charset="0"/>
              </a:rPr>
            </a:br>
            <a:endParaRPr lang="en-GB" sz="1050" b="1"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Facilitator Notes:</a:t>
            </a: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(Say) </a:t>
            </a:r>
            <a:r>
              <a:rPr lang="en-GB" sz="1050" kern="1200" dirty="0">
                <a:solidFill>
                  <a:schemeClr val="tx1"/>
                </a:solidFill>
                <a:effectLst/>
                <a:latin typeface="Arial" panose="020B0604020202020204" pitchFamily="34" charset="0"/>
                <a:ea typeface="+mn-ea"/>
                <a:cs typeface="Arial" panose="020B0604020202020204" pitchFamily="34" charset="0"/>
              </a:rPr>
              <a:t>The final six months should be focused on helping your club finish the year strong and start the new year smoothly. What are the key actions a Club Secretary needs to complete between January and June?</a:t>
            </a:r>
            <a:br>
              <a:rPr lang="en-GB" sz="1050" kern="1200" dirty="0">
                <a:solidFill>
                  <a:schemeClr val="tx1"/>
                </a:solidFill>
                <a:effectLst/>
                <a:latin typeface="Arial" panose="020B0604020202020204" pitchFamily="34" charset="0"/>
                <a:ea typeface="+mn-ea"/>
                <a:cs typeface="Arial" panose="020B0604020202020204" pitchFamily="34" charset="0"/>
              </a:rPr>
            </a:b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dirty="0"/>
              <a:t>(For online training</a:t>
            </a:r>
            <a:r>
              <a:rPr lang="en-US" sz="1050" dirty="0"/>
              <a:t>, invite club officers to enter their responses into the Zoom Chat. Then share some of their responses out loud or ask your Chat Master to do so. If you have a small group and want them to verbalize their responses, ask them to raise their digital hands but limit them to one sentence or less to allow multiple responses.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05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050" b="1" dirty="0"/>
              <a:t>For onsite training</a:t>
            </a:r>
            <a:r>
              <a:rPr lang="en-US" sz="1050" dirty="0"/>
              <a:t>, ask them to raise their hands and again limit them to one sentence or less to have time for multiple responses.)</a:t>
            </a:r>
            <a:br>
              <a:rPr lang="en-GB" sz="1050" kern="1200" dirty="0">
                <a:solidFill>
                  <a:schemeClr val="tx1"/>
                </a:solidFill>
                <a:effectLst/>
                <a:latin typeface="Arial" panose="020B0604020202020204" pitchFamily="34" charset="0"/>
                <a:ea typeface="+mn-ea"/>
                <a:cs typeface="Arial" panose="020B0604020202020204" pitchFamily="34" charset="0"/>
              </a:rPr>
            </a:b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kern="1200" dirty="0">
                <a:solidFill>
                  <a:schemeClr val="tx1"/>
                </a:solidFill>
                <a:effectLst/>
                <a:latin typeface="Arial" panose="020B0604020202020204" pitchFamily="34" charset="0"/>
                <a:ea typeface="+mn-ea"/>
                <a:cs typeface="Arial" panose="020B0604020202020204" pitchFamily="34" charset="0"/>
              </a:rPr>
              <a:t>(Use the information below to add to the responses from the officers. Show the “Next Steps” on the slide.</a:t>
            </a:r>
          </a:p>
          <a:p>
            <a:pPr marL="0" indent="0">
              <a:buNone/>
            </a:pP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Note</a:t>
            </a:r>
            <a:r>
              <a:rPr lang="en-GB" sz="1050" kern="1200" dirty="0">
                <a:solidFill>
                  <a:schemeClr val="tx1"/>
                </a:solidFill>
                <a:effectLst/>
                <a:latin typeface="Arial" panose="020B0604020202020204" pitchFamily="34" charset="0"/>
                <a:ea typeface="+mn-ea"/>
                <a:cs typeface="Arial" panose="020B0604020202020204" pitchFamily="34" charset="0"/>
              </a:rPr>
              <a:t> that the role of Secretary varies depending on the club, e.g. in some clubs the Secretary supports the Treasurer in monitoring dues. In others, they work more closely with the VPPR and update the website. Invite officers to share what happens in their club.</a:t>
            </a:r>
          </a:p>
          <a:p>
            <a:pPr marL="0" indent="0">
              <a:buNone/>
            </a:pP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1. Continue to keep accurate records</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Maintain detailed meeting minutes and Executive Committee records. </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Update officer and member records in Club Central promptly. </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Verify the membership roster is correct in Club Central.</a:t>
            </a:r>
          </a:p>
          <a:p>
            <a:pPr marL="0" indent="0">
              <a:buNone/>
            </a:pP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2. Support membership dues renewal (March cycle)</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Coordinate with the Treasurer to ensure all renewals are processed on time. </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Track payments and confirm status in Club Central to avoid lapses in membership. </a:t>
            </a:r>
          </a:p>
          <a:p>
            <a:pPr marL="0" indent="0">
              <a:buNone/>
            </a:pP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3. Monitor Club Success Plan progress</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Record updates for the Distinguished Club Program (DCP) progress in minutes. </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Share reminders with officers about key deadlines and reporting. </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Document achievements contributing to year-end recognition. </a:t>
            </a:r>
          </a:p>
          <a:p>
            <a:pPr marL="0" indent="0">
              <a:buNone/>
            </a:pP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4. Start recruiting your successor </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Observe your club members – Who would be a good replacement for you?</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Approach these members and explain the responsibilities of the Secretary’s role</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Ask about their interest in serving as a club officer</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Share their interest with the Executive Committee and the Club Leadership Chair, who is seeking club officer candidates</a:t>
            </a:r>
          </a:p>
          <a:p>
            <a:pPr marL="0" indent="0">
              <a:buNone/>
            </a:pP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5. Prepare for Elections and Transition </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Support officer elections (April–June) and accurately record results. </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Submit the Incoming Officer List in Club Central by June 30. </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Organize and archive all club records for smooth transition to the new Secretary. </a:t>
            </a:r>
          </a:p>
          <a:p>
            <a:pPr marL="0" indent="0">
              <a:buNone/>
            </a:pP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6. Submit new club officer list by June 30*</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After club elections, submit new club officer list in Club Central by June 30 *or for clubs with semi- annual elections in November, submit by December 31.</a:t>
            </a:r>
            <a:br>
              <a:rPr lang="en-GB" sz="1050" kern="1200" dirty="0">
                <a:solidFill>
                  <a:schemeClr val="tx1"/>
                </a:solidFill>
                <a:effectLst/>
                <a:latin typeface="Arial" panose="020B0604020202020204" pitchFamily="34" charset="0"/>
                <a:ea typeface="+mn-ea"/>
                <a:cs typeface="Arial" panose="020B0604020202020204" pitchFamily="34" charset="0"/>
              </a:rPr>
            </a:b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7. Ensure Transition Continuity and Communication </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Respond promptly to correspondence from Area/District leaders. </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Distribute minutes, officer updates, and reminders to members. </a:t>
            </a:r>
          </a:p>
          <a:p>
            <a:pPr marL="171450" indent="-171450"/>
            <a:r>
              <a:rPr lang="en-GB" sz="1050" kern="1200" dirty="0">
                <a:solidFill>
                  <a:schemeClr val="tx1"/>
                </a:solidFill>
                <a:effectLst/>
                <a:latin typeface="Arial" panose="020B0604020202020204" pitchFamily="34" charset="0"/>
                <a:ea typeface="+mn-ea"/>
                <a:cs typeface="Arial" panose="020B0604020202020204" pitchFamily="34" charset="0"/>
              </a:rPr>
              <a:t>Preserve a clear archive of club documents for the incoming leadership team.</a:t>
            </a:r>
          </a:p>
          <a:p>
            <a:pPr marL="0" indent="0">
              <a:buNone/>
            </a:pP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Additional information, if needed:</a:t>
            </a:r>
          </a:p>
          <a:p>
            <a:pPr marL="0" indent="0">
              <a:buNone/>
            </a:pPr>
            <a:r>
              <a:rPr lang="en-GB" sz="1050" b="1" kern="1200" dirty="0">
                <a:solidFill>
                  <a:schemeClr val="tx1"/>
                </a:solidFill>
                <a:effectLst/>
                <a:latin typeface="Arial" panose="020B0604020202020204" pitchFamily="34" charset="0"/>
                <a:ea typeface="+mn-ea"/>
                <a:cs typeface="Arial" panose="020B0604020202020204" pitchFamily="34" charset="0"/>
              </a:rPr>
              <a:t>By December 31: </a:t>
            </a:r>
            <a:r>
              <a:rPr lang="en-GB" sz="1050" kern="1200" dirty="0">
                <a:solidFill>
                  <a:schemeClr val="tx1"/>
                </a:solidFill>
                <a:effectLst/>
                <a:latin typeface="Arial" panose="020B0604020202020204" pitchFamily="34" charset="0"/>
                <a:ea typeface="+mn-ea"/>
                <a:cs typeface="Arial" panose="020B0604020202020204" pitchFamily="34" charset="0"/>
              </a:rPr>
              <a:t>Confirm and update the club officer list in Club Central (if your club elects new officers at mid-year). </a:t>
            </a:r>
          </a:p>
          <a:p>
            <a:pPr marL="0" indent="0">
              <a:buNone/>
            </a:pPr>
            <a:endParaRPr lang="en-GB" sz="1050" kern="1200" dirty="0">
              <a:solidFill>
                <a:schemeClr val="tx1"/>
              </a:solidFill>
              <a:effectLst/>
              <a:latin typeface="Arial" panose="020B0604020202020204" pitchFamily="34" charset="0"/>
              <a:ea typeface="+mn-ea"/>
              <a:cs typeface="Arial" panose="020B0604020202020204" pitchFamily="34" charset="0"/>
            </a:endParaRPr>
          </a:p>
          <a:p>
            <a:pPr marL="171450" indent="-171450"/>
            <a:r>
              <a:rPr lang="en-GB" sz="1050" b="1" kern="1200" dirty="0">
                <a:solidFill>
                  <a:schemeClr val="tx1"/>
                </a:solidFill>
                <a:effectLst/>
                <a:latin typeface="Arial" panose="020B0604020202020204" pitchFamily="34" charset="0"/>
                <a:ea typeface="+mn-ea"/>
                <a:cs typeface="Arial" panose="020B0604020202020204" pitchFamily="34" charset="0"/>
              </a:rPr>
              <a:t>January: </a:t>
            </a:r>
            <a:r>
              <a:rPr lang="en-GB" sz="1050" kern="1200" dirty="0">
                <a:solidFill>
                  <a:schemeClr val="tx1"/>
                </a:solidFill>
                <a:effectLst/>
                <a:latin typeface="Arial" panose="020B0604020202020204" pitchFamily="34" charset="0"/>
                <a:ea typeface="+mn-ea"/>
                <a:cs typeface="Arial" panose="020B0604020202020204" pitchFamily="34" charset="0"/>
              </a:rPr>
              <a:t>Check renewal dates for meeting venue, if applicable.</a:t>
            </a:r>
          </a:p>
          <a:p>
            <a:pPr marL="171450" indent="-171450"/>
            <a:r>
              <a:rPr lang="en-GB" sz="1050" b="1" kern="1200" dirty="0">
                <a:solidFill>
                  <a:schemeClr val="tx1"/>
                </a:solidFill>
                <a:effectLst/>
                <a:latin typeface="Arial" panose="020B0604020202020204" pitchFamily="34" charset="0"/>
                <a:ea typeface="+mn-ea"/>
                <a:cs typeface="Arial" panose="020B0604020202020204" pitchFamily="34" charset="0"/>
              </a:rPr>
              <a:t>February: </a:t>
            </a:r>
            <a:r>
              <a:rPr lang="en-GB" sz="1050" kern="1200" dirty="0">
                <a:solidFill>
                  <a:schemeClr val="tx1"/>
                </a:solidFill>
                <a:effectLst/>
                <a:latin typeface="Arial" panose="020B0604020202020204" pitchFamily="34" charset="0"/>
                <a:ea typeface="+mn-ea"/>
                <a:cs typeface="Arial" panose="020B0604020202020204" pitchFamily="34" charset="0"/>
              </a:rPr>
              <a:t>Ensure the club roster in Club Central is accurate.</a:t>
            </a:r>
            <a:r>
              <a:rPr lang="en-GB" sz="1050" b="1" kern="1200" dirty="0">
                <a:solidFill>
                  <a:schemeClr val="tx1"/>
                </a:solidFill>
                <a:effectLst/>
                <a:latin typeface="Arial" panose="020B0604020202020204" pitchFamily="34" charset="0"/>
                <a:ea typeface="+mn-ea"/>
                <a:cs typeface="Arial" panose="020B0604020202020204" pitchFamily="34" charset="0"/>
              </a:rPr>
              <a:t> </a:t>
            </a:r>
            <a:r>
              <a:rPr lang="en-GB" sz="1050" kern="1200" dirty="0">
                <a:solidFill>
                  <a:schemeClr val="tx1"/>
                </a:solidFill>
                <a:effectLst/>
                <a:latin typeface="Arial" panose="020B0604020202020204" pitchFamily="34" charset="0"/>
                <a:ea typeface="+mn-ea"/>
                <a:cs typeface="Arial" panose="020B0604020202020204" pitchFamily="34" charset="0"/>
              </a:rPr>
              <a:t>Confirm member eligibility lists with Treasurer and VPE, as this is important for contests.</a:t>
            </a:r>
          </a:p>
          <a:p>
            <a:pPr marL="171450" indent="-171450"/>
            <a:r>
              <a:rPr lang="en-GB" sz="1050" b="0" kern="1200" dirty="0">
                <a:solidFill>
                  <a:schemeClr val="tx1"/>
                </a:solidFill>
                <a:effectLst/>
                <a:latin typeface="Arial" panose="020B0604020202020204" pitchFamily="34" charset="0"/>
                <a:ea typeface="+mn-ea"/>
                <a:cs typeface="Arial" panose="020B0604020202020204" pitchFamily="34" charset="0"/>
              </a:rPr>
              <a:t>March: </a:t>
            </a:r>
            <a:r>
              <a:rPr lang="en-GB" sz="1050" kern="1200" dirty="0">
                <a:solidFill>
                  <a:schemeClr val="tx1"/>
                </a:solidFill>
                <a:effectLst/>
                <a:latin typeface="Arial" panose="020B0604020202020204" pitchFamily="34" charset="0"/>
                <a:ea typeface="+mn-ea"/>
                <a:cs typeface="Arial" panose="020B0604020202020204" pitchFamily="34" charset="0"/>
              </a:rPr>
              <a:t>File minutes of any special meetings, e.g. contest planning.</a:t>
            </a:r>
          </a:p>
          <a:p>
            <a:pPr marL="171450" indent="-171450"/>
            <a:r>
              <a:rPr lang="en-GB" sz="1050" b="1" kern="1200" dirty="0">
                <a:solidFill>
                  <a:schemeClr val="tx1"/>
                </a:solidFill>
                <a:effectLst/>
                <a:latin typeface="Arial" panose="020B0604020202020204" pitchFamily="34" charset="0"/>
                <a:ea typeface="+mn-ea"/>
                <a:cs typeface="Arial" panose="020B0604020202020204" pitchFamily="34" charset="0"/>
              </a:rPr>
              <a:t>April: </a:t>
            </a:r>
            <a:r>
              <a:rPr lang="en-GB" sz="1050" kern="1200" dirty="0">
                <a:solidFill>
                  <a:schemeClr val="tx1"/>
                </a:solidFill>
                <a:effectLst/>
                <a:latin typeface="Arial" panose="020B0604020202020204" pitchFamily="34" charset="0"/>
                <a:ea typeface="+mn-ea"/>
                <a:cs typeface="Arial" panose="020B0604020202020204" pitchFamily="34" charset="0"/>
              </a:rPr>
              <a:t>Begin preparing administrative materials for club officer elections (scheduled in May).</a:t>
            </a:r>
          </a:p>
          <a:p>
            <a:pPr marL="171450" indent="-171450"/>
            <a:r>
              <a:rPr lang="en-GB" sz="1050" b="1" kern="1200" dirty="0">
                <a:solidFill>
                  <a:schemeClr val="tx1"/>
                </a:solidFill>
                <a:effectLst/>
                <a:latin typeface="Arial" panose="020B0604020202020204" pitchFamily="34" charset="0"/>
                <a:ea typeface="+mn-ea"/>
                <a:cs typeface="Arial" panose="020B0604020202020204" pitchFamily="34" charset="0"/>
              </a:rPr>
              <a:t>May: </a:t>
            </a:r>
            <a:r>
              <a:rPr lang="en-GB" sz="1050" kern="1200" dirty="0">
                <a:solidFill>
                  <a:schemeClr val="tx1"/>
                </a:solidFill>
                <a:effectLst/>
                <a:latin typeface="Arial" panose="020B0604020202020204" pitchFamily="34" charset="0"/>
                <a:ea typeface="+mn-ea"/>
                <a:cs typeface="Arial" panose="020B0604020202020204" pitchFamily="34" charset="0"/>
              </a:rPr>
              <a:t>After club officer elections, submit the new club officer list in Club Central by June 30 or for clubs with semiannual elections in November, submit by December 31.</a:t>
            </a:r>
          </a:p>
          <a:p>
            <a:pPr marL="171450" indent="-171450"/>
            <a:r>
              <a:rPr lang="en-GB" sz="1050" b="1" kern="1200" dirty="0">
                <a:solidFill>
                  <a:schemeClr val="tx1"/>
                </a:solidFill>
                <a:effectLst/>
                <a:latin typeface="Arial" panose="020B0604020202020204" pitchFamily="34" charset="0"/>
                <a:ea typeface="+mn-ea"/>
                <a:cs typeface="Arial" panose="020B0604020202020204" pitchFamily="34" charset="0"/>
              </a:rPr>
              <a:t>June: </a:t>
            </a:r>
            <a:r>
              <a:rPr lang="en-GB" sz="1050" kern="1200" dirty="0">
                <a:solidFill>
                  <a:schemeClr val="tx1"/>
                </a:solidFill>
                <a:effectLst/>
                <a:latin typeface="Arial" panose="020B0604020202020204" pitchFamily="34" charset="0"/>
                <a:ea typeface="+mn-ea"/>
                <a:cs typeface="Arial" panose="020B0604020202020204" pitchFamily="34" charset="0"/>
              </a:rPr>
              <a:t>Transition – Organize handover with incoming Secretary. Confirm that all administrative tasks for the year are complete, including club officer list and venue agreements.</a:t>
            </a:r>
          </a:p>
          <a:p>
            <a:pPr marL="0" indent="0">
              <a:buNone/>
            </a:pPr>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55</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801390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indent="0">
              <a:buNone/>
            </a:pPr>
            <a:r>
              <a:rPr lang="en-US" b="1" dirty="0"/>
              <a:t>Time on slide: 0.5 minutes</a:t>
            </a:r>
          </a:p>
          <a:p>
            <a:pPr marL="0" indent="0">
              <a:buNone/>
            </a:pPr>
            <a:r>
              <a:rPr lang="en-GB" sz="1200" b="1" dirty="0">
                <a:latin typeface="Arial" panose="020B0604020202020204" pitchFamily="34" charset="0"/>
                <a:cs typeface="Arial" panose="020B0604020202020204" pitchFamily="34" charset="0"/>
              </a:rPr>
              <a:t>Elapsed time: 60 of 60-minute session/75 of 75-minute session</a:t>
            </a:r>
          </a:p>
          <a:p>
            <a:pPr marL="0" indent="0">
              <a:buNone/>
            </a:pPr>
            <a:endParaRPr lang="en-US" b="1" dirty="0"/>
          </a:p>
          <a:p>
            <a:pPr marL="0" marR="0" lvl="0" indent="0" algn="l" defTabSz="914400" rtl="0" eaLnBrk="1" fontAlgn="auto" latinLnBrk="0" hangingPunct="1">
              <a:lnSpc>
                <a:spcPct val="100000"/>
              </a:lnSpc>
              <a:spcBef>
                <a:spcPts val="0"/>
              </a:spcBef>
              <a:spcAft>
                <a:spcPts val="0"/>
              </a:spcAft>
              <a:buClrTx/>
              <a:buSzTx/>
              <a:buNone/>
              <a:tabLst/>
              <a:defRPr/>
            </a:pPr>
            <a:r>
              <a:rPr lang="en-GB" b="1" dirty="0"/>
              <a:t>Facilitator Notes:</a:t>
            </a:r>
          </a:p>
          <a:p>
            <a:pPr marL="0" indent="0">
              <a:buNone/>
            </a:pPr>
            <a:r>
              <a:rPr lang="en-US" b="1" dirty="0"/>
              <a:t>(Say) </a:t>
            </a:r>
            <a:r>
              <a:rPr lang="en-US" dirty="0"/>
              <a:t>Thank you for serving your club as Secretary and for participating in this training! </a:t>
            </a:r>
          </a:p>
          <a:p>
            <a:endParaRPr lang="en-US" dirty="0"/>
          </a:p>
        </p:txBody>
      </p:sp>
      <p:sp>
        <p:nvSpPr>
          <p:cNvPr id="4" name="Slide Number Placeholder 3"/>
          <p:cNvSpPr>
            <a:spLocks noGrp="1"/>
          </p:cNvSpPr>
          <p:nvPr>
            <p:ph type="sldNum" sz="quarter" idx="5"/>
          </p:nvPr>
        </p:nvSpPr>
        <p:spPr/>
        <p:txBody>
          <a:bodyPr/>
          <a:lstStyle/>
          <a:p>
            <a:fld id="{DC9DD302-1F34-F94E-BE63-3678BC305FEB}" type="slidenum">
              <a:rPr lang="en-US" smtClean="0"/>
              <a:pPr/>
              <a:t>56</a:t>
            </a:fld>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16385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9D929-C129-FCB6-3FDB-54432F5C5021}"/>
              </a:ext>
            </a:extLst>
          </p:cNvPr>
          <p:cNvSpPr>
            <a:spLocks noGrp="1"/>
          </p:cNvSpPr>
          <p:nvPr>
            <p:ph type="ctrTitle"/>
          </p:nvPr>
        </p:nvSpPr>
        <p:spPr>
          <a:xfrm>
            <a:off x="908306" y="1484415"/>
            <a:ext cx="10404462" cy="2025547"/>
          </a:xfrm>
          <a:prstGeom prst="rect">
            <a:avLst/>
          </a:prstGeom>
        </p:spPr>
        <p:txBody>
          <a:bodyPr lIns="108000" tIns="108000" rIns="108000" bIns="72000" anchor="b"/>
          <a:lstStyle>
            <a:lvl1pPr algn="l">
              <a:defRPr sz="4000" b="0">
                <a:solidFill>
                  <a:schemeClr val="accent4"/>
                </a:solidFill>
              </a:defRPr>
            </a:lvl1pPr>
          </a:lstStyle>
          <a:p>
            <a:r>
              <a:rPr lang="en-GB"/>
              <a:t>Click to edit Master title style</a:t>
            </a:r>
            <a:endParaRPr lang="en-US" dirty="0"/>
          </a:p>
        </p:txBody>
      </p:sp>
      <p:sp>
        <p:nvSpPr>
          <p:cNvPr id="3" name="Subtitle 2">
            <a:extLst>
              <a:ext uri="{FF2B5EF4-FFF2-40B4-BE49-F238E27FC236}">
                <a16:creationId xmlns:a16="http://schemas.microsoft.com/office/drawing/2014/main" id="{1FE404E6-FE9B-AC73-867E-4DD5369CBF6E}"/>
              </a:ext>
            </a:extLst>
          </p:cNvPr>
          <p:cNvSpPr>
            <a:spLocks noGrp="1"/>
          </p:cNvSpPr>
          <p:nvPr>
            <p:ph type="subTitle" idx="1"/>
          </p:nvPr>
        </p:nvSpPr>
        <p:spPr>
          <a:xfrm>
            <a:off x="908307" y="3602038"/>
            <a:ext cx="10404462" cy="1655762"/>
          </a:xfrm>
          <a:prstGeom prst="rect">
            <a:avLst/>
          </a:prstGeom>
        </p:spPr>
        <p:txBody>
          <a:bodyPr lIns="144000" tIns="108000" rIns="108000" bIns="7200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pic>
        <p:nvPicPr>
          <p:cNvPr id="8" name="Picture 7">
            <a:extLst>
              <a:ext uri="{FF2B5EF4-FFF2-40B4-BE49-F238E27FC236}">
                <a16:creationId xmlns:a16="http://schemas.microsoft.com/office/drawing/2014/main" id="{C53F5893-95B2-DD72-7CA3-9DC51597542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659968" y="1484415"/>
            <a:ext cx="2880000" cy="576000"/>
          </a:xfrm>
          <a:prstGeom prst="rect">
            <a:avLst/>
          </a:prstGeom>
        </p:spPr>
      </p:pic>
    </p:spTree>
    <p:extLst>
      <p:ext uri="{BB962C8B-B14F-4D97-AF65-F5344CB8AC3E}">
        <p14:creationId xmlns:p14="http://schemas.microsoft.com/office/powerpoint/2010/main" val="229065185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F9F93-6858-8980-DCAF-6C7423ED2476}"/>
              </a:ext>
            </a:extLst>
          </p:cNvPr>
          <p:cNvSpPr>
            <a:spLocks noGrp="1"/>
          </p:cNvSpPr>
          <p:nvPr>
            <p:ph type="title"/>
          </p:nvPr>
        </p:nvSpPr>
        <p:spPr>
          <a:xfrm>
            <a:off x="432000" y="432000"/>
            <a:ext cx="11376000" cy="720000"/>
          </a:xfrm>
          <a:prstGeom prst="rect">
            <a:avLst/>
          </a:prstGeom>
        </p:spPr>
        <p:txBody>
          <a:bodyPr lIns="108000" rIns="108000" bIns="108000" anchor="ctr"/>
          <a:lstStyle>
            <a:lvl1pPr>
              <a:defRPr sz="2800" b="1">
                <a:solidFill>
                  <a:schemeClr val="bg1"/>
                </a:solidFill>
              </a:defRPr>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64029B37-25D7-0C51-8EAD-76326FD81400}"/>
              </a:ext>
            </a:extLst>
          </p:cNvPr>
          <p:cNvSpPr>
            <a:spLocks noGrp="1"/>
          </p:cNvSpPr>
          <p:nvPr>
            <p:ph idx="1"/>
          </p:nvPr>
        </p:nvSpPr>
        <p:spPr>
          <a:xfrm>
            <a:off x="432000" y="1277999"/>
            <a:ext cx="11376000" cy="4898964"/>
          </a:xfrm>
          <a:prstGeom prst="rect">
            <a:avLst/>
          </a:prstGeom>
        </p:spPr>
        <p:txBody>
          <a:bodyPr lIns="108000" tIns="72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7" name="Rectangle 6">
            <a:extLst>
              <a:ext uri="{FF2B5EF4-FFF2-40B4-BE49-F238E27FC236}">
                <a16:creationId xmlns:a16="http://schemas.microsoft.com/office/drawing/2014/main" id="{55A3AE9C-056C-F88A-209C-DEAC7F9F3960}"/>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3F6F0BDF-22D1-0038-148F-A8A3725400D0}"/>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855442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3B204-B8C8-20E9-7F6B-AFFE5E62D185}"/>
              </a:ext>
            </a:extLst>
          </p:cNvPr>
          <p:cNvSpPr>
            <a:spLocks noGrp="1"/>
          </p:cNvSpPr>
          <p:nvPr>
            <p:ph type="title"/>
          </p:nvPr>
        </p:nvSpPr>
        <p:spPr>
          <a:xfrm>
            <a:off x="802800" y="1709738"/>
            <a:ext cx="10584000" cy="2852737"/>
          </a:xfrm>
          <a:prstGeom prst="rect">
            <a:avLst/>
          </a:prstGeom>
        </p:spPr>
        <p:txBody>
          <a:bodyPr lIns="108000" tIns="72000" rIns="108000" bIns="36000" anchor="b"/>
          <a:lstStyle>
            <a:lvl1pPr>
              <a:defRPr sz="4000">
                <a:solidFill>
                  <a:schemeClr val="bg1"/>
                </a:solidFill>
              </a:defRPr>
            </a:lvl1p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89E87122-1684-E567-C3FF-321AC8487513}"/>
              </a:ext>
            </a:extLst>
          </p:cNvPr>
          <p:cNvSpPr>
            <a:spLocks noGrp="1"/>
          </p:cNvSpPr>
          <p:nvPr>
            <p:ph type="body" idx="1"/>
          </p:nvPr>
        </p:nvSpPr>
        <p:spPr>
          <a:xfrm>
            <a:off x="802800" y="4589463"/>
            <a:ext cx="10584000" cy="1500187"/>
          </a:xfrm>
          <a:prstGeom prst="rect">
            <a:avLst/>
          </a:prstGeom>
        </p:spPr>
        <p:txBody>
          <a:bodyPr lIns="108000" tIns="144000" rIns="108000" bIns="108000"/>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Tree>
    <p:extLst>
      <p:ext uri="{BB962C8B-B14F-4D97-AF65-F5344CB8AC3E}">
        <p14:creationId xmlns:p14="http://schemas.microsoft.com/office/powerpoint/2010/main" val="2635549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B408E75-3FBB-DEF6-C728-09D114522F29}"/>
              </a:ext>
            </a:extLst>
          </p:cNvPr>
          <p:cNvSpPr>
            <a:spLocks noGrp="1"/>
          </p:cNvSpPr>
          <p:nvPr>
            <p:ph type="title"/>
          </p:nvPr>
        </p:nvSpPr>
        <p:spPr>
          <a:xfrm>
            <a:off x="432000" y="432000"/>
            <a:ext cx="11376000" cy="720000"/>
          </a:xfrm>
          <a:prstGeom prst="rect">
            <a:avLst/>
          </a:prstGeom>
        </p:spPr>
        <p:txBody>
          <a:bodyPr lIns="108000" rIns="108000" bIns="108000" anchor="ctr"/>
          <a:lstStyle>
            <a:lvl1pPr>
              <a:defRPr sz="2800" b="1">
                <a:solidFill>
                  <a:schemeClr val="bg1"/>
                </a:solidFill>
              </a:defRPr>
            </a:lvl1pPr>
          </a:lstStyle>
          <a:p>
            <a:r>
              <a:rPr lang="en-GB"/>
              <a:t>Click to edit Master title style</a:t>
            </a:r>
            <a:endParaRPr lang="en-US" dirty="0"/>
          </a:p>
        </p:txBody>
      </p:sp>
      <p:sp>
        <p:nvSpPr>
          <p:cNvPr id="12" name="Content Placeholder 2">
            <a:extLst>
              <a:ext uri="{FF2B5EF4-FFF2-40B4-BE49-F238E27FC236}">
                <a16:creationId xmlns:a16="http://schemas.microsoft.com/office/drawing/2014/main" id="{D6615597-FF77-F6DC-E6F4-ACE089FE4746}"/>
              </a:ext>
            </a:extLst>
          </p:cNvPr>
          <p:cNvSpPr>
            <a:spLocks noGrp="1"/>
          </p:cNvSpPr>
          <p:nvPr>
            <p:ph idx="1"/>
          </p:nvPr>
        </p:nvSpPr>
        <p:spPr>
          <a:xfrm>
            <a:off x="432000" y="1390389"/>
            <a:ext cx="5436000" cy="4786574"/>
          </a:xfrm>
          <a:prstGeom prst="rect">
            <a:avLst/>
          </a:prstGeom>
        </p:spPr>
        <p:txBody>
          <a:bodyPr lIns="108000" tIns="108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3" name="Content Placeholder 2">
            <a:extLst>
              <a:ext uri="{FF2B5EF4-FFF2-40B4-BE49-F238E27FC236}">
                <a16:creationId xmlns:a16="http://schemas.microsoft.com/office/drawing/2014/main" id="{53840C74-6732-282D-B908-2ABFF62EDE93}"/>
              </a:ext>
            </a:extLst>
          </p:cNvPr>
          <p:cNvSpPr>
            <a:spLocks noGrp="1"/>
          </p:cNvSpPr>
          <p:nvPr>
            <p:ph idx="11"/>
          </p:nvPr>
        </p:nvSpPr>
        <p:spPr>
          <a:xfrm>
            <a:off x="6354000" y="1390389"/>
            <a:ext cx="5436000" cy="4786574"/>
          </a:xfrm>
          <a:prstGeom prst="rect">
            <a:avLst/>
          </a:prstGeom>
        </p:spPr>
        <p:txBody>
          <a:bodyPr lIns="108000" tIns="108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8" name="Rectangle 17">
            <a:extLst>
              <a:ext uri="{FF2B5EF4-FFF2-40B4-BE49-F238E27FC236}">
                <a16:creationId xmlns:a16="http://schemas.microsoft.com/office/drawing/2014/main" id="{C67DA414-61AE-38D9-79DA-E4570C50B05E}"/>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a:extLst>
              <a:ext uri="{FF2B5EF4-FFF2-40B4-BE49-F238E27FC236}">
                <a16:creationId xmlns:a16="http://schemas.microsoft.com/office/drawing/2014/main" id="{680AE934-F24D-BFB4-6FAB-98D6FA81B7C3}"/>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292605255"/>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2474EC1F-95D1-5EEA-FA0C-262220264F75}"/>
              </a:ext>
            </a:extLst>
          </p:cNvPr>
          <p:cNvSpPr>
            <a:spLocks noGrp="1"/>
          </p:cNvSpPr>
          <p:nvPr>
            <p:ph type="title"/>
          </p:nvPr>
        </p:nvSpPr>
        <p:spPr>
          <a:xfrm>
            <a:off x="432000" y="432000"/>
            <a:ext cx="11412000" cy="720000"/>
          </a:xfrm>
          <a:prstGeom prst="rect">
            <a:avLst/>
          </a:prstGeom>
        </p:spPr>
        <p:txBody>
          <a:bodyPr lIns="108000" rIns="108000" bIns="108000" anchor="ctr"/>
          <a:lstStyle>
            <a:lvl1pPr>
              <a:defRPr sz="2800" b="1">
                <a:solidFill>
                  <a:schemeClr val="bg1"/>
                </a:solidFill>
              </a:defRPr>
            </a:lvl1pPr>
          </a:lstStyle>
          <a:p>
            <a:r>
              <a:rPr lang="en-GB"/>
              <a:t>Click to edit Master title style</a:t>
            </a:r>
            <a:endParaRPr lang="en-US" dirty="0"/>
          </a:p>
        </p:txBody>
      </p:sp>
      <p:sp>
        <p:nvSpPr>
          <p:cNvPr id="14" name="Content Placeholder 2">
            <a:extLst>
              <a:ext uri="{FF2B5EF4-FFF2-40B4-BE49-F238E27FC236}">
                <a16:creationId xmlns:a16="http://schemas.microsoft.com/office/drawing/2014/main" id="{F3ACAA8D-38D1-5E47-E20A-1BF5D263DF15}"/>
              </a:ext>
            </a:extLst>
          </p:cNvPr>
          <p:cNvSpPr>
            <a:spLocks noGrp="1"/>
          </p:cNvSpPr>
          <p:nvPr>
            <p:ph idx="1"/>
          </p:nvPr>
        </p:nvSpPr>
        <p:spPr>
          <a:xfrm>
            <a:off x="432000" y="2041741"/>
            <a:ext cx="5472000" cy="4135221"/>
          </a:xfrm>
          <a:prstGeom prst="rect">
            <a:avLst/>
          </a:prstGeom>
        </p:spPr>
        <p:txBody>
          <a:bodyPr lIns="108000" tIns="72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5" name="Content Placeholder 2">
            <a:extLst>
              <a:ext uri="{FF2B5EF4-FFF2-40B4-BE49-F238E27FC236}">
                <a16:creationId xmlns:a16="http://schemas.microsoft.com/office/drawing/2014/main" id="{9BADC649-714A-818B-8DDD-3F783755E830}"/>
              </a:ext>
            </a:extLst>
          </p:cNvPr>
          <p:cNvSpPr>
            <a:spLocks noGrp="1"/>
          </p:cNvSpPr>
          <p:nvPr>
            <p:ph idx="11"/>
          </p:nvPr>
        </p:nvSpPr>
        <p:spPr>
          <a:xfrm>
            <a:off x="6354000" y="2041741"/>
            <a:ext cx="5472000" cy="4135222"/>
          </a:xfrm>
          <a:prstGeom prst="rect">
            <a:avLst/>
          </a:prstGeom>
        </p:spPr>
        <p:txBody>
          <a:bodyPr lIns="108000" tIns="72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9" name="Content Placeholder 18">
            <a:extLst>
              <a:ext uri="{FF2B5EF4-FFF2-40B4-BE49-F238E27FC236}">
                <a16:creationId xmlns:a16="http://schemas.microsoft.com/office/drawing/2014/main" id="{625E3352-7F00-6DE7-E829-90A967E0CD84}"/>
              </a:ext>
            </a:extLst>
          </p:cNvPr>
          <p:cNvSpPr>
            <a:spLocks noGrp="1"/>
          </p:cNvSpPr>
          <p:nvPr>
            <p:ph sz="quarter" idx="12" hasCustomPrompt="1"/>
          </p:nvPr>
        </p:nvSpPr>
        <p:spPr>
          <a:xfrm>
            <a:off x="431999" y="1290638"/>
            <a:ext cx="5472000" cy="563562"/>
          </a:xfrm>
          <a:prstGeom prst="rect">
            <a:avLst/>
          </a:prstGeom>
        </p:spPr>
        <p:txBody>
          <a:bodyPr lIns="108000" tIns="72000" rIns="108000" anchor="ctr"/>
          <a:lstStyle>
            <a:lvl1pPr>
              <a:buNone/>
              <a:defRPr sz="2400" i="1">
                <a:solidFill>
                  <a:schemeClr val="bg1"/>
                </a:solidFill>
              </a:defRPr>
            </a:lvl1pPr>
          </a:lstStyle>
          <a:p>
            <a:pPr lvl="0"/>
            <a:r>
              <a:rPr lang="en-US" sz="2400" i="1" dirty="0"/>
              <a:t>Click to edit text</a:t>
            </a:r>
            <a:endParaRPr lang="en-US" dirty="0"/>
          </a:p>
        </p:txBody>
      </p:sp>
      <p:sp>
        <p:nvSpPr>
          <p:cNvPr id="20" name="Content Placeholder 18">
            <a:extLst>
              <a:ext uri="{FF2B5EF4-FFF2-40B4-BE49-F238E27FC236}">
                <a16:creationId xmlns:a16="http://schemas.microsoft.com/office/drawing/2014/main" id="{51EDE1F2-E559-6D3D-5B66-8E9A69C2E4A6}"/>
              </a:ext>
            </a:extLst>
          </p:cNvPr>
          <p:cNvSpPr>
            <a:spLocks noGrp="1"/>
          </p:cNvSpPr>
          <p:nvPr>
            <p:ph sz="quarter" idx="13" hasCustomPrompt="1"/>
          </p:nvPr>
        </p:nvSpPr>
        <p:spPr>
          <a:xfrm>
            <a:off x="6354000" y="1290638"/>
            <a:ext cx="5472000" cy="563562"/>
          </a:xfrm>
          <a:prstGeom prst="rect">
            <a:avLst/>
          </a:prstGeom>
        </p:spPr>
        <p:txBody>
          <a:bodyPr lIns="108000" tIns="72000" rIns="108000" anchor="ctr"/>
          <a:lstStyle>
            <a:lvl1pPr>
              <a:buNone/>
              <a:defRPr sz="2400" i="1">
                <a:solidFill>
                  <a:schemeClr val="bg1"/>
                </a:solidFill>
              </a:defRPr>
            </a:lvl1pPr>
          </a:lstStyle>
          <a:p>
            <a:pPr lvl="0"/>
            <a:r>
              <a:rPr lang="en-US" sz="2400" i="1" dirty="0"/>
              <a:t>Click to edit text</a:t>
            </a:r>
            <a:endParaRPr lang="en-US" dirty="0"/>
          </a:p>
        </p:txBody>
      </p:sp>
      <p:sp>
        <p:nvSpPr>
          <p:cNvPr id="9" name="Rectangle 8">
            <a:extLst>
              <a:ext uri="{FF2B5EF4-FFF2-40B4-BE49-F238E27FC236}">
                <a16:creationId xmlns:a16="http://schemas.microsoft.com/office/drawing/2014/main" id="{4811D7F2-C995-024B-59EE-B7705327F7CA}"/>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D378BCEF-D01C-F6DA-6D5C-EF811D35815C}"/>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3424433993"/>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9313A24-E89C-B423-3AB2-0C07241BEB8F}"/>
              </a:ext>
            </a:extLst>
          </p:cNvPr>
          <p:cNvSpPr>
            <a:spLocks noGrp="1"/>
          </p:cNvSpPr>
          <p:nvPr>
            <p:ph type="title"/>
          </p:nvPr>
        </p:nvSpPr>
        <p:spPr>
          <a:xfrm>
            <a:off x="432000" y="432000"/>
            <a:ext cx="11412000" cy="720000"/>
          </a:xfrm>
          <a:prstGeom prst="rect">
            <a:avLst/>
          </a:prstGeom>
        </p:spPr>
        <p:txBody>
          <a:bodyPr lIns="108000" rIns="108000" bIns="0" anchor="ctr"/>
          <a:lstStyle>
            <a:lvl1pPr>
              <a:defRPr sz="2800" b="1">
                <a:solidFill>
                  <a:schemeClr val="bg1"/>
                </a:solidFill>
              </a:defRPr>
            </a:lvl1pPr>
          </a:lstStyle>
          <a:p>
            <a:r>
              <a:rPr lang="en-GB"/>
              <a:t>Click to edit Master title style</a:t>
            </a:r>
            <a:endParaRPr lang="en-US" dirty="0"/>
          </a:p>
        </p:txBody>
      </p:sp>
      <p:sp>
        <p:nvSpPr>
          <p:cNvPr id="13" name="Rectangle 12">
            <a:extLst>
              <a:ext uri="{FF2B5EF4-FFF2-40B4-BE49-F238E27FC236}">
                <a16:creationId xmlns:a16="http://schemas.microsoft.com/office/drawing/2014/main" id="{3DECD562-A513-0D31-7F1A-167C51DB80CE}"/>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F0B984C1-EA49-4799-AE9B-D6DC7CA20A85}"/>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750341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Only and Image Place holde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14FF5F0-C1AC-26D3-6E7E-E734AF54C652}"/>
              </a:ext>
            </a:extLst>
          </p:cNvPr>
          <p:cNvSpPr>
            <a:spLocks noGrp="1"/>
          </p:cNvSpPr>
          <p:nvPr>
            <p:ph type="pic" sz="quarter" idx="10"/>
          </p:nvPr>
        </p:nvSpPr>
        <p:spPr>
          <a:xfrm>
            <a:off x="0" y="0"/>
            <a:ext cx="12192000" cy="6497638"/>
          </a:xfrm>
          <a:prstGeom prst="rect">
            <a:avLst/>
          </a:prstGeom>
        </p:spPr>
        <p:txBody>
          <a:bodyPr/>
          <a:lstStyle/>
          <a:p>
            <a:r>
              <a:rPr lang="en-GB" dirty="0"/>
              <a:t>Click icon to add picture</a:t>
            </a:r>
            <a:endParaRPr lang="en-US" dirty="0"/>
          </a:p>
        </p:txBody>
      </p:sp>
      <p:sp>
        <p:nvSpPr>
          <p:cNvPr id="6" name="Title 1">
            <a:extLst>
              <a:ext uri="{FF2B5EF4-FFF2-40B4-BE49-F238E27FC236}">
                <a16:creationId xmlns:a16="http://schemas.microsoft.com/office/drawing/2014/main" id="{69313A24-E89C-B423-3AB2-0C07241BEB8F}"/>
              </a:ext>
            </a:extLst>
          </p:cNvPr>
          <p:cNvSpPr>
            <a:spLocks noGrp="1"/>
          </p:cNvSpPr>
          <p:nvPr>
            <p:ph type="title"/>
          </p:nvPr>
        </p:nvSpPr>
        <p:spPr>
          <a:xfrm>
            <a:off x="432000" y="432000"/>
            <a:ext cx="11412000" cy="720000"/>
          </a:xfrm>
          <a:prstGeom prst="rect">
            <a:avLst/>
          </a:prstGeom>
        </p:spPr>
        <p:txBody>
          <a:bodyPr lIns="108000" rIns="108000" bIns="0" anchor="ctr"/>
          <a:lstStyle>
            <a:lvl1pPr>
              <a:defRPr sz="2800" b="1">
                <a:solidFill>
                  <a:schemeClr val="bg1"/>
                </a:solidFill>
              </a:defRPr>
            </a:lvl1pPr>
          </a:lstStyle>
          <a:p>
            <a:r>
              <a:rPr lang="en-GB"/>
              <a:t>Click to edit Master title style</a:t>
            </a:r>
            <a:endParaRPr lang="en-US" dirty="0"/>
          </a:p>
        </p:txBody>
      </p:sp>
      <p:sp>
        <p:nvSpPr>
          <p:cNvPr id="13" name="Rectangle 12">
            <a:extLst>
              <a:ext uri="{FF2B5EF4-FFF2-40B4-BE49-F238E27FC236}">
                <a16:creationId xmlns:a16="http://schemas.microsoft.com/office/drawing/2014/main" id="{3DECD562-A513-0D31-7F1A-167C51DB80CE}"/>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F0B984C1-EA49-4799-AE9B-D6DC7CA20A85}"/>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1718004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49012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6DF8D-036F-3C97-4CB8-04A0C2624EDD}"/>
              </a:ext>
            </a:extLst>
          </p:cNvPr>
          <p:cNvSpPr>
            <a:spLocks noGrp="1"/>
          </p:cNvSpPr>
          <p:nvPr>
            <p:ph type="title"/>
          </p:nvPr>
        </p:nvSpPr>
        <p:spPr>
          <a:xfrm>
            <a:off x="432000" y="457200"/>
            <a:ext cx="4412025" cy="1600200"/>
          </a:xfrm>
          <a:prstGeom prst="rect">
            <a:avLst/>
          </a:prstGeom>
        </p:spPr>
        <p:txBody>
          <a:bodyPr lIns="108000" tIns="72000" rIns="72000" bIns="108000" anchor="ctr"/>
          <a:lstStyle>
            <a:lvl1pPr>
              <a:defRPr sz="2800" b="1">
                <a:solidFill>
                  <a:schemeClr val="bg1"/>
                </a:solidFill>
              </a:defRPr>
            </a:lvl1pPr>
          </a:lstStyle>
          <a:p>
            <a:r>
              <a:rPr lang="en-GB"/>
              <a:t>Click to edit Master title style</a:t>
            </a:r>
            <a:endParaRPr lang="en-US" dirty="0"/>
          </a:p>
        </p:txBody>
      </p:sp>
      <p:sp>
        <p:nvSpPr>
          <p:cNvPr id="3" name="Content Placeholder 2">
            <a:extLst>
              <a:ext uri="{FF2B5EF4-FFF2-40B4-BE49-F238E27FC236}">
                <a16:creationId xmlns:a16="http://schemas.microsoft.com/office/drawing/2014/main" id="{B7837E58-4F40-7BA1-553F-71F38F10668A}"/>
              </a:ext>
            </a:extLst>
          </p:cNvPr>
          <p:cNvSpPr>
            <a:spLocks noGrp="1"/>
          </p:cNvSpPr>
          <p:nvPr>
            <p:ph idx="1"/>
          </p:nvPr>
        </p:nvSpPr>
        <p:spPr>
          <a:xfrm>
            <a:off x="5183188" y="914399"/>
            <a:ext cx="6648812" cy="5198301"/>
          </a:xfrm>
          <a:prstGeom prst="rect">
            <a:avLst/>
          </a:prstGeom>
        </p:spPr>
        <p:txBody>
          <a:bodyPr lIns="108000" tIns="72000" rIns="108000" bIns="72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p:txBody>
      </p:sp>
      <p:sp>
        <p:nvSpPr>
          <p:cNvPr id="4" name="Text Placeholder 3">
            <a:extLst>
              <a:ext uri="{FF2B5EF4-FFF2-40B4-BE49-F238E27FC236}">
                <a16:creationId xmlns:a16="http://schemas.microsoft.com/office/drawing/2014/main" id="{CCDBF74C-6207-296C-48F8-A8D9086D932E}"/>
              </a:ext>
            </a:extLst>
          </p:cNvPr>
          <p:cNvSpPr>
            <a:spLocks noGrp="1"/>
          </p:cNvSpPr>
          <p:nvPr>
            <p:ph type="body" sz="half" idx="2"/>
          </p:nvPr>
        </p:nvSpPr>
        <p:spPr>
          <a:xfrm>
            <a:off x="432000" y="2367418"/>
            <a:ext cx="4412025" cy="3745283"/>
          </a:xfrm>
          <a:prstGeom prst="rect">
            <a:avLst/>
          </a:prstGeom>
        </p:spPr>
        <p:txBody>
          <a:bodyPr lIns="108000" tIns="72000" rIns="108000" bIns="72000"/>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5" name="Rectangle 14">
            <a:extLst>
              <a:ext uri="{FF2B5EF4-FFF2-40B4-BE49-F238E27FC236}">
                <a16:creationId xmlns:a16="http://schemas.microsoft.com/office/drawing/2014/main" id="{184486C0-CE13-B371-7267-C83FF37ECBAA}"/>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3AED005A-BEB8-FD4B-D884-4B577C9CE436}"/>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996091798"/>
      </p:ext>
    </p:extLst>
  </p:cSld>
  <p:clrMapOvr>
    <a:masterClrMapping/>
  </p:clrMapOvr>
  <p:extLst>
    <p:ext uri="{DCECCB84-F9BA-43D5-87BE-67443E8EF086}">
      <p15:sldGuideLst xmlns:p15="http://schemas.microsoft.com/office/powerpoint/2012/main">
        <p15:guide id="1" orient="horz" pos="572" userDrawn="1">
          <p15:clr>
            <a:srgbClr val="FBAE40"/>
          </p15:clr>
        </p15:guide>
        <p15:guide id="2" pos="384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202D4AB-0C7E-96EB-F1E9-49C16F1D944D}"/>
              </a:ext>
            </a:extLst>
          </p:cNvPr>
          <p:cNvSpPr>
            <a:spLocks noGrp="1"/>
          </p:cNvSpPr>
          <p:nvPr>
            <p:ph type="pic" idx="1"/>
          </p:nvPr>
        </p:nvSpPr>
        <p:spPr>
          <a:xfrm>
            <a:off x="5183188" y="987425"/>
            <a:ext cx="6576812"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endParaRPr lang="en-US" dirty="0"/>
          </a:p>
        </p:txBody>
      </p:sp>
      <p:sp>
        <p:nvSpPr>
          <p:cNvPr id="14" name="Title 1">
            <a:extLst>
              <a:ext uri="{FF2B5EF4-FFF2-40B4-BE49-F238E27FC236}">
                <a16:creationId xmlns:a16="http://schemas.microsoft.com/office/drawing/2014/main" id="{FBEAE37A-0424-9539-4678-C42294C84E58}"/>
              </a:ext>
            </a:extLst>
          </p:cNvPr>
          <p:cNvSpPr>
            <a:spLocks noGrp="1"/>
          </p:cNvSpPr>
          <p:nvPr>
            <p:ph type="title"/>
          </p:nvPr>
        </p:nvSpPr>
        <p:spPr>
          <a:xfrm>
            <a:off x="432000" y="457200"/>
            <a:ext cx="4412025" cy="1600200"/>
          </a:xfrm>
          <a:prstGeom prst="rect">
            <a:avLst/>
          </a:prstGeom>
        </p:spPr>
        <p:txBody>
          <a:bodyPr lIns="108000" tIns="72000" rIns="72000" bIns="108000" anchor="ctr"/>
          <a:lstStyle>
            <a:lvl1pPr>
              <a:defRPr sz="2800" b="1">
                <a:solidFill>
                  <a:schemeClr val="bg1"/>
                </a:solidFill>
              </a:defRPr>
            </a:lvl1pPr>
          </a:lstStyle>
          <a:p>
            <a:r>
              <a:rPr lang="en-GB"/>
              <a:t>Click to edit Master title style</a:t>
            </a:r>
            <a:endParaRPr lang="en-US" dirty="0"/>
          </a:p>
        </p:txBody>
      </p:sp>
      <p:sp>
        <p:nvSpPr>
          <p:cNvPr id="15" name="Text Placeholder 3">
            <a:extLst>
              <a:ext uri="{FF2B5EF4-FFF2-40B4-BE49-F238E27FC236}">
                <a16:creationId xmlns:a16="http://schemas.microsoft.com/office/drawing/2014/main" id="{103AD219-ECD1-6D82-014A-53E591465F72}"/>
              </a:ext>
            </a:extLst>
          </p:cNvPr>
          <p:cNvSpPr>
            <a:spLocks noGrp="1"/>
          </p:cNvSpPr>
          <p:nvPr>
            <p:ph type="body" sz="half" idx="2"/>
          </p:nvPr>
        </p:nvSpPr>
        <p:spPr>
          <a:xfrm>
            <a:off x="432000" y="2367418"/>
            <a:ext cx="4412025" cy="3745283"/>
          </a:xfrm>
          <a:prstGeom prst="rect">
            <a:avLst/>
          </a:prstGeom>
        </p:spPr>
        <p:txBody>
          <a:bodyPr lIns="108000" tIns="72000" rIns="108000" bIns="72000"/>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13" name="Rectangle 12">
            <a:extLst>
              <a:ext uri="{FF2B5EF4-FFF2-40B4-BE49-F238E27FC236}">
                <a16:creationId xmlns:a16="http://schemas.microsoft.com/office/drawing/2014/main" id="{19D28A02-3761-7F50-144F-F2A34AF486C0}"/>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A2FD4747-DD79-A5B0-6FC6-F69C70A2A2AA}"/>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4113784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623EA5C2-D77C-40C0-D9EF-771B9A83CCB9}"/>
              </a:ext>
            </a:extLst>
          </p:cNvPr>
          <p:cNvSpPr>
            <a:spLocks noGrp="1"/>
          </p:cNvSpPr>
          <p:nvPr>
            <p:ph type="body" orient="vert" idx="1"/>
          </p:nvPr>
        </p:nvSpPr>
        <p:spPr>
          <a:xfrm>
            <a:off x="432000" y="1302707"/>
            <a:ext cx="11376000" cy="4874256"/>
          </a:xfrm>
          <a:prstGeom prst="rect">
            <a:avLst/>
          </a:prstGeom>
        </p:spPr>
        <p:txBody>
          <a:bodyPr vert="eaVert"/>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stStyle>
          <a:p>
            <a:pPr lvl="0"/>
            <a:r>
              <a:rPr lang="en-GB"/>
              <a:t>Click to edit Master text styles</a:t>
            </a:r>
          </a:p>
          <a:p>
            <a:pPr lvl="1"/>
            <a:r>
              <a:rPr lang="en-GB"/>
              <a:t>Second level</a:t>
            </a:r>
          </a:p>
          <a:p>
            <a:pPr lvl="2"/>
            <a:r>
              <a:rPr lang="en-GB"/>
              <a:t>Third level</a:t>
            </a:r>
          </a:p>
          <a:p>
            <a:pPr lvl="3"/>
            <a:r>
              <a:rPr lang="en-GB"/>
              <a:t>Fourth level</a:t>
            </a:r>
          </a:p>
        </p:txBody>
      </p:sp>
      <p:sp>
        <p:nvSpPr>
          <p:cNvPr id="10" name="Title 1">
            <a:extLst>
              <a:ext uri="{FF2B5EF4-FFF2-40B4-BE49-F238E27FC236}">
                <a16:creationId xmlns:a16="http://schemas.microsoft.com/office/drawing/2014/main" id="{22868CC6-F90F-84C2-6159-4BC336ADD285}"/>
              </a:ext>
            </a:extLst>
          </p:cNvPr>
          <p:cNvSpPr>
            <a:spLocks noGrp="1"/>
          </p:cNvSpPr>
          <p:nvPr>
            <p:ph type="title"/>
          </p:nvPr>
        </p:nvSpPr>
        <p:spPr>
          <a:xfrm>
            <a:off x="432000" y="432000"/>
            <a:ext cx="11376000" cy="720000"/>
          </a:xfrm>
          <a:prstGeom prst="rect">
            <a:avLst/>
          </a:prstGeom>
        </p:spPr>
        <p:txBody>
          <a:bodyPr lIns="108000" rIns="108000" bIns="108000" anchor="ctr"/>
          <a:lstStyle>
            <a:lvl1pPr>
              <a:defRPr sz="2800" b="1">
                <a:solidFill>
                  <a:schemeClr val="bg1"/>
                </a:solidFill>
              </a:defRPr>
            </a:lvl1pPr>
          </a:lstStyle>
          <a:p>
            <a:r>
              <a:rPr lang="en-GB"/>
              <a:t>Click to edit Master title style</a:t>
            </a:r>
            <a:endParaRPr lang="en-US" dirty="0"/>
          </a:p>
        </p:txBody>
      </p:sp>
      <p:sp>
        <p:nvSpPr>
          <p:cNvPr id="14" name="Rectangle 13">
            <a:extLst>
              <a:ext uri="{FF2B5EF4-FFF2-40B4-BE49-F238E27FC236}">
                <a16:creationId xmlns:a16="http://schemas.microsoft.com/office/drawing/2014/main" id="{99516DA5-7EDB-8F07-D544-0193C32DB25E}"/>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6260728A-2DF0-381F-579C-595333C4B4B2}"/>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31487833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5CABD8-085C-886B-DA99-D41ACC6F5BD4}"/>
              </a:ext>
            </a:extLst>
          </p:cNvPr>
          <p:cNvSpPr>
            <a:spLocks noGrp="1"/>
          </p:cNvSpPr>
          <p:nvPr>
            <p:ph type="title" orient="vert"/>
          </p:nvPr>
        </p:nvSpPr>
        <p:spPr>
          <a:xfrm>
            <a:off x="9342000" y="432000"/>
            <a:ext cx="2417554" cy="5760000"/>
          </a:xfrm>
          <a:prstGeom prst="rect">
            <a:avLst/>
          </a:prstGeom>
        </p:spPr>
        <p:txBody>
          <a:bodyPr vert="eaVert" lIns="108000" tIns="108000" rIns="108000" bIns="108000"/>
          <a:lstStyle>
            <a:lvl1pPr>
              <a:defRPr sz="2800" b="1">
                <a:solidFill>
                  <a:schemeClr val="bg1"/>
                </a:solidFill>
              </a:defRPr>
            </a:lvl1pPr>
          </a:lstStyle>
          <a:p>
            <a:r>
              <a:rPr lang="en-GB"/>
              <a:t>Click to edit Master title style</a:t>
            </a:r>
            <a:endParaRPr lang="en-US" dirty="0"/>
          </a:p>
        </p:txBody>
      </p:sp>
      <p:sp>
        <p:nvSpPr>
          <p:cNvPr id="3" name="Vertical Text Placeholder 2">
            <a:extLst>
              <a:ext uri="{FF2B5EF4-FFF2-40B4-BE49-F238E27FC236}">
                <a16:creationId xmlns:a16="http://schemas.microsoft.com/office/drawing/2014/main" id="{66E5B32D-FB98-BDCE-06F1-4B43A4B3EF1C}"/>
              </a:ext>
            </a:extLst>
          </p:cNvPr>
          <p:cNvSpPr>
            <a:spLocks noGrp="1"/>
          </p:cNvSpPr>
          <p:nvPr>
            <p:ph type="body" orient="vert" idx="1"/>
          </p:nvPr>
        </p:nvSpPr>
        <p:spPr>
          <a:xfrm>
            <a:off x="432000" y="432000"/>
            <a:ext cx="8676000" cy="5760000"/>
          </a:xfrm>
          <a:prstGeom prst="rect">
            <a:avLst/>
          </a:prstGeom>
        </p:spPr>
        <p:txBody>
          <a:bodyPr vert="eaVert" lIns="108000" tIns="72000" rIns="108000" bIns="108000"/>
          <a:lstStyle>
            <a:lvl1pPr>
              <a:buFont typeface="Wingdings" pitchFamily="2" charset="2"/>
              <a:buChar char="§"/>
              <a:defRPr sz="2400">
                <a:solidFill>
                  <a:schemeClr val="bg1"/>
                </a:solidFill>
              </a:defRPr>
            </a:lvl1pPr>
            <a:lvl2pPr>
              <a:buFont typeface="Wingdings" pitchFamily="2" charset="2"/>
              <a:buChar char="§"/>
              <a:defRPr sz="2000">
                <a:solidFill>
                  <a:schemeClr val="bg1"/>
                </a:solidFill>
              </a:defRPr>
            </a:lvl2pPr>
            <a:lvl3pPr>
              <a:buFont typeface="Wingdings" pitchFamily="2" charset="2"/>
              <a:buChar char="§"/>
              <a:defRPr sz="1600">
                <a:solidFill>
                  <a:schemeClr val="bg1"/>
                </a:solidFill>
              </a:defRPr>
            </a:lvl3pPr>
            <a:lvl4pPr>
              <a:buFont typeface="Wingdings" pitchFamily="2" charset="2"/>
              <a:buChar char="§"/>
              <a:defRPr sz="1200">
                <a:solidFill>
                  <a:schemeClr val="bg1"/>
                </a:solidFill>
              </a:defRPr>
            </a:lvl4pPr>
            <a:lvl5pPr>
              <a:buNone/>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4" name="Rectangle 13">
            <a:extLst>
              <a:ext uri="{FF2B5EF4-FFF2-40B4-BE49-F238E27FC236}">
                <a16:creationId xmlns:a16="http://schemas.microsoft.com/office/drawing/2014/main" id="{5DEF485C-68C8-179E-C4AD-99390E646248}"/>
              </a:ext>
            </a:extLst>
          </p:cNvPr>
          <p:cNvSpPr>
            <a:spLocks noGrp="1" noRot="1" noMove="1" noResize="1" noEditPoints="1" noAdjustHandles="1" noChangeArrowheads="1" noChangeShapeType="1"/>
          </p:cNvSpPr>
          <p:nvPr userDrawn="1"/>
        </p:nvSpPr>
        <p:spPr>
          <a:xfrm>
            <a:off x="0" y="6498000"/>
            <a:ext cx="12192000" cy="360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a:extLst>
              <a:ext uri="{FF2B5EF4-FFF2-40B4-BE49-F238E27FC236}">
                <a16:creationId xmlns:a16="http://schemas.microsoft.com/office/drawing/2014/main" id="{C95D160A-4799-7141-A101-185533CB9C4E}"/>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tretch>
            <a:fillRect/>
          </a:stretch>
        </p:blipFill>
        <p:spPr>
          <a:xfrm>
            <a:off x="432000" y="6552000"/>
            <a:ext cx="1263000" cy="252000"/>
          </a:xfrm>
          <a:prstGeom prst="rect">
            <a:avLst/>
          </a:prstGeom>
        </p:spPr>
      </p:pic>
    </p:spTree>
    <p:extLst>
      <p:ext uri="{BB962C8B-B14F-4D97-AF65-F5344CB8AC3E}">
        <p14:creationId xmlns:p14="http://schemas.microsoft.com/office/powerpoint/2010/main" val="27148960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9D929-C129-FCB6-3FDB-54432F5C5021}"/>
              </a:ext>
            </a:extLst>
          </p:cNvPr>
          <p:cNvSpPr>
            <a:spLocks noGrp="1"/>
          </p:cNvSpPr>
          <p:nvPr>
            <p:ph type="ctrTitle"/>
          </p:nvPr>
        </p:nvSpPr>
        <p:spPr>
          <a:xfrm>
            <a:off x="802799" y="1484415"/>
            <a:ext cx="9000000" cy="2025547"/>
          </a:xfrm>
          <a:prstGeom prst="rect">
            <a:avLst/>
          </a:prstGeom>
        </p:spPr>
        <p:txBody>
          <a:bodyPr lIns="108000" tIns="108000" rIns="108000" bIns="0" anchor="b"/>
          <a:lstStyle>
            <a:lvl1pPr algn="l">
              <a:defRPr sz="4000" b="0">
                <a:solidFill>
                  <a:schemeClr val="tx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1FE404E6-FE9B-AC73-867E-4DD5369CBF6E}"/>
              </a:ext>
            </a:extLst>
          </p:cNvPr>
          <p:cNvSpPr>
            <a:spLocks noGrp="1"/>
          </p:cNvSpPr>
          <p:nvPr>
            <p:ph type="subTitle" idx="1"/>
          </p:nvPr>
        </p:nvSpPr>
        <p:spPr>
          <a:xfrm>
            <a:off x="802800" y="3602038"/>
            <a:ext cx="9000000" cy="1655762"/>
          </a:xfrm>
          <a:prstGeom prst="rect">
            <a:avLst/>
          </a:prstGeom>
        </p:spPr>
        <p:txBody>
          <a:bodyPr lIns="108000" tIns="144000" rIns="108000" bIns="72000"/>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8" name="Picture 7">
            <a:extLst>
              <a:ext uri="{FF2B5EF4-FFF2-40B4-BE49-F238E27FC236}">
                <a16:creationId xmlns:a16="http://schemas.microsoft.com/office/drawing/2014/main" id="{C53F5893-95B2-DD72-7CA3-9DC51597542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323438" y="690876"/>
            <a:ext cx="2160000" cy="430973"/>
          </a:xfrm>
          <a:prstGeom prst="rect">
            <a:avLst/>
          </a:prstGeom>
        </p:spPr>
      </p:pic>
    </p:spTree>
    <p:extLst>
      <p:ext uri="{BB962C8B-B14F-4D97-AF65-F5344CB8AC3E}">
        <p14:creationId xmlns:p14="http://schemas.microsoft.com/office/powerpoint/2010/main" val="278504339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F9F93-6858-8980-DCAF-6C7423ED2476}"/>
              </a:ext>
            </a:extLst>
          </p:cNvPr>
          <p:cNvSpPr>
            <a:spLocks noGrp="1"/>
          </p:cNvSpPr>
          <p:nvPr>
            <p:ph type="title"/>
          </p:nvPr>
        </p:nvSpPr>
        <p:spPr>
          <a:xfrm>
            <a:off x="432000" y="432000"/>
            <a:ext cx="11412000" cy="720000"/>
          </a:xfrm>
          <a:prstGeom prst="rect">
            <a:avLst/>
          </a:prstGeom>
        </p:spPr>
        <p:txBody>
          <a:bodyPr lIns="108000" rIns="108000" bIns="108000" anchor="ctr"/>
          <a:lstStyle>
            <a:lvl1pPr>
              <a:defRPr sz="2800" b="1">
                <a:solidFill>
                  <a:schemeClr val="tx1"/>
                </a:solidFill>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64029B37-25D7-0C51-8EAD-76326FD81400}"/>
              </a:ext>
            </a:extLst>
          </p:cNvPr>
          <p:cNvSpPr>
            <a:spLocks noGrp="1"/>
          </p:cNvSpPr>
          <p:nvPr>
            <p:ph idx="1"/>
          </p:nvPr>
        </p:nvSpPr>
        <p:spPr>
          <a:xfrm>
            <a:off x="432000" y="1278000"/>
            <a:ext cx="11412000" cy="4899600"/>
          </a:xfrm>
          <a:prstGeom prst="rect">
            <a:avLst/>
          </a:prstGeom>
        </p:spPr>
        <p:txBody>
          <a:bodyPr lIns="108000" tIns="72000" rIns="72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7" name="Rectangle 6">
            <a:extLst>
              <a:ext uri="{FF2B5EF4-FFF2-40B4-BE49-F238E27FC236}">
                <a16:creationId xmlns:a16="http://schemas.microsoft.com/office/drawing/2014/main" id="{55A3AE9C-056C-F88A-209C-DEAC7F9F3960}"/>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1" name="Picture 10">
            <a:extLst>
              <a:ext uri="{FF2B5EF4-FFF2-40B4-BE49-F238E27FC236}">
                <a16:creationId xmlns:a16="http://schemas.microsoft.com/office/drawing/2014/main" id="{3F6F0BDF-22D1-0038-148F-A8A3725400D0}"/>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0799777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3B204-B8C8-20E9-7F6B-AFFE5E62D185}"/>
              </a:ext>
            </a:extLst>
          </p:cNvPr>
          <p:cNvSpPr>
            <a:spLocks noGrp="1"/>
          </p:cNvSpPr>
          <p:nvPr>
            <p:ph type="title"/>
          </p:nvPr>
        </p:nvSpPr>
        <p:spPr>
          <a:xfrm>
            <a:off x="802800" y="1709738"/>
            <a:ext cx="10584000" cy="2852737"/>
          </a:xfrm>
          <a:prstGeom prst="rect">
            <a:avLst/>
          </a:prstGeom>
        </p:spPr>
        <p:txBody>
          <a:bodyPr lIns="108000" tIns="72000" rIns="108000" bIns="0" anchor="b"/>
          <a:lstStyle>
            <a:lvl1pPr>
              <a:defRPr sz="4000">
                <a:solidFill>
                  <a:schemeClr val="tx1"/>
                </a:solidFill>
              </a:defRPr>
            </a:lvl1pPr>
          </a:lstStyle>
          <a:p>
            <a:r>
              <a:rPr lang="en-GB" dirty="0"/>
              <a:t>Click to edit Master title style</a:t>
            </a:r>
            <a:endParaRPr lang="en-US" dirty="0"/>
          </a:p>
        </p:txBody>
      </p:sp>
      <p:sp>
        <p:nvSpPr>
          <p:cNvPr id="3" name="Text Placeholder 2">
            <a:extLst>
              <a:ext uri="{FF2B5EF4-FFF2-40B4-BE49-F238E27FC236}">
                <a16:creationId xmlns:a16="http://schemas.microsoft.com/office/drawing/2014/main" id="{89E87122-1684-E567-C3FF-321AC8487513}"/>
              </a:ext>
            </a:extLst>
          </p:cNvPr>
          <p:cNvSpPr>
            <a:spLocks noGrp="1"/>
          </p:cNvSpPr>
          <p:nvPr>
            <p:ph type="body" idx="1"/>
          </p:nvPr>
        </p:nvSpPr>
        <p:spPr>
          <a:xfrm>
            <a:off x="802800" y="4589463"/>
            <a:ext cx="10584000" cy="1500187"/>
          </a:xfrm>
          <a:prstGeom prst="rect">
            <a:avLst/>
          </a:prstGeom>
        </p:spPr>
        <p:txBody>
          <a:bodyPr lIns="108000" tIns="144000" rIns="108000" bIns="108000"/>
          <a:lstStyle>
            <a:lvl1pPr marL="0" indent="0">
              <a:buNone/>
              <a:defRPr sz="24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Tree>
    <p:extLst>
      <p:ext uri="{BB962C8B-B14F-4D97-AF65-F5344CB8AC3E}">
        <p14:creationId xmlns:p14="http://schemas.microsoft.com/office/powerpoint/2010/main" val="32429358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8B408E75-3FBB-DEF6-C728-09D114522F29}"/>
              </a:ext>
            </a:extLst>
          </p:cNvPr>
          <p:cNvSpPr>
            <a:spLocks noGrp="1"/>
          </p:cNvSpPr>
          <p:nvPr>
            <p:ph type="title"/>
          </p:nvPr>
        </p:nvSpPr>
        <p:spPr>
          <a:xfrm>
            <a:off x="432000" y="432000"/>
            <a:ext cx="11394000" cy="720000"/>
          </a:xfrm>
          <a:prstGeom prst="rect">
            <a:avLst/>
          </a:prstGeom>
        </p:spPr>
        <p:txBody>
          <a:bodyPr lIns="108000" rIns="108000" bIns="108000" anchor="ctr"/>
          <a:lstStyle>
            <a:lvl1pPr>
              <a:defRPr sz="2800" b="1">
                <a:solidFill>
                  <a:schemeClr val="tx1"/>
                </a:solidFill>
              </a:defRPr>
            </a:lvl1pPr>
          </a:lstStyle>
          <a:p>
            <a:r>
              <a:rPr lang="en-GB" dirty="0"/>
              <a:t>Click to edit Master title style</a:t>
            </a:r>
            <a:endParaRPr lang="en-US" dirty="0"/>
          </a:p>
        </p:txBody>
      </p:sp>
      <p:sp>
        <p:nvSpPr>
          <p:cNvPr id="12" name="Content Placeholder 2">
            <a:extLst>
              <a:ext uri="{FF2B5EF4-FFF2-40B4-BE49-F238E27FC236}">
                <a16:creationId xmlns:a16="http://schemas.microsoft.com/office/drawing/2014/main" id="{D6615597-FF77-F6DC-E6F4-ACE089FE4746}"/>
              </a:ext>
            </a:extLst>
          </p:cNvPr>
          <p:cNvSpPr>
            <a:spLocks noGrp="1"/>
          </p:cNvSpPr>
          <p:nvPr>
            <p:ph idx="1"/>
          </p:nvPr>
        </p:nvSpPr>
        <p:spPr>
          <a:xfrm>
            <a:off x="432000" y="1390389"/>
            <a:ext cx="5472000" cy="4786574"/>
          </a:xfrm>
          <a:prstGeom prst="rect">
            <a:avLst/>
          </a:prstGeom>
        </p:spPr>
        <p:txBody>
          <a:bodyPr lIns="108000" tIns="108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3" name="Content Placeholder 2">
            <a:extLst>
              <a:ext uri="{FF2B5EF4-FFF2-40B4-BE49-F238E27FC236}">
                <a16:creationId xmlns:a16="http://schemas.microsoft.com/office/drawing/2014/main" id="{53840C74-6732-282D-B908-2ABFF62EDE93}"/>
              </a:ext>
            </a:extLst>
          </p:cNvPr>
          <p:cNvSpPr>
            <a:spLocks noGrp="1"/>
          </p:cNvSpPr>
          <p:nvPr>
            <p:ph idx="11"/>
          </p:nvPr>
        </p:nvSpPr>
        <p:spPr>
          <a:xfrm>
            <a:off x="6354000" y="1390389"/>
            <a:ext cx="5472000" cy="4786574"/>
          </a:xfrm>
          <a:prstGeom prst="rect">
            <a:avLst/>
          </a:prstGeom>
        </p:spPr>
        <p:txBody>
          <a:bodyPr lIns="108000" tIns="108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7" name="Rectangle 16">
            <a:extLst>
              <a:ext uri="{FF2B5EF4-FFF2-40B4-BE49-F238E27FC236}">
                <a16:creationId xmlns:a16="http://schemas.microsoft.com/office/drawing/2014/main" id="{280E08C2-94EE-43E3-0988-2D452A0070CA}"/>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8" name="Picture 17">
            <a:extLst>
              <a:ext uri="{FF2B5EF4-FFF2-40B4-BE49-F238E27FC236}">
                <a16:creationId xmlns:a16="http://schemas.microsoft.com/office/drawing/2014/main" id="{85E595C9-0ED4-F8B1-E0BE-3189EC6AF574}"/>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292236917"/>
      </p:ext>
    </p:extLst>
  </p:cSld>
  <p:clrMapOvr>
    <a:masterClrMapping/>
  </p:clrMapOvr>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2474EC1F-95D1-5EEA-FA0C-262220264F75}"/>
              </a:ext>
            </a:extLst>
          </p:cNvPr>
          <p:cNvSpPr>
            <a:spLocks noGrp="1"/>
          </p:cNvSpPr>
          <p:nvPr>
            <p:ph type="title"/>
          </p:nvPr>
        </p:nvSpPr>
        <p:spPr>
          <a:xfrm>
            <a:off x="432000" y="432000"/>
            <a:ext cx="11412000" cy="720000"/>
          </a:xfrm>
          <a:prstGeom prst="rect">
            <a:avLst/>
          </a:prstGeom>
        </p:spPr>
        <p:txBody>
          <a:bodyPr lIns="108000" rIns="108000" bIns="108000" anchor="ctr"/>
          <a:lstStyle>
            <a:lvl1pPr>
              <a:defRPr sz="2800" b="1">
                <a:solidFill>
                  <a:schemeClr val="tx1"/>
                </a:solidFill>
              </a:defRPr>
            </a:lvl1pPr>
          </a:lstStyle>
          <a:p>
            <a:r>
              <a:rPr lang="en-GB" dirty="0"/>
              <a:t>Click to edit Master title style</a:t>
            </a:r>
            <a:endParaRPr lang="en-US" dirty="0"/>
          </a:p>
        </p:txBody>
      </p:sp>
      <p:sp>
        <p:nvSpPr>
          <p:cNvPr id="14" name="Content Placeholder 2">
            <a:extLst>
              <a:ext uri="{FF2B5EF4-FFF2-40B4-BE49-F238E27FC236}">
                <a16:creationId xmlns:a16="http://schemas.microsoft.com/office/drawing/2014/main" id="{F3ACAA8D-38D1-5E47-E20A-1BF5D263DF15}"/>
              </a:ext>
            </a:extLst>
          </p:cNvPr>
          <p:cNvSpPr>
            <a:spLocks noGrp="1"/>
          </p:cNvSpPr>
          <p:nvPr>
            <p:ph idx="1"/>
          </p:nvPr>
        </p:nvSpPr>
        <p:spPr>
          <a:xfrm>
            <a:off x="431999" y="2041741"/>
            <a:ext cx="5472001" cy="4135221"/>
          </a:xfrm>
          <a:prstGeom prst="rect">
            <a:avLst/>
          </a:prstGeom>
        </p:spPr>
        <p:txBody>
          <a:bodyPr lIns="108000" tIns="72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5" name="Content Placeholder 2">
            <a:extLst>
              <a:ext uri="{FF2B5EF4-FFF2-40B4-BE49-F238E27FC236}">
                <a16:creationId xmlns:a16="http://schemas.microsoft.com/office/drawing/2014/main" id="{9BADC649-714A-818B-8DDD-3F783755E830}"/>
              </a:ext>
            </a:extLst>
          </p:cNvPr>
          <p:cNvSpPr>
            <a:spLocks noGrp="1"/>
          </p:cNvSpPr>
          <p:nvPr>
            <p:ph idx="11"/>
          </p:nvPr>
        </p:nvSpPr>
        <p:spPr>
          <a:xfrm>
            <a:off x="6354000" y="2041741"/>
            <a:ext cx="5472000" cy="4135222"/>
          </a:xfrm>
          <a:prstGeom prst="rect">
            <a:avLst/>
          </a:prstGeom>
        </p:spPr>
        <p:txBody>
          <a:bodyPr lIns="108000" tIns="72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9" name="Content Placeholder 18">
            <a:extLst>
              <a:ext uri="{FF2B5EF4-FFF2-40B4-BE49-F238E27FC236}">
                <a16:creationId xmlns:a16="http://schemas.microsoft.com/office/drawing/2014/main" id="{625E3352-7F00-6DE7-E829-90A967E0CD84}"/>
              </a:ext>
            </a:extLst>
          </p:cNvPr>
          <p:cNvSpPr>
            <a:spLocks noGrp="1"/>
          </p:cNvSpPr>
          <p:nvPr>
            <p:ph sz="quarter" idx="12" hasCustomPrompt="1"/>
          </p:nvPr>
        </p:nvSpPr>
        <p:spPr>
          <a:xfrm>
            <a:off x="431999" y="1290638"/>
            <a:ext cx="5472000" cy="563562"/>
          </a:xfrm>
          <a:prstGeom prst="rect">
            <a:avLst/>
          </a:prstGeom>
        </p:spPr>
        <p:txBody>
          <a:bodyPr lIns="108000" tIns="72000" rIns="108000" anchor="ctr"/>
          <a:lstStyle>
            <a:lvl1pPr>
              <a:buNone/>
              <a:defRPr sz="2400" i="1">
                <a:solidFill>
                  <a:schemeClr val="tx1"/>
                </a:solidFill>
              </a:defRPr>
            </a:lvl1pPr>
          </a:lstStyle>
          <a:p>
            <a:pPr lvl="0"/>
            <a:r>
              <a:rPr lang="en-US" sz="2400" i="1" dirty="0"/>
              <a:t>Click to edit text</a:t>
            </a:r>
            <a:endParaRPr lang="en-US" dirty="0"/>
          </a:p>
        </p:txBody>
      </p:sp>
      <p:sp>
        <p:nvSpPr>
          <p:cNvPr id="20" name="Content Placeholder 18">
            <a:extLst>
              <a:ext uri="{FF2B5EF4-FFF2-40B4-BE49-F238E27FC236}">
                <a16:creationId xmlns:a16="http://schemas.microsoft.com/office/drawing/2014/main" id="{51EDE1F2-E559-6D3D-5B66-8E9A69C2E4A6}"/>
              </a:ext>
            </a:extLst>
          </p:cNvPr>
          <p:cNvSpPr>
            <a:spLocks noGrp="1"/>
          </p:cNvSpPr>
          <p:nvPr>
            <p:ph sz="quarter" idx="13" hasCustomPrompt="1"/>
          </p:nvPr>
        </p:nvSpPr>
        <p:spPr>
          <a:xfrm>
            <a:off x="6354000" y="1290638"/>
            <a:ext cx="5472000" cy="563562"/>
          </a:xfrm>
          <a:prstGeom prst="rect">
            <a:avLst/>
          </a:prstGeom>
        </p:spPr>
        <p:txBody>
          <a:bodyPr lIns="108000" tIns="72000" rIns="108000" anchor="ctr"/>
          <a:lstStyle>
            <a:lvl1pPr>
              <a:buNone/>
              <a:defRPr sz="2400" i="1">
                <a:solidFill>
                  <a:schemeClr val="tx1"/>
                </a:solidFill>
              </a:defRPr>
            </a:lvl1pPr>
          </a:lstStyle>
          <a:p>
            <a:pPr lvl="0"/>
            <a:r>
              <a:rPr lang="en-US" sz="2400" i="1" dirty="0"/>
              <a:t>Click to edit text</a:t>
            </a:r>
            <a:endParaRPr lang="en-US" dirty="0"/>
          </a:p>
        </p:txBody>
      </p:sp>
      <p:sp>
        <p:nvSpPr>
          <p:cNvPr id="17" name="Rectangle 16">
            <a:extLst>
              <a:ext uri="{FF2B5EF4-FFF2-40B4-BE49-F238E27FC236}">
                <a16:creationId xmlns:a16="http://schemas.microsoft.com/office/drawing/2014/main" id="{F3E84C53-713A-BE72-236C-775F2287F27C}"/>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8" name="Picture 17">
            <a:extLst>
              <a:ext uri="{FF2B5EF4-FFF2-40B4-BE49-F238E27FC236}">
                <a16:creationId xmlns:a16="http://schemas.microsoft.com/office/drawing/2014/main" id="{5CB7F97D-10BF-22AB-45F3-536DFB13439C}"/>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12411764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953"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69313A24-E89C-B423-3AB2-0C07241BEB8F}"/>
              </a:ext>
            </a:extLst>
          </p:cNvPr>
          <p:cNvSpPr>
            <a:spLocks noGrp="1"/>
          </p:cNvSpPr>
          <p:nvPr>
            <p:ph type="title"/>
          </p:nvPr>
        </p:nvSpPr>
        <p:spPr>
          <a:xfrm>
            <a:off x="432000" y="432000"/>
            <a:ext cx="11473200" cy="720000"/>
          </a:xfrm>
          <a:prstGeom prst="rect">
            <a:avLst/>
          </a:prstGeom>
        </p:spPr>
        <p:txBody>
          <a:bodyPr lIns="108000" rIns="108000" bIns="0" anchor="ctr"/>
          <a:lstStyle>
            <a:lvl1pPr>
              <a:defRPr sz="2800" b="1">
                <a:solidFill>
                  <a:schemeClr val="tx1"/>
                </a:solidFill>
              </a:defRPr>
            </a:lvl1pPr>
          </a:lstStyle>
          <a:p>
            <a:r>
              <a:rPr lang="en-GB" dirty="0"/>
              <a:t>Click to edit Master title style</a:t>
            </a:r>
            <a:endParaRPr lang="en-US" dirty="0"/>
          </a:p>
        </p:txBody>
      </p:sp>
      <p:sp>
        <p:nvSpPr>
          <p:cNvPr id="13" name="Rectangle 12">
            <a:extLst>
              <a:ext uri="{FF2B5EF4-FFF2-40B4-BE49-F238E27FC236}">
                <a16:creationId xmlns:a16="http://schemas.microsoft.com/office/drawing/2014/main" id="{F25E53C9-C17D-A3C1-C52D-1B854F6BF6F6}"/>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4" name="Picture 13">
            <a:extLst>
              <a:ext uri="{FF2B5EF4-FFF2-40B4-BE49-F238E27FC236}">
                <a16:creationId xmlns:a16="http://schemas.microsoft.com/office/drawing/2014/main" id="{3CE81902-780C-8792-21DE-D48B387BEFDB}"/>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2990783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Only and Image Place holder">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CB56E707-1D0D-1F13-2B41-2F53CD4793AF}"/>
              </a:ext>
            </a:extLst>
          </p:cNvPr>
          <p:cNvSpPr>
            <a:spLocks noGrp="1"/>
          </p:cNvSpPr>
          <p:nvPr>
            <p:ph type="pic" sz="quarter" idx="10"/>
          </p:nvPr>
        </p:nvSpPr>
        <p:spPr>
          <a:xfrm>
            <a:off x="0" y="0"/>
            <a:ext cx="12192000" cy="6497638"/>
          </a:xfrm>
          <a:prstGeom prst="rect">
            <a:avLst/>
          </a:prstGeom>
        </p:spPr>
        <p:txBody>
          <a:bodyPr/>
          <a:lstStyle/>
          <a:p>
            <a:endParaRPr lang="en-US" dirty="0"/>
          </a:p>
        </p:txBody>
      </p:sp>
      <p:sp>
        <p:nvSpPr>
          <p:cNvPr id="6" name="Title 1">
            <a:extLst>
              <a:ext uri="{FF2B5EF4-FFF2-40B4-BE49-F238E27FC236}">
                <a16:creationId xmlns:a16="http://schemas.microsoft.com/office/drawing/2014/main" id="{69313A24-E89C-B423-3AB2-0C07241BEB8F}"/>
              </a:ext>
            </a:extLst>
          </p:cNvPr>
          <p:cNvSpPr>
            <a:spLocks noGrp="1"/>
          </p:cNvSpPr>
          <p:nvPr>
            <p:ph type="title"/>
          </p:nvPr>
        </p:nvSpPr>
        <p:spPr>
          <a:xfrm>
            <a:off x="432000" y="432000"/>
            <a:ext cx="11473200" cy="720000"/>
          </a:xfrm>
          <a:prstGeom prst="rect">
            <a:avLst/>
          </a:prstGeom>
        </p:spPr>
        <p:txBody>
          <a:bodyPr lIns="108000" rIns="108000" bIns="0" anchor="ctr"/>
          <a:lstStyle>
            <a:lvl1pPr>
              <a:defRPr sz="2800" b="1">
                <a:solidFill>
                  <a:schemeClr val="tx1"/>
                </a:solidFill>
              </a:defRPr>
            </a:lvl1pPr>
          </a:lstStyle>
          <a:p>
            <a:r>
              <a:rPr lang="en-GB" dirty="0"/>
              <a:t>Click to edit Master title style</a:t>
            </a:r>
            <a:endParaRPr lang="en-US" dirty="0"/>
          </a:p>
        </p:txBody>
      </p:sp>
      <p:sp>
        <p:nvSpPr>
          <p:cNvPr id="13" name="Rectangle 12">
            <a:extLst>
              <a:ext uri="{FF2B5EF4-FFF2-40B4-BE49-F238E27FC236}">
                <a16:creationId xmlns:a16="http://schemas.microsoft.com/office/drawing/2014/main" id="{F25E53C9-C17D-A3C1-C52D-1B854F6BF6F6}"/>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4" name="Picture 13">
            <a:extLst>
              <a:ext uri="{FF2B5EF4-FFF2-40B4-BE49-F238E27FC236}">
                <a16:creationId xmlns:a16="http://schemas.microsoft.com/office/drawing/2014/main" id="{3CE81902-780C-8792-21DE-D48B387BEFDB}"/>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25024144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30130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6DF8D-036F-3C97-4CB8-04A0C2624EDD}"/>
              </a:ext>
            </a:extLst>
          </p:cNvPr>
          <p:cNvSpPr>
            <a:spLocks noGrp="1"/>
          </p:cNvSpPr>
          <p:nvPr>
            <p:ph type="title"/>
          </p:nvPr>
        </p:nvSpPr>
        <p:spPr>
          <a:xfrm>
            <a:off x="432000" y="457200"/>
            <a:ext cx="4412025" cy="1600200"/>
          </a:xfrm>
          <a:prstGeom prst="rect">
            <a:avLst/>
          </a:prstGeom>
        </p:spPr>
        <p:txBody>
          <a:bodyPr lIns="108000" tIns="72000" rIns="72000" bIns="108000" anchor="ctr"/>
          <a:lstStyle>
            <a:lvl1pPr>
              <a:defRPr sz="2800" b="1">
                <a:solidFill>
                  <a:schemeClr val="tx1"/>
                </a:solidFill>
              </a:defRPr>
            </a:lvl1pPr>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B7837E58-4F40-7BA1-553F-71F38F10668A}"/>
              </a:ext>
            </a:extLst>
          </p:cNvPr>
          <p:cNvSpPr>
            <a:spLocks noGrp="1"/>
          </p:cNvSpPr>
          <p:nvPr>
            <p:ph idx="1"/>
          </p:nvPr>
        </p:nvSpPr>
        <p:spPr>
          <a:xfrm>
            <a:off x="5183188" y="914399"/>
            <a:ext cx="6648812" cy="5198301"/>
          </a:xfrm>
          <a:prstGeom prst="rect">
            <a:avLst/>
          </a:prstGeom>
        </p:spPr>
        <p:txBody>
          <a:bodyPr lIns="108000" tIns="72000" rIns="108000" bIns="72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defRPr sz="2000"/>
            </a:lvl5pPr>
            <a:lvl6pPr>
              <a:defRPr sz="2000"/>
            </a:lvl6pPr>
            <a:lvl7pPr>
              <a:defRPr sz="2000"/>
            </a:lvl7pPr>
            <a:lvl8pPr>
              <a:defRPr sz="2000"/>
            </a:lvl8pPr>
            <a:lvl9pPr>
              <a:defRPr sz="2000"/>
            </a:lvl9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4" name="Text Placeholder 3">
            <a:extLst>
              <a:ext uri="{FF2B5EF4-FFF2-40B4-BE49-F238E27FC236}">
                <a16:creationId xmlns:a16="http://schemas.microsoft.com/office/drawing/2014/main" id="{CCDBF74C-6207-296C-48F8-A8D9086D932E}"/>
              </a:ext>
            </a:extLst>
          </p:cNvPr>
          <p:cNvSpPr>
            <a:spLocks noGrp="1"/>
          </p:cNvSpPr>
          <p:nvPr>
            <p:ph type="body" sz="half" idx="2"/>
          </p:nvPr>
        </p:nvSpPr>
        <p:spPr>
          <a:xfrm>
            <a:off x="432000" y="2367418"/>
            <a:ext cx="4412025" cy="3745283"/>
          </a:xfrm>
          <a:prstGeom prst="rect">
            <a:avLst/>
          </a:prstGeom>
        </p:spPr>
        <p:txBody>
          <a:bodyPr lIns="108000" tIns="72000" rIns="108000" bIns="72000"/>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15" name="Rectangle 14">
            <a:extLst>
              <a:ext uri="{FF2B5EF4-FFF2-40B4-BE49-F238E27FC236}">
                <a16:creationId xmlns:a16="http://schemas.microsoft.com/office/drawing/2014/main" id="{F50D8318-46B8-E278-C8D6-1A87DA698655}"/>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6" name="Picture 15">
            <a:extLst>
              <a:ext uri="{FF2B5EF4-FFF2-40B4-BE49-F238E27FC236}">
                <a16:creationId xmlns:a16="http://schemas.microsoft.com/office/drawing/2014/main" id="{2EBE5591-A402-DC37-017D-533D74E3EBD1}"/>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934478151"/>
      </p:ext>
    </p:extLst>
  </p:cSld>
  <p:clrMapOvr>
    <a:masterClrMapping/>
  </p:clrMapOvr>
  <p:extLst>
    <p:ext uri="{DCECCB84-F9BA-43D5-87BE-67443E8EF086}">
      <p15:sldGuideLst xmlns:p15="http://schemas.microsoft.com/office/powerpoint/2012/main">
        <p15:guide id="1" orient="horz" pos="572"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4202D4AB-0C7E-96EB-F1E9-49C16F1D944D}"/>
              </a:ext>
            </a:extLst>
          </p:cNvPr>
          <p:cNvSpPr>
            <a:spLocks noGrp="1"/>
          </p:cNvSpPr>
          <p:nvPr>
            <p:ph type="pic" idx="1"/>
          </p:nvPr>
        </p:nvSpPr>
        <p:spPr>
          <a:xfrm>
            <a:off x="5183188" y="987425"/>
            <a:ext cx="6576812"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14" name="Title 1">
            <a:extLst>
              <a:ext uri="{FF2B5EF4-FFF2-40B4-BE49-F238E27FC236}">
                <a16:creationId xmlns:a16="http://schemas.microsoft.com/office/drawing/2014/main" id="{FBEAE37A-0424-9539-4678-C42294C84E58}"/>
              </a:ext>
            </a:extLst>
          </p:cNvPr>
          <p:cNvSpPr>
            <a:spLocks noGrp="1"/>
          </p:cNvSpPr>
          <p:nvPr>
            <p:ph type="title"/>
          </p:nvPr>
        </p:nvSpPr>
        <p:spPr>
          <a:xfrm>
            <a:off x="432000" y="457200"/>
            <a:ext cx="4412025" cy="1600200"/>
          </a:xfrm>
          <a:prstGeom prst="rect">
            <a:avLst/>
          </a:prstGeom>
        </p:spPr>
        <p:txBody>
          <a:bodyPr lIns="108000" tIns="72000" rIns="72000" bIns="108000" anchor="ctr"/>
          <a:lstStyle>
            <a:lvl1pPr>
              <a:defRPr sz="2800" b="1">
                <a:solidFill>
                  <a:schemeClr val="tx1"/>
                </a:solidFill>
              </a:defRPr>
            </a:lvl1pPr>
          </a:lstStyle>
          <a:p>
            <a:r>
              <a:rPr lang="en-GB" dirty="0"/>
              <a:t>Click to edit Master title style</a:t>
            </a:r>
            <a:endParaRPr lang="en-US" dirty="0"/>
          </a:p>
        </p:txBody>
      </p:sp>
      <p:sp>
        <p:nvSpPr>
          <p:cNvPr id="15" name="Text Placeholder 3">
            <a:extLst>
              <a:ext uri="{FF2B5EF4-FFF2-40B4-BE49-F238E27FC236}">
                <a16:creationId xmlns:a16="http://schemas.microsoft.com/office/drawing/2014/main" id="{103AD219-ECD1-6D82-014A-53E591465F72}"/>
              </a:ext>
            </a:extLst>
          </p:cNvPr>
          <p:cNvSpPr>
            <a:spLocks noGrp="1"/>
          </p:cNvSpPr>
          <p:nvPr>
            <p:ph type="body" sz="half" idx="2"/>
          </p:nvPr>
        </p:nvSpPr>
        <p:spPr>
          <a:xfrm>
            <a:off x="432000" y="2367418"/>
            <a:ext cx="4412025" cy="3745283"/>
          </a:xfrm>
          <a:prstGeom prst="rect">
            <a:avLst/>
          </a:prstGeom>
        </p:spPr>
        <p:txBody>
          <a:bodyPr lIns="108000" tIns="72000" rIns="108000" bIns="72000"/>
          <a:lstStyle>
            <a:lvl1pPr marL="0" indent="0">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Master text styles</a:t>
            </a:r>
          </a:p>
        </p:txBody>
      </p:sp>
      <p:sp>
        <p:nvSpPr>
          <p:cNvPr id="13" name="Rectangle 12">
            <a:extLst>
              <a:ext uri="{FF2B5EF4-FFF2-40B4-BE49-F238E27FC236}">
                <a16:creationId xmlns:a16="http://schemas.microsoft.com/office/drawing/2014/main" id="{2B0FCEAA-F033-4AFB-5178-4FE1741CFC23}"/>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6" name="Picture 15">
            <a:extLst>
              <a:ext uri="{FF2B5EF4-FFF2-40B4-BE49-F238E27FC236}">
                <a16:creationId xmlns:a16="http://schemas.microsoft.com/office/drawing/2014/main" id="{C22C8D6F-52C2-460B-3A53-0E9F9475159B}"/>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17981721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a:extLst>
              <a:ext uri="{FF2B5EF4-FFF2-40B4-BE49-F238E27FC236}">
                <a16:creationId xmlns:a16="http://schemas.microsoft.com/office/drawing/2014/main" id="{623EA5C2-D77C-40C0-D9EF-771B9A83CCB9}"/>
              </a:ext>
            </a:extLst>
          </p:cNvPr>
          <p:cNvSpPr>
            <a:spLocks noGrp="1"/>
          </p:cNvSpPr>
          <p:nvPr>
            <p:ph type="body" orient="vert" idx="1"/>
          </p:nvPr>
        </p:nvSpPr>
        <p:spPr>
          <a:xfrm>
            <a:off x="421200" y="1302707"/>
            <a:ext cx="11412000" cy="4874256"/>
          </a:xfrm>
          <a:prstGeom prst="rect">
            <a:avLst/>
          </a:prstGeom>
        </p:spPr>
        <p:txBody>
          <a:bodyPr vert="eaVert"/>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0" name="Title 1">
            <a:extLst>
              <a:ext uri="{FF2B5EF4-FFF2-40B4-BE49-F238E27FC236}">
                <a16:creationId xmlns:a16="http://schemas.microsoft.com/office/drawing/2014/main" id="{22868CC6-F90F-84C2-6159-4BC336ADD285}"/>
              </a:ext>
            </a:extLst>
          </p:cNvPr>
          <p:cNvSpPr>
            <a:spLocks noGrp="1"/>
          </p:cNvSpPr>
          <p:nvPr>
            <p:ph type="title"/>
          </p:nvPr>
        </p:nvSpPr>
        <p:spPr>
          <a:xfrm>
            <a:off x="432000" y="432000"/>
            <a:ext cx="11412000" cy="720000"/>
          </a:xfrm>
          <a:prstGeom prst="rect">
            <a:avLst/>
          </a:prstGeom>
        </p:spPr>
        <p:txBody>
          <a:bodyPr lIns="108000" rIns="108000" bIns="108000" anchor="ctr"/>
          <a:lstStyle>
            <a:lvl1pPr>
              <a:defRPr sz="2800" b="1">
                <a:solidFill>
                  <a:schemeClr val="tx1"/>
                </a:solidFill>
              </a:defRPr>
            </a:lvl1pPr>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985CFC6A-5183-02F6-8E78-5BFAEF406E3D}"/>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3" name="Picture 12">
            <a:extLst>
              <a:ext uri="{FF2B5EF4-FFF2-40B4-BE49-F238E27FC236}">
                <a16:creationId xmlns:a16="http://schemas.microsoft.com/office/drawing/2014/main" id="{ECA14C0B-AC6A-32C4-9F6A-39222516148A}"/>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39464439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5CABD8-085C-886B-DA99-D41ACC6F5BD4}"/>
              </a:ext>
            </a:extLst>
          </p:cNvPr>
          <p:cNvSpPr>
            <a:spLocks noGrp="1"/>
          </p:cNvSpPr>
          <p:nvPr>
            <p:ph type="title" orient="vert"/>
          </p:nvPr>
        </p:nvSpPr>
        <p:spPr>
          <a:xfrm>
            <a:off x="9340948" y="432000"/>
            <a:ext cx="2419200" cy="5760000"/>
          </a:xfrm>
          <a:prstGeom prst="rect">
            <a:avLst/>
          </a:prstGeom>
        </p:spPr>
        <p:txBody>
          <a:bodyPr vert="eaVert" lIns="108000" tIns="108000" rIns="108000" bIns="108000"/>
          <a:lstStyle>
            <a:lvl1pPr>
              <a:defRPr sz="2800" b="1">
                <a:solidFill>
                  <a:schemeClr val="tx1"/>
                </a:solidFill>
              </a:defRPr>
            </a:lvl1pPr>
          </a:lstStyle>
          <a:p>
            <a:r>
              <a:rPr lang="en-GB" dirty="0"/>
              <a:t>Click to edit Master title style</a:t>
            </a:r>
            <a:endParaRPr lang="en-US" dirty="0"/>
          </a:p>
        </p:txBody>
      </p:sp>
      <p:sp>
        <p:nvSpPr>
          <p:cNvPr id="3" name="Vertical Text Placeholder 2">
            <a:extLst>
              <a:ext uri="{FF2B5EF4-FFF2-40B4-BE49-F238E27FC236}">
                <a16:creationId xmlns:a16="http://schemas.microsoft.com/office/drawing/2014/main" id="{66E5B32D-FB98-BDCE-06F1-4B43A4B3EF1C}"/>
              </a:ext>
            </a:extLst>
          </p:cNvPr>
          <p:cNvSpPr>
            <a:spLocks noGrp="1"/>
          </p:cNvSpPr>
          <p:nvPr>
            <p:ph type="body" orient="vert" idx="1"/>
          </p:nvPr>
        </p:nvSpPr>
        <p:spPr>
          <a:xfrm>
            <a:off x="432000" y="432000"/>
            <a:ext cx="8712563" cy="5760000"/>
          </a:xfrm>
          <a:prstGeom prst="rect">
            <a:avLst/>
          </a:prstGeom>
        </p:spPr>
        <p:txBody>
          <a:bodyPr vert="eaVert" lIns="108000" tIns="72000" rIns="108000" bIns="108000"/>
          <a:lstStyle>
            <a:lvl1pPr>
              <a:buClr>
                <a:schemeClr val="accent2"/>
              </a:buClr>
              <a:buFont typeface="Wingdings" pitchFamily="2" charset="2"/>
              <a:buChar char="§"/>
              <a:defRPr sz="2400">
                <a:solidFill>
                  <a:schemeClr val="tx1"/>
                </a:solidFill>
              </a:defRPr>
            </a:lvl1pPr>
            <a:lvl2pPr>
              <a:buClr>
                <a:schemeClr val="accent2"/>
              </a:buClr>
              <a:buFont typeface="Wingdings" pitchFamily="2" charset="2"/>
              <a:buChar char="§"/>
              <a:defRPr sz="2000">
                <a:solidFill>
                  <a:schemeClr val="tx1"/>
                </a:solidFill>
              </a:defRPr>
            </a:lvl2pPr>
            <a:lvl3pPr>
              <a:buClr>
                <a:schemeClr val="accent2"/>
              </a:buClr>
              <a:buFont typeface="Wingdings" pitchFamily="2" charset="2"/>
              <a:buChar char="§"/>
              <a:defRPr sz="1600">
                <a:solidFill>
                  <a:schemeClr val="tx1"/>
                </a:solidFill>
              </a:defRPr>
            </a:lvl3pPr>
            <a:lvl4pPr>
              <a:buClr>
                <a:schemeClr val="accent2"/>
              </a:buClr>
              <a:buFont typeface="Wingdings" pitchFamily="2" charset="2"/>
              <a:buChar char="§"/>
              <a:defRPr sz="1200">
                <a:solidFill>
                  <a:schemeClr val="tx1"/>
                </a:solidFill>
              </a:defRPr>
            </a:lvl4pPr>
            <a:lvl5pPr>
              <a:buNone/>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p:txBody>
      </p:sp>
      <p:sp>
        <p:nvSpPr>
          <p:cNvPr id="12" name="Rectangle 11">
            <a:extLst>
              <a:ext uri="{FF2B5EF4-FFF2-40B4-BE49-F238E27FC236}">
                <a16:creationId xmlns:a16="http://schemas.microsoft.com/office/drawing/2014/main" id="{7BDA35CD-265E-FD99-B312-C944F0E79463}"/>
              </a:ext>
            </a:extLst>
          </p:cNvPr>
          <p:cNvSpPr>
            <a:spLocks noGrp="1" noRot="1" noMove="1" noResize="1" noEditPoints="1" noAdjustHandles="1" noChangeArrowheads="1" noChangeShapeType="1"/>
          </p:cNvSpPr>
          <p:nvPr userDrawn="1"/>
        </p:nvSpPr>
        <p:spPr>
          <a:xfrm>
            <a:off x="0" y="6498000"/>
            <a:ext cx="12192000" cy="360000"/>
          </a:xfrm>
          <a:prstGeom prst="rect">
            <a:avLst/>
          </a:prstGeom>
          <a:gradFill>
            <a:gsLst>
              <a:gs pos="0">
                <a:schemeClr val="accent5"/>
              </a:gs>
              <a:gs pos="100000">
                <a:schemeClr val="accent1"/>
              </a:gs>
            </a:gsLst>
            <a:lin ang="27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pic>
        <p:nvPicPr>
          <p:cNvPr id="13" name="Picture 12">
            <a:extLst>
              <a:ext uri="{FF2B5EF4-FFF2-40B4-BE49-F238E27FC236}">
                <a16:creationId xmlns:a16="http://schemas.microsoft.com/office/drawing/2014/main" id="{48BED17D-A071-62E5-FE71-518543CBB20D}"/>
              </a:ext>
            </a:extLst>
          </p:cNvPr>
          <p:cNvPicPr>
            <a:picLocks noGrp="1" noRot="1" noChangeAspect="1" noMove="1" noResize="1" noEditPoints="1" noAdjustHandles="1" noChangeArrowheads="1" noChangeShapeType="1" noCrop="1"/>
          </p:cNvPicPr>
          <p:nvPr userDrawn="1"/>
        </p:nvPicPr>
        <p:blipFill>
          <a:blip r:embed="rId2" cstate="screen">
            <a:extLst>
              <a:ext uri="{28A0092B-C50C-407E-A947-70E740481C1C}">
                <a14:useLocalDpi xmlns:a14="http://schemas.microsoft.com/office/drawing/2010/main"/>
              </a:ext>
            </a:extLst>
          </a:blip>
          <a:srcRect/>
          <a:stretch/>
        </p:blipFill>
        <p:spPr>
          <a:xfrm>
            <a:off x="433500" y="6552000"/>
            <a:ext cx="1260000" cy="252000"/>
          </a:xfrm>
          <a:prstGeom prst="rect">
            <a:avLst/>
          </a:prstGeom>
        </p:spPr>
      </p:pic>
    </p:spTree>
    <p:extLst>
      <p:ext uri="{BB962C8B-B14F-4D97-AF65-F5344CB8AC3E}">
        <p14:creationId xmlns:p14="http://schemas.microsoft.com/office/powerpoint/2010/main" val="302308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gs>
            <a:gs pos="100000">
              <a:schemeClr val="accent1"/>
            </a:gs>
          </a:gsLst>
          <a:lin ang="2700000" scaled="1"/>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278229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72" r:id="rId7"/>
    <p:sldLayoutId id="2147483655" r:id="rId8"/>
    <p:sldLayoutId id="2147483656" r:id="rId9"/>
    <p:sldLayoutId id="2147483657" r:id="rId10"/>
    <p:sldLayoutId id="2147483658" r:id="rId11"/>
    <p:sldLayoutId id="2147483659"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494630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73" r:id="rId7"/>
    <p:sldLayoutId id="2147483667" r:id="rId8"/>
    <p:sldLayoutId id="2147483668" r:id="rId9"/>
    <p:sldLayoutId id="2147483669" r:id="rId10"/>
    <p:sldLayoutId id="2147483670" r:id="rId11"/>
    <p:sldLayoutId id="2147483671"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6.xml"/></Relationships>
</file>

<file path=ppt/slides/_rels/slide4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50.xml"/><Relationship Id="rId1" Type="http://schemas.openxmlformats.org/officeDocument/2006/relationships/slideLayout" Target="../slideLayouts/slideLayout19.xml"/><Relationship Id="rId4" Type="http://schemas.openxmlformats.org/officeDocument/2006/relationships/image" Target="../media/image30.png"/></Relationships>
</file>

<file path=ppt/slides/_rels/slide5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1.xml"/><Relationship Id="rId1" Type="http://schemas.openxmlformats.org/officeDocument/2006/relationships/slideLayout" Target="../slideLayouts/slideLayout6.xml"/><Relationship Id="rId4" Type="http://schemas.openxmlformats.org/officeDocument/2006/relationships/image" Target="../media/image32.png"/></Relationships>
</file>

<file path=ppt/slides/_rels/slide52.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52.xml"/><Relationship Id="rId1" Type="http://schemas.openxmlformats.org/officeDocument/2006/relationships/slideLayout" Target="../slideLayouts/slideLayout6.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5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4.xml"/><Relationship Id="rId1" Type="http://schemas.openxmlformats.org/officeDocument/2006/relationships/slideLayout" Target="../slideLayouts/slideLayout19.xml"/></Relationships>
</file>

<file path=ppt/slides/_rels/slide55.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a:extLst>
              <a:ext uri="{FF2B5EF4-FFF2-40B4-BE49-F238E27FC236}">
                <a16:creationId xmlns:a16="http://schemas.microsoft.com/office/drawing/2014/main" id="{66E0A8F2-1AEE-35F5-9838-2105722969E3}"/>
              </a:ext>
            </a:extLst>
          </p:cNvPr>
          <p:cNvSpPr>
            <a:spLocks noGrp="1"/>
          </p:cNvSpPr>
          <p:nvPr>
            <p:ph idx="1"/>
          </p:nvPr>
        </p:nvSpPr>
        <p:spPr>
          <a:xfrm>
            <a:off x="277933" y="1156997"/>
            <a:ext cx="11647367" cy="5008307"/>
          </a:xfrm>
        </p:spPr>
        <p:txBody>
          <a:bodyPr>
            <a:noAutofit/>
          </a:bodyPr>
          <a:lstStyle/>
          <a:p>
            <a:pPr marL="0" indent="0">
              <a:lnSpc>
                <a:spcPct val="100000"/>
              </a:lnSpc>
              <a:spcBef>
                <a:spcPts val="0"/>
              </a:spcBef>
              <a:spcAft>
                <a:spcPts val="600"/>
              </a:spcAft>
              <a:buNone/>
            </a:pPr>
            <a:r>
              <a:rPr lang="en-US" sz="1800" b="1" dirty="0"/>
              <a:t>Session Overview: </a:t>
            </a:r>
            <a:r>
              <a:rPr lang="en-US" sz="1800" dirty="0"/>
              <a:t>This presentation is the Secretary breakout session for the Round 2 Mid-Year Club Officer Training (COT). It </a:t>
            </a:r>
            <a:r>
              <a:rPr lang="en-GB" sz="1800" dirty="0"/>
              <a:t>is designed as a mid-term check-in to assess progress, tackle challenges, and strategize for a successful second half of the year. It </a:t>
            </a:r>
            <a:r>
              <a:rPr lang="en-US" sz="1800" dirty="0"/>
              <a:t>is part of a larger training event that starts with General Session Part 1 for all club officers followed by the individual club officer breakout sessions (like this one) and ends with General Session Part 2 for all club officers.</a:t>
            </a:r>
          </a:p>
          <a:p>
            <a:pPr marL="0" indent="0">
              <a:lnSpc>
                <a:spcPct val="100000"/>
              </a:lnSpc>
              <a:spcBef>
                <a:spcPts val="0"/>
              </a:spcBef>
              <a:spcAft>
                <a:spcPts val="600"/>
              </a:spcAft>
              <a:buNone/>
            </a:pPr>
            <a:r>
              <a:rPr lang="en-US" sz="1800" b="1" dirty="0"/>
              <a:t>Facilitator Notes:  </a:t>
            </a:r>
            <a:r>
              <a:rPr lang="en-US" sz="1800" dirty="0"/>
              <a:t>Each slide contains detailed facilitator notes to guide your presentation. Review the facilitator notes thoroughly to prepare to train the session. Use the notes as a guide rather than a script that must be stated “word-for-word”. Adapt the language to your personal style. </a:t>
            </a:r>
          </a:p>
          <a:p>
            <a:pPr marL="0" indent="0">
              <a:lnSpc>
                <a:spcPct val="100000"/>
              </a:lnSpc>
              <a:spcBef>
                <a:spcPts val="0"/>
              </a:spcBef>
              <a:spcAft>
                <a:spcPts val="600"/>
              </a:spcAft>
              <a:buNone/>
            </a:pPr>
            <a:r>
              <a:rPr lang="en-US" sz="1800" b="1" dirty="0"/>
              <a:t>Timing:</a:t>
            </a:r>
            <a:r>
              <a:rPr lang="en-US" sz="1800" dirty="0"/>
              <a:t> The </a:t>
            </a:r>
            <a:r>
              <a:rPr lang="en-GB" sz="1800" dirty="0"/>
              <a:t>facilitator notes begin with the estimated time to present the individual slide and then the overall elapsed session time. We </a:t>
            </a:r>
            <a:r>
              <a:rPr lang="en-US" sz="1800" dirty="0"/>
              <a:t>recommend 75 minutes for each individual club officer breakout session, but have included the estimated times for each slide and elapsed session times for a 60-minute session AND a 75-minute session.</a:t>
            </a:r>
          </a:p>
          <a:p>
            <a:pPr marL="0" indent="0">
              <a:lnSpc>
                <a:spcPct val="100000"/>
              </a:lnSpc>
              <a:spcBef>
                <a:spcPts val="0"/>
              </a:spcBef>
              <a:spcAft>
                <a:spcPts val="600"/>
              </a:spcAft>
              <a:buNone/>
            </a:pPr>
            <a:r>
              <a:rPr lang="en-US" sz="1800" b="1" dirty="0"/>
              <a:t>Practice for Proficiency:</a:t>
            </a:r>
            <a:r>
              <a:rPr lang="en-US" sz="1800" dirty="0"/>
              <a:t> This training includes questions and case studies that </a:t>
            </a:r>
            <a:r>
              <a:rPr lang="en-GB" sz="1800" dirty="0"/>
              <a:t>MUST be reviewed and practiced for training effectiveness. </a:t>
            </a:r>
            <a:r>
              <a:rPr lang="en-US" sz="1800" dirty="0"/>
              <a:t>Please review the facilitator notes and practice delivering the presentation multiple times until you feel confident. Your familiarity with the content is key to an effective session.</a:t>
            </a:r>
          </a:p>
          <a:p>
            <a:pPr marL="0" indent="0">
              <a:lnSpc>
                <a:spcPct val="100000"/>
              </a:lnSpc>
              <a:spcBef>
                <a:spcPts val="0"/>
              </a:spcBef>
              <a:spcAft>
                <a:spcPts val="600"/>
              </a:spcAft>
              <a:buNone/>
            </a:pPr>
            <a:r>
              <a:rPr lang="en-US" sz="1800" b="1" dirty="0"/>
              <a:t>Action Cues:</a:t>
            </a:r>
            <a:r>
              <a:rPr lang="en-US" sz="1800" dirty="0"/>
              <a:t> Parentheses ( ) denote instructions for you, the facilitator, to </a:t>
            </a:r>
            <a:r>
              <a:rPr lang="en-US" sz="1800" i="1" dirty="0"/>
              <a:t>DO</a:t>
            </a:r>
            <a:r>
              <a:rPr lang="en-US" sz="1800" dirty="0"/>
              <a:t>—such as launching a poll, asking a question, or directing participants to a handout.</a:t>
            </a:r>
          </a:p>
          <a:p>
            <a:pPr marL="0" indent="0">
              <a:lnSpc>
                <a:spcPct val="100000"/>
              </a:lnSpc>
              <a:spcBef>
                <a:spcPts val="0"/>
              </a:spcBef>
              <a:buNone/>
            </a:pPr>
            <a:endParaRPr lang="en-US" sz="1600" dirty="0"/>
          </a:p>
        </p:txBody>
      </p:sp>
      <p:sp>
        <p:nvSpPr>
          <p:cNvPr id="9" name="Title 1">
            <a:extLst>
              <a:ext uri="{FF2B5EF4-FFF2-40B4-BE49-F238E27FC236}">
                <a16:creationId xmlns:a16="http://schemas.microsoft.com/office/drawing/2014/main" id="{28A9FAF9-395E-6C4B-E05D-92ADB4786968}"/>
              </a:ext>
            </a:extLst>
          </p:cNvPr>
          <p:cNvSpPr>
            <a:spLocks noGrp="1"/>
          </p:cNvSpPr>
          <p:nvPr>
            <p:ph type="title"/>
          </p:nvPr>
        </p:nvSpPr>
        <p:spPr>
          <a:xfrm>
            <a:off x="277934" y="295773"/>
            <a:ext cx="11914066" cy="649224"/>
          </a:xfrm>
        </p:spPr>
        <p:txBody>
          <a:bodyPr>
            <a:normAutofit/>
          </a:bodyPr>
          <a:lstStyle/>
          <a:p>
            <a:r>
              <a:rPr lang="en-GB" dirty="0"/>
              <a:t>Facilitator Instructions (cont’d) </a:t>
            </a:r>
            <a:r>
              <a:rPr lang="en-US" noProof="0" dirty="0">
                <a:solidFill>
                  <a:srgbClr val="FF0000"/>
                </a:solidFill>
              </a:rPr>
              <a:t>(not for presentation)</a:t>
            </a:r>
            <a:endParaRPr lang="en-GB" dirty="0">
              <a:solidFill>
                <a:srgbClr val="FF0000"/>
              </a:solidFill>
            </a:endParaRPr>
          </a:p>
        </p:txBody>
      </p:sp>
    </p:spTree>
    <p:extLst>
      <p:ext uri="{BB962C8B-B14F-4D97-AF65-F5344CB8AC3E}">
        <p14:creationId xmlns:p14="http://schemas.microsoft.com/office/powerpoint/2010/main" val="2994649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E9738-DB49-3BF1-3AF4-0F19CD011095}"/>
            </a:ext>
          </a:extLst>
        </p:cNvPr>
        <p:cNvGrpSpPr/>
        <p:nvPr/>
      </p:nvGrpSpPr>
      <p:grpSpPr>
        <a:xfrm>
          <a:off x="0" y="0"/>
          <a:ext cx="0" cy="0"/>
          <a:chOff x="0" y="0"/>
          <a:chExt cx="0" cy="0"/>
        </a:xfrm>
      </p:grpSpPr>
      <p:sp>
        <p:nvSpPr>
          <p:cNvPr id="6" name="Content Placeholder 2">
            <a:extLst>
              <a:ext uri="{FF2B5EF4-FFF2-40B4-BE49-F238E27FC236}">
                <a16:creationId xmlns:a16="http://schemas.microsoft.com/office/drawing/2014/main" id="{DC68C7A5-3030-7DDB-3B70-80BA91B86F09}"/>
              </a:ext>
            </a:extLst>
          </p:cNvPr>
          <p:cNvSpPr>
            <a:spLocks noGrp="1"/>
          </p:cNvSpPr>
          <p:nvPr>
            <p:ph idx="1"/>
          </p:nvPr>
        </p:nvSpPr>
        <p:spPr>
          <a:xfrm>
            <a:off x="277933" y="1156997"/>
            <a:ext cx="11647367" cy="5008307"/>
          </a:xfrm>
        </p:spPr>
        <p:txBody>
          <a:bodyPr>
            <a:noAutofit/>
          </a:bodyPr>
          <a:lstStyle/>
          <a:p>
            <a:pPr marL="0" indent="0">
              <a:lnSpc>
                <a:spcPct val="100000"/>
              </a:lnSpc>
              <a:spcBef>
                <a:spcPts val="0"/>
              </a:spcBef>
              <a:spcAft>
                <a:spcPts val="600"/>
              </a:spcAft>
              <a:buNone/>
            </a:pPr>
            <a:r>
              <a:rPr lang="en-US" sz="1800" b="1" dirty="0"/>
              <a:t>Interaction: </a:t>
            </a:r>
            <a:r>
              <a:rPr lang="en-US" sz="1800" dirty="0"/>
              <a:t>Audience engagement is crucial for a successful training. Use the following methods based on meeting format.</a:t>
            </a:r>
          </a:p>
          <a:p>
            <a:pPr>
              <a:lnSpc>
                <a:spcPct val="100000"/>
              </a:lnSpc>
              <a:spcBef>
                <a:spcPts val="0"/>
              </a:spcBef>
              <a:spcAft>
                <a:spcPts val="600"/>
              </a:spcAft>
            </a:pPr>
            <a:r>
              <a:rPr lang="en-US" sz="1800" b="1" dirty="0"/>
              <a:t>Online:</a:t>
            </a:r>
            <a:r>
              <a:rPr lang="en-US" sz="1800" dirty="0"/>
              <a:t> Ask participants to enter their concise responses to questions in the chat. Coordinate with a Chat Master to share a small number of their responses verbally.</a:t>
            </a:r>
          </a:p>
          <a:p>
            <a:pPr>
              <a:lnSpc>
                <a:spcPct val="100000"/>
              </a:lnSpc>
              <a:spcBef>
                <a:spcPts val="0"/>
              </a:spcBef>
              <a:spcAft>
                <a:spcPts val="600"/>
              </a:spcAft>
            </a:pPr>
            <a:r>
              <a:rPr lang="en-US" sz="1800" b="1" dirty="0"/>
              <a:t>Onsite:</a:t>
            </a:r>
            <a:r>
              <a:rPr lang="en-US" sz="1800" dirty="0"/>
              <a:t> Ask a few participants to verbalize their responses succinctly in one sentence or less.</a:t>
            </a:r>
          </a:p>
          <a:p>
            <a:pPr>
              <a:lnSpc>
                <a:spcPct val="100000"/>
              </a:lnSpc>
              <a:spcBef>
                <a:spcPts val="0"/>
              </a:spcBef>
              <a:spcAft>
                <a:spcPts val="600"/>
              </a:spcAft>
            </a:pPr>
            <a:r>
              <a:rPr lang="en-US" sz="1800" b="1" dirty="0"/>
              <a:t>Hybrid:</a:t>
            </a:r>
            <a:r>
              <a:rPr lang="en-US" sz="1800" dirty="0"/>
              <a:t> Use both methods stated above to engage your in-person and online audiences.</a:t>
            </a:r>
          </a:p>
          <a:p>
            <a:pPr marL="0" indent="0">
              <a:lnSpc>
                <a:spcPct val="100000"/>
              </a:lnSpc>
              <a:spcBef>
                <a:spcPts val="0"/>
              </a:spcBef>
              <a:spcAft>
                <a:spcPts val="600"/>
              </a:spcAft>
              <a:buNone/>
            </a:pPr>
            <a:r>
              <a:rPr lang="en-US" sz="1800" b="1" dirty="0"/>
              <a:t>Technical Support (Zoom/Chat Masters): </a:t>
            </a:r>
            <a:r>
              <a:rPr lang="en-US" sz="1800" dirty="0"/>
              <a:t>For any online or hybrid training, sufficient District technical support is essential. To facilitate seamless interaction and manage the technical aspects of the session, please ensure at least one dedicated Zoom Master and one Chat Master are assigned to the main room, and as often as possible, assign technical support to each breakout room.</a:t>
            </a:r>
          </a:p>
          <a:p>
            <a:pPr marL="0" indent="0">
              <a:lnSpc>
                <a:spcPct val="100000"/>
              </a:lnSpc>
              <a:spcBef>
                <a:spcPts val="0"/>
              </a:spcBef>
              <a:spcAft>
                <a:spcPts val="600"/>
              </a:spcAft>
              <a:buNone/>
            </a:pPr>
            <a:r>
              <a:rPr lang="en-US" sz="1800" b="1" dirty="0"/>
              <a:t>Customizing the session</a:t>
            </a:r>
            <a:r>
              <a:rPr lang="en-US" sz="1800" dirty="0"/>
              <a:t>: This session includes several quiz questions and case studies. Choose the quiz questions and case studies most relevant to your participants and “</a:t>
            </a:r>
            <a:r>
              <a:rPr lang="en-US" sz="1800" b="1" dirty="0"/>
              <a:t>hide</a:t>
            </a:r>
            <a:r>
              <a:rPr lang="en-US" sz="1800" dirty="0"/>
              <a:t>” the slides with questions and case studies you will </a:t>
            </a:r>
            <a:r>
              <a:rPr lang="en-US" sz="1800" b="1" dirty="0"/>
              <a:t>not</a:t>
            </a:r>
            <a:r>
              <a:rPr lang="en-US" sz="1800" dirty="0"/>
              <a:t> use. This session is planned for 75 minutes but you may adapt it to 60 minutes by “</a:t>
            </a:r>
            <a:r>
              <a:rPr lang="en-US" sz="1800" b="1" dirty="0"/>
              <a:t>hiding</a:t>
            </a:r>
            <a:r>
              <a:rPr lang="en-US" sz="1800" dirty="0"/>
              <a:t>” more questions and using only one case study.</a:t>
            </a:r>
            <a:endParaRPr lang="en-GB" sz="1800" dirty="0"/>
          </a:p>
          <a:p>
            <a:pPr marL="0" indent="0">
              <a:lnSpc>
                <a:spcPct val="100000"/>
              </a:lnSpc>
              <a:spcBef>
                <a:spcPts val="0"/>
              </a:spcBef>
              <a:buNone/>
            </a:pPr>
            <a:endParaRPr lang="en-US" sz="1600" dirty="0"/>
          </a:p>
        </p:txBody>
      </p:sp>
      <p:sp>
        <p:nvSpPr>
          <p:cNvPr id="5" name="Title 1">
            <a:extLst>
              <a:ext uri="{FF2B5EF4-FFF2-40B4-BE49-F238E27FC236}">
                <a16:creationId xmlns:a16="http://schemas.microsoft.com/office/drawing/2014/main" id="{BF1147AB-D74A-450C-651D-4A43672E86BD}"/>
              </a:ext>
            </a:extLst>
          </p:cNvPr>
          <p:cNvSpPr>
            <a:spLocks noGrp="1"/>
          </p:cNvSpPr>
          <p:nvPr>
            <p:ph type="title"/>
          </p:nvPr>
        </p:nvSpPr>
        <p:spPr>
          <a:xfrm>
            <a:off x="277934" y="295773"/>
            <a:ext cx="11914066" cy="649224"/>
          </a:xfrm>
        </p:spPr>
        <p:txBody>
          <a:bodyPr>
            <a:normAutofit/>
          </a:bodyPr>
          <a:lstStyle/>
          <a:p>
            <a:r>
              <a:rPr lang="en-GB" dirty="0"/>
              <a:t>Facilitator Instructions (cont’d) </a:t>
            </a:r>
            <a:r>
              <a:rPr lang="en-US" noProof="0" dirty="0">
                <a:solidFill>
                  <a:srgbClr val="FF0000"/>
                </a:solidFill>
              </a:rPr>
              <a:t>(not for presentation)</a:t>
            </a:r>
            <a:endParaRPr lang="en-GB" dirty="0">
              <a:solidFill>
                <a:srgbClr val="FF0000"/>
              </a:solidFill>
            </a:endParaRPr>
          </a:p>
        </p:txBody>
      </p:sp>
    </p:spTree>
    <p:extLst>
      <p:ext uri="{BB962C8B-B14F-4D97-AF65-F5344CB8AC3E}">
        <p14:creationId xmlns:p14="http://schemas.microsoft.com/office/powerpoint/2010/main" val="42403847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FF1BA-1414-9C4C-0B9D-9C80414CC36E}"/>
              </a:ext>
            </a:extLst>
          </p:cNvPr>
          <p:cNvSpPr>
            <a:spLocks noGrp="1"/>
          </p:cNvSpPr>
          <p:nvPr>
            <p:ph type="ctrTitle"/>
          </p:nvPr>
        </p:nvSpPr>
        <p:spPr/>
        <p:txBody>
          <a:bodyPr/>
          <a:lstStyle/>
          <a:p>
            <a:pPr algn="ctr"/>
            <a:r>
              <a:rPr lang="en-US" b="1" dirty="0"/>
              <a:t>Secretary Training</a:t>
            </a:r>
          </a:p>
        </p:txBody>
      </p:sp>
      <p:sp>
        <p:nvSpPr>
          <p:cNvPr id="3" name="Subtitle 2">
            <a:extLst>
              <a:ext uri="{FF2B5EF4-FFF2-40B4-BE49-F238E27FC236}">
                <a16:creationId xmlns:a16="http://schemas.microsoft.com/office/drawing/2014/main" id="{5B6E00B0-1AB5-CAD0-5E20-E1E5ABF510D5}"/>
              </a:ext>
            </a:extLst>
          </p:cNvPr>
          <p:cNvSpPr>
            <a:spLocks noGrp="1"/>
          </p:cNvSpPr>
          <p:nvPr>
            <p:ph type="subTitle" idx="1"/>
          </p:nvPr>
        </p:nvSpPr>
        <p:spPr/>
        <p:txBody>
          <a:bodyPr/>
          <a:lstStyle/>
          <a:p>
            <a:pPr algn="ctr"/>
            <a:r>
              <a:rPr lang="en-US" b="1" dirty="0"/>
              <a:t>Round 2: Mid-Year Training</a:t>
            </a:r>
          </a:p>
        </p:txBody>
      </p:sp>
    </p:spTree>
    <p:extLst>
      <p:ext uri="{BB962C8B-B14F-4D97-AF65-F5344CB8AC3E}">
        <p14:creationId xmlns:p14="http://schemas.microsoft.com/office/powerpoint/2010/main" val="36977290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EE4D4246-BF0F-2045-4414-CE2CCCFD5EA4}"/>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9" name="TextBox 8">
            <a:extLst>
              <a:ext uri="{FF2B5EF4-FFF2-40B4-BE49-F238E27FC236}">
                <a16:creationId xmlns:a16="http://schemas.microsoft.com/office/drawing/2014/main" id="{54C10292-C95A-59DD-697F-5083D93C9A72}"/>
              </a:ext>
            </a:extLst>
          </p:cNvPr>
          <p:cNvSpPr txBox="1"/>
          <p:nvPr/>
        </p:nvSpPr>
        <p:spPr>
          <a:xfrm>
            <a:off x="8045356" y="1579919"/>
            <a:ext cx="3336877" cy="3337800"/>
          </a:xfrm>
          <a:prstGeom prst="rect">
            <a:avLst/>
          </a:prstGeom>
          <a:solidFill>
            <a:schemeClr val="tx1">
              <a:alpha val="35000"/>
            </a:schemeClr>
          </a:solidFill>
        </p:spPr>
        <p:txBody>
          <a:bodyPr wrap="square" lIns="144000" tIns="144000" rIns="144000" bIns="144000">
            <a:spAutoFit/>
          </a:bodyPr>
          <a:lstStyle/>
          <a:p>
            <a:pPr marL="0" marR="0">
              <a:spcBef>
                <a:spcPts val="600"/>
              </a:spcBef>
              <a:buNone/>
            </a:pPr>
            <a:r>
              <a:rPr lang="en-GB" sz="2400" dirty="0">
                <a:solidFill>
                  <a:schemeClr val="bg1"/>
                </a:solidFill>
                <a:effectLst/>
                <a:latin typeface="+mn-lt"/>
              </a:rPr>
              <a:t>Refresher</a:t>
            </a:r>
          </a:p>
          <a:p>
            <a:pPr marL="0" marR="0">
              <a:spcBef>
                <a:spcPts val="600"/>
              </a:spcBef>
              <a:buNone/>
            </a:pPr>
            <a:r>
              <a:rPr lang="en-GB" sz="2400" dirty="0">
                <a:solidFill>
                  <a:schemeClr val="bg1"/>
                </a:solidFill>
                <a:effectLst/>
                <a:latin typeface="+mn-lt"/>
              </a:rPr>
              <a:t>Where Are We Now?</a:t>
            </a:r>
          </a:p>
          <a:p>
            <a:pPr marL="0" marR="0">
              <a:spcBef>
                <a:spcPts val="600"/>
              </a:spcBef>
              <a:buNone/>
            </a:pPr>
            <a:r>
              <a:rPr lang="en-GB" sz="2400" dirty="0">
                <a:solidFill>
                  <a:schemeClr val="bg1"/>
                </a:solidFill>
                <a:effectLst/>
                <a:latin typeface="+mn-lt"/>
              </a:rPr>
              <a:t>Where Are We Going?</a:t>
            </a:r>
          </a:p>
          <a:p>
            <a:pPr marL="0" marR="0">
              <a:spcBef>
                <a:spcPts val="600"/>
              </a:spcBef>
              <a:buNone/>
            </a:pPr>
            <a:r>
              <a:rPr lang="en-GB" sz="2400" dirty="0">
                <a:solidFill>
                  <a:schemeClr val="bg1"/>
                </a:solidFill>
                <a:effectLst/>
                <a:latin typeface="+mn-lt"/>
              </a:rPr>
              <a:t>Case Studies</a:t>
            </a:r>
          </a:p>
          <a:p>
            <a:pPr marL="0" marR="0">
              <a:spcBef>
                <a:spcPts val="600"/>
              </a:spcBef>
              <a:buNone/>
            </a:pPr>
            <a:r>
              <a:rPr lang="en-GB" sz="2400" dirty="0">
                <a:solidFill>
                  <a:schemeClr val="bg1"/>
                </a:solidFill>
                <a:effectLst/>
                <a:latin typeface="+mn-lt"/>
              </a:rPr>
              <a:t>Succession Planning</a:t>
            </a:r>
          </a:p>
          <a:p>
            <a:pPr marL="0" marR="0">
              <a:spcBef>
                <a:spcPts val="600"/>
              </a:spcBef>
              <a:buNone/>
            </a:pPr>
            <a:r>
              <a:rPr lang="en-GB" sz="2400" dirty="0">
                <a:solidFill>
                  <a:schemeClr val="bg1"/>
                </a:solidFill>
                <a:effectLst/>
                <a:latin typeface="+mn-lt"/>
              </a:rPr>
              <a:t>Q&amp;A</a:t>
            </a:r>
          </a:p>
          <a:p>
            <a:pPr marL="0" marR="0">
              <a:spcBef>
                <a:spcPts val="600"/>
              </a:spcBef>
              <a:buNone/>
            </a:pPr>
            <a:r>
              <a:rPr lang="en-GB" sz="2400" dirty="0">
                <a:solidFill>
                  <a:schemeClr val="bg1"/>
                </a:solidFill>
                <a:effectLst/>
                <a:latin typeface="+mn-lt"/>
              </a:rPr>
              <a:t>Next Steps</a:t>
            </a:r>
            <a:endParaRPr lang="en-GB" sz="240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1727731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842C79F7-03C5-8396-E70D-0833D4EC6749}"/>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ACF0EAF3-3A46-152E-6929-4B820899BC68}"/>
              </a:ext>
            </a:extLst>
          </p:cNvPr>
          <p:cNvSpPr>
            <a:spLocks noGrp="1"/>
          </p:cNvSpPr>
          <p:nvPr>
            <p:ph type="title"/>
          </p:nvPr>
        </p:nvSpPr>
        <p:spPr>
          <a:xfrm>
            <a:off x="4626591" y="2888819"/>
            <a:ext cx="7067284" cy="720000"/>
          </a:xfrm>
        </p:spPr>
        <p:txBody>
          <a:bodyPr/>
          <a:lstStyle/>
          <a:p>
            <a:pPr>
              <a:lnSpc>
                <a:spcPct val="100000"/>
              </a:lnSpc>
            </a:pPr>
            <a:r>
              <a:rPr lang="en-US" sz="3600" dirty="0">
                <a:solidFill>
                  <a:schemeClr val="accent1"/>
                </a:solidFill>
              </a:rPr>
              <a:t>Secretary Refresher</a:t>
            </a:r>
          </a:p>
        </p:txBody>
      </p:sp>
    </p:spTree>
    <p:extLst>
      <p:ext uri="{BB962C8B-B14F-4D97-AF65-F5344CB8AC3E}">
        <p14:creationId xmlns:p14="http://schemas.microsoft.com/office/powerpoint/2010/main" val="40444670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F8903-8FF7-C2D1-715A-1794BD8DF5AC}"/>
              </a:ext>
            </a:extLst>
          </p:cNvPr>
          <p:cNvSpPr>
            <a:spLocks noGrp="1"/>
          </p:cNvSpPr>
          <p:nvPr>
            <p:ph type="title"/>
          </p:nvPr>
        </p:nvSpPr>
        <p:spPr/>
        <p:txBody>
          <a:bodyPr/>
          <a:lstStyle/>
          <a:p>
            <a:r>
              <a:rPr lang="en-US" sz="3600" dirty="0"/>
              <a:t>Club Success Cycle</a:t>
            </a:r>
          </a:p>
        </p:txBody>
      </p:sp>
      <p:sp>
        <p:nvSpPr>
          <p:cNvPr id="3" name="Content Placeholder 2">
            <a:extLst>
              <a:ext uri="{FF2B5EF4-FFF2-40B4-BE49-F238E27FC236}">
                <a16:creationId xmlns:a16="http://schemas.microsoft.com/office/drawing/2014/main" id="{06914E90-494A-B9E1-1309-4FCD72113D50}"/>
              </a:ext>
            </a:extLst>
          </p:cNvPr>
          <p:cNvSpPr>
            <a:spLocks noGrp="1"/>
          </p:cNvSpPr>
          <p:nvPr>
            <p:ph idx="1"/>
          </p:nvPr>
        </p:nvSpPr>
        <p:spPr/>
        <p:txBody>
          <a:bodyPr/>
          <a:lstStyle/>
          <a:p>
            <a:pPr>
              <a:buClr>
                <a:srgbClr val="0073C8"/>
              </a:buClr>
            </a:pPr>
            <a:r>
              <a:rPr lang="en-US" b="1" dirty="0">
                <a:solidFill>
                  <a:srgbClr val="0073C8"/>
                </a:solidFill>
              </a:rPr>
              <a:t>Vice President Public Relations</a:t>
            </a:r>
          </a:p>
          <a:p>
            <a:r>
              <a:rPr lang="en-US" b="1" dirty="0"/>
              <a:t>Sergeant at Arms</a:t>
            </a:r>
          </a:p>
          <a:p>
            <a:pPr>
              <a:buClr>
                <a:srgbClr val="02B752"/>
              </a:buClr>
            </a:pPr>
            <a:r>
              <a:rPr lang="en-US" b="1" dirty="0">
                <a:solidFill>
                  <a:srgbClr val="02B752"/>
                </a:solidFill>
              </a:rPr>
              <a:t>Vice President Membership</a:t>
            </a:r>
          </a:p>
          <a:p>
            <a:pPr>
              <a:buClr>
                <a:srgbClr val="FFC700"/>
              </a:buClr>
            </a:pPr>
            <a:r>
              <a:rPr lang="en-US" b="1" dirty="0">
                <a:solidFill>
                  <a:srgbClr val="FFC700"/>
                </a:solidFill>
              </a:rPr>
              <a:t>Vice President Education</a:t>
            </a:r>
          </a:p>
          <a:p>
            <a:pPr>
              <a:buClr>
                <a:srgbClr val="C70100"/>
              </a:buClr>
            </a:pPr>
            <a:r>
              <a:rPr lang="en-GB" b="1" dirty="0">
                <a:solidFill>
                  <a:srgbClr val="C70100"/>
                </a:solidFill>
              </a:rPr>
              <a:t>President</a:t>
            </a:r>
            <a:endParaRPr lang="en-GB" dirty="0">
              <a:solidFill>
                <a:srgbClr val="C70100"/>
              </a:solidFill>
            </a:endParaRPr>
          </a:p>
          <a:p>
            <a:r>
              <a:rPr lang="en-GB" b="1" dirty="0"/>
              <a:t>Secretary</a:t>
            </a:r>
            <a:endParaRPr lang="en-GB" dirty="0"/>
          </a:p>
          <a:p>
            <a:r>
              <a:rPr lang="en-GB" b="1" dirty="0"/>
              <a:t>Treasurer</a:t>
            </a:r>
            <a:endParaRPr lang="en-GB" dirty="0"/>
          </a:p>
          <a:p>
            <a:pPr>
              <a:buClr>
                <a:srgbClr val="FF6AFF"/>
              </a:buClr>
            </a:pPr>
            <a:r>
              <a:rPr lang="en-GB" b="1" dirty="0">
                <a:solidFill>
                  <a:srgbClr val="FF6AFF"/>
                </a:solidFill>
              </a:rPr>
              <a:t>Advocate - All Members</a:t>
            </a:r>
            <a:endParaRPr lang="en-GB" dirty="0">
              <a:solidFill>
                <a:srgbClr val="FF6AFF"/>
              </a:solidFill>
            </a:endParaRPr>
          </a:p>
        </p:txBody>
      </p:sp>
      <p:grpSp>
        <p:nvGrpSpPr>
          <p:cNvPr id="4" name="Group 3">
            <a:extLst>
              <a:ext uri="{FF2B5EF4-FFF2-40B4-BE49-F238E27FC236}">
                <a16:creationId xmlns:a16="http://schemas.microsoft.com/office/drawing/2014/main" id="{0DBF8053-0F6F-00C6-EAED-36120821902B}"/>
              </a:ext>
            </a:extLst>
          </p:cNvPr>
          <p:cNvGrpSpPr/>
          <p:nvPr/>
        </p:nvGrpSpPr>
        <p:grpSpPr>
          <a:xfrm>
            <a:off x="5393337" y="340822"/>
            <a:ext cx="6450663" cy="5935694"/>
            <a:chOff x="5276796" y="191152"/>
            <a:chExt cx="6450663" cy="6371075"/>
          </a:xfrm>
        </p:grpSpPr>
        <p:sp>
          <p:nvSpPr>
            <p:cNvPr id="5" name="Freeform: Shape 5">
              <a:extLst>
                <a:ext uri="{FF2B5EF4-FFF2-40B4-BE49-F238E27FC236}">
                  <a16:creationId xmlns:a16="http://schemas.microsoft.com/office/drawing/2014/main" id="{29574DD1-4B79-06F6-0C90-F53CF31799FF}"/>
                </a:ext>
              </a:extLst>
            </p:cNvPr>
            <p:cNvSpPr/>
            <p:nvPr/>
          </p:nvSpPr>
          <p:spPr>
            <a:xfrm>
              <a:off x="7896127" y="191152"/>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0070C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Guest Interest</a:t>
              </a:r>
            </a:p>
          </p:txBody>
        </p:sp>
        <p:sp>
          <p:nvSpPr>
            <p:cNvPr id="6" name="Freeform: Shape 6">
              <a:extLst>
                <a:ext uri="{FF2B5EF4-FFF2-40B4-BE49-F238E27FC236}">
                  <a16:creationId xmlns:a16="http://schemas.microsoft.com/office/drawing/2014/main" id="{70E173AD-4A56-C18F-7D02-E79A1EF1C2AA}"/>
                </a:ext>
              </a:extLst>
            </p:cNvPr>
            <p:cNvSpPr/>
            <p:nvPr/>
          </p:nvSpPr>
          <p:spPr>
            <a:xfrm rot="1200000">
              <a:off x="9187437" y="900642"/>
              <a:ext cx="321905"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0" y="88353"/>
                  </a:moveTo>
                  <a:lnTo>
                    <a:pt x="173825" y="88353"/>
                  </a:lnTo>
                  <a:lnTo>
                    <a:pt x="173825" y="0"/>
                  </a:lnTo>
                  <a:lnTo>
                    <a:pt x="347650" y="220882"/>
                  </a:lnTo>
                  <a:lnTo>
                    <a:pt x="173825" y="441764"/>
                  </a:lnTo>
                  <a:lnTo>
                    <a:pt x="173825" y="353411"/>
                  </a:lnTo>
                  <a:lnTo>
                    <a:pt x="0" y="353411"/>
                  </a:lnTo>
                  <a:lnTo>
                    <a:pt x="0" y="88353"/>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88353" rIns="104294" bIns="88352"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7" name="Freeform: Shape 7">
              <a:extLst>
                <a:ext uri="{FF2B5EF4-FFF2-40B4-BE49-F238E27FC236}">
                  <a16:creationId xmlns:a16="http://schemas.microsoft.com/office/drawing/2014/main" id="{AF540B2B-4C0C-D6A8-4011-4AD87E19A1A3}"/>
                </a:ext>
              </a:extLst>
            </p:cNvPr>
            <p:cNvSpPr/>
            <p:nvPr/>
          </p:nvSpPr>
          <p:spPr>
            <a:xfrm>
              <a:off x="9605774" y="813412"/>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0070C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9469" tIns="209469" rIns="209469" bIns="209469"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Research</a:t>
              </a:r>
              <a:r>
                <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p>
          </p:txBody>
        </p:sp>
        <p:sp>
          <p:nvSpPr>
            <p:cNvPr id="8" name="Freeform: Shape 8">
              <a:extLst>
                <a:ext uri="{FF2B5EF4-FFF2-40B4-BE49-F238E27FC236}">
                  <a16:creationId xmlns:a16="http://schemas.microsoft.com/office/drawing/2014/main" id="{E45993B6-0C65-A786-248E-294B0A998373}"/>
                </a:ext>
              </a:extLst>
            </p:cNvPr>
            <p:cNvSpPr/>
            <p:nvPr/>
          </p:nvSpPr>
          <p:spPr>
            <a:xfrm rot="3600000">
              <a:off x="10501108" y="1994807"/>
              <a:ext cx="321905"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0" y="88353"/>
                  </a:moveTo>
                  <a:lnTo>
                    <a:pt x="173825" y="88353"/>
                  </a:lnTo>
                  <a:lnTo>
                    <a:pt x="173825" y="0"/>
                  </a:lnTo>
                  <a:lnTo>
                    <a:pt x="347650" y="220882"/>
                  </a:lnTo>
                  <a:lnTo>
                    <a:pt x="173825" y="441764"/>
                  </a:lnTo>
                  <a:lnTo>
                    <a:pt x="173825" y="353411"/>
                  </a:lnTo>
                  <a:lnTo>
                    <a:pt x="0" y="353411"/>
                  </a:lnTo>
                  <a:lnTo>
                    <a:pt x="0" y="88353"/>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88352" rIns="104294" bIns="88353"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9" name="Freeform: Shape 9">
              <a:extLst>
                <a:ext uri="{FF2B5EF4-FFF2-40B4-BE49-F238E27FC236}">
                  <a16:creationId xmlns:a16="http://schemas.microsoft.com/office/drawing/2014/main" id="{8CEA0C8A-FB53-D788-536C-5F915ED882BB}"/>
                </a:ext>
              </a:extLst>
            </p:cNvPr>
            <p:cNvSpPr/>
            <p:nvPr/>
          </p:nvSpPr>
          <p:spPr>
            <a:xfrm>
              <a:off x="10515459" y="2389031"/>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gradFill flip="none" rotWithShape="0">
              <a:gsLst>
                <a:gs pos="0">
                  <a:srgbClr val="0070C0"/>
                </a:gs>
                <a:gs pos="50000">
                  <a:srgbClr val="0070C0">
                    <a:shade val="67500"/>
                    <a:satMod val="115000"/>
                  </a:srgbClr>
                </a:gs>
                <a:gs pos="100000">
                  <a:srgbClr val="00B050"/>
                </a:gs>
              </a:gsLst>
              <a:lin ang="5400000" scaled="1"/>
              <a:tileRect/>
            </a:gra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9469" tIns="209469" rIns="209469" bIns="209469"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Meeting</a:t>
              </a:r>
              <a:endParaRPr kumimoji="0" lang="en-US" sz="1250" b="1"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0" name="Freeform: Shape 10">
              <a:extLst>
                <a:ext uri="{FF2B5EF4-FFF2-40B4-BE49-F238E27FC236}">
                  <a16:creationId xmlns:a16="http://schemas.microsoft.com/office/drawing/2014/main" id="{79CDCDB0-FDF8-09C2-B5A1-294C9D439F5F}"/>
                </a:ext>
              </a:extLst>
            </p:cNvPr>
            <p:cNvSpPr/>
            <p:nvPr/>
          </p:nvSpPr>
          <p:spPr>
            <a:xfrm rot="16800000">
              <a:off x="10804123" y="3677398"/>
              <a:ext cx="321906"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347650" y="353411"/>
                  </a:moveTo>
                  <a:lnTo>
                    <a:pt x="173825" y="353411"/>
                  </a:lnTo>
                  <a:lnTo>
                    <a:pt x="173825" y="441764"/>
                  </a:lnTo>
                  <a:lnTo>
                    <a:pt x="0" y="220882"/>
                  </a:lnTo>
                  <a:lnTo>
                    <a:pt x="173825" y="0"/>
                  </a:lnTo>
                  <a:lnTo>
                    <a:pt x="173825" y="88353"/>
                  </a:lnTo>
                  <a:lnTo>
                    <a:pt x="347650" y="88353"/>
                  </a:lnTo>
                  <a:lnTo>
                    <a:pt x="347650" y="353411"/>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4294" tIns="88353" rIns="1" bIns="88352"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1" name="Freeform: Shape 11">
              <a:extLst>
                <a:ext uri="{FF2B5EF4-FFF2-40B4-BE49-F238E27FC236}">
                  <a16:creationId xmlns:a16="http://schemas.microsoft.com/office/drawing/2014/main" id="{475A1000-9B99-2CD5-3A5F-DFB6263F9ECF}"/>
                </a:ext>
              </a:extLst>
            </p:cNvPr>
            <p:cNvSpPr/>
            <p:nvPr/>
          </p:nvSpPr>
          <p:spPr>
            <a:xfrm>
              <a:off x="10199528" y="4180760"/>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00B05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Member-ship</a:t>
              </a:r>
              <a:r>
                <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p>
          </p:txBody>
        </p:sp>
        <p:sp>
          <p:nvSpPr>
            <p:cNvPr id="12" name="Freeform: Shape 12">
              <a:extLst>
                <a:ext uri="{FF2B5EF4-FFF2-40B4-BE49-F238E27FC236}">
                  <a16:creationId xmlns:a16="http://schemas.microsoft.com/office/drawing/2014/main" id="{0D239D49-F7DF-953E-F568-18703A4EFF50}"/>
                </a:ext>
              </a:extLst>
            </p:cNvPr>
            <p:cNvSpPr/>
            <p:nvPr/>
          </p:nvSpPr>
          <p:spPr>
            <a:xfrm rot="19200000">
              <a:off x="9954697" y="5161111"/>
              <a:ext cx="321906" cy="409050"/>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347650" y="353411"/>
                  </a:moveTo>
                  <a:lnTo>
                    <a:pt x="173825" y="353411"/>
                  </a:lnTo>
                  <a:lnTo>
                    <a:pt x="173825" y="441764"/>
                  </a:lnTo>
                  <a:lnTo>
                    <a:pt x="0" y="220882"/>
                  </a:lnTo>
                  <a:lnTo>
                    <a:pt x="173825" y="0"/>
                  </a:lnTo>
                  <a:lnTo>
                    <a:pt x="173825" y="88353"/>
                  </a:lnTo>
                  <a:lnTo>
                    <a:pt x="347650" y="88353"/>
                  </a:lnTo>
                  <a:lnTo>
                    <a:pt x="347650" y="353411"/>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4294" tIns="88353" rIns="1" bIns="88353"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3" name="Freeform: Shape 13">
              <a:extLst>
                <a:ext uri="{FF2B5EF4-FFF2-40B4-BE49-F238E27FC236}">
                  <a16:creationId xmlns:a16="http://schemas.microsoft.com/office/drawing/2014/main" id="{6BFE6103-726C-B916-380D-6981C14FFE11}"/>
                </a:ext>
              </a:extLst>
            </p:cNvPr>
            <p:cNvSpPr/>
            <p:nvPr/>
          </p:nvSpPr>
          <p:spPr>
            <a:xfrm>
              <a:off x="8805812" y="5350227"/>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00B05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15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Orientation</a:t>
              </a:r>
              <a:r>
                <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p>
          </p:txBody>
        </p:sp>
        <p:sp>
          <p:nvSpPr>
            <p:cNvPr id="14" name="Freeform: Shape 14">
              <a:extLst>
                <a:ext uri="{FF2B5EF4-FFF2-40B4-BE49-F238E27FC236}">
                  <a16:creationId xmlns:a16="http://schemas.microsoft.com/office/drawing/2014/main" id="{70236B11-A79B-325F-FAD6-EA18A364E2A3}"/>
                </a:ext>
              </a:extLst>
            </p:cNvPr>
            <p:cNvSpPr/>
            <p:nvPr/>
          </p:nvSpPr>
          <p:spPr>
            <a:xfrm>
              <a:off x="8350285" y="5751701"/>
              <a:ext cx="321905" cy="409050"/>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347650" y="353411"/>
                  </a:moveTo>
                  <a:lnTo>
                    <a:pt x="173825" y="353411"/>
                  </a:lnTo>
                  <a:lnTo>
                    <a:pt x="173825" y="441764"/>
                  </a:lnTo>
                  <a:lnTo>
                    <a:pt x="0" y="220882"/>
                  </a:lnTo>
                  <a:lnTo>
                    <a:pt x="173825" y="0"/>
                  </a:lnTo>
                  <a:lnTo>
                    <a:pt x="173825" y="88353"/>
                  </a:lnTo>
                  <a:lnTo>
                    <a:pt x="347650" y="88353"/>
                  </a:lnTo>
                  <a:lnTo>
                    <a:pt x="347650" y="353411"/>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4295" tIns="88354" rIns="0" bIns="88353"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5" name="Freeform: Shape 15">
              <a:extLst>
                <a:ext uri="{FF2B5EF4-FFF2-40B4-BE49-F238E27FC236}">
                  <a16:creationId xmlns:a16="http://schemas.microsoft.com/office/drawing/2014/main" id="{7DEC25A5-AC7B-6E1B-6BBF-F718D45E8120}"/>
                </a:ext>
              </a:extLst>
            </p:cNvPr>
            <p:cNvSpPr/>
            <p:nvPr/>
          </p:nvSpPr>
          <p:spPr>
            <a:xfrm>
              <a:off x="6986443" y="5350227"/>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gradFill flip="none" rotWithShape="0">
              <a:gsLst>
                <a:gs pos="0">
                  <a:srgbClr val="FFC000"/>
                </a:gs>
                <a:gs pos="100000">
                  <a:srgbClr val="00B050">
                    <a:shade val="100000"/>
                    <a:satMod val="115000"/>
                  </a:srgbClr>
                </a:gs>
              </a:gsLst>
              <a:lin ang="2700000" scaled="1"/>
              <a:tileRect/>
            </a:gra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Mentoring</a:t>
              </a:r>
              <a:r>
                <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p>
          </p:txBody>
        </p:sp>
        <p:sp>
          <p:nvSpPr>
            <p:cNvPr id="16" name="Freeform: Shape 16">
              <a:extLst>
                <a:ext uri="{FF2B5EF4-FFF2-40B4-BE49-F238E27FC236}">
                  <a16:creationId xmlns:a16="http://schemas.microsoft.com/office/drawing/2014/main" id="{1C693C0E-C6ED-D0C7-8340-C4702DB930E0}"/>
                </a:ext>
              </a:extLst>
            </p:cNvPr>
            <p:cNvSpPr/>
            <p:nvPr/>
          </p:nvSpPr>
          <p:spPr>
            <a:xfrm rot="2400000">
              <a:off x="6741611" y="5172824"/>
              <a:ext cx="321906"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347650" y="353411"/>
                  </a:moveTo>
                  <a:lnTo>
                    <a:pt x="173825" y="353411"/>
                  </a:lnTo>
                  <a:lnTo>
                    <a:pt x="173825" y="441764"/>
                  </a:lnTo>
                  <a:lnTo>
                    <a:pt x="0" y="220882"/>
                  </a:lnTo>
                  <a:lnTo>
                    <a:pt x="173825" y="0"/>
                  </a:lnTo>
                  <a:lnTo>
                    <a:pt x="173825" y="88353"/>
                  </a:lnTo>
                  <a:lnTo>
                    <a:pt x="347650" y="88353"/>
                  </a:lnTo>
                  <a:lnTo>
                    <a:pt x="347650" y="353411"/>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4296" tIns="88352" rIns="-1" bIns="88353"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7" name="Freeform: Shape 17">
              <a:extLst>
                <a:ext uri="{FF2B5EF4-FFF2-40B4-BE49-F238E27FC236}">
                  <a16:creationId xmlns:a16="http://schemas.microsoft.com/office/drawing/2014/main" id="{0EADA648-FA39-D0C8-E07C-801891AAE1AD}"/>
                </a:ext>
              </a:extLst>
            </p:cNvPr>
            <p:cNvSpPr/>
            <p:nvPr/>
          </p:nvSpPr>
          <p:spPr>
            <a:xfrm>
              <a:off x="5592727" y="4180760"/>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FFC00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3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Pathways</a:t>
              </a:r>
              <a:r>
                <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p>
          </p:txBody>
        </p:sp>
        <p:sp>
          <p:nvSpPr>
            <p:cNvPr id="18" name="Freeform: Shape 18">
              <a:extLst>
                <a:ext uri="{FF2B5EF4-FFF2-40B4-BE49-F238E27FC236}">
                  <a16:creationId xmlns:a16="http://schemas.microsoft.com/office/drawing/2014/main" id="{DC4DE000-2703-1C21-3BAC-B2315CF45CC1}"/>
                </a:ext>
              </a:extLst>
            </p:cNvPr>
            <p:cNvSpPr/>
            <p:nvPr/>
          </p:nvSpPr>
          <p:spPr>
            <a:xfrm rot="4800000">
              <a:off x="5881391" y="3695343"/>
              <a:ext cx="321905"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347650" y="353411"/>
                  </a:moveTo>
                  <a:lnTo>
                    <a:pt x="173825" y="353411"/>
                  </a:lnTo>
                  <a:lnTo>
                    <a:pt x="173825" y="441764"/>
                  </a:lnTo>
                  <a:lnTo>
                    <a:pt x="0" y="220882"/>
                  </a:lnTo>
                  <a:lnTo>
                    <a:pt x="173825" y="0"/>
                  </a:lnTo>
                  <a:lnTo>
                    <a:pt x="173825" y="88353"/>
                  </a:lnTo>
                  <a:lnTo>
                    <a:pt x="347650" y="88353"/>
                  </a:lnTo>
                  <a:lnTo>
                    <a:pt x="347650" y="353411"/>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4294" tIns="88352" rIns="0" bIns="88353"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19" name="Freeform: Shape 19">
              <a:extLst>
                <a:ext uri="{FF2B5EF4-FFF2-40B4-BE49-F238E27FC236}">
                  <a16:creationId xmlns:a16="http://schemas.microsoft.com/office/drawing/2014/main" id="{55F9E4AE-2FE5-5B73-21DF-C3CE0281CFBC}"/>
                </a:ext>
              </a:extLst>
            </p:cNvPr>
            <p:cNvSpPr/>
            <p:nvPr/>
          </p:nvSpPr>
          <p:spPr>
            <a:xfrm>
              <a:off x="5276796" y="2389031"/>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gradFill rotWithShape="0">
              <a:gsLst>
                <a:gs pos="0">
                  <a:srgbClr val="FFC000"/>
                </a:gs>
                <a:gs pos="100000">
                  <a:srgbClr val="C00000"/>
                </a:gs>
              </a:gsLst>
              <a:lin ang="18900000" scaled="0"/>
            </a:gra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Engage-ment</a:t>
              </a:r>
            </a:p>
          </p:txBody>
        </p:sp>
        <p:sp>
          <p:nvSpPr>
            <p:cNvPr id="20" name="Freeform: Shape 20">
              <a:extLst>
                <a:ext uri="{FF2B5EF4-FFF2-40B4-BE49-F238E27FC236}">
                  <a16:creationId xmlns:a16="http://schemas.microsoft.com/office/drawing/2014/main" id="{F94A153D-0DD2-6C56-C0BD-80BC103C2DD5}"/>
                </a:ext>
              </a:extLst>
            </p:cNvPr>
            <p:cNvSpPr/>
            <p:nvPr/>
          </p:nvSpPr>
          <p:spPr>
            <a:xfrm rot="18000000">
              <a:off x="6172131" y="2010587"/>
              <a:ext cx="321905" cy="409049"/>
            </a:xfrm>
            <a:custGeom>
              <a:avLst/>
              <a:gdLst>
                <a:gd name="connsiteX0" fmla="*/ 0 w 347650"/>
                <a:gd name="connsiteY0" fmla="*/ 88353 h 441764"/>
                <a:gd name="connsiteX1" fmla="*/ 173825 w 347650"/>
                <a:gd name="connsiteY1" fmla="*/ 88353 h 441764"/>
                <a:gd name="connsiteX2" fmla="*/ 173825 w 347650"/>
                <a:gd name="connsiteY2" fmla="*/ 0 h 441764"/>
                <a:gd name="connsiteX3" fmla="*/ 347650 w 347650"/>
                <a:gd name="connsiteY3" fmla="*/ 220882 h 441764"/>
                <a:gd name="connsiteX4" fmla="*/ 173825 w 347650"/>
                <a:gd name="connsiteY4" fmla="*/ 441764 h 441764"/>
                <a:gd name="connsiteX5" fmla="*/ 173825 w 347650"/>
                <a:gd name="connsiteY5" fmla="*/ 353411 h 441764"/>
                <a:gd name="connsiteX6" fmla="*/ 0 w 347650"/>
                <a:gd name="connsiteY6" fmla="*/ 353411 h 441764"/>
                <a:gd name="connsiteX7" fmla="*/ 0 w 347650"/>
                <a:gd name="connsiteY7" fmla="*/ 88353 h 441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7650" h="441764">
                  <a:moveTo>
                    <a:pt x="0" y="88353"/>
                  </a:moveTo>
                  <a:lnTo>
                    <a:pt x="173825" y="88353"/>
                  </a:lnTo>
                  <a:lnTo>
                    <a:pt x="173825" y="0"/>
                  </a:lnTo>
                  <a:lnTo>
                    <a:pt x="347650" y="220882"/>
                  </a:lnTo>
                  <a:lnTo>
                    <a:pt x="173825" y="441764"/>
                  </a:lnTo>
                  <a:lnTo>
                    <a:pt x="173825" y="353411"/>
                  </a:lnTo>
                  <a:lnTo>
                    <a:pt x="0" y="353411"/>
                  </a:lnTo>
                  <a:lnTo>
                    <a:pt x="0" y="88353"/>
                  </a:lnTo>
                  <a:close/>
                </a:path>
              </a:pathLst>
            </a:custGeom>
            <a:effectLst/>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88353" rIns="104294" bIns="88352" numCol="1" spcCol="1270" anchor="ctr" anchorCtr="0">
              <a:noAutofit/>
            </a:bodyPr>
            <a:lstStyle/>
            <a:p>
              <a:pPr marL="0" marR="0" lvl="0" indent="0" algn="ctr" defTabSz="488950" rtl="0" eaLnBrk="1" fontAlgn="auto" latinLnBrk="0" hangingPunct="1">
                <a:lnSpc>
                  <a:spcPct val="90000"/>
                </a:lnSpc>
                <a:spcBef>
                  <a:spcPct val="0"/>
                </a:spcBef>
                <a:spcAft>
                  <a:spcPct val="35000"/>
                </a:spcAft>
                <a:buClrTx/>
                <a:buSzTx/>
                <a:buFontTx/>
                <a:buNone/>
                <a:tabLst/>
                <a:defRPr/>
              </a:pPr>
              <a:endParaRPr kumimoji="0" lang="en-US" sz="11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sp>
          <p:nvSpPr>
            <p:cNvPr id="21" name="Freeform: Shape 21">
              <a:extLst>
                <a:ext uri="{FF2B5EF4-FFF2-40B4-BE49-F238E27FC236}">
                  <a16:creationId xmlns:a16="http://schemas.microsoft.com/office/drawing/2014/main" id="{3F00FE05-6601-8BF6-7952-B511B2A08E22}"/>
                </a:ext>
              </a:extLst>
            </p:cNvPr>
            <p:cNvSpPr/>
            <p:nvPr/>
          </p:nvSpPr>
          <p:spPr>
            <a:xfrm>
              <a:off x="6186481" y="813412"/>
              <a:ext cx="1212000" cy="12120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C00000"/>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6929" tIns="206929" rIns="206929" bIns="20692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15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Leadership</a:t>
              </a:r>
            </a:p>
          </p:txBody>
        </p:sp>
        <p:sp>
          <p:nvSpPr>
            <p:cNvPr id="22" name="Freeform: Shape 23">
              <a:extLst>
                <a:ext uri="{FF2B5EF4-FFF2-40B4-BE49-F238E27FC236}">
                  <a16:creationId xmlns:a16="http://schemas.microsoft.com/office/drawing/2014/main" id="{D51D3178-B3D1-9233-42CE-7864F3A9E4B2}"/>
                </a:ext>
              </a:extLst>
            </p:cNvPr>
            <p:cNvSpPr/>
            <p:nvPr/>
          </p:nvSpPr>
          <p:spPr>
            <a:xfrm>
              <a:off x="7861941" y="2668800"/>
              <a:ext cx="1482956" cy="1520400"/>
            </a:xfrm>
            <a:custGeom>
              <a:avLst/>
              <a:gdLst>
                <a:gd name="connsiteX0" fmla="*/ 0 w 1308933"/>
                <a:gd name="connsiteY0" fmla="*/ 654467 h 1308933"/>
                <a:gd name="connsiteX1" fmla="*/ 654467 w 1308933"/>
                <a:gd name="connsiteY1" fmla="*/ 0 h 1308933"/>
                <a:gd name="connsiteX2" fmla="*/ 1308934 w 1308933"/>
                <a:gd name="connsiteY2" fmla="*/ 654467 h 1308933"/>
                <a:gd name="connsiteX3" fmla="*/ 654467 w 1308933"/>
                <a:gd name="connsiteY3" fmla="*/ 1308934 h 1308933"/>
                <a:gd name="connsiteX4" fmla="*/ 0 w 1308933"/>
                <a:gd name="connsiteY4" fmla="*/ 654467 h 13089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08933" h="1308933">
                  <a:moveTo>
                    <a:pt x="0" y="654467"/>
                  </a:moveTo>
                  <a:cubicBezTo>
                    <a:pt x="0" y="293015"/>
                    <a:pt x="293015" y="0"/>
                    <a:pt x="654467" y="0"/>
                  </a:cubicBezTo>
                  <a:cubicBezTo>
                    <a:pt x="1015919" y="0"/>
                    <a:pt x="1308934" y="293015"/>
                    <a:pt x="1308934" y="654467"/>
                  </a:cubicBezTo>
                  <a:cubicBezTo>
                    <a:pt x="1308934" y="1015919"/>
                    <a:pt x="1015919" y="1308934"/>
                    <a:pt x="654467" y="1308934"/>
                  </a:cubicBezTo>
                  <a:cubicBezTo>
                    <a:pt x="293015" y="1308934"/>
                    <a:pt x="0" y="1015919"/>
                    <a:pt x="0" y="654467"/>
                  </a:cubicBezTo>
                  <a:close/>
                </a:path>
              </a:pathLst>
            </a:custGeom>
            <a:solidFill>
              <a:srgbClr val="FF66FF"/>
            </a:solidFill>
            <a:ln>
              <a:noFill/>
            </a:ln>
            <a:effectLst/>
            <a:scene3d>
              <a:camera prst="orthographicFront"/>
              <a:lightRig rig="threePt" dir="t"/>
            </a:scene3d>
            <a:sp3d prstMaterial="dkEdge">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209469" tIns="209469" rIns="209469" bIns="209469" numCol="1" spcCol="1270" anchor="ctr" anchorCtr="0">
              <a:noAutofit/>
            </a:bodyPr>
            <a:lstStyle/>
            <a:p>
              <a:pPr marL="0" marR="0" lvl="0" indent="0" algn="ctr" defTabSz="622300" rtl="0" eaLnBrk="1" fontAlgn="auto" latinLnBrk="0" hangingPunct="1">
                <a:lnSpc>
                  <a:spcPct val="90000"/>
                </a:lnSpc>
                <a:spcBef>
                  <a:spcPct val="0"/>
                </a:spcBef>
                <a:spcAft>
                  <a:spcPct val="3500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Advocate</a:t>
              </a:r>
              <a:r>
                <a:rPr kumimoji="0" lang="en-US" sz="1600" b="0" i="0" u="none" strike="noStrike" kern="1200" cap="none" spc="0" normalizeH="0" baseline="0" noProof="0" dirty="0">
                  <a:ln>
                    <a:noFill/>
                  </a:ln>
                  <a:solidFill>
                    <a:prstClr val="white"/>
                  </a:solidFill>
                  <a:effectLst/>
                  <a:uLnTx/>
                  <a:uFillTx/>
                  <a:latin typeface="Arial" panose="020B0604020202020204" pitchFamily="34" charset="0"/>
                  <a:ea typeface="+mn-ea"/>
                  <a:cs typeface="+mn-cs"/>
                </a:rPr>
                <a:t> </a:t>
              </a:r>
            </a:p>
          </p:txBody>
        </p:sp>
      </p:grpSp>
    </p:spTree>
    <p:extLst>
      <p:ext uri="{BB962C8B-B14F-4D97-AF65-F5344CB8AC3E}">
        <p14:creationId xmlns:p14="http://schemas.microsoft.com/office/powerpoint/2010/main" val="3234123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75BAB82A-CBFA-971F-17BB-0F017959403D}"/>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4" name="Title 3">
            <a:extLst>
              <a:ext uri="{FF2B5EF4-FFF2-40B4-BE49-F238E27FC236}">
                <a16:creationId xmlns:a16="http://schemas.microsoft.com/office/drawing/2014/main" id="{498AAD4F-FC3D-512B-2B14-6D0B68B0A5B5}"/>
              </a:ext>
            </a:extLst>
          </p:cNvPr>
          <p:cNvSpPr>
            <a:spLocks noGrp="1"/>
          </p:cNvSpPr>
          <p:nvPr>
            <p:ph type="title"/>
          </p:nvPr>
        </p:nvSpPr>
        <p:spPr/>
        <p:txBody>
          <a:bodyPr/>
          <a:lstStyle/>
          <a:p>
            <a:r>
              <a:rPr lang="en-US" sz="3600" dirty="0"/>
              <a:t>Transferable Skills</a:t>
            </a:r>
          </a:p>
        </p:txBody>
      </p:sp>
      <p:sp>
        <p:nvSpPr>
          <p:cNvPr id="9" name="TextBox 8">
            <a:extLst>
              <a:ext uri="{FF2B5EF4-FFF2-40B4-BE49-F238E27FC236}">
                <a16:creationId xmlns:a16="http://schemas.microsoft.com/office/drawing/2014/main" id="{157F9614-C2E4-82CE-C786-87805FFB57D8}"/>
              </a:ext>
            </a:extLst>
          </p:cNvPr>
          <p:cNvSpPr txBox="1"/>
          <p:nvPr/>
        </p:nvSpPr>
        <p:spPr>
          <a:xfrm>
            <a:off x="432000" y="2519908"/>
            <a:ext cx="5664000" cy="3707132"/>
          </a:xfrm>
          <a:prstGeom prst="rect">
            <a:avLst/>
          </a:prstGeom>
          <a:solidFill>
            <a:schemeClr val="tx1">
              <a:alpha val="40000"/>
            </a:schemeClr>
          </a:solidFill>
        </p:spPr>
        <p:txBody>
          <a:bodyPr wrap="square" lIns="144000" tIns="144000" rIns="144000" bIns="144000">
            <a:spAutoFit/>
          </a:bodyPr>
          <a:lstStyle/>
          <a:p>
            <a:pPr marL="342900" marR="0" indent="-342900">
              <a:spcBef>
                <a:spcPts val="600"/>
              </a:spcBef>
              <a:buFont typeface="Wingdings" pitchFamily="2" charset="2"/>
              <a:buChar char="§"/>
            </a:pPr>
            <a:r>
              <a:rPr lang="en-GB" sz="2400" dirty="0">
                <a:solidFill>
                  <a:schemeClr val="bg1"/>
                </a:solidFill>
                <a:effectLst/>
                <a:latin typeface="+mn-lt"/>
              </a:rPr>
              <a:t>Meeting coordination</a:t>
            </a:r>
          </a:p>
          <a:p>
            <a:pPr marL="342900" marR="0" indent="-342900">
              <a:spcBef>
                <a:spcPts val="600"/>
              </a:spcBef>
              <a:buFont typeface="Wingdings" pitchFamily="2" charset="2"/>
              <a:buChar char="§"/>
            </a:pPr>
            <a:r>
              <a:rPr lang="en-GB" sz="2400" dirty="0">
                <a:solidFill>
                  <a:schemeClr val="bg1"/>
                </a:solidFill>
                <a:effectLst/>
                <a:latin typeface="+mn-lt"/>
              </a:rPr>
              <a:t>Writing skills (taking minutes, emails)</a:t>
            </a:r>
          </a:p>
          <a:p>
            <a:pPr marL="342900" marR="0" indent="-342900">
              <a:spcBef>
                <a:spcPts val="600"/>
              </a:spcBef>
              <a:buFont typeface="Wingdings" pitchFamily="2" charset="2"/>
              <a:buChar char="§"/>
            </a:pPr>
            <a:r>
              <a:rPr lang="en-GB" sz="2400" dirty="0">
                <a:solidFill>
                  <a:schemeClr val="bg1"/>
                </a:solidFill>
                <a:effectLst/>
                <a:latin typeface="+mn-lt"/>
              </a:rPr>
              <a:t>Time management</a:t>
            </a:r>
          </a:p>
          <a:p>
            <a:pPr marL="342900" marR="0" indent="-342900">
              <a:spcBef>
                <a:spcPts val="600"/>
              </a:spcBef>
              <a:buFont typeface="Wingdings" pitchFamily="2" charset="2"/>
              <a:buChar char="§"/>
            </a:pPr>
            <a:r>
              <a:rPr lang="en-GB" sz="2400" dirty="0">
                <a:solidFill>
                  <a:schemeClr val="bg1"/>
                </a:solidFill>
                <a:effectLst/>
                <a:latin typeface="+mn-lt"/>
              </a:rPr>
              <a:t>Attention to detail</a:t>
            </a:r>
          </a:p>
          <a:p>
            <a:pPr marL="342900" marR="0" indent="-342900">
              <a:spcBef>
                <a:spcPts val="600"/>
              </a:spcBef>
              <a:buFont typeface="Wingdings" pitchFamily="2" charset="2"/>
              <a:buChar char="§"/>
            </a:pPr>
            <a:r>
              <a:rPr lang="en-GB" sz="2400" dirty="0">
                <a:solidFill>
                  <a:schemeClr val="bg1"/>
                </a:solidFill>
                <a:effectLst/>
                <a:latin typeface="+mn-lt"/>
              </a:rPr>
              <a:t>Collaboration  </a:t>
            </a:r>
          </a:p>
          <a:p>
            <a:pPr marL="342900" marR="0" indent="-342900">
              <a:spcBef>
                <a:spcPts val="600"/>
              </a:spcBef>
              <a:buFont typeface="Wingdings" pitchFamily="2" charset="2"/>
              <a:buChar char="§"/>
            </a:pPr>
            <a:r>
              <a:rPr lang="en-GB" sz="2400" dirty="0">
                <a:solidFill>
                  <a:schemeClr val="bg1"/>
                </a:solidFill>
                <a:effectLst/>
                <a:latin typeface="+mn-lt"/>
              </a:rPr>
              <a:t>Document management (including archiving)</a:t>
            </a:r>
          </a:p>
          <a:p>
            <a:pPr marL="342900" marR="0" indent="-342900">
              <a:spcBef>
                <a:spcPts val="600"/>
              </a:spcBef>
              <a:buFont typeface="Wingdings" pitchFamily="2" charset="2"/>
              <a:buChar char="§"/>
            </a:pPr>
            <a:r>
              <a:rPr lang="en-GB" sz="2400" dirty="0">
                <a:solidFill>
                  <a:schemeClr val="bg1"/>
                </a:solidFill>
                <a:effectLst/>
                <a:latin typeface="+mn-lt"/>
              </a:rPr>
              <a:t>Communication skills</a:t>
            </a:r>
            <a:endParaRPr lang="en-GB" sz="240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13109450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219E8DAC-E9FB-14B8-6C7E-FF1211172357}"/>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p:blipFill>
        <p:spPr>
          <a:prstGeom prst="rect">
            <a:avLst/>
          </a:prstGeom>
        </p:spPr>
      </p:pic>
      <p:sp>
        <p:nvSpPr>
          <p:cNvPr id="3" name="Title 2">
            <a:extLst>
              <a:ext uri="{FF2B5EF4-FFF2-40B4-BE49-F238E27FC236}">
                <a16:creationId xmlns:a16="http://schemas.microsoft.com/office/drawing/2014/main" id="{1FAE0E02-3FDD-46B2-77CD-E22C4A782E90}"/>
              </a:ext>
            </a:extLst>
          </p:cNvPr>
          <p:cNvSpPr>
            <a:spLocks noGrp="1"/>
          </p:cNvSpPr>
          <p:nvPr>
            <p:ph type="title"/>
          </p:nvPr>
        </p:nvSpPr>
        <p:spPr>
          <a:xfrm>
            <a:off x="548640" y="2764187"/>
            <a:ext cx="4517136" cy="969264"/>
          </a:xfrm>
        </p:spPr>
        <p:txBody>
          <a:bodyPr/>
          <a:lstStyle/>
          <a:p>
            <a:r>
              <a:rPr lang="en-US" sz="4000" dirty="0"/>
              <a:t>Secretary</a:t>
            </a:r>
            <a:br>
              <a:rPr lang="en-US" sz="4000" dirty="0"/>
            </a:br>
            <a:r>
              <a:rPr lang="en-US" sz="4000" dirty="0"/>
              <a:t>Refresher Quiz</a:t>
            </a:r>
            <a:endParaRPr lang="en-US" sz="3600" dirty="0"/>
          </a:p>
        </p:txBody>
      </p:sp>
    </p:spTree>
    <p:extLst>
      <p:ext uri="{BB962C8B-B14F-4D97-AF65-F5344CB8AC3E}">
        <p14:creationId xmlns:p14="http://schemas.microsoft.com/office/powerpoint/2010/main" val="1811718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433D83C1-6A69-231A-ABF6-8EB514120731}"/>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EC2C62F5-E17E-F07B-0B31-FD5FB450842E}"/>
              </a:ext>
            </a:extLst>
          </p:cNvPr>
          <p:cNvSpPr>
            <a:spLocks noGrp="1"/>
          </p:cNvSpPr>
          <p:nvPr>
            <p:ph type="title"/>
          </p:nvPr>
        </p:nvSpPr>
        <p:spPr>
          <a:xfrm>
            <a:off x="432000" y="432000"/>
            <a:ext cx="5752900" cy="1015800"/>
          </a:xfrm>
        </p:spPr>
        <p:txBody>
          <a:bodyPr/>
          <a:lstStyle/>
          <a:p>
            <a:pPr>
              <a:lnSpc>
                <a:spcPct val="100000"/>
              </a:lnSpc>
            </a:pPr>
            <a:r>
              <a:rPr lang="en-GB" sz="3600" dirty="0">
                <a:solidFill>
                  <a:schemeClr val="tx1"/>
                </a:solidFill>
              </a:rPr>
              <a:t>What is the main role of </a:t>
            </a:r>
            <a:br>
              <a:rPr lang="en-GB" sz="3600" dirty="0">
                <a:solidFill>
                  <a:schemeClr val="tx1"/>
                </a:solidFill>
              </a:rPr>
            </a:br>
            <a:r>
              <a:rPr lang="en-GB" sz="3600" dirty="0">
                <a:solidFill>
                  <a:schemeClr val="tx1"/>
                </a:solidFill>
              </a:rPr>
              <a:t>the Club Secretary?</a:t>
            </a:r>
            <a:endParaRPr lang="en-US" sz="3600" dirty="0">
              <a:solidFill>
                <a:schemeClr val="tx1"/>
              </a:solidFill>
            </a:endParaRPr>
          </a:p>
        </p:txBody>
      </p:sp>
      <p:sp>
        <p:nvSpPr>
          <p:cNvPr id="7" name="TextBox 6">
            <a:extLst>
              <a:ext uri="{FF2B5EF4-FFF2-40B4-BE49-F238E27FC236}">
                <a16:creationId xmlns:a16="http://schemas.microsoft.com/office/drawing/2014/main" id="{C31B777F-43A0-57D7-1761-006625ADBB6E}"/>
              </a:ext>
            </a:extLst>
          </p:cNvPr>
          <p:cNvSpPr txBox="1"/>
          <p:nvPr/>
        </p:nvSpPr>
        <p:spPr>
          <a:xfrm>
            <a:off x="432000" y="2944231"/>
            <a:ext cx="5752900" cy="2985433"/>
          </a:xfrm>
          <a:prstGeom prst="rect">
            <a:avLst/>
          </a:prstGeom>
          <a:noFill/>
        </p:spPr>
        <p:txBody>
          <a:bodyPr wrap="square">
            <a:spAutoFit/>
          </a:bodyPr>
          <a:lstStyle/>
          <a:p>
            <a:pPr marL="457200" marR="0" indent="-457200">
              <a:spcBef>
                <a:spcPts val="600"/>
              </a:spcBef>
              <a:buFont typeface="+mj-lt"/>
              <a:buAutoNum type="alphaUcPeriod"/>
            </a:pPr>
            <a:r>
              <a:rPr lang="en-GB" sz="2400" dirty="0">
                <a:effectLst/>
                <a:latin typeface="+mn-lt"/>
              </a:rPr>
              <a:t>Keep club finances</a:t>
            </a:r>
          </a:p>
          <a:p>
            <a:pPr marL="457200" marR="0" indent="-457200">
              <a:spcBef>
                <a:spcPts val="600"/>
              </a:spcBef>
              <a:buFont typeface="+mj-lt"/>
              <a:buAutoNum type="alphaUcPeriod"/>
            </a:pPr>
            <a:r>
              <a:rPr lang="en-GB" sz="2400" dirty="0">
                <a:effectLst/>
                <a:latin typeface="+mn-lt"/>
              </a:rPr>
              <a:t>Record club minutes and maintain club records</a:t>
            </a:r>
          </a:p>
          <a:p>
            <a:pPr marL="457200" marR="0" indent="-457200">
              <a:spcBef>
                <a:spcPts val="600"/>
              </a:spcBef>
              <a:buFont typeface="+mj-lt"/>
              <a:buAutoNum type="alphaUcPeriod"/>
            </a:pPr>
            <a:r>
              <a:rPr lang="en-GB" sz="2400" dirty="0">
                <a:effectLst/>
                <a:latin typeface="+mn-lt"/>
              </a:rPr>
              <a:t>Coordinate club meetings</a:t>
            </a:r>
          </a:p>
          <a:p>
            <a:pPr marL="457200" marR="0" indent="-457200">
              <a:spcBef>
                <a:spcPts val="600"/>
              </a:spcBef>
              <a:buFont typeface="+mj-lt"/>
              <a:buAutoNum type="alphaUcPeriod"/>
            </a:pPr>
            <a:r>
              <a:rPr lang="en-GB" sz="2400" dirty="0">
                <a:effectLst/>
                <a:latin typeface="+mn-lt"/>
              </a:rPr>
              <a:t>Recruit new members</a:t>
            </a:r>
          </a:p>
          <a:p>
            <a:pPr marL="457200" marR="0" indent="-457200">
              <a:spcBef>
                <a:spcPts val="600"/>
              </a:spcBef>
              <a:buFont typeface="+mj-lt"/>
              <a:buAutoNum type="alphaUcPeriod"/>
            </a:pPr>
            <a:r>
              <a:rPr lang="en-GB" sz="2400" dirty="0">
                <a:effectLst/>
                <a:latin typeface="+mn-lt"/>
              </a:rPr>
              <a:t>Order supplies for the club from the Toastmasters store</a:t>
            </a:r>
            <a:endParaRPr lang="en-GB" sz="2400" dirty="0">
              <a:effectLst/>
              <a:latin typeface="Helvetica Neue" panose="02000503000000020004" pitchFamily="2" charset="0"/>
            </a:endParaRPr>
          </a:p>
        </p:txBody>
      </p:sp>
    </p:spTree>
    <p:extLst>
      <p:ext uri="{BB962C8B-B14F-4D97-AF65-F5344CB8AC3E}">
        <p14:creationId xmlns:p14="http://schemas.microsoft.com/office/powerpoint/2010/main" val="4174491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BB694DAA-F08C-1888-79E6-75DC07599F1E}"/>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34186C3B-D932-8A85-E699-AC312E5060C1}"/>
              </a:ext>
            </a:extLst>
          </p:cNvPr>
          <p:cNvSpPr>
            <a:spLocks noGrp="1"/>
          </p:cNvSpPr>
          <p:nvPr>
            <p:ph type="title"/>
          </p:nvPr>
        </p:nvSpPr>
        <p:spPr>
          <a:xfrm>
            <a:off x="432000" y="432000"/>
            <a:ext cx="6654600" cy="1092000"/>
          </a:xfrm>
        </p:spPr>
        <p:txBody>
          <a:bodyPr/>
          <a:lstStyle/>
          <a:p>
            <a:pPr>
              <a:lnSpc>
                <a:spcPct val="100000"/>
              </a:lnSpc>
            </a:pPr>
            <a:r>
              <a:rPr lang="en-GB" sz="3600" dirty="0"/>
              <a:t>The Secretary may assist with which financial task(s):</a:t>
            </a:r>
            <a:endParaRPr lang="en-US" sz="3600" dirty="0"/>
          </a:p>
        </p:txBody>
      </p:sp>
      <p:sp>
        <p:nvSpPr>
          <p:cNvPr id="7" name="TextBox 6">
            <a:extLst>
              <a:ext uri="{FF2B5EF4-FFF2-40B4-BE49-F238E27FC236}">
                <a16:creationId xmlns:a16="http://schemas.microsoft.com/office/drawing/2014/main" id="{6E00D5B7-2FF5-451A-BDF0-C976CB2D2540}"/>
              </a:ext>
            </a:extLst>
          </p:cNvPr>
          <p:cNvSpPr txBox="1"/>
          <p:nvPr/>
        </p:nvSpPr>
        <p:spPr>
          <a:xfrm>
            <a:off x="432000" y="3693319"/>
            <a:ext cx="7835700" cy="1800493"/>
          </a:xfrm>
          <a:prstGeom prst="rect">
            <a:avLst/>
          </a:prstGeom>
          <a:noFill/>
        </p:spPr>
        <p:txBody>
          <a:bodyPr wrap="square">
            <a:spAutoFit/>
          </a:bodyPr>
          <a:lstStyle/>
          <a:p>
            <a:pPr marL="342900" marR="0" indent="-342900">
              <a:spcBef>
                <a:spcPts val="600"/>
              </a:spcBef>
              <a:buFont typeface="+mj-lt"/>
              <a:buAutoNum type="alphaUcPeriod"/>
            </a:pPr>
            <a:r>
              <a:rPr lang="en-GB" sz="2400" dirty="0">
                <a:effectLst/>
                <a:latin typeface="+mn-lt"/>
              </a:rPr>
              <a:t>Tracking reimbursements</a:t>
            </a:r>
          </a:p>
          <a:p>
            <a:pPr marL="342900" marR="0" indent="-342900">
              <a:spcBef>
                <a:spcPts val="600"/>
              </a:spcBef>
              <a:buFont typeface="+mj-lt"/>
              <a:buAutoNum type="alphaUcPeriod"/>
            </a:pPr>
            <a:r>
              <a:rPr lang="en-GB" sz="2400" dirty="0">
                <a:effectLst/>
                <a:latin typeface="+mn-lt"/>
              </a:rPr>
              <a:t>Forwarding membership applications to the Treasurer</a:t>
            </a:r>
          </a:p>
          <a:p>
            <a:pPr marL="342900" marR="0" indent="-342900">
              <a:spcBef>
                <a:spcPts val="600"/>
              </a:spcBef>
              <a:buFont typeface="+mj-lt"/>
              <a:buAutoNum type="alphaUcPeriod"/>
            </a:pPr>
            <a:r>
              <a:rPr lang="en-GB" sz="2400" dirty="0">
                <a:effectLst/>
                <a:latin typeface="+mn-lt"/>
              </a:rPr>
              <a:t>Paying club dues directly to TI</a:t>
            </a:r>
          </a:p>
          <a:p>
            <a:pPr marL="342900" marR="0" indent="-342900">
              <a:spcBef>
                <a:spcPts val="600"/>
              </a:spcBef>
              <a:buFont typeface="+mj-lt"/>
              <a:buAutoNum type="alphaUcPeriod"/>
            </a:pPr>
            <a:r>
              <a:rPr lang="en-GB" sz="2400" dirty="0">
                <a:effectLst/>
                <a:latin typeface="+mn-lt"/>
              </a:rPr>
              <a:t>Paying expenses to the club’s members</a:t>
            </a:r>
          </a:p>
        </p:txBody>
      </p:sp>
    </p:spTree>
    <p:extLst>
      <p:ext uri="{BB962C8B-B14F-4D97-AF65-F5344CB8AC3E}">
        <p14:creationId xmlns:p14="http://schemas.microsoft.com/office/powerpoint/2010/main" val="2528853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D09C0B31-55C8-F8D4-7548-D4E1EF2E936F}"/>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2E12E1AE-58AD-C7CD-FDCE-F4290C00C24B}"/>
              </a:ext>
            </a:extLst>
          </p:cNvPr>
          <p:cNvSpPr>
            <a:spLocks noGrp="1"/>
          </p:cNvSpPr>
          <p:nvPr>
            <p:ph type="title"/>
          </p:nvPr>
        </p:nvSpPr>
        <p:spPr>
          <a:xfrm>
            <a:off x="432000" y="432000"/>
            <a:ext cx="6972100" cy="1447600"/>
          </a:xfrm>
        </p:spPr>
        <p:txBody>
          <a:bodyPr/>
          <a:lstStyle/>
          <a:p>
            <a:pPr>
              <a:lnSpc>
                <a:spcPct val="100000"/>
              </a:lnSpc>
            </a:pPr>
            <a:r>
              <a:rPr lang="en-GB" sz="3600" dirty="0"/>
              <a:t>Which of these records should the Secretary keep?</a:t>
            </a:r>
            <a:endParaRPr lang="en-US" sz="3600" dirty="0"/>
          </a:p>
        </p:txBody>
      </p:sp>
      <p:sp>
        <p:nvSpPr>
          <p:cNvPr id="7" name="TextBox 6">
            <a:extLst>
              <a:ext uri="{FF2B5EF4-FFF2-40B4-BE49-F238E27FC236}">
                <a16:creationId xmlns:a16="http://schemas.microsoft.com/office/drawing/2014/main" id="{FE0C0EFA-DFB8-7791-BED1-F5FC0233CC92}"/>
              </a:ext>
            </a:extLst>
          </p:cNvPr>
          <p:cNvSpPr txBox="1"/>
          <p:nvPr/>
        </p:nvSpPr>
        <p:spPr>
          <a:xfrm>
            <a:off x="432000" y="3007731"/>
            <a:ext cx="8712000" cy="2616101"/>
          </a:xfrm>
          <a:prstGeom prst="rect">
            <a:avLst/>
          </a:prstGeom>
          <a:noFill/>
        </p:spPr>
        <p:txBody>
          <a:bodyPr wrap="square">
            <a:spAutoFit/>
          </a:bodyPr>
          <a:lstStyle/>
          <a:p>
            <a:pPr marL="457200" marR="0" indent="-457200">
              <a:spcBef>
                <a:spcPts val="600"/>
              </a:spcBef>
              <a:buFont typeface="+mj-lt"/>
              <a:buAutoNum type="alphaUcPeriod"/>
            </a:pPr>
            <a:r>
              <a:rPr lang="en-GB" sz="2400" dirty="0">
                <a:solidFill>
                  <a:schemeClr val="bg1"/>
                </a:solidFill>
                <a:effectLst/>
                <a:latin typeface="+mn-lt"/>
              </a:rPr>
              <a:t>Meeting minutes and membership applications</a:t>
            </a:r>
          </a:p>
          <a:p>
            <a:pPr marL="457200" marR="0" indent="-457200">
              <a:spcBef>
                <a:spcPts val="600"/>
              </a:spcBef>
              <a:buFont typeface="+mj-lt"/>
              <a:buAutoNum type="alphaUcPeriod"/>
            </a:pPr>
            <a:r>
              <a:rPr lang="en-GB" sz="2400" dirty="0">
                <a:solidFill>
                  <a:schemeClr val="bg1"/>
                </a:solidFill>
                <a:effectLst/>
                <a:latin typeface="+mn-lt"/>
              </a:rPr>
              <a:t>Club banner and gavel</a:t>
            </a:r>
          </a:p>
          <a:p>
            <a:pPr marL="457200" marR="0" indent="-457200">
              <a:spcBef>
                <a:spcPts val="600"/>
              </a:spcBef>
              <a:buFont typeface="+mj-lt"/>
              <a:buAutoNum type="alphaUcPeriod"/>
            </a:pPr>
            <a:r>
              <a:rPr lang="en-GB" sz="2400" dirty="0">
                <a:solidFill>
                  <a:schemeClr val="bg1"/>
                </a:solidFill>
                <a:effectLst/>
                <a:latin typeface="+mn-lt"/>
              </a:rPr>
              <a:t>Speech evaluation forms</a:t>
            </a:r>
          </a:p>
          <a:p>
            <a:pPr marL="457200" marR="0" indent="-457200">
              <a:spcBef>
                <a:spcPts val="600"/>
              </a:spcBef>
              <a:buFont typeface="+mj-lt"/>
              <a:buAutoNum type="alphaUcPeriod"/>
            </a:pPr>
            <a:r>
              <a:rPr lang="en-GB" sz="2400" dirty="0">
                <a:solidFill>
                  <a:schemeClr val="bg1"/>
                </a:solidFill>
                <a:effectLst/>
                <a:latin typeface="+mn-lt"/>
              </a:rPr>
              <a:t>Contest ballots and judging forms</a:t>
            </a:r>
          </a:p>
          <a:p>
            <a:pPr marL="457200" marR="0" indent="-457200">
              <a:spcBef>
                <a:spcPts val="600"/>
              </a:spcBef>
              <a:buFont typeface="+mj-lt"/>
              <a:buAutoNum type="alphaUcPeriod"/>
            </a:pPr>
            <a:r>
              <a:rPr lang="en-GB" sz="2400" dirty="0">
                <a:solidFill>
                  <a:schemeClr val="bg1"/>
                </a:solidFill>
                <a:effectLst/>
                <a:latin typeface="+mn-lt"/>
              </a:rPr>
              <a:t>Club Charter, Club Constitution, Addendum of Standard Options, club </a:t>
            </a:r>
            <a:r>
              <a:rPr lang="en-GB" sz="2400" dirty="0">
                <a:solidFill>
                  <a:schemeClr val="bg1"/>
                </a:solidFill>
              </a:rPr>
              <a:t>processes and procedures</a:t>
            </a:r>
            <a:r>
              <a:rPr lang="en-GB" sz="2400" dirty="0">
                <a:solidFill>
                  <a:schemeClr val="bg1"/>
                </a:solidFill>
                <a:effectLst/>
                <a:latin typeface="+mn-lt"/>
              </a:rPr>
              <a:t>, club rosters</a:t>
            </a:r>
            <a:endParaRPr lang="en-GB" sz="240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9329699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99CE2AC2-E02C-2992-68A7-01CF51314E48}"/>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1DA11BCA-3578-3E1C-F702-61144B3F3426}"/>
              </a:ext>
            </a:extLst>
          </p:cNvPr>
          <p:cNvSpPr>
            <a:spLocks noGrp="1"/>
          </p:cNvSpPr>
          <p:nvPr>
            <p:ph type="title"/>
          </p:nvPr>
        </p:nvSpPr>
        <p:spPr>
          <a:xfrm>
            <a:off x="432000" y="432000"/>
            <a:ext cx="7149900" cy="1028500"/>
          </a:xfrm>
        </p:spPr>
        <p:txBody>
          <a:bodyPr/>
          <a:lstStyle/>
          <a:p>
            <a:pPr>
              <a:lnSpc>
                <a:spcPct val="100000"/>
              </a:lnSpc>
            </a:pPr>
            <a:r>
              <a:rPr lang="en-GB" sz="3600" dirty="0"/>
              <a:t>Who receives updated club officer lists from the Secretary?</a:t>
            </a:r>
            <a:endParaRPr lang="en-US" sz="3600" dirty="0"/>
          </a:p>
        </p:txBody>
      </p:sp>
      <p:sp>
        <p:nvSpPr>
          <p:cNvPr id="6" name="TextBox 5">
            <a:extLst>
              <a:ext uri="{FF2B5EF4-FFF2-40B4-BE49-F238E27FC236}">
                <a16:creationId xmlns:a16="http://schemas.microsoft.com/office/drawing/2014/main" id="{0351F693-2570-9F7F-D597-6011D4CA0219}"/>
              </a:ext>
            </a:extLst>
          </p:cNvPr>
          <p:cNvSpPr txBox="1"/>
          <p:nvPr/>
        </p:nvSpPr>
        <p:spPr>
          <a:xfrm>
            <a:off x="432000" y="3413919"/>
            <a:ext cx="6535315" cy="2693045"/>
          </a:xfrm>
          <a:prstGeom prst="rect">
            <a:avLst/>
          </a:prstGeom>
          <a:noFill/>
        </p:spPr>
        <p:txBody>
          <a:bodyPr wrap="none" rtlCol="0">
            <a:spAutoFit/>
          </a:bodyPr>
          <a:lstStyle/>
          <a:p>
            <a:pPr marL="457200" indent="-457200">
              <a:spcBef>
                <a:spcPts val="600"/>
              </a:spcBef>
              <a:buFont typeface="+mj-lt"/>
              <a:buAutoNum type="alphaUcPeriod"/>
            </a:pPr>
            <a:r>
              <a:rPr lang="en-GB" sz="2400" dirty="0">
                <a:solidFill>
                  <a:schemeClr val="bg1"/>
                </a:solidFill>
              </a:rPr>
              <a:t>Club Treasurer</a:t>
            </a:r>
          </a:p>
          <a:p>
            <a:pPr marL="457200" indent="-457200">
              <a:spcBef>
                <a:spcPts val="600"/>
              </a:spcBef>
              <a:buFont typeface="+mj-lt"/>
              <a:buAutoNum type="alphaUcPeriod"/>
            </a:pPr>
            <a:r>
              <a:rPr lang="en-GB" sz="2400" dirty="0">
                <a:solidFill>
                  <a:schemeClr val="bg1"/>
                </a:solidFill>
              </a:rPr>
              <a:t>Toastmasters International via Club Central</a:t>
            </a:r>
          </a:p>
          <a:p>
            <a:pPr marL="457200" indent="-457200">
              <a:spcBef>
                <a:spcPts val="600"/>
              </a:spcBef>
              <a:buFont typeface="+mj-lt"/>
              <a:buAutoNum type="alphaUcPeriod"/>
            </a:pPr>
            <a:r>
              <a:rPr lang="en-GB" sz="2400" dirty="0">
                <a:solidFill>
                  <a:schemeClr val="bg1"/>
                </a:solidFill>
              </a:rPr>
              <a:t>Club Sergeant at Arms</a:t>
            </a:r>
          </a:p>
          <a:p>
            <a:pPr marL="457200" indent="-457200">
              <a:spcBef>
                <a:spcPts val="600"/>
              </a:spcBef>
              <a:buFont typeface="+mj-lt"/>
              <a:buAutoNum type="alphaUcPeriod"/>
            </a:pPr>
            <a:r>
              <a:rPr lang="en-GB" sz="2400" dirty="0">
                <a:solidFill>
                  <a:schemeClr val="bg1"/>
                </a:solidFill>
              </a:rPr>
              <a:t>Area Director</a:t>
            </a:r>
          </a:p>
          <a:p>
            <a:pPr marL="457200" indent="-457200">
              <a:spcBef>
                <a:spcPts val="600"/>
              </a:spcBef>
              <a:buFont typeface="+mj-lt"/>
              <a:buAutoNum type="alphaUcPeriod"/>
            </a:pPr>
            <a:r>
              <a:rPr lang="en-GB" sz="2400" dirty="0">
                <a:solidFill>
                  <a:schemeClr val="bg1"/>
                </a:solidFill>
              </a:rPr>
              <a:t>District Director </a:t>
            </a:r>
          </a:p>
          <a:p>
            <a:pPr marL="457200" indent="-457200">
              <a:spcBef>
                <a:spcPts val="600"/>
              </a:spcBef>
              <a:buFont typeface="+mj-lt"/>
              <a:buAutoNum type="alphaUcPeriod"/>
            </a:pPr>
            <a:endParaRPr lang="en-US" sz="2400" dirty="0">
              <a:solidFill>
                <a:schemeClr val="bg1"/>
              </a:solidFill>
            </a:endParaRPr>
          </a:p>
        </p:txBody>
      </p:sp>
    </p:spTree>
    <p:extLst>
      <p:ext uri="{BB962C8B-B14F-4D97-AF65-F5344CB8AC3E}">
        <p14:creationId xmlns:p14="http://schemas.microsoft.com/office/powerpoint/2010/main" val="231586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DBB01464-25AE-B03E-5E28-A643CC51D37D}"/>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FB233A3B-962E-5A84-0376-1C8EBF0FCA55}"/>
              </a:ext>
            </a:extLst>
          </p:cNvPr>
          <p:cNvSpPr>
            <a:spLocks noGrp="1"/>
          </p:cNvSpPr>
          <p:nvPr>
            <p:ph type="title"/>
          </p:nvPr>
        </p:nvSpPr>
        <p:spPr>
          <a:xfrm>
            <a:off x="432000" y="432000"/>
            <a:ext cx="6400599" cy="926900"/>
          </a:xfrm>
          <a:solidFill>
            <a:schemeClr val="tx1">
              <a:alpha val="25000"/>
            </a:schemeClr>
          </a:solidFill>
        </p:spPr>
        <p:txBody>
          <a:bodyPr/>
          <a:lstStyle/>
          <a:p>
            <a:r>
              <a:rPr lang="en-GB" sz="3600" dirty="0">
                <a:solidFill>
                  <a:schemeClr val="bg1"/>
                </a:solidFill>
              </a:rPr>
              <a:t>When must the club officers list be updated?</a:t>
            </a:r>
            <a:endParaRPr lang="en-US" sz="3600" dirty="0">
              <a:solidFill>
                <a:schemeClr val="bg1"/>
              </a:solidFill>
            </a:endParaRPr>
          </a:p>
        </p:txBody>
      </p:sp>
      <p:sp>
        <p:nvSpPr>
          <p:cNvPr id="6" name="TextBox 5">
            <a:extLst>
              <a:ext uri="{FF2B5EF4-FFF2-40B4-BE49-F238E27FC236}">
                <a16:creationId xmlns:a16="http://schemas.microsoft.com/office/drawing/2014/main" id="{157B9125-FC0A-8E54-0A90-5037C2483FD5}"/>
              </a:ext>
            </a:extLst>
          </p:cNvPr>
          <p:cNvSpPr txBox="1"/>
          <p:nvPr/>
        </p:nvSpPr>
        <p:spPr>
          <a:xfrm>
            <a:off x="432001" y="2527300"/>
            <a:ext cx="6400599" cy="3431709"/>
          </a:xfrm>
          <a:prstGeom prst="rect">
            <a:avLst/>
          </a:prstGeom>
          <a:solidFill>
            <a:schemeClr val="tx1">
              <a:alpha val="25000"/>
            </a:schemeClr>
          </a:solidFill>
        </p:spPr>
        <p:txBody>
          <a:bodyPr wrap="square" rtlCol="0">
            <a:spAutoFit/>
          </a:bodyPr>
          <a:lstStyle/>
          <a:p>
            <a:pPr marL="457200" indent="-457200">
              <a:spcBef>
                <a:spcPts val="600"/>
              </a:spcBef>
              <a:buFont typeface="+mj-lt"/>
              <a:buAutoNum type="alphaUcPeriod"/>
            </a:pPr>
            <a:r>
              <a:rPr lang="en-GB" sz="2400" dirty="0">
                <a:solidFill>
                  <a:schemeClr val="bg1"/>
                </a:solidFill>
              </a:rPr>
              <a:t>Every month</a:t>
            </a:r>
          </a:p>
          <a:p>
            <a:pPr marL="457200" indent="-457200">
              <a:spcBef>
                <a:spcPts val="600"/>
              </a:spcBef>
              <a:buFont typeface="+mj-lt"/>
              <a:buAutoNum type="alphaUcPeriod"/>
            </a:pPr>
            <a:r>
              <a:rPr lang="en-GB" sz="2400" dirty="0">
                <a:solidFill>
                  <a:schemeClr val="bg1"/>
                </a:solidFill>
              </a:rPr>
              <a:t>After each election or officer change</a:t>
            </a:r>
          </a:p>
          <a:p>
            <a:pPr marL="457200" indent="-457200">
              <a:spcBef>
                <a:spcPts val="600"/>
              </a:spcBef>
              <a:buFont typeface="+mj-lt"/>
              <a:buAutoNum type="alphaUcPeriod"/>
            </a:pPr>
            <a:r>
              <a:rPr lang="en-GB" sz="2400" dirty="0">
                <a:solidFill>
                  <a:schemeClr val="bg1"/>
                </a:solidFill>
              </a:rPr>
              <a:t>Once a year in July</a:t>
            </a:r>
          </a:p>
          <a:p>
            <a:pPr marL="457200" indent="-457200">
              <a:spcBef>
                <a:spcPts val="600"/>
              </a:spcBef>
              <a:buFont typeface="+mj-lt"/>
              <a:buAutoNum type="alphaUcPeriod"/>
            </a:pPr>
            <a:r>
              <a:rPr lang="en-GB" sz="2400" dirty="0">
                <a:solidFill>
                  <a:schemeClr val="bg1"/>
                </a:solidFill>
              </a:rPr>
              <a:t>Only when asked by District leaders</a:t>
            </a:r>
          </a:p>
          <a:p>
            <a:pPr marL="457200" indent="-457200">
              <a:spcBef>
                <a:spcPts val="600"/>
              </a:spcBef>
              <a:buFont typeface="+mj-lt"/>
              <a:buAutoNum type="alphaUcPeriod"/>
            </a:pPr>
            <a:r>
              <a:rPr lang="en-GB" sz="2400" dirty="0">
                <a:solidFill>
                  <a:schemeClr val="bg1"/>
                </a:solidFill>
              </a:rPr>
              <a:t>By June 30 after the May club officer elections</a:t>
            </a:r>
          </a:p>
          <a:p>
            <a:pPr marL="457200" indent="-457200">
              <a:spcBef>
                <a:spcPts val="600"/>
              </a:spcBef>
              <a:buFont typeface="+mj-lt"/>
              <a:buAutoNum type="alphaUcPeriod"/>
            </a:pPr>
            <a:r>
              <a:rPr lang="en-GB" sz="2400" dirty="0">
                <a:solidFill>
                  <a:schemeClr val="bg1"/>
                </a:solidFill>
              </a:rPr>
              <a:t>By December 31 after the November semiannual club officer elections</a:t>
            </a:r>
          </a:p>
        </p:txBody>
      </p:sp>
    </p:spTree>
    <p:extLst>
      <p:ext uri="{BB962C8B-B14F-4D97-AF65-F5344CB8AC3E}">
        <p14:creationId xmlns:p14="http://schemas.microsoft.com/office/powerpoint/2010/main" val="31821704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C1316E87-BBC1-75B5-BC70-66B097913867}"/>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85217F78-3718-C2D3-9089-7E85D2CE648A}"/>
              </a:ext>
            </a:extLst>
          </p:cNvPr>
          <p:cNvSpPr>
            <a:spLocks noGrp="1"/>
          </p:cNvSpPr>
          <p:nvPr>
            <p:ph type="title"/>
          </p:nvPr>
        </p:nvSpPr>
        <p:spPr>
          <a:xfrm>
            <a:off x="432000" y="432000"/>
            <a:ext cx="7416600" cy="914200"/>
          </a:xfrm>
        </p:spPr>
        <p:txBody>
          <a:bodyPr/>
          <a:lstStyle/>
          <a:p>
            <a:pPr>
              <a:lnSpc>
                <a:spcPct val="100000"/>
              </a:lnSpc>
            </a:pPr>
            <a:r>
              <a:rPr lang="en-GB" sz="3600" dirty="0"/>
              <a:t>What is the Secretary’s role with membership applications?</a:t>
            </a:r>
            <a:endParaRPr lang="en-US" sz="3600" dirty="0"/>
          </a:p>
        </p:txBody>
      </p:sp>
      <p:sp>
        <p:nvSpPr>
          <p:cNvPr id="7" name="TextBox 6">
            <a:extLst>
              <a:ext uri="{FF2B5EF4-FFF2-40B4-BE49-F238E27FC236}">
                <a16:creationId xmlns:a16="http://schemas.microsoft.com/office/drawing/2014/main" id="{619D0119-223D-1970-1E66-246D4B2AEDFF}"/>
              </a:ext>
            </a:extLst>
          </p:cNvPr>
          <p:cNvSpPr txBox="1"/>
          <p:nvPr/>
        </p:nvSpPr>
        <p:spPr>
          <a:xfrm>
            <a:off x="432000" y="2733630"/>
            <a:ext cx="6565700" cy="2985433"/>
          </a:xfrm>
          <a:prstGeom prst="rect">
            <a:avLst/>
          </a:prstGeom>
          <a:noFill/>
        </p:spPr>
        <p:txBody>
          <a:bodyPr wrap="square">
            <a:spAutoFit/>
          </a:bodyPr>
          <a:lstStyle/>
          <a:p>
            <a:pPr marL="457200" marR="0" indent="-457200">
              <a:spcBef>
                <a:spcPts val="600"/>
              </a:spcBef>
              <a:buFont typeface="+mj-lt"/>
              <a:buAutoNum type="alphaUcPeriod"/>
            </a:pPr>
            <a:r>
              <a:rPr lang="en-GB" sz="2400" dirty="0">
                <a:solidFill>
                  <a:schemeClr val="bg1"/>
                </a:solidFill>
                <a:effectLst/>
                <a:latin typeface="+mn-lt"/>
              </a:rPr>
              <a:t>Collect fees from members</a:t>
            </a:r>
          </a:p>
          <a:p>
            <a:pPr marL="457200" marR="0" indent="-457200">
              <a:spcBef>
                <a:spcPts val="600"/>
              </a:spcBef>
              <a:buFont typeface="+mj-lt"/>
              <a:buAutoNum type="alphaUcPeriod"/>
            </a:pPr>
            <a:r>
              <a:rPr lang="en-GB" sz="2400" dirty="0">
                <a:solidFill>
                  <a:schemeClr val="bg1"/>
                </a:solidFill>
                <a:effectLst/>
                <a:latin typeface="+mn-lt"/>
              </a:rPr>
              <a:t>Retain and secure signed membership applications</a:t>
            </a:r>
          </a:p>
          <a:p>
            <a:pPr marL="457200" marR="0" indent="-457200">
              <a:spcBef>
                <a:spcPts val="600"/>
              </a:spcBef>
              <a:buFont typeface="+mj-lt"/>
              <a:buAutoNum type="alphaUcPeriod"/>
            </a:pPr>
            <a:r>
              <a:rPr lang="en-GB" sz="2400" dirty="0">
                <a:solidFill>
                  <a:schemeClr val="bg1"/>
                </a:solidFill>
                <a:effectLst/>
                <a:latin typeface="+mn-lt"/>
              </a:rPr>
              <a:t>Approve new members</a:t>
            </a:r>
          </a:p>
          <a:p>
            <a:pPr marL="457200" marR="0" indent="-457200">
              <a:spcBef>
                <a:spcPts val="600"/>
              </a:spcBef>
              <a:buFont typeface="+mj-lt"/>
              <a:buAutoNum type="alphaUcPeriod"/>
            </a:pPr>
            <a:r>
              <a:rPr lang="en-GB" sz="2400" dirty="0">
                <a:solidFill>
                  <a:schemeClr val="bg1"/>
                </a:solidFill>
                <a:effectLst/>
                <a:latin typeface="+mn-lt"/>
              </a:rPr>
              <a:t>None – this is only the Treasurer’s job</a:t>
            </a:r>
          </a:p>
          <a:p>
            <a:pPr marL="457200" marR="0" indent="-457200">
              <a:spcBef>
                <a:spcPts val="600"/>
              </a:spcBef>
              <a:buFont typeface="+mj-lt"/>
              <a:buAutoNum type="alphaUcPeriod"/>
            </a:pPr>
            <a:r>
              <a:rPr lang="en-GB" sz="2400" dirty="0">
                <a:solidFill>
                  <a:schemeClr val="bg1"/>
                </a:solidFill>
                <a:effectLst/>
                <a:latin typeface="+mn-lt"/>
              </a:rPr>
              <a:t>None – it is the VPM’s job to process all new members</a:t>
            </a:r>
            <a:endParaRPr lang="en-GB" sz="240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20615540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897CFA48-3BE6-857E-D81C-EC5AB38BDD2B}"/>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1E07BA91-EA2F-5815-74A5-6C568E3D1FC2}"/>
              </a:ext>
            </a:extLst>
          </p:cNvPr>
          <p:cNvSpPr>
            <a:spLocks noGrp="1"/>
          </p:cNvSpPr>
          <p:nvPr>
            <p:ph type="title"/>
          </p:nvPr>
        </p:nvSpPr>
        <p:spPr>
          <a:xfrm>
            <a:off x="432000" y="432000"/>
            <a:ext cx="6438700" cy="939600"/>
          </a:xfrm>
        </p:spPr>
        <p:txBody>
          <a:bodyPr/>
          <a:lstStyle/>
          <a:p>
            <a:pPr>
              <a:lnSpc>
                <a:spcPct val="100000"/>
              </a:lnSpc>
            </a:pPr>
            <a:r>
              <a:rPr lang="en-GB" sz="3600" dirty="0"/>
              <a:t>How does the Secretary support club meetings?</a:t>
            </a:r>
            <a:endParaRPr lang="en-US" sz="3600" dirty="0"/>
          </a:p>
        </p:txBody>
      </p:sp>
      <p:sp>
        <p:nvSpPr>
          <p:cNvPr id="7" name="TextBox 6">
            <a:extLst>
              <a:ext uri="{FF2B5EF4-FFF2-40B4-BE49-F238E27FC236}">
                <a16:creationId xmlns:a16="http://schemas.microsoft.com/office/drawing/2014/main" id="{FD3B79A2-EF3E-A694-392A-D73B721CC8AB}"/>
              </a:ext>
            </a:extLst>
          </p:cNvPr>
          <p:cNvSpPr txBox="1"/>
          <p:nvPr/>
        </p:nvSpPr>
        <p:spPr>
          <a:xfrm>
            <a:off x="432000" y="2805711"/>
            <a:ext cx="7632500" cy="3062377"/>
          </a:xfrm>
          <a:prstGeom prst="rect">
            <a:avLst/>
          </a:prstGeom>
          <a:noFill/>
        </p:spPr>
        <p:txBody>
          <a:bodyPr wrap="square">
            <a:spAutoFit/>
          </a:bodyPr>
          <a:lstStyle/>
          <a:p>
            <a:pPr marL="457200" marR="0" indent="-457200">
              <a:spcBef>
                <a:spcPts val="600"/>
              </a:spcBef>
              <a:buFont typeface="+mj-lt"/>
              <a:buAutoNum type="alphaUcPeriod"/>
            </a:pPr>
            <a:r>
              <a:rPr lang="en-GB" sz="2400" dirty="0">
                <a:solidFill>
                  <a:schemeClr val="bg1"/>
                </a:solidFill>
                <a:effectLst/>
                <a:latin typeface="+mn-lt"/>
              </a:rPr>
              <a:t>Helps the SAA set up the meeting room</a:t>
            </a:r>
          </a:p>
          <a:p>
            <a:pPr marL="457200" marR="0" indent="-457200">
              <a:spcBef>
                <a:spcPts val="600"/>
              </a:spcBef>
              <a:buFont typeface="+mj-lt"/>
              <a:buAutoNum type="alphaUcPeriod"/>
            </a:pPr>
            <a:r>
              <a:rPr lang="en-GB" sz="2400" dirty="0">
                <a:solidFill>
                  <a:schemeClr val="bg1"/>
                </a:solidFill>
                <a:effectLst/>
                <a:latin typeface="+mn-lt"/>
              </a:rPr>
              <a:t>Records meeting attendance, role assignments, and any business actions and motions</a:t>
            </a:r>
          </a:p>
          <a:p>
            <a:pPr marL="457200" marR="0" indent="-457200">
              <a:spcBef>
                <a:spcPts val="600"/>
              </a:spcBef>
              <a:buFont typeface="+mj-lt"/>
              <a:buAutoNum type="alphaUcPeriod"/>
            </a:pPr>
            <a:r>
              <a:rPr lang="en-GB" sz="2400" dirty="0">
                <a:solidFill>
                  <a:schemeClr val="bg1"/>
                </a:solidFill>
                <a:effectLst/>
                <a:latin typeface="+mn-lt"/>
              </a:rPr>
              <a:t>Leads Table Topics</a:t>
            </a:r>
          </a:p>
          <a:p>
            <a:pPr marL="457200" marR="0" indent="-457200">
              <a:spcBef>
                <a:spcPts val="600"/>
              </a:spcBef>
              <a:buFont typeface="+mj-lt"/>
              <a:buAutoNum type="alphaUcPeriod"/>
            </a:pPr>
            <a:r>
              <a:rPr lang="en-GB" sz="2400" dirty="0">
                <a:solidFill>
                  <a:schemeClr val="bg1"/>
                </a:solidFill>
                <a:effectLst/>
                <a:latin typeface="+mn-lt"/>
              </a:rPr>
              <a:t>Distributes meeting minutes</a:t>
            </a:r>
          </a:p>
          <a:p>
            <a:pPr marL="457200" marR="0" indent="-457200">
              <a:spcBef>
                <a:spcPts val="600"/>
              </a:spcBef>
              <a:buFont typeface="+mj-lt"/>
              <a:buAutoNum type="alphaUcPeriod"/>
            </a:pPr>
            <a:r>
              <a:rPr lang="en-GB" sz="2400" dirty="0">
                <a:solidFill>
                  <a:schemeClr val="bg1"/>
                </a:solidFill>
                <a:effectLst/>
                <a:latin typeface="+mn-lt"/>
              </a:rPr>
              <a:t>Serves as General Evaluator</a:t>
            </a:r>
          </a:p>
          <a:p>
            <a:pPr marL="457200" marR="0" indent="-457200">
              <a:spcBef>
                <a:spcPts val="600"/>
              </a:spcBef>
              <a:buFont typeface="+mj-lt"/>
              <a:buAutoNum type="alphaUcPeriod"/>
            </a:pPr>
            <a:r>
              <a:rPr lang="en-GB" sz="2400" dirty="0">
                <a:solidFill>
                  <a:schemeClr val="bg1"/>
                </a:solidFill>
                <a:effectLst/>
                <a:latin typeface="+mn-lt"/>
              </a:rPr>
              <a:t>Leads the business meeting portion</a:t>
            </a:r>
            <a:endParaRPr lang="en-GB" sz="240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36425854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BC5FB28F-04C3-2578-B9D4-97C94F830DB5}"/>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8E721B9B-7DFA-7919-5FF1-B94BE8B27EEB}"/>
              </a:ext>
            </a:extLst>
          </p:cNvPr>
          <p:cNvSpPr>
            <a:spLocks noGrp="1"/>
          </p:cNvSpPr>
          <p:nvPr>
            <p:ph type="title"/>
          </p:nvPr>
        </p:nvSpPr>
        <p:spPr>
          <a:xfrm>
            <a:off x="432000" y="432000"/>
            <a:ext cx="6972100" cy="1422200"/>
          </a:xfrm>
        </p:spPr>
        <p:txBody>
          <a:bodyPr/>
          <a:lstStyle/>
          <a:p>
            <a:pPr>
              <a:lnSpc>
                <a:spcPct val="100000"/>
              </a:lnSpc>
            </a:pPr>
            <a:r>
              <a:rPr lang="en-GB" sz="3600" dirty="0"/>
              <a:t>What are the correspondence responsibilities of the Secretary?</a:t>
            </a:r>
            <a:endParaRPr lang="en-US" sz="3600" dirty="0"/>
          </a:p>
        </p:txBody>
      </p:sp>
      <p:sp>
        <p:nvSpPr>
          <p:cNvPr id="7" name="TextBox 6">
            <a:extLst>
              <a:ext uri="{FF2B5EF4-FFF2-40B4-BE49-F238E27FC236}">
                <a16:creationId xmlns:a16="http://schemas.microsoft.com/office/drawing/2014/main" id="{CE282FB5-42FD-EE52-E60D-E7EB1376A707}"/>
              </a:ext>
            </a:extLst>
          </p:cNvPr>
          <p:cNvSpPr txBox="1"/>
          <p:nvPr/>
        </p:nvSpPr>
        <p:spPr>
          <a:xfrm>
            <a:off x="432000" y="2944231"/>
            <a:ext cx="6096000" cy="2985433"/>
          </a:xfrm>
          <a:prstGeom prst="rect">
            <a:avLst/>
          </a:prstGeom>
          <a:noFill/>
        </p:spPr>
        <p:txBody>
          <a:bodyPr wrap="square">
            <a:spAutoFit/>
          </a:bodyPr>
          <a:lstStyle/>
          <a:p>
            <a:pPr marL="457200" marR="0" indent="-457200">
              <a:spcBef>
                <a:spcPts val="600"/>
              </a:spcBef>
              <a:buFont typeface="+mj-lt"/>
              <a:buAutoNum type="alphaUcPeriod"/>
            </a:pPr>
            <a:r>
              <a:rPr lang="en-GB" sz="2400" dirty="0">
                <a:solidFill>
                  <a:schemeClr val="bg1"/>
                </a:solidFill>
                <a:effectLst/>
                <a:latin typeface="+mn-lt"/>
              </a:rPr>
              <a:t>Social media postings</a:t>
            </a:r>
          </a:p>
          <a:p>
            <a:pPr marL="457200" marR="0" indent="-457200">
              <a:spcBef>
                <a:spcPts val="600"/>
              </a:spcBef>
              <a:buFont typeface="+mj-lt"/>
              <a:buAutoNum type="alphaUcPeriod"/>
            </a:pPr>
            <a:r>
              <a:rPr lang="en-GB" sz="2400" dirty="0">
                <a:solidFill>
                  <a:schemeClr val="bg1"/>
                </a:solidFill>
                <a:effectLst/>
                <a:latin typeface="+mn-lt"/>
              </a:rPr>
              <a:t>Official communication with members, District, and Toastmasters International</a:t>
            </a:r>
          </a:p>
          <a:p>
            <a:pPr marL="457200" marR="0" indent="-457200">
              <a:spcBef>
                <a:spcPts val="600"/>
              </a:spcBef>
              <a:buFont typeface="+mj-lt"/>
              <a:buAutoNum type="alphaUcPeriod"/>
            </a:pPr>
            <a:r>
              <a:rPr lang="en-GB" sz="2400" dirty="0">
                <a:solidFill>
                  <a:schemeClr val="bg1"/>
                </a:solidFill>
                <a:effectLst/>
                <a:latin typeface="+mn-lt"/>
              </a:rPr>
              <a:t>Marketing the club</a:t>
            </a:r>
          </a:p>
          <a:p>
            <a:pPr marL="457200" marR="0" indent="-457200">
              <a:spcBef>
                <a:spcPts val="600"/>
              </a:spcBef>
              <a:buFont typeface="+mj-lt"/>
              <a:buAutoNum type="alphaUcPeriod"/>
            </a:pPr>
            <a:r>
              <a:rPr lang="en-GB" sz="2400" dirty="0">
                <a:solidFill>
                  <a:schemeClr val="bg1"/>
                </a:solidFill>
                <a:effectLst/>
                <a:latin typeface="+mn-lt"/>
              </a:rPr>
              <a:t>Collecting contest forms</a:t>
            </a:r>
          </a:p>
          <a:p>
            <a:pPr marL="457200" marR="0" indent="-457200">
              <a:spcBef>
                <a:spcPts val="600"/>
              </a:spcBef>
              <a:buFont typeface="+mj-lt"/>
              <a:buAutoNum type="alphaUcPeriod"/>
            </a:pPr>
            <a:r>
              <a:rPr lang="en-GB" sz="2400" dirty="0">
                <a:solidFill>
                  <a:schemeClr val="bg1"/>
                </a:solidFill>
                <a:effectLst/>
                <a:latin typeface="+mn-lt"/>
              </a:rPr>
              <a:t>Informing the Area Director of club contest winners</a:t>
            </a:r>
            <a:endParaRPr lang="en-GB" sz="240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21927124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DBCDEE9F-D3F3-5990-6148-93B0918E7C58}"/>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98C834AB-9CC4-2F71-4D01-020209CEA982}"/>
              </a:ext>
            </a:extLst>
          </p:cNvPr>
          <p:cNvSpPr>
            <a:spLocks noGrp="1"/>
          </p:cNvSpPr>
          <p:nvPr>
            <p:ph type="title"/>
          </p:nvPr>
        </p:nvSpPr>
        <p:spPr>
          <a:xfrm>
            <a:off x="432000" y="432000"/>
            <a:ext cx="6730800" cy="1028500"/>
          </a:xfrm>
        </p:spPr>
        <p:txBody>
          <a:bodyPr/>
          <a:lstStyle/>
          <a:p>
            <a:pPr>
              <a:lnSpc>
                <a:spcPct val="100000"/>
              </a:lnSpc>
            </a:pPr>
            <a:r>
              <a:rPr lang="en-GB" sz="3600" dirty="0"/>
              <a:t>Why is accurate record keeping important?</a:t>
            </a:r>
            <a:endParaRPr lang="en-US" sz="3600" dirty="0"/>
          </a:p>
        </p:txBody>
      </p:sp>
      <p:sp>
        <p:nvSpPr>
          <p:cNvPr id="7" name="TextBox 6">
            <a:extLst>
              <a:ext uri="{FF2B5EF4-FFF2-40B4-BE49-F238E27FC236}">
                <a16:creationId xmlns:a16="http://schemas.microsoft.com/office/drawing/2014/main" id="{E64BF14B-E8AA-AA14-F48C-6AC42EB6B250}"/>
              </a:ext>
            </a:extLst>
          </p:cNvPr>
          <p:cNvSpPr txBox="1"/>
          <p:nvPr/>
        </p:nvSpPr>
        <p:spPr>
          <a:xfrm>
            <a:off x="432000" y="3429000"/>
            <a:ext cx="6197600" cy="2246769"/>
          </a:xfrm>
          <a:prstGeom prst="rect">
            <a:avLst/>
          </a:prstGeom>
          <a:noFill/>
        </p:spPr>
        <p:txBody>
          <a:bodyPr wrap="square">
            <a:spAutoFit/>
          </a:bodyPr>
          <a:lstStyle/>
          <a:p>
            <a:pPr marL="457200" marR="0" indent="-457200">
              <a:spcBef>
                <a:spcPts val="600"/>
              </a:spcBef>
              <a:buFont typeface="+mj-lt"/>
              <a:buAutoNum type="alphaUcPeriod"/>
            </a:pPr>
            <a:r>
              <a:rPr lang="en-GB" sz="2400" dirty="0">
                <a:effectLst/>
                <a:latin typeface="+mn-lt"/>
              </a:rPr>
              <a:t>Makes meetings shorter</a:t>
            </a:r>
          </a:p>
          <a:p>
            <a:pPr marL="457200" marR="0" indent="-457200">
              <a:spcBef>
                <a:spcPts val="600"/>
              </a:spcBef>
              <a:buFont typeface="+mj-lt"/>
              <a:buAutoNum type="alphaUcPeriod"/>
            </a:pPr>
            <a:r>
              <a:rPr lang="en-GB" sz="2400" dirty="0">
                <a:effectLst/>
                <a:latin typeface="+mn-lt"/>
              </a:rPr>
              <a:t>Ensures accountability and continuity</a:t>
            </a:r>
          </a:p>
          <a:p>
            <a:pPr marL="457200" marR="0" indent="-457200">
              <a:spcBef>
                <a:spcPts val="600"/>
              </a:spcBef>
              <a:buFont typeface="+mj-lt"/>
              <a:buAutoNum type="alphaUcPeriod"/>
            </a:pPr>
            <a:r>
              <a:rPr lang="en-GB" sz="2400" dirty="0">
                <a:effectLst/>
                <a:latin typeface="+mn-lt"/>
              </a:rPr>
              <a:t>Helps create fun agendas</a:t>
            </a:r>
          </a:p>
          <a:p>
            <a:pPr marL="457200" marR="0" indent="-457200">
              <a:spcBef>
                <a:spcPts val="600"/>
              </a:spcBef>
              <a:buFont typeface="+mj-lt"/>
              <a:buAutoNum type="alphaUcPeriod"/>
            </a:pPr>
            <a:r>
              <a:rPr lang="en-GB" sz="2400" dirty="0">
                <a:effectLst/>
                <a:latin typeface="+mn-lt"/>
              </a:rPr>
              <a:t>Provides historical records</a:t>
            </a:r>
          </a:p>
          <a:p>
            <a:pPr marL="457200" marR="0" indent="-457200">
              <a:spcBef>
                <a:spcPts val="600"/>
              </a:spcBef>
              <a:buFont typeface="+mj-lt"/>
              <a:buAutoNum type="alphaUcPeriod"/>
            </a:pPr>
            <a:r>
              <a:rPr lang="en-GB" sz="2400" dirty="0">
                <a:effectLst/>
                <a:latin typeface="+mn-lt"/>
              </a:rPr>
              <a:t>Creates contest agenda</a:t>
            </a:r>
            <a:endParaRPr lang="en-GB" sz="2400" dirty="0">
              <a:effectLst/>
              <a:latin typeface="Helvetica Neue" panose="02000503000000020004" pitchFamily="2" charset="0"/>
            </a:endParaRPr>
          </a:p>
        </p:txBody>
      </p:sp>
    </p:spTree>
    <p:extLst>
      <p:ext uri="{BB962C8B-B14F-4D97-AF65-F5344CB8AC3E}">
        <p14:creationId xmlns:p14="http://schemas.microsoft.com/office/powerpoint/2010/main" val="33165508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A826F462-4B34-B550-0B39-F8C869E729E3}"/>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5AE943F4-7E17-414F-D87B-82128D040C56}"/>
              </a:ext>
            </a:extLst>
          </p:cNvPr>
          <p:cNvSpPr>
            <a:spLocks noGrp="1"/>
          </p:cNvSpPr>
          <p:nvPr>
            <p:ph type="title"/>
          </p:nvPr>
        </p:nvSpPr>
        <p:spPr>
          <a:xfrm>
            <a:off x="432000" y="432000"/>
            <a:ext cx="9677200" cy="888800"/>
          </a:xfrm>
        </p:spPr>
        <p:txBody>
          <a:bodyPr/>
          <a:lstStyle/>
          <a:p>
            <a:pPr>
              <a:lnSpc>
                <a:spcPct val="100000"/>
              </a:lnSpc>
            </a:pPr>
            <a:r>
              <a:rPr lang="en-GB" sz="3600" dirty="0"/>
              <a:t>How does the Secretary directly support the Distinguished Club Program (DCP)?</a:t>
            </a:r>
            <a:endParaRPr lang="en-US" sz="3600" dirty="0"/>
          </a:p>
        </p:txBody>
      </p:sp>
      <p:sp>
        <p:nvSpPr>
          <p:cNvPr id="7" name="TextBox 6">
            <a:extLst>
              <a:ext uri="{FF2B5EF4-FFF2-40B4-BE49-F238E27FC236}">
                <a16:creationId xmlns:a16="http://schemas.microsoft.com/office/drawing/2014/main" id="{07116FA0-0238-A38A-13DF-6370FC495BD7}"/>
              </a:ext>
            </a:extLst>
          </p:cNvPr>
          <p:cNvSpPr txBox="1"/>
          <p:nvPr/>
        </p:nvSpPr>
        <p:spPr>
          <a:xfrm>
            <a:off x="432000" y="2785834"/>
            <a:ext cx="8356400" cy="2246769"/>
          </a:xfrm>
          <a:prstGeom prst="rect">
            <a:avLst/>
          </a:prstGeom>
          <a:noFill/>
        </p:spPr>
        <p:txBody>
          <a:bodyPr wrap="square">
            <a:spAutoFit/>
          </a:bodyPr>
          <a:lstStyle/>
          <a:p>
            <a:pPr marL="457200" marR="0" indent="-457200">
              <a:spcBef>
                <a:spcPts val="600"/>
              </a:spcBef>
              <a:buFont typeface="+mj-lt"/>
              <a:buAutoNum type="alphaUcPeriod"/>
            </a:pPr>
            <a:r>
              <a:rPr lang="en-GB" sz="2400" dirty="0">
                <a:solidFill>
                  <a:schemeClr val="bg1"/>
                </a:solidFill>
                <a:effectLst/>
                <a:latin typeface="+mn-lt"/>
              </a:rPr>
              <a:t>Giving more speeches</a:t>
            </a:r>
          </a:p>
          <a:p>
            <a:pPr marL="457200" marR="0" indent="-457200">
              <a:spcBef>
                <a:spcPts val="600"/>
              </a:spcBef>
              <a:buFont typeface="+mj-lt"/>
              <a:buAutoNum type="alphaUcPeriod"/>
            </a:pPr>
            <a:r>
              <a:rPr lang="en-GB" sz="2400" dirty="0">
                <a:solidFill>
                  <a:schemeClr val="bg1"/>
                </a:solidFill>
                <a:effectLst/>
                <a:latin typeface="+mn-lt"/>
              </a:rPr>
              <a:t>Promoting contests</a:t>
            </a:r>
          </a:p>
          <a:p>
            <a:pPr marL="457200" marR="0" indent="-457200">
              <a:spcBef>
                <a:spcPts val="600"/>
              </a:spcBef>
              <a:buFont typeface="+mj-lt"/>
              <a:buAutoNum type="alphaUcPeriod"/>
            </a:pPr>
            <a:r>
              <a:rPr lang="en-GB" sz="2400" dirty="0">
                <a:solidFill>
                  <a:schemeClr val="bg1"/>
                </a:solidFill>
                <a:effectLst/>
                <a:latin typeface="+mn-lt"/>
              </a:rPr>
              <a:t>Submitting reports and officer lists on time</a:t>
            </a:r>
          </a:p>
          <a:p>
            <a:pPr marL="457200" marR="0" indent="-457200">
              <a:spcBef>
                <a:spcPts val="600"/>
              </a:spcBef>
              <a:buFont typeface="+mj-lt"/>
              <a:buAutoNum type="alphaUcPeriod"/>
            </a:pPr>
            <a:r>
              <a:rPr lang="en-GB" sz="2400" dirty="0">
                <a:solidFill>
                  <a:schemeClr val="bg1"/>
                </a:solidFill>
                <a:effectLst/>
                <a:latin typeface="+mn-lt"/>
              </a:rPr>
              <a:t>Attending all Area Council meetings</a:t>
            </a:r>
          </a:p>
          <a:p>
            <a:pPr marL="457200" marR="0" indent="-457200">
              <a:spcBef>
                <a:spcPts val="600"/>
              </a:spcBef>
              <a:buFont typeface="+mj-lt"/>
              <a:buAutoNum type="alphaUcPeriod"/>
            </a:pPr>
            <a:r>
              <a:rPr lang="en-GB" sz="2400" dirty="0">
                <a:solidFill>
                  <a:schemeClr val="bg1"/>
                </a:solidFill>
                <a:effectLst/>
                <a:latin typeface="+mn-lt"/>
              </a:rPr>
              <a:t>Submitting the Club Success Plan by September 30 </a:t>
            </a:r>
            <a:endParaRPr lang="en-GB" sz="240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6848972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56C4866C-75E8-563E-5C45-1EF47B8B3050}"/>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81E907D9-6059-829B-93CA-A65F7EE7121B}"/>
              </a:ext>
            </a:extLst>
          </p:cNvPr>
          <p:cNvSpPr>
            <a:spLocks noGrp="1"/>
          </p:cNvSpPr>
          <p:nvPr>
            <p:ph type="title"/>
          </p:nvPr>
        </p:nvSpPr>
        <p:spPr>
          <a:xfrm>
            <a:off x="7239000" y="432000"/>
            <a:ext cx="4666200" cy="720000"/>
          </a:xfrm>
        </p:spPr>
        <p:txBody>
          <a:bodyPr/>
          <a:lstStyle/>
          <a:p>
            <a:r>
              <a:rPr lang="en-US" sz="3600" dirty="0">
                <a:solidFill>
                  <a:schemeClr val="bg1"/>
                </a:solidFill>
              </a:rPr>
              <a:t>Where Are We Now?</a:t>
            </a:r>
          </a:p>
        </p:txBody>
      </p:sp>
    </p:spTree>
    <p:extLst>
      <p:ext uri="{BB962C8B-B14F-4D97-AF65-F5344CB8AC3E}">
        <p14:creationId xmlns:p14="http://schemas.microsoft.com/office/powerpoint/2010/main" val="16632887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311D169F-19D6-5DF5-0345-069178944B95}"/>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DDA171D4-224B-A6D1-0219-0ADBA02B3310}"/>
              </a:ext>
            </a:extLst>
          </p:cNvPr>
          <p:cNvSpPr>
            <a:spLocks noGrp="1"/>
          </p:cNvSpPr>
          <p:nvPr>
            <p:ph type="title"/>
          </p:nvPr>
        </p:nvSpPr>
        <p:spPr>
          <a:xfrm>
            <a:off x="533600" y="5372300"/>
            <a:ext cx="3212900" cy="720000"/>
          </a:xfrm>
        </p:spPr>
        <p:txBody>
          <a:bodyPr/>
          <a:lstStyle/>
          <a:p>
            <a:r>
              <a:rPr lang="en-US" sz="3600" dirty="0"/>
              <a:t>Successes</a:t>
            </a:r>
          </a:p>
        </p:txBody>
      </p:sp>
    </p:spTree>
    <p:extLst>
      <p:ext uri="{BB962C8B-B14F-4D97-AF65-F5344CB8AC3E}">
        <p14:creationId xmlns:p14="http://schemas.microsoft.com/office/powerpoint/2010/main" val="4571215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55A06972-6342-6712-21D4-228C3589496F}"/>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F5FBA36A-1CF7-49B7-2FBC-54C668625B6A}"/>
              </a:ext>
            </a:extLst>
          </p:cNvPr>
          <p:cNvSpPr>
            <a:spLocks noGrp="1"/>
          </p:cNvSpPr>
          <p:nvPr>
            <p:ph type="title"/>
          </p:nvPr>
        </p:nvSpPr>
        <p:spPr>
          <a:xfrm>
            <a:off x="8035036" y="1641548"/>
            <a:ext cx="3233400" cy="720000"/>
          </a:xfrm>
        </p:spPr>
        <p:txBody>
          <a:bodyPr/>
          <a:lstStyle/>
          <a:p>
            <a:pPr algn="ctr"/>
            <a:r>
              <a:rPr lang="en-US" sz="3600" dirty="0"/>
              <a:t>Challenges</a:t>
            </a:r>
          </a:p>
        </p:txBody>
      </p:sp>
    </p:spTree>
    <p:extLst>
      <p:ext uri="{BB962C8B-B14F-4D97-AF65-F5344CB8AC3E}">
        <p14:creationId xmlns:p14="http://schemas.microsoft.com/office/powerpoint/2010/main" val="37475585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F7A2D53E-8ECF-7870-1FCF-EA8811B7FF8E}"/>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BCEF218D-5F23-4755-B115-41A2D04FA850}"/>
              </a:ext>
            </a:extLst>
          </p:cNvPr>
          <p:cNvSpPr>
            <a:spLocks noGrp="1"/>
          </p:cNvSpPr>
          <p:nvPr>
            <p:ph type="title"/>
          </p:nvPr>
        </p:nvSpPr>
        <p:spPr>
          <a:xfrm rot="19764211">
            <a:off x="5740601" y="1455502"/>
            <a:ext cx="5194100" cy="720000"/>
          </a:xfrm>
        </p:spPr>
        <p:txBody>
          <a:bodyPr/>
          <a:lstStyle/>
          <a:p>
            <a:r>
              <a:rPr lang="en-US" sz="3600" dirty="0"/>
              <a:t>Where Are We Going?</a:t>
            </a:r>
          </a:p>
        </p:txBody>
      </p:sp>
    </p:spTree>
    <p:extLst>
      <p:ext uri="{BB962C8B-B14F-4D97-AF65-F5344CB8AC3E}">
        <p14:creationId xmlns:p14="http://schemas.microsoft.com/office/powerpoint/2010/main" val="9170197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7E89CE5F-5EF8-3454-0080-6111DF6A66D8}"/>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28EBA591-7059-ABE5-1392-D075FF1D7770}"/>
              </a:ext>
            </a:extLst>
          </p:cNvPr>
          <p:cNvSpPr>
            <a:spLocks noGrp="1"/>
          </p:cNvSpPr>
          <p:nvPr>
            <p:ph type="title"/>
          </p:nvPr>
        </p:nvSpPr>
        <p:spPr>
          <a:xfrm>
            <a:off x="6096000" y="4076900"/>
            <a:ext cx="5651500" cy="1384100"/>
          </a:xfrm>
        </p:spPr>
        <p:txBody>
          <a:bodyPr/>
          <a:lstStyle/>
          <a:p>
            <a:pPr>
              <a:lnSpc>
                <a:spcPct val="100000"/>
              </a:lnSpc>
              <a:spcBef>
                <a:spcPts val="1800"/>
              </a:spcBef>
            </a:pPr>
            <a:r>
              <a:rPr lang="en-US" sz="3600" dirty="0"/>
              <a:t>Support for the </a:t>
            </a:r>
            <a:br>
              <a:rPr lang="en-US" sz="3600" dirty="0"/>
            </a:br>
            <a:r>
              <a:rPr lang="en-US" sz="3600" dirty="0"/>
              <a:t>Club Success Plan: </a:t>
            </a:r>
            <a:br>
              <a:rPr lang="en-US" dirty="0"/>
            </a:br>
            <a:r>
              <a:rPr lang="en-US" dirty="0"/>
              <a:t>Club Secretary’s Checklist</a:t>
            </a:r>
          </a:p>
        </p:txBody>
      </p:sp>
    </p:spTree>
    <p:extLst>
      <p:ext uri="{BB962C8B-B14F-4D97-AF65-F5344CB8AC3E}">
        <p14:creationId xmlns:p14="http://schemas.microsoft.com/office/powerpoint/2010/main" val="31143312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7E10B34A-C124-2B0F-9C86-659231D8586D}"/>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B5F019E4-2C8D-A04A-501A-2BA28BBB30EC}"/>
              </a:ext>
            </a:extLst>
          </p:cNvPr>
          <p:cNvSpPr>
            <a:spLocks noGrp="1"/>
          </p:cNvSpPr>
          <p:nvPr>
            <p:ph type="title"/>
          </p:nvPr>
        </p:nvSpPr>
        <p:spPr/>
        <p:txBody>
          <a:bodyPr/>
          <a:lstStyle/>
          <a:p>
            <a:r>
              <a:rPr lang="en-US" sz="3600" dirty="0"/>
              <a:t>Root Cause Analysis</a:t>
            </a:r>
          </a:p>
        </p:txBody>
      </p:sp>
    </p:spTree>
    <p:extLst>
      <p:ext uri="{BB962C8B-B14F-4D97-AF65-F5344CB8AC3E}">
        <p14:creationId xmlns:p14="http://schemas.microsoft.com/office/powerpoint/2010/main" val="23312652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D63FB-BEF8-4B4B-AD86-42E2E68E5CB8}"/>
              </a:ext>
            </a:extLst>
          </p:cNvPr>
          <p:cNvSpPr>
            <a:spLocks noGrp="1"/>
          </p:cNvSpPr>
          <p:nvPr>
            <p:ph type="title"/>
          </p:nvPr>
        </p:nvSpPr>
        <p:spPr/>
        <p:txBody>
          <a:bodyPr/>
          <a:lstStyle/>
          <a:p>
            <a:r>
              <a:rPr lang="en-US" dirty="0"/>
              <a:t>5 Whys Analysis Worksheet</a:t>
            </a:r>
          </a:p>
        </p:txBody>
      </p:sp>
      <p:sp>
        <p:nvSpPr>
          <p:cNvPr id="10" name="TextBox 9">
            <a:extLst>
              <a:ext uri="{FF2B5EF4-FFF2-40B4-BE49-F238E27FC236}">
                <a16:creationId xmlns:a16="http://schemas.microsoft.com/office/drawing/2014/main" id="{FF123CB8-0FB7-5889-4376-569201B4E2DE}"/>
              </a:ext>
            </a:extLst>
          </p:cNvPr>
          <p:cNvSpPr txBox="1">
            <a:spLocks noGrp="1" noRot="1" noMove="1" noResize="1" noEditPoints="1" noAdjustHandles="1" noChangeArrowheads="1" noChangeShapeType="1"/>
          </p:cNvSpPr>
          <p:nvPr/>
        </p:nvSpPr>
        <p:spPr>
          <a:xfrm>
            <a:off x="432000" y="1349676"/>
            <a:ext cx="11473200" cy="5150064"/>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1500"/>
              </a:spcAft>
              <a:buClrTx/>
              <a:buSzTx/>
              <a:buFontTx/>
              <a:buNone/>
              <a:tabLst>
                <a:tab pos="11124000" algn="r"/>
              </a:tabLst>
              <a:defRPr/>
            </a:pPr>
            <a:r>
              <a:rPr kumimoji="0" lang="en-GB" sz="1600" b="1" i="0" u="none" strike="noStrike" kern="1200" cap="none" spc="0" normalizeH="0" baseline="0" noProof="0" dirty="0">
                <a:ln>
                  <a:noFill/>
                </a:ln>
                <a:solidFill>
                  <a:srgbClr val="333333"/>
                </a:solidFill>
                <a:effectLst/>
                <a:uLnTx/>
                <a:uFillTx/>
                <a:latin typeface="Arial" panose="020B0604020202020204"/>
                <a:ea typeface="+mn-ea"/>
                <a:cs typeface="+mn-cs"/>
              </a:rPr>
              <a:t>Problem Statement: </a:t>
            </a:r>
            <a:r>
              <a:rPr kumimoji="0" lang="en-GB" sz="1600" b="1" i="0" u="sng" strike="noStrike" kern="1200" cap="none" spc="0" normalizeH="0" baseline="0" noProof="0" dirty="0">
                <a:ln>
                  <a:noFill/>
                </a:ln>
                <a:solidFill>
                  <a:srgbClr val="333333"/>
                </a:solidFill>
                <a:effectLst/>
                <a:uLnTx/>
                <a:uFillTx/>
                <a:latin typeface="Arial" panose="020B0604020202020204"/>
                <a:ea typeface="+mn-ea"/>
                <a:cs typeface="+mn-cs"/>
              </a:rPr>
              <a:t>	</a:t>
            </a:r>
            <a:endParaRPr kumimoji="0" lang="en-GB" sz="1600" b="0" i="0" u="sng" strike="noStrike" kern="1200" cap="none" spc="0" normalizeH="0" baseline="0" noProof="0" dirty="0">
              <a:ln>
                <a:noFill/>
              </a:ln>
              <a:solidFill>
                <a:srgbClr val="333333"/>
              </a:solidFill>
              <a:effectLst/>
              <a:uLnTx/>
              <a:uFillTx/>
              <a:latin typeface="Arial" panose="020B0604020202020204"/>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tab pos="11124000" algn="r"/>
              </a:tabLst>
              <a:defRPr/>
            </a:pPr>
            <a:r>
              <a:rPr kumimoji="0" lang="en-GB" sz="1600" b="1" i="0" u="none" strike="noStrike" kern="1200" cap="none" spc="0" normalizeH="0" baseline="0" noProof="0" dirty="0">
                <a:ln>
                  <a:noFill/>
                </a:ln>
                <a:solidFill>
                  <a:srgbClr val="333333"/>
                </a:solidFill>
                <a:effectLst/>
                <a:uLnTx/>
                <a:uFillTx/>
                <a:latin typeface="Arial" panose="020B0604020202020204"/>
                <a:ea typeface="+mn-ea"/>
                <a:cs typeface="+mn-cs"/>
              </a:rPr>
              <a:t>The 5 Whys</a:t>
            </a:r>
          </a:p>
          <a:p>
            <a:pPr marL="285750" marR="0" lvl="0" indent="-285750" algn="l" defTabSz="914400" rtl="0" eaLnBrk="1" fontAlgn="auto" latinLnBrk="0" hangingPunct="1">
              <a:lnSpc>
                <a:spcPct val="150000"/>
              </a:lnSpc>
              <a:spcBef>
                <a:spcPts val="0"/>
              </a:spcBef>
              <a:spcAft>
                <a:spcPts val="0"/>
              </a:spcAft>
              <a:buClr>
                <a:srgbClr val="772432"/>
              </a:buClr>
              <a:buSzTx/>
              <a:buFont typeface="Wingdings" pitchFamily="2" charset="2"/>
              <a:buChar char="§"/>
              <a:tabLst>
                <a:tab pos="11124000" algn="r"/>
              </a:tabLst>
              <a:defRPr/>
            </a:pPr>
            <a:r>
              <a:rPr kumimoji="0" lang="en-GB" sz="1600" b="0" i="0" u="none" strike="noStrike" kern="1200" cap="none" spc="0" normalizeH="0" baseline="0" noProof="0" dirty="0">
                <a:ln>
                  <a:noFill/>
                </a:ln>
                <a:solidFill>
                  <a:srgbClr val="333333"/>
                </a:solidFill>
                <a:effectLst/>
                <a:uLnTx/>
                <a:uFillTx/>
                <a:latin typeface="Arial" panose="020B0604020202020204"/>
                <a:ea typeface="+mn-ea"/>
                <a:cs typeface="+mn-cs"/>
              </a:rPr>
              <a:t>Why 1 </a:t>
            </a:r>
            <a:r>
              <a:rPr kumimoji="0" lang="en-GB" sz="1600" b="0" i="0" u="sng" strike="noStrike" kern="1200" cap="none" spc="0" normalizeH="0" baseline="0" noProof="0" dirty="0">
                <a:ln>
                  <a:noFill/>
                </a:ln>
                <a:solidFill>
                  <a:srgbClr val="333333"/>
                </a:solidFill>
                <a:effectLst/>
                <a:uLnTx/>
                <a:uFillTx/>
                <a:latin typeface="Arial" panose="020B0604020202020204"/>
                <a:ea typeface="+mn-ea"/>
                <a:cs typeface="+mn-cs"/>
              </a:rPr>
              <a:t>	</a:t>
            </a:r>
            <a:endParaRPr kumimoji="0" lang="en-GB" sz="1600" b="0" i="0" u="none" strike="noStrike" kern="1200" cap="none" spc="0" normalizeH="0" baseline="0" noProof="0" dirty="0">
              <a:ln>
                <a:noFill/>
              </a:ln>
              <a:solidFill>
                <a:srgbClr val="333333"/>
              </a:solidFill>
              <a:effectLst/>
              <a:uLnTx/>
              <a:uFillTx/>
              <a:latin typeface="Arial" panose="020B0604020202020204"/>
              <a:ea typeface="+mn-ea"/>
              <a:cs typeface="+mn-cs"/>
            </a:endParaRPr>
          </a:p>
          <a:p>
            <a:pPr marL="285750" marR="0" lvl="0" indent="-285750" algn="l" defTabSz="914400" rtl="0" eaLnBrk="1" fontAlgn="auto" latinLnBrk="0" hangingPunct="1">
              <a:lnSpc>
                <a:spcPct val="150000"/>
              </a:lnSpc>
              <a:spcBef>
                <a:spcPts val="0"/>
              </a:spcBef>
              <a:spcAft>
                <a:spcPts val="0"/>
              </a:spcAft>
              <a:buClr>
                <a:srgbClr val="772432"/>
              </a:buClr>
              <a:buSzTx/>
              <a:buFont typeface="Wingdings" pitchFamily="2" charset="2"/>
              <a:buChar char="§"/>
              <a:tabLst>
                <a:tab pos="11124000" algn="r"/>
              </a:tabLst>
              <a:defRPr/>
            </a:pPr>
            <a:r>
              <a:rPr kumimoji="0" lang="en-GB" sz="1600" b="0" i="0" u="none" strike="noStrike" kern="1200" cap="none" spc="0" normalizeH="0" baseline="0" noProof="0" dirty="0">
                <a:ln>
                  <a:noFill/>
                </a:ln>
                <a:solidFill>
                  <a:srgbClr val="333333"/>
                </a:solidFill>
                <a:effectLst/>
                <a:uLnTx/>
                <a:uFillTx/>
                <a:latin typeface="Arial" panose="020B0604020202020204"/>
                <a:ea typeface="+mn-ea"/>
                <a:cs typeface="+mn-cs"/>
              </a:rPr>
              <a:t>Why 2 </a:t>
            </a:r>
            <a:r>
              <a:rPr kumimoji="0" lang="en-GB" sz="1600" b="0" i="0" u="sng" strike="noStrike" kern="1200" cap="none" spc="0" normalizeH="0" baseline="0" noProof="0" dirty="0">
                <a:ln>
                  <a:noFill/>
                </a:ln>
                <a:solidFill>
                  <a:srgbClr val="333333"/>
                </a:solidFill>
                <a:effectLst/>
                <a:uLnTx/>
                <a:uFillTx/>
                <a:latin typeface="Arial" panose="020B0604020202020204"/>
                <a:ea typeface="+mn-ea"/>
                <a:cs typeface="+mn-cs"/>
              </a:rPr>
              <a:t>	</a:t>
            </a:r>
            <a:endParaRPr kumimoji="0" lang="en-GB" sz="1600" b="0" i="0" u="none" strike="noStrike" kern="1200" cap="none" spc="0" normalizeH="0" baseline="0" noProof="0" dirty="0">
              <a:ln>
                <a:noFill/>
              </a:ln>
              <a:solidFill>
                <a:srgbClr val="333333"/>
              </a:solidFill>
              <a:effectLst/>
              <a:uLnTx/>
              <a:uFillTx/>
              <a:latin typeface="Arial" panose="020B0604020202020204"/>
              <a:ea typeface="+mn-ea"/>
              <a:cs typeface="+mn-cs"/>
            </a:endParaRPr>
          </a:p>
          <a:p>
            <a:pPr marL="285750" marR="0" lvl="0" indent="-285750" algn="l" defTabSz="914400" rtl="0" eaLnBrk="1" fontAlgn="auto" latinLnBrk="0" hangingPunct="1">
              <a:lnSpc>
                <a:spcPct val="150000"/>
              </a:lnSpc>
              <a:spcBef>
                <a:spcPts val="0"/>
              </a:spcBef>
              <a:spcAft>
                <a:spcPts val="0"/>
              </a:spcAft>
              <a:buClr>
                <a:srgbClr val="772432"/>
              </a:buClr>
              <a:buSzTx/>
              <a:buFont typeface="Wingdings" pitchFamily="2" charset="2"/>
              <a:buChar char="§"/>
              <a:tabLst>
                <a:tab pos="11124000" algn="r"/>
              </a:tabLst>
              <a:defRPr/>
            </a:pPr>
            <a:r>
              <a:rPr kumimoji="0" lang="en-GB" sz="1600" b="0" i="0" u="none" strike="noStrike" kern="1200" cap="none" spc="0" normalizeH="0" baseline="0" noProof="0" dirty="0">
                <a:ln>
                  <a:noFill/>
                </a:ln>
                <a:solidFill>
                  <a:srgbClr val="333333"/>
                </a:solidFill>
                <a:effectLst/>
                <a:uLnTx/>
                <a:uFillTx/>
                <a:latin typeface="Arial" panose="020B0604020202020204"/>
                <a:ea typeface="+mn-ea"/>
                <a:cs typeface="+mn-cs"/>
              </a:rPr>
              <a:t>Why 3 </a:t>
            </a:r>
            <a:r>
              <a:rPr kumimoji="0" lang="en-GB" sz="1600" b="0" i="0" u="sng" strike="noStrike" kern="1200" cap="none" spc="0" normalizeH="0" baseline="0" noProof="0" dirty="0">
                <a:ln>
                  <a:noFill/>
                </a:ln>
                <a:solidFill>
                  <a:srgbClr val="333333"/>
                </a:solidFill>
                <a:effectLst/>
                <a:uLnTx/>
                <a:uFillTx/>
                <a:latin typeface="Arial" panose="020B0604020202020204"/>
                <a:ea typeface="+mn-ea"/>
                <a:cs typeface="+mn-cs"/>
              </a:rPr>
              <a:t>	</a:t>
            </a:r>
            <a:endParaRPr kumimoji="0" lang="en-GB" sz="1600" b="0" i="0" u="none" strike="noStrike" kern="1200" cap="none" spc="0" normalizeH="0" baseline="0" noProof="0" dirty="0">
              <a:ln>
                <a:noFill/>
              </a:ln>
              <a:solidFill>
                <a:srgbClr val="333333"/>
              </a:solidFill>
              <a:effectLst/>
              <a:uLnTx/>
              <a:uFillTx/>
              <a:latin typeface="Arial" panose="020B0604020202020204"/>
              <a:ea typeface="+mn-ea"/>
              <a:cs typeface="+mn-cs"/>
            </a:endParaRPr>
          </a:p>
          <a:p>
            <a:pPr marL="285750" marR="0" lvl="0" indent="-285750" algn="l" defTabSz="914400" rtl="0" eaLnBrk="1" fontAlgn="auto" latinLnBrk="0" hangingPunct="1">
              <a:lnSpc>
                <a:spcPct val="150000"/>
              </a:lnSpc>
              <a:spcBef>
                <a:spcPts val="0"/>
              </a:spcBef>
              <a:spcAft>
                <a:spcPts val="0"/>
              </a:spcAft>
              <a:buClr>
                <a:srgbClr val="772432"/>
              </a:buClr>
              <a:buSzTx/>
              <a:buFont typeface="Wingdings" pitchFamily="2" charset="2"/>
              <a:buChar char="§"/>
              <a:tabLst>
                <a:tab pos="11124000" algn="r"/>
              </a:tabLst>
              <a:defRPr/>
            </a:pPr>
            <a:r>
              <a:rPr kumimoji="0" lang="en-GB" sz="1600" b="0" i="0" u="none" strike="noStrike" kern="1200" cap="none" spc="0" normalizeH="0" baseline="0" noProof="0" dirty="0">
                <a:ln>
                  <a:noFill/>
                </a:ln>
                <a:solidFill>
                  <a:srgbClr val="333333"/>
                </a:solidFill>
                <a:effectLst/>
                <a:uLnTx/>
                <a:uFillTx/>
                <a:latin typeface="Arial" panose="020B0604020202020204"/>
                <a:ea typeface="+mn-ea"/>
                <a:cs typeface="+mn-cs"/>
              </a:rPr>
              <a:t>Why 4 </a:t>
            </a:r>
            <a:r>
              <a:rPr kumimoji="0" lang="en-GB" sz="1600" b="0" i="0" u="sng" strike="noStrike" kern="1200" cap="none" spc="0" normalizeH="0" baseline="0" noProof="0" dirty="0">
                <a:ln>
                  <a:noFill/>
                </a:ln>
                <a:solidFill>
                  <a:srgbClr val="333333"/>
                </a:solidFill>
                <a:effectLst/>
                <a:uLnTx/>
                <a:uFillTx/>
                <a:latin typeface="Arial" panose="020B0604020202020204"/>
                <a:ea typeface="+mn-ea"/>
                <a:cs typeface="+mn-cs"/>
              </a:rPr>
              <a:t>	</a:t>
            </a:r>
            <a:endParaRPr kumimoji="0" lang="en-GB" sz="1600" b="0" i="0" u="none" strike="noStrike" kern="1200" cap="none" spc="0" normalizeH="0" baseline="0" noProof="0" dirty="0">
              <a:ln>
                <a:noFill/>
              </a:ln>
              <a:solidFill>
                <a:srgbClr val="333333"/>
              </a:solidFill>
              <a:effectLst/>
              <a:uLnTx/>
              <a:uFillTx/>
              <a:latin typeface="Arial" panose="020B0604020202020204"/>
              <a:ea typeface="+mn-ea"/>
              <a:cs typeface="+mn-cs"/>
            </a:endParaRPr>
          </a:p>
          <a:p>
            <a:pPr marL="285750" marR="0" lvl="0" indent="-285750" algn="l" defTabSz="914400" rtl="0" eaLnBrk="1" fontAlgn="auto" latinLnBrk="0" hangingPunct="1">
              <a:lnSpc>
                <a:spcPct val="150000"/>
              </a:lnSpc>
              <a:spcBef>
                <a:spcPts val="0"/>
              </a:spcBef>
              <a:spcAft>
                <a:spcPts val="1500"/>
              </a:spcAft>
              <a:buClr>
                <a:srgbClr val="772432"/>
              </a:buClr>
              <a:buSzTx/>
              <a:buFont typeface="Wingdings" pitchFamily="2" charset="2"/>
              <a:buChar char="§"/>
              <a:tabLst>
                <a:tab pos="11124000" algn="r"/>
              </a:tabLst>
              <a:defRPr/>
            </a:pPr>
            <a:r>
              <a:rPr kumimoji="0" lang="en-GB" sz="1600" b="0" i="0" u="none" strike="noStrike" kern="1200" cap="none" spc="0" normalizeH="0" baseline="0" noProof="0" dirty="0">
                <a:ln>
                  <a:noFill/>
                </a:ln>
                <a:solidFill>
                  <a:srgbClr val="333333"/>
                </a:solidFill>
                <a:effectLst/>
                <a:uLnTx/>
                <a:uFillTx/>
                <a:latin typeface="Arial" panose="020B0604020202020204"/>
                <a:ea typeface="+mn-ea"/>
                <a:cs typeface="+mn-cs"/>
              </a:rPr>
              <a:t>Why 5 </a:t>
            </a:r>
            <a:r>
              <a:rPr kumimoji="0" lang="en-GB" sz="1600" b="0" i="0" u="sng" strike="noStrike" kern="1200" cap="none" spc="0" normalizeH="0" baseline="0" noProof="0" dirty="0">
                <a:ln>
                  <a:noFill/>
                </a:ln>
                <a:solidFill>
                  <a:srgbClr val="333333"/>
                </a:solidFill>
                <a:effectLst/>
                <a:uLnTx/>
                <a:uFillTx/>
                <a:latin typeface="Arial" panose="020B0604020202020204"/>
                <a:ea typeface="+mn-ea"/>
                <a:cs typeface="+mn-cs"/>
              </a:rPr>
              <a:t>	</a:t>
            </a:r>
          </a:p>
          <a:p>
            <a:pPr marL="0" marR="0" lvl="0" indent="0" algn="l" defTabSz="914400" rtl="0" eaLnBrk="1" fontAlgn="auto" latinLnBrk="0" hangingPunct="1">
              <a:lnSpc>
                <a:spcPct val="150000"/>
              </a:lnSpc>
              <a:spcBef>
                <a:spcPts val="0"/>
              </a:spcBef>
              <a:spcAft>
                <a:spcPts val="0"/>
              </a:spcAft>
              <a:buClrTx/>
              <a:buSzTx/>
              <a:buFontTx/>
              <a:buNone/>
              <a:tabLst>
                <a:tab pos="11124000" algn="r"/>
              </a:tabLst>
              <a:defRPr/>
            </a:pPr>
            <a:r>
              <a:rPr kumimoji="0" lang="en-GB" sz="1600" b="1" i="0" u="none" strike="noStrike" kern="1200" cap="none" spc="0" normalizeH="0" baseline="0" noProof="0" dirty="0">
                <a:ln>
                  <a:noFill/>
                </a:ln>
                <a:solidFill>
                  <a:srgbClr val="000000">
                    <a:lumMod val="50000"/>
                  </a:srgbClr>
                </a:solidFill>
                <a:effectLst/>
                <a:uLnTx/>
                <a:uFillTx/>
                <a:latin typeface="Arial" panose="020B0604020202020204"/>
                <a:ea typeface="+mn-ea"/>
                <a:cs typeface="+mn-cs"/>
              </a:rPr>
              <a:t>Root Causes: </a:t>
            </a:r>
            <a:r>
              <a:rPr kumimoji="0" lang="en-GB" sz="1600" b="0" i="0" u="sng" strike="noStrike" kern="1200" cap="none" spc="0" normalizeH="0" baseline="0" noProof="0" dirty="0">
                <a:ln>
                  <a:noFill/>
                </a:ln>
                <a:solidFill>
                  <a:srgbClr val="333333"/>
                </a:solidFill>
                <a:effectLst/>
                <a:uLnTx/>
                <a:uFillTx/>
                <a:latin typeface="Arial" panose="020B0604020202020204"/>
                <a:ea typeface="+mn-ea"/>
                <a:cs typeface="+mn-cs"/>
              </a:rPr>
              <a:t>	</a:t>
            </a:r>
            <a:endParaRPr kumimoji="0" lang="en-GB" sz="1600" b="1" i="0" u="none" strike="noStrike" kern="1200" cap="none" spc="0" normalizeH="0" baseline="0" noProof="0" dirty="0">
              <a:ln>
                <a:noFill/>
              </a:ln>
              <a:solidFill>
                <a:srgbClr val="000000">
                  <a:lumMod val="50000"/>
                </a:srgbClr>
              </a:solidFill>
              <a:effectLst/>
              <a:uLnTx/>
              <a:uFillTx/>
              <a:latin typeface="Arial" panose="020B0604020202020204"/>
              <a:ea typeface="+mn-ea"/>
              <a:cs typeface="+mn-cs"/>
            </a:endParaRPr>
          </a:p>
          <a:p>
            <a:pPr marL="0" marR="0" lvl="0" indent="0" algn="l" defTabSz="914400" rtl="0" eaLnBrk="1" fontAlgn="auto" latinLnBrk="0" hangingPunct="1">
              <a:lnSpc>
                <a:spcPct val="150000"/>
              </a:lnSpc>
              <a:spcBef>
                <a:spcPts val="0"/>
              </a:spcBef>
              <a:spcAft>
                <a:spcPts val="1500"/>
              </a:spcAft>
              <a:buClrTx/>
              <a:buSzTx/>
              <a:buFontTx/>
              <a:buNone/>
              <a:tabLst>
                <a:tab pos="11124000" algn="r"/>
              </a:tabLst>
              <a:defRPr/>
            </a:pPr>
            <a:r>
              <a:rPr kumimoji="0" lang="en-GB" sz="1600" b="1" i="0" u="sng" strike="noStrike" kern="1200" cap="none" spc="0" normalizeH="0" baseline="0" noProof="0" dirty="0">
                <a:ln>
                  <a:noFill/>
                </a:ln>
                <a:solidFill>
                  <a:srgbClr val="333333"/>
                </a:solidFill>
                <a:effectLst/>
                <a:uLnTx/>
                <a:uFillTx/>
                <a:latin typeface="Arial" panose="020B0604020202020204"/>
                <a:ea typeface="+mn-ea"/>
                <a:cs typeface="Arial" charset="0"/>
              </a:rPr>
              <a:t>	</a:t>
            </a:r>
            <a:endParaRPr kumimoji="0" lang="en-GB" sz="1600" b="1" i="0" u="none" strike="noStrike" kern="1200" cap="none" spc="0" normalizeH="0" baseline="0" noProof="0" dirty="0">
              <a:ln>
                <a:noFill/>
              </a:ln>
              <a:solidFill>
                <a:srgbClr val="333333"/>
              </a:solidFill>
              <a:effectLst/>
              <a:uLnTx/>
              <a:uFillTx/>
              <a:latin typeface="Arial" panose="020B0604020202020204"/>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tab pos="11124000" algn="r"/>
              </a:tabLst>
              <a:defRPr/>
            </a:pPr>
            <a:r>
              <a:rPr kumimoji="0" lang="en-GB" sz="1600" b="1" i="0" u="none" strike="noStrike" kern="1200" cap="none" spc="0" normalizeH="0" baseline="0" noProof="0" dirty="0">
                <a:ln>
                  <a:noFill/>
                </a:ln>
                <a:solidFill>
                  <a:srgbClr val="000000"/>
                </a:solidFill>
                <a:effectLst/>
                <a:uLnTx/>
                <a:uFillTx/>
                <a:latin typeface="Arial" panose="020B0604020202020204"/>
                <a:ea typeface="+mn-ea"/>
                <a:cs typeface="+mn-cs"/>
              </a:rPr>
              <a:t>Root Solutions (Corrective Actions): </a:t>
            </a:r>
            <a:r>
              <a:rPr kumimoji="0" lang="en-GB" sz="1800" b="0" i="0" u="sng" strike="noStrike" kern="1200" cap="none" spc="0" normalizeH="0" baseline="0" noProof="0" dirty="0">
                <a:ln>
                  <a:noFill/>
                </a:ln>
                <a:solidFill>
                  <a:srgbClr val="333333"/>
                </a:solidFill>
                <a:effectLst/>
                <a:uLnTx/>
                <a:uFillTx/>
                <a:latin typeface="Arial" panose="020B0604020202020204"/>
                <a:ea typeface="+mn-ea"/>
                <a:cs typeface="+mn-cs"/>
              </a:rPr>
              <a:t>	</a:t>
            </a:r>
          </a:p>
          <a:p>
            <a:pPr marL="0" marR="0" lvl="0" indent="0" algn="l" defTabSz="914400" rtl="0" eaLnBrk="1" fontAlgn="auto" latinLnBrk="0" hangingPunct="1">
              <a:lnSpc>
                <a:spcPct val="150000"/>
              </a:lnSpc>
              <a:spcBef>
                <a:spcPts val="0"/>
              </a:spcBef>
              <a:spcAft>
                <a:spcPts val="0"/>
              </a:spcAft>
              <a:buClrTx/>
              <a:buSzTx/>
              <a:buFontTx/>
              <a:buNone/>
              <a:tabLst>
                <a:tab pos="11124000" algn="r"/>
              </a:tabLst>
              <a:defRPr/>
            </a:pPr>
            <a:r>
              <a:rPr kumimoji="0" lang="en-GB" sz="1800" b="0" i="0" u="sng" strike="noStrike" kern="1200" cap="none" spc="0" normalizeH="0" baseline="0" noProof="0" dirty="0">
                <a:ln>
                  <a:noFill/>
                </a:ln>
                <a:solidFill>
                  <a:srgbClr val="333333"/>
                </a:solidFill>
                <a:effectLst/>
                <a:uLnTx/>
                <a:uFillTx/>
                <a:latin typeface="Arial" panose="020B0604020202020204"/>
                <a:ea typeface="+mn-ea"/>
                <a:cs typeface="+mn-cs"/>
              </a:rPr>
              <a:t>	</a:t>
            </a:r>
          </a:p>
          <a:p>
            <a:pPr marL="0" marR="0" lvl="0" indent="0" algn="l" defTabSz="914400" rtl="0" eaLnBrk="1" fontAlgn="auto" latinLnBrk="0" hangingPunct="1">
              <a:lnSpc>
                <a:spcPct val="150000"/>
              </a:lnSpc>
              <a:spcBef>
                <a:spcPts val="0"/>
              </a:spcBef>
              <a:spcAft>
                <a:spcPts val="0"/>
              </a:spcAft>
              <a:buClrTx/>
              <a:buSzTx/>
              <a:buFontTx/>
              <a:buNone/>
              <a:tabLst>
                <a:tab pos="10800000" algn="l"/>
              </a:tabLst>
              <a:defRPr/>
            </a:pPr>
            <a:endParaRPr kumimoji="0" lang="en-GB" sz="1800" b="0" i="0" u="none" strike="noStrike" kern="1200" cap="none" spc="0" normalizeH="0" baseline="0" noProof="0" dirty="0">
              <a:ln>
                <a:noFill/>
              </a:ln>
              <a:solidFill>
                <a:srgbClr val="333333"/>
              </a:solidFill>
              <a:effectLst/>
              <a:uLnTx/>
              <a:uFillTx/>
              <a:latin typeface="Arial" panose="020B0604020202020204"/>
              <a:ea typeface="+mn-ea"/>
              <a:cs typeface="+mn-cs"/>
            </a:endParaRPr>
          </a:p>
        </p:txBody>
      </p:sp>
    </p:spTree>
    <p:extLst>
      <p:ext uri="{BB962C8B-B14F-4D97-AF65-F5344CB8AC3E}">
        <p14:creationId xmlns:p14="http://schemas.microsoft.com/office/powerpoint/2010/main" val="38781888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A261882B-6C1E-ED61-D56D-030D9C722497}"/>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429CCCE2-7D6A-368B-BEB9-F264C2EA8F5D}"/>
              </a:ext>
            </a:extLst>
          </p:cNvPr>
          <p:cNvSpPr>
            <a:spLocks noGrp="1"/>
          </p:cNvSpPr>
          <p:nvPr>
            <p:ph type="title"/>
          </p:nvPr>
        </p:nvSpPr>
        <p:spPr>
          <a:xfrm>
            <a:off x="7667973" y="432000"/>
            <a:ext cx="3637500" cy="720000"/>
          </a:xfrm>
        </p:spPr>
        <p:txBody>
          <a:bodyPr/>
          <a:lstStyle/>
          <a:p>
            <a:r>
              <a:rPr lang="en-US" sz="3600" dirty="0">
                <a:solidFill>
                  <a:schemeClr val="accent4"/>
                </a:solidFill>
              </a:rPr>
              <a:t>The 5 Whys</a:t>
            </a:r>
          </a:p>
        </p:txBody>
      </p:sp>
      <p:sp>
        <p:nvSpPr>
          <p:cNvPr id="6" name="TextBox 5">
            <a:extLst>
              <a:ext uri="{FF2B5EF4-FFF2-40B4-BE49-F238E27FC236}">
                <a16:creationId xmlns:a16="http://schemas.microsoft.com/office/drawing/2014/main" id="{49DE4552-DE92-21DA-F9F4-D4D13A00E058}"/>
              </a:ext>
            </a:extLst>
          </p:cNvPr>
          <p:cNvSpPr txBox="1"/>
          <p:nvPr/>
        </p:nvSpPr>
        <p:spPr>
          <a:xfrm>
            <a:off x="9301167" y="5237074"/>
            <a:ext cx="246093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Arial" panose="020B0604020202020204"/>
                <a:ea typeface="+mn-ea"/>
                <a:cs typeface="+mn-cs"/>
              </a:rPr>
              <a:t>Root Cause</a:t>
            </a:r>
            <a:endParaRPr kumimoji="0" lang="en-GB" sz="3200" b="1" i="0" u="none" strike="noStrike" kern="1200" cap="none" spc="0" normalizeH="0" baseline="0" noProof="0" dirty="0">
              <a:ln>
                <a:noFill/>
              </a:ln>
              <a:solidFill>
                <a:srgbClr val="000000"/>
              </a:solidFill>
              <a:effectLst/>
              <a:uLnTx/>
              <a:uFillTx/>
              <a:latin typeface="Arial" panose="020B0604020202020204"/>
              <a:ea typeface="+mn-ea"/>
              <a:cs typeface="+mn-cs"/>
            </a:endParaRPr>
          </a:p>
        </p:txBody>
      </p:sp>
      <p:grpSp>
        <p:nvGrpSpPr>
          <p:cNvPr id="7" name="Group 6">
            <a:extLst>
              <a:ext uri="{FF2B5EF4-FFF2-40B4-BE49-F238E27FC236}">
                <a16:creationId xmlns:a16="http://schemas.microsoft.com/office/drawing/2014/main" id="{27544E52-305C-9B8D-0A06-8662FAD4C4F3}"/>
              </a:ext>
            </a:extLst>
          </p:cNvPr>
          <p:cNvGrpSpPr/>
          <p:nvPr/>
        </p:nvGrpSpPr>
        <p:grpSpPr>
          <a:xfrm>
            <a:off x="801693" y="1015697"/>
            <a:ext cx="1631063" cy="1278550"/>
            <a:chOff x="4729638" y="438936"/>
            <a:chExt cx="1631063" cy="1278550"/>
          </a:xfrm>
        </p:grpSpPr>
        <p:sp>
          <p:nvSpPr>
            <p:cNvPr id="8" name="Freeform: Shape 15">
              <a:extLst>
                <a:ext uri="{FF2B5EF4-FFF2-40B4-BE49-F238E27FC236}">
                  <a16:creationId xmlns:a16="http://schemas.microsoft.com/office/drawing/2014/main" id="{915F0C58-42F7-5051-61B0-BD42A316CA65}"/>
                </a:ext>
              </a:extLst>
            </p:cNvPr>
            <p:cNvSpPr/>
            <p:nvPr/>
          </p:nvSpPr>
          <p:spPr>
            <a:xfrm rot="5400000">
              <a:off x="4905895" y="262679"/>
              <a:ext cx="1278550" cy="1631063"/>
            </a:xfrm>
            <a:custGeom>
              <a:avLst/>
              <a:gdLst>
                <a:gd name="connsiteX0" fmla="*/ 0 w 1766005"/>
                <a:gd name="connsiteY0" fmla="*/ 2252916 h 2252916"/>
                <a:gd name="connsiteX1" fmla="*/ 0 w 1766005"/>
                <a:gd name="connsiteY1" fmla="*/ 288944 h 2252916"/>
                <a:gd name="connsiteX2" fmla="*/ 930540 w 1766005"/>
                <a:gd name="connsiteY2" fmla="*/ 288944 h 2252916"/>
                <a:gd name="connsiteX3" fmla="*/ 930540 w 1766005"/>
                <a:gd name="connsiteY3" fmla="*/ 620201 h 2252916"/>
                <a:gd name="connsiteX4" fmla="*/ 1455904 w 1766005"/>
                <a:gd name="connsiteY4" fmla="*/ 620201 h 2252916"/>
                <a:gd name="connsiteX5" fmla="*/ 1455904 w 1766005"/>
                <a:gd name="connsiteY5" fmla="*/ 326003 h 2252916"/>
                <a:gd name="connsiteX6" fmla="*/ 1352538 w 1766005"/>
                <a:gd name="connsiteY6" fmla="*/ 326003 h 2252916"/>
                <a:gd name="connsiteX7" fmla="*/ 1559271 w 1766005"/>
                <a:gd name="connsiteY7" fmla="*/ 0 h 2252916"/>
                <a:gd name="connsiteX8" fmla="*/ 1766005 w 1766005"/>
                <a:gd name="connsiteY8" fmla="*/ 326003 h 2252916"/>
                <a:gd name="connsiteX9" fmla="*/ 1662638 w 1766005"/>
                <a:gd name="connsiteY9" fmla="*/ 326003 h 2252916"/>
                <a:gd name="connsiteX10" fmla="*/ 1662638 w 1766005"/>
                <a:gd name="connsiteY10" fmla="*/ 826935 h 2252916"/>
                <a:gd name="connsiteX11" fmla="*/ 930540 w 1766005"/>
                <a:gd name="connsiteY11" fmla="*/ 826935 h 2252916"/>
                <a:gd name="connsiteX12" fmla="*/ 930539 w 1766005"/>
                <a:gd name="connsiteY12" fmla="*/ 2252916 h 2252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66005" h="2252916">
                  <a:moveTo>
                    <a:pt x="0" y="2252916"/>
                  </a:moveTo>
                  <a:lnTo>
                    <a:pt x="0" y="288944"/>
                  </a:lnTo>
                  <a:lnTo>
                    <a:pt x="930540" y="288944"/>
                  </a:lnTo>
                  <a:lnTo>
                    <a:pt x="930540" y="620201"/>
                  </a:lnTo>
                  <a:lnTo>
                    <a:pt x="1455904" y="620201"/>
                  </a:lnTo>
                  <a:lnTo>
                    <a:pt x="1455904" y="326003"/>
                  </a:lnTo>
                  <a:lnTo>
                    <a:pt x="1352538" y="326003"/>
                  </a:lnTo>
                  <a:lnTo>
                    <a:pt x="1559271" y="0"/>
                  </a:lnTo>
                  <a:lnTo>
                    <a:pt x="1766005" y="326003"/>
                  </a:lnTo>
                  <a:lnTo>
                    <a:pt x="1662638" y="326003"/>
                  </a:lnTo>
                  <a:lnTo>
                    <a:pt x="1662638" y="826935"/>
                  </a:lnTo>
                  <a:lnTo>
                    <a:pt x="930540" y="826935"/>
                  </a:lnTo>
                  <a:lnTo>
                    <a:pt x="930539" y="2252916"/>
                  </a:lnTo>
                  <a:close/>
                </a:path>
              </a:pathLst>
            </a:custGeom>
            <a:noFill/>
            <a:ln w="38100">
              <a:solidFill>
                <a:srgbClr val="FEEE9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2B5611F7-44BD-998A-8F31-59C2DA3C2090}"/>
                </a:ext>
              </a:extLst>
            </p:cNvPr>
            <p:cNvSpPr txBox="1"/>
            <p:nvPr/>
          </p:nvSpPr>
          <p:spPr>
            <a:xfrm>
              <a:off x="4902583" y="473912"/>
              <a:ext cx="105028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FFFFFF"/>
                  </a:solidFill>
                  <a:effectLst/>
                  <a:uLnTx/>
                  <a:uFillTx/>
                  <a:latin typeface="Arial" panose="020B0604020202020204"/>
                  <a:ea typeface="+mn-ea"/>
                  <a:cs typeface="+mn-cs"/>
                </a:rPr>
                <a:t>Why</a:t>
              </a:r>
            </a:p>
          </p:txBody>
        </p:sp>
      </p:grpSp>
      <p:grpSp>
        <p:nvGrpSpPr>
          <p:cNvPr id="10" name="Group 9">
            <a:extLst>
              <a:ext uri="{FF2B5EF4-FFF2-40B4-BE49-F238E27FC236}">
                <a16:creationId xmlns:a16="http://schemas.microsoft.com/office/drawing/2014/main" id="{EB933702-55D0-165A-FE05-64A12D6F59E3}"/>
              </a:ext>
            </a:extLst>
          </p:cNvPr>
          <p:cNvGrpSpPr/>
          <p:nvPr/>
        </p:nvGrpSpPr>
        <p:grpSpPr>
          <a:xfrm>
            <a:off x="2479419" y="1850584"/>
            <a:ext cx="1631063" cy="1278550"/>
            <a:chOff x="4729638" y="438936"/>
            <a:chExt cx="1631063" cy="1278550"/>
          </a:xfrm>
        </p:grpSpPr>
        <p:sp>
          <p:nvSpPr>
            <p:cNvPr id="11" name="Freeform: Shape 28">
              <a:extLst>
                <a:ext uri="{FF2B5EF4-FFF2-40B4-BE49-F238E27FC236}">
                  <a16:creationId xmlns:a16="http://schemas.microsoft.com/office/drawing/2014/main" id="{DC66E1E6-355E-F305-134F-8C49E2D924EE}"/>
                </a:ext>
              </a:extLst>
            </p:cNvPr>
            <p:cNvSpPr/>
            <p:nvPr/>
          </p:nvSpPr>
          <p:spPr>
            <a:xfrm rot="5400000">
              <a:off x="4905895" y="262679"/>
              <a:ext cx="1278550" cy="1631063"/>
            </a:xfrm>
            <a:custGeom>
              <a:avLst/>
              <a:gdLst>
                <a:gd name="connsiteX0" fmla="*/ 0 w 1766005"/>
                <a:gd name="connsiteY0" fmla="*/ 2252916 h 2252916"/>
                <a:gd name="connsiteX1" fmla="*/ 0 w 1766005"/>
                <a:gd name="connsiteY1" fmla="*/ 288944 h 2252916"/>
                <a:gd name="connsiteX2" fmla="*/ 930540 w 1766005"/>
                <a:gd name="connsiteY2" fmla="*/ 288944 h 2252916"/>
                <a:gd name="connsiteX3" fmla="*/ 930540 w 1766005"/>
                <a:gd name="connsiteY3" fmla="*/ 620201 h 2252916"/>
                <a:gd name="connsiteX4" fmla="*/ 1455904 w 1766005"/>
                <a:gd name="connsiteY4" fmla="*/ 620201 h 2252916"/>
                <a:gd name="connsiteX5" fmla="*/ 1455904 w 1766005"/>
                <a:gd name="connsiteY5" fmla="*/ 326003 h 2252916"/>
                <a:gd name="connsiteX6" fmla="*/ 1352538 w 1766005"/>
                <a:gd name="connsiteY6" fmla="*/ 326003 h 2252916"/>
                <a:gd name="connsiteX7" fmla="*/ 1559271 w 1766005"/>
                <a:gd name="connsiteY7" fmla="*/ 0 h 2252916"/>
                <a:gd name="connsiteX8" fmla="*/ 1766005 w 1766005"/>
                <a:gd name="connsiteY8" fmla="*/ 326003 h 2252916"/>
                <a:gd name="connsiteX9" fmla="*/ 1662638 w 1766005"/>
                <a:gd name="connsiteY9" fmla="*/ 326003 h 2252916"/>
                <a:gd name="connsiteX10" fmla="*/ 1662638 w 1766005"/>
                <a:gd name="connsiteY10" fmla="*/ 826935 h 2252916"/>
                <a:gd name="connsiteX11" fmla="*/ 930540 w 1766005"/>
                <a:gd name="connsiteY11" fmla="*/ 826935 h 2252916"/>
                <a:gd name="connsiteX12" fmla="*/ 930539 w 1766005"/>
                <a:gd name="connsiteY12" fmla="*/ 2252916 h 2252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66005" h="2252916">
                  <a:moveTo>
                    <a:pt x="0" y="2252916"/>
                  </a:moveTo>
                  <a:lnTo>
                    <a:pt x="0" y="288944"/>
                  </a:lnTo>
                  <a:lnTo>
                    <a:pt x="930540" y="288944"/>
                  </a:lnTo>
                  <a:lnTo>
                    <a:pt x="930540" y="620201"/>
                  </a:lnTo>
                  <a:lnTo>
                    <a:pt x="1455904" y="620201"/>
                  </a:lnTo>
                  <a:lnTo>
                    <a:pt x="1455904" y="326003"/>
                  </a:lnTo>
                  <a:lnTo>
                    <a:pt x="1352538" y="326003"/>
                  </a:lnTo>
                  <a:lnTo>
                    <a:pt x="1559271" y="0"/>
                  </a:lnTo>
                  <a:lnTo>
                    <a:pt x="1766005" y="326003"/>
                  </a:lnTo>
                  <a:lnTo>
                    <a:pt x="1662638" y="326003"/>
                  </a:lnTo>
                  <a:lnTo>
                    <a:pt x="1662638" y="826935"/>
                  </a:lnTo>
                  <a:lnTo>
                    <a:pt x="930540" y="826935"/>
                  </a:lnTo>
                  <a:lnTo>
                    <a:pt x="930539" y="2252916"/>
                  </a:lnTo>
                  <a:close/>
                </a:path>
              </a:pathLst>
            </a:custGeom>
            <a:noFill/>
            <a:ln w="38100">
              <a:solidFill>
                <a:srgbClr val="FEEE9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2" name="TextBox 11">
              <a:extLst>
                <a:ext uri="{FF2B5EF4-FFF2-40B4-BE49-F238E27FC236}">
                  <a16:creationId xmlns:a16="http://schemas.microsoft.com/office/drawing/2014/main" id="{6CF2CF61-75D3-9AB3-582C-3FDAF4456580}"/>
                </a:ext>
              </a:extLst>
            </p:cNvPr>
            <p:cNvSpPr txBox="1"/>
            <p:nvPr/>
          </p:nvSpPr>
          <p:spPr>
            <a:xfrm>
              <a:off x="4902583" y="473912"/>
              <a:ext cx="105028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FFFFFF"/>
                  </a:solidFill>
                  <a:effectLst/>
                  <a:uLnTx/>
                  <a:uFillTx/>
                  <a:latin typeface="Arial" panose="020B0604020202020204"/>
                  <a:ea typeface="+mn-ea"/>
                  <a:cs typeface="+mn-cs"/>
                </a:rPr>
                <a:t>Why</a:t>
              </a:r>
            </a:p>
          </p:txBody>
        </p:sp>
      </p:grpSp>
      <p:grpSp>
        <p:nvGrpSpPr>
          <p:cNvPr id="13" name="Group 12">
            <a:extLst>
              <a:ext uri="{FF2B5EF4-FFF2-40B4-BE49-F238E27FC236}">
                <a16:creationId xmlns:a16="http://schemas.microsoft.com/office/drawing/2014/main" id="{C108D12F-8F0F-8DB6-87AA-512A608283B9}"/>
              </a:ext>
            </a:extLst>
          </p:cNvPr>
          <p:cNvGrpSpPr/>
          <p:nvPr/>
        </p:nvGrpSpPr>
        <p:grpSpPr>
          <a:xfrm>
            <a:off x="4157145" y="2685471"/>
            <a:ext cx="1631063" cy="1278550"/>
            <a:chOff x="4729638" y="438936"/>
            <a:chExt cx="1631063" cy="1278550"/>
          </a:xfrm>
        </p:grpSpPr>
        <p:sp>
          <p:nvSpPr>
            <p:cNvPr id="14" name="Freeform: Shape 31">
              <a:extLst>
                <a:ext uri="{FF2B5EF4-FFF2-40B4-BE49-F238E27FC236}">
                  <a16:creationId xmlns:a16="http://schemas.microsoft.com/office/drawing/2014/main" id="{8B67B4AC-A7E1-2AE8-B329-CDE1B6BF99BF}"/>
                </a:ext>
              </a:extLst>
            </p:cNvPr>
            <p:cNvSpPr/>
            <p:nvPr/>
          </p:nvSpPr>
          <p:spPr>
            <a:xfrm rot="5400000">
              <a:off x="4905895" y="262679"/>
              <a:ext cx="1278550" cy="1631063"/>
            </a:xfrm>
            <a:custGeom>
              <a:avLst/>
              <a:gdLst>
                <a:gd name="connsiteX0" fmla="*/ 0 w 1766005"/>
                <a:gd name="connsiteY0" fmla="*/ 2252916 h 2252916"/>
                <a:gd name="connsiteX1" fmla="*/ 0 w 1766005"/>
                <a:gd name="connsiteY1" fmla="*/ 288944 h 2252916"/>
                <a:gd name="connsiteX2" fmla="*/ 930540 w 1766005"/>
                <a:gd name="connsiteY2" fmla="*/ 288944 h 2252916"/>
                <a:gd name="connsiteX3" fmla="*/ 930540 w 1766005"/>
                <a:gd name="connsiteY3" fmla="*/ 620201 h 2252916"/>
                <a:gd name="connsiteX4" fmla="*/ 1455904 w 1766005"/>
                <a:gd name="connsiteY4" fmla="*/ 620201 h 2252916"/>
                <a:gd name="connsiteX5" fmla="*/ 1455904 w 1766005"/>
                <a:gd name="connsiteY5" fmla="*/ 326003 h 2252916"/>
                <a:gd name="connsiteX6" fmla="*/ 1352538 w 1766005"/>
                <a:gd name="connsiteY6" fmla="*/ 326003 h 2252916"/>
                <a:gd name="connsiteX7" fmla="*/ 1559271 w 1766005"/>
                <a:gd name="connsiteY7" fmla="*/ 0 h 2252916"/>
                <a:gd name="connsiteX8" fmla="*/ 1766005 w 1766005"/>
                <a:gd name="connsiteY8" fmla="*/ 326003 h 2252916"/>
                <a:gd name="connsiteX9" fmla="*/ 1662638 w 1766005"/>
                <a:gd name="connsiteY9" fmla="*/ 326003 h 2252916"/>
                <a:gd name="connsiteX10" fmla="*/ 1662638 w 1766005"/>
                <a:gd name="connsiteY10" fmla="*/ 826935 h 2252916"/>
                <a:gd name="connsiteX11" fmla="*/ 930540 w 1766005"/>
                <a:gd name="connsiteY11" fmla="*/ 826935 h 2252916"/>
                <a:gd name="connsiteX12" fmla="*/ 930539 w 1766005"/>
                <a:gd name="connsiteY12" fmla="*/ 2252916 h 2252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66005" h="2252916">
                  <a:moveTo>
                    <a:pt x="0" y="2252916"/>
                  </a:moveTo>
                  <a:lnTo>
                    <a:pt x="0" y="288944"/>
                  </a:lnTo>
                  <a:lnTo>
                    <a:pt x="930540" y="288944"/>
                  </a:lnTo>
                  <a:lnTo>
                    <a:pt x="930540" y="620201"/>
                  </a:lnTo>
                  <a:lnTo>
                    <a:pt x="1455904" y="620201"/>
                  </a:lnTo>
                  <a:lnTo>
                    <a:pt x="1455904" y="326003"/>
                  </a:lnTo>
                  <a:lnTo>
                    <a:pt x="1352538" y="326003"/>
                  </a:lnTo>
                  <a:lnTo>
                    <a:pt x="1559271" y="0"/>
                  </a:lnTo>
                  <a:lnTo>
                    <a:pt x="1766005" y="326003"/>
                  </a:lnTo>
                  <a:lnTo>
                    <a:pt x="1662638" y="326003"/>
                  </a:lnTo>
                  <a:lnTo>
                    <a:pt x="1662638" y="826935"/>
                  </a:lnTo>
                  <a:lnTo>
                    <a:pt x="930540" y="826935"/>
                  </a:lnTo>
                  <a:lnTo>
                    <a:pt x="930539" y="2252916"/>
                  </a:lnTo>
                  <a:close/>
                </a:path>
              </a:pathLst>
            </a:custGeom>
            <a:noFill/>
            <a:ln w="38100">
              <a:solidFill>
                <a:srgbClr val="FEEE9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5" name="TextBox 14">
              <a:extLst>
                <a:ext uri="{FF2B5EF4-FFF2-40B4-BE49-F238E27FC236}">
                  <a16:creationId xmlns:a16="http://schemas.microsoft.com/office/drawing/2014/main" id="{617D0043-FB51-EEAF-BDB7-1D0215E9AD33}"/>
                </a:ext>
              </a:extLst>
            </p:cNvPr>
            <p:cNvSpPr txBox="1"/>
            <p:nvPr/>
          </p:nvSpPr>
          <p:spPr>
            <a:xfrm>
              <a:off x="4902583" y="473912"/>
              <a:ext cx="105028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FFFFFF"/>
                  </a:solidFill>
                  <a:effectLst/>
                  <a:uLnTx/>
                  <a:uFillTx/>
                  <a:latin typeface="Arial" panose="020B0604020202020204"/>
                  <a:ea typeface="+mn-ea"/>
                  <a:cs typeface="+mn-cs"/>
                </a:rPr>
                <a:t>Why</a:t>
              </a:r>
            </a:p>
          </p:txBody>
        </p:sp>
      </p:grpSp>
      <p:grpSp>
        <p:nvGrpSpPr>
          <p:cNvPr id="16" name="Group 15">
            <a:extLst>
              <a:ext uri="{FF2B5EF4-FFF2-40B4-BE49-F238E27FC236}">
                <a16:creationId xmlns:a16="http://schemas.microsoft.com/office/drawing/2014/main" id="{581D2A19-A867-B4FD-107B-8A5D622D0D55}"/>
              </a:ext>
            </a:extLst>
          </p:cNvPr>
          <p:cNvGrpSpPr/>
          <p:nvPr/>
        </p:nvGrpSpPr>
        <p:grpSpPr>
          <a:xfrm>
            <a:off x="5834871" y="3520358"/>
            <a:ext cx="1631063" cy="1278550"/>
            <a:chOff x="4729638" y="438936"/>
            <a:chExt cx="1631063" cy="1278550"/>
          </a:xfrm>
        </p:grpSpPr>
        <p:sp>
          <p:nvSpPr>
            <p:cNvPr id="17" name="Freeform: Shape 34">
              <a:extLst>
                <a:ext uri="{FF2B5EF4-FFF2-40B4-BE49-F238E27FC236}">
                  <a16:creationId xmlns:a16="http://schemas.microsoft.com/office/drawing/2014/main" id="{524CAD43-76A1-67C9-878E-BD92533977B6}"/>
                </a:ext>
              </a:extLst>
            </p:cNvPr>
            <p:cNvSpPr/>
            <p:nvPr/>
          </p:nvSpPr>
          <p:spPr>
            <a:xfrm rot="5400000">
              <a:off x="4905895" y="262679"/>
              <a:ext cx="1278550" cy="1631063"/>
            </a:xfrm>
            <a:custGeom>
              <a:avLst/>
              <a:gdLst>
                <a:gd name="connsiteX0" fmla="*/ 0 w 1766005"/>
                <a:gd name="connsiteY0" fmla="*/ 2252916 h 2252916"/>
                <a:gd name="connsiteX1" fmla="*/ 0 w 1766005"/>
                <a:gd name="connsiteY1" fmla="*/ 288944 h 2252916"/>
                <a:gd name="connsiteX2" fmla="*/ 930540 w 1766005"/>
                <a:gd name="connsiteY2" fmla="*/ 288944 h 2252916"/>
                <a:gd name="connsiteX3" fmla="*/ 930540 w 1766005"/>
                <a:gd name="connsiteY3" fmla="*/ 620201 h 2252916"/>
                <a:gd name="connsiteX4" fmla="*/ 1455904 w 1766005"/>
                <a:gd name="connsiteY4" fmla="*/ 620201 h 2252916"/>
                <a:gd name="connsiteX5" fmla="*/ 1455904 w 1766005"/>
                <a:gd name="connsiteY5" fmla="*/ 326003 h 2252916"/>
                <a:gd name="connsiteX6" fmla="*/ 1352538 w 1766005"/>
                <a:gd name="connsiteY6" fmla="*/ 326003 h 2252916"/>
                <a:gd name="connsiteX7" fmla="*/ 1559271 w 1766005"/>
                <a:gd name="connsiteY7" fmla="*/ 0 h 2252916"/>
                <a:gd name="connsiteX8" fmla="*/ 1766005 w 1766005"/>
                <a:gd name="connsiteY8" fmla="*/ 326003 h 2252916"/>
                <a:gd name="connsiteX9" fmla="*/ 1662638 w 1766005"/>
                <a:gd name="connsiteY9" fmla="*/ 326003 h 2252916"/>
                <a:gd name="connsiteX10" fmla="*/ 1662638 w 1766005"/>
                <a:gd name="connsiteY10" fmla="*/ 826935 h 2252916"/>
                <a:gd name="connsiteX11" fmla="*/ 930540 w 1766005"/>
                <a:gd name="connsiteY11" fmla="*/ 826935 h 2252916"/>
                <a:gd name="connsiteX12" fmla="*/ 930539 w 1766005"/>
                <a:gd name="connsiteY12" fmla="*/ 2252916 h 2252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66005" h="2252916">
                  <a:moveTo>
                    <a:pt x="0" y="2252916"/>
                  </a:moveTo>
                  <a:lnTo>
                    <a:pt x="0" y="288944"/>
                  </a:lnTo>
                  <a:lnTo>
                    <a:pt x="930540" y="288944"/>
                  </a:lnTo>
                  <a:lnTo>
                    <a:pt x="930540" y="620201"/>
                  </a:lnTo>
                  <a:lnTo>
                    <a:pt x="1455904" y="620201"/>
                  </a:lnTo>
                  <a:lnTo>
                    <a:pt x="1455904" y="326003"/>
                  </a:lnTo>
                  <a:lnTo>
                    <a:pt x="1352538" y="326003"/>
                  </a:lnTo>
                  <a:lnTo>
                    <a:pt x="1559271" y="0"/>
                  </a:lnTo>
                  <a:lnTo>
                    <a:pt x="1766005" y="326003"/>
                  </a:lnTo>
                  <a:lnTo>
                    <a:pt x="1662638" y="326003"/>
                  </a:lnTo>
                  <a:lnTo>
                    <a:pt x="1662638" y="826935"/>
                  </a:lnTo>
                  <a:lnTo>
                    <a:pt x="930540" y="826935"/>
                  </a:lnTo>
                  <a:lnTo>
                    <a:pt x="930539" y="2252916"/>
                  </a:lnTo>
                  <a:close/>
                </a:path>
              </a:pathLst>
            </a:custGeom>
            <a:noFill/>
            <a:ln w="38100">
              <a:solidFill>
                <a:srgbClr val="FEEE9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8" name="TextBox 17">
              <a:extLst>
                <a:ext uri="{FF2B5EF4-FFF2-40B4-BE49-F238E27FC236}">
                  <a16:creationId xmlns:a16="http://schemas.microsoft.com/office/drawing/2014/main" id="{E35CC670-BD65-362F-C055-1A0FC0CD39EC}"/>
                </a:ext>
              </a:extLst>
            </p:cNvPr>
            <p:cNvSpPr txBox="1"/>
            <p:nvPr/>
          </p:nvSpPr>
          <p:spPr>
            <a:xfrm>
              <a:off x="4902583" y="473912"/>
              <a:ext cx="105028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FFFFFF"/>
                  </a:solidFill>
                  <a:effectLst/>
                  <a:uLnTx/>
                  <a:uFillTx/>
                  <a:latin typeface="Arial" panose="020B0604020202020204"/>
                  <a:ea typeface="+mn-ea"/>
                  <a:cs typeface="+mn-cs"/>
                </a:rPr>
                <a:t>Why</a:t>
              </a:r>
            </a:p>
          </p:txBody>
        </p:sp>
      </p:grpSp>
      <p:grpSp>
        <p:nvGrpSpPr>
          <p:cNvPr id="19" name="Group 18">
            <a:extLst>
              <a:ext uri="{FF2B5EF4-FFF2-40B4-BE49-F238E27FC236}">
                <a16:creationId xmlns:a16="http://schemas.microsoft.com/office/drawing/2014/main" id="{1DDAAF96-5ED6-EF66-6140-36A9DCB00FAA}"/>
              </a:ext>
            </a:extLst>
          </p:cNvPr>
          <p:cNvGrpSpPr/>
          <p:nvPr/>
        </p:nvGrpSpPr>
        <p:grpSpPr>
          <a:xfrm>
            <a:off x="7512597" y="4355245"/>
            <a:ext cx="1631063" cy="1278550"/>
            <a:chOff x="4729638" y="438936"/>
            <a:chExt cx="1631063" cy="1278550"/>
          </a:xfrm>
        </p:grpSpPr>
        <p:sp>
          <p:nvSpPr>
            <p:cNvPr id="20" name="Freeform: Shape 37">
              <a:extLst>
                <a:ext uri="{FF2B5EF4-FFF2-40B4-BE49-F238E27FC236}">
                  <a16:creationId xmlns:a16="http://schemas.microsoft.com/office/drawing/2014/main" id="{DFDE677B-94A0-0407-C709-2C9EB7ADCA14}"/>
                </a:ext>
              </a:extLst>
            </p:cNvPr>
            <p:cNvSpPr/>
            <p:nvPr/>
          </p:nvSpPr>
          <p:spPr>
            <a:xfrm rot="5400000">
              <a:off x="4905895" y="262679"/>
              <a:ext cx="1278550" cy="1631063"/>
            </a:xfrm>
            <a:custGeom>
              <a:avLst/>
              <a:gdLst>
                <a:gd name="connsiteX0" fmla="*/ 0 w 1766005"/>
                <a:gd name="connsiteY0" fmla="*/ 2252916 h 2252916"/>
                <a:gd name="connsiteX1" fmla="*/ 0 w 1766005"/>
                <a:gd name="connsiteY1" fmla="*/ 288944 h 2252916"/>
                <a:gd name="connsiteX2" fmla="*/ 930540 w 1766005"/>
                <a:gd name="connsiteY2" fmla="*/ 288944 h 2252916"/>
                <a:gd name="connsiteX3" fmla="*/ 930540 w 1766005"/>
                <a:gd name="connsiteY3" fmla="*/ 620201 h 2252916"/>
                <a:gd name="connsiteX4" fmla="*/ 1455904 w 1766005"/>
                <a:gd name="connsiteY4" fmla="*/ 620201 h 2252916"/>
                <a:gd name="connsiteX5" fmla="*/ 1455904 w 1766005"/>
                <a:gd name="connsiteY5" fmla="*/ 326003 h 2252916"/>
                <a:gd name="connsiteX6" fmla="*/ 1352538 w 1766005"/>
                <a:gd name="connsiteY6" fmla="*/ 326003 h 2252916"/>
                <a:gd name="connsiteX7" fmla="*/ 1559271 w 1766005"/>
                <a:gd name="connsiteY7" fmla="*/ 0 h 2252916"/>
                <a:gd name="connsiteX8" fmla="*/ 1766005 w 1766005"/>
                <a:gd name="connsiteY8" fmla="*/ 326003 h 2252916"/>
                <a:gd name="connsiteX9" fmla="*/ 1662638 w 1766005"/>
                <a:gd name="connsiteY9" fmla="*/ 326003 h 2252916"/>
                <a:gd name="connsiteX10" fmla="*/ 1662638 w 1766005"/>
                <a:gd name="connsiteY10" fmla="*/ 826935 h 2252916"/>
                <a:gd name="connsiteX11" fmla="*/ 930540 w 1766005"/>
                <a:gd name="connsiteY11" fmla="*/ 826935 h 2252916"/>
                <a:gd name="connsiteX12" fmla="*/ 930539 w 1766005"/>
                <a:gd name="connsiteY12" fmla="*/ 2252916 h 2252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66005" h="2252916">
                  <a:moveTo>
                    <a:pt x="0" y="2252916"/>
                  </a:moveTo>
                  <a:lnTo>
                    <a:pt x="0" y="288944"/>
                  </a:lnTo>
                  <a:lnTo>
                    <a:pt x="930540" y="288944"/>
                  </a:lnTo>
                  <a:lnTo>
                    <a:pt x="930540" y="620201"/>
                  </a:lnTo>
                  <a:lnTo>
                    <a:pt x="1455904" y="620201"/>
                  </a:lnTo>
                  <a:lnTo>
                    <a:pt x="1455904" y="326003"/>
                  </a:lnTo>
                  <a:lnTo>
                    <a:pt x="1352538" y="326003"/>
                  </a:lnTo>
                  <a:lnTo>
                    <a:pt x="1559271" y="0"/>
                  </a:lnTo>
                  <a:lnTo>
                    <a:pt x="1766005" y="326003"/>
                  </a:lnTo>
                  <a:lnTo>
                    <a:pt x="1662638" y="326003"/>
                  </a:lnTo>
                  <a:lnTo>
                    <a:pt x="1662638" y="826935"/>
                  </a:lnTo>
                  <a:lnTo>
                    <a:pt x="930540" y="826935"/>
                  </a:lnTo>
                  <a:lnTo>
                    <a:pt x="930539" y="2252916"/>
                  </a:lnTo>
                  <a:close/>
                </a:path>
              </a:pathLst>
            </a:custGeom>
            <a:noFill/>
            <a:ln w="38100">
              <a:solidFill>
                <a:srgbClr val="FEEE9F"/>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1" name="TextBox 20">
              <a:extLst>
                <a:ext uri="{FF2B5EF4-FFF2-40B4-BE49-F238E27FC236}">
                  <a16:creationId xmlns:a16="http://schemas.microsoft.com/office/drawing/2014/main" id="{2BEA246F-4FAE-804B-5CCB-A446EC8BA7F3}"/>
                </a:ext>
              </a:extLst>
            </p:cNvPr>
            <p:cNvSpPr txBox="1"/>
            <p:nvPr/>
          </p:nvSpPr>
          <p:spPr>
            <a:xfrm>
              <a:off x="4902583" y="473912"/>
              <a:ext cx="1050288"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FFFFFF"/>
                  </a:solidFill>
                  <a:effectLst/>
                  <a:uLnTx/>
                  <a:uFillTx/>
                  <a:latin typeface="Arial" panose="020B0604020202020204"/>
                  <a:ea typeface="+mn-ea"/>
                  <a:cs typeface="+mn-cs"/>
                </a:rPr>
                <a:t>Why</a:t>
              </a:r>
            </a:p>
          </p:txBody>
        </p:sp>
      </p:grpSp>
      <p:sp>
        <p:nvSpPr>
          <p:cNvPr id="23" name="TextBox 22">
            <a:extLst>
              <a:ext uri="{FF2B5EF4-FFF2-40B4-BE49-F238E27FC236}">
                <a16:creationId xmlns:a16="http://schemas.microsoft.com/office/drawing/2014/main" id="{3F2A8F8E-A6F8-072E-BEB8-013877E06543}"/>
              </a:ext>
            </a:extLst>
          </p:cNvPr>
          <p:cNvSpPr txBox="1"/>
          <p:nvPr/>
        </p:nvSpPr>
        <p:spPr>
          <a:xfrm>
            <a:off x="7661759" y="1343059"/>
            <a:ext cx="3179621" cy="2336395"/>
          </a:xfrm>
          <a:prstGeom prst="rect">
            <a:avLst/>
          </a:prstGeom>
          <a:noFill/>
        </p:spPr>
        <p:txBody>
          <a:bodyPr wrap="square">
            <a:spAutoFit/>
          </a:bodyPr>
          <a:lstStyle/>
          <a:p>
            <a:pPr marL="0" marR="0">
              <a:buNone/>
            </a:pPr>
            <a:r>
              <a:rPr lang="en-GB" sz="2400" b="1" dirty="0">
                <a:solidFill>
                  <a:schemeClr val="bg1"/>
                </a:solidFill>
                <a:effectLst/>
                <a:latin typeface="+mn-lt"/>
              </a:rPr>
              <a:t>Problem statement: </a:t>
            </a:r>
            <a:endParaRPr lang="en-GB" sz="2400" dirty="0">
              <a:solidFill>
                <a:schemeClr val="bg1"/>
              </a:solidFill>
              <a:effectLst/>
              <a:latin typeface="+mn-lt"/>
            </a:endParaRPr>
          </a:p>
          <a:p>
            <a:pPr marL="0" marR="0">
              <a:buNone/>
            </a:pPr>
            <a:r>
              <a:rPr lang="en-GB" sz="2400" b="1" dirty="0">
                <a:solidFill>
                  <a:schemeClr val="bg1"/>
                </a:solidFill>
                <a:effectLst/>
                <a:latin typeface="+mn-lt"/>
              </a:rPr>
              <a:t>“Secretary Maria does not send out meeting minutes until weeks after the meeting.”</a:t>
            </a:r>
            <a:endParaRPr lang="en-GB" sz="240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6756749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219BB-D422-36BF-1A9D-B017C58BE9AF}"/>
              </a:ext>
            </a:extLst>
          </p:cNvPr>
          <p:cNvSpPr>
            <a:spLocks noGrp="1"/>
          </p:cNvSpPr>
          <p:nvPr>
            <p:ph type="title"/>
          </p:nvPr>
        </p:nvSpPr>
        <p:spPr/>
        <p:txBody>
          <a:bodyPr/>
          <a:lstStyle/>
          <a:p>
            <a:r>
              <a:rPr lang="en-GB" dirty="0"/>
              <a:t>Example Case Study: 5 Whys Analysis </a:t>
            </a:r>
            <a:endParaRPr lang="en-US" dirty="0"/>
          </a:p>
        </p:txBody>
      </p:sp>
      <p:sp>
        <p:nvSpPr>
          <p:cNvPr id="3" name="Content Placeholder 2">
            <a:extLst>
              <a:ext uri="{FF2B5EF4-FFF2-40B4-BE49-F238E27FC236}">
                <a16:creationId xmlns:a16="http://schemas.microsoft.com/office/drawing/2014/main" id="{6691D863-B16B-B721-B9E8-0AF9B476D60C}"/>
              </a:ext>
            </a:extLst>
          </p:cNvPr>
          <p:cNvSpPr>
            <a:spLocks noGrp="1"/>
          </p:cNvSpPr>
          <p:nvPr>
            <p:ph idx="1"/>
          </p:nvPr>
        </p:nvSpPr>
        <p:spPr/>
        <p:txBody>
          <a:bodyPr/>
          <a:lstStyle/>
          <a:p>
            <a:pPr marL="457200" indent="-457200">
              <a:buFont typeface="+mj-lt"/>
              <a:buAutoNum type="arabicPeriod"/>
            </a:pPr>
            <a:r>
              <a:rPr lang="en-GB" b="1" dirty="0"/>
              <a:t>Why are the minutes sent weeks after the meeting? </a:t>
            </a:r>
            <a:endParaRPr lang="en-GB" dirty="0"/>
          </a:p>
          <a:p>
            <a:pPr lvl="1"/>
            <a:r>
              <a:rPr lang="en-GB" dirty="0"/>
              <a:t>Because Maria postpones finalizing and sending them. </a:t>
            </a:r>
          </a:p>
          <a:p>
            <a:pPr marL="457200" indent="-457200">
              <a:buFont typeface="+mj-lt"/>
              <a:buAutoNum type="arabicPeriod"/>
            </a:pPr>
            <a:r>
              <a:rPr lang="en-GB" b="1" dirty="0"/>
              <a:t>Why does she postpone finalizing and sending them? </a:t>
            </a:r>
            <a:endParaRPr lang="en-GB" dirty="0"/>
          </a:p>
          <a:p>
            <a:pPr lvl="1"/>
            <a:r>
              <a:rPr lang="en-GB" dirty="0"/>
              <a:t>Because preparing minutes feels time‑consuming, and she has other competing priorities. </a:t>
            </a:r>
          </a:p>
          <a:p>
            <a:pPr marL="457200" indent="-457200">
              <a:buFont typeface="+mj-lt"/>
              <a:buAutoNum type="arabicPeriod"/>
            </a:pPr>
            <a:r>
              <a:rPr lang="en-GB" b="1" dirty="0"/>
              <a:t>Why does it feel time‑consuming? </a:t>
            </a:r>
            <a:endParaRPr lang="en-GB" dirty="0"/>
          </a:p>
          <a:p>
            <a:pPr lvl="1"/>
            <a:r>
              <a:rPr lang="en-GB" dirty="0"/>
              <a:t>Because she takes notes on paper and must retype them, without a clear template. </a:t>
            </a:r>
          </a:p>
          <a:p>
            <a:pPr marL="457200" indent="-457200">
              <a:buFont typeface="+mj-lt"/>
              <a:buAutoNum type="arabicPeriod"/>
            </a:pPr>
            <a:r>
              <a:rPr lang="en-GB" b="1" dirty="0"/>
              <a:t>Why doesn’t she use a template or quicker method? </a:t>
            </a:r>
            <a:endParaRPr lang="en-GB" dirty="0"/>
          </a:p>
          <a:p>
            <a:pPr lvl="1"/>
            <a:r>
              <a:rPr lang="en-GB" dirty="0"/>
              <a:t>Because the club hasn’t established a standardized process for taking and distributing minutes. </a:t>
            </a:r>
          </a:p>
          <a:p>
            <a:pPr marL="457200" indent="-457200">
              <a:buFont typeface="+mj-lt"/>
              <a:buAutoNum type="arabicPeriod"/>
            </a:pPr>
            <a:r>
              <a:rPr lang="en-GB" b="1" dirty="0"/>
              <a:t>Why hasn’t the club established a standardized process? </a:t>
            </a:r>
            <a:endParaRPr lang="en-GB" dirty="0"/>
          </a:p>
          <a:p>
            <a:pPr lvl="1"/>
            <a:r>
              <a:rPr lang="en-GB" dirty="0"/>
              <a:t>Because expectations for timeliness and format haven’t been set or reinforced by the Executive Committee.</a:t>
            </a:r>
          </a:p>
          <a:p>
            <a:pPr marL="457200" indent="-457200">
              <a:buFont typeface="+mj-lt"/>
              <a:buAutoNum type="arabicPeriod"/>
            </a:pPr>
            <a:endParaRPr lang="en-US" dirty="0"/>
          </a:p>
        </p:txBody>
      </p:sp>
    </p:spTree>
    <p:extLst>
      <p:ext uri="{BB962C8B-B14F-4D97-AF65-F5344CB8AC3E}">
        <p14:creationId xmlns:p14="http://schemas.microsoft.com/office/powerpoint/2010/main" val="164696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fade">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9" end="9"/>
                                            </p:txEl>
                                          </p:spTgt>
                                        </p:tgtEl>
                                        <p:attrNameLst>
                                          <p:attrName>style.visibility</p:attrName>
                                        </p:attrNameLst>
                                      </p:cBhvr>
                                      <p:to>
                                        <p:strVal val="visible"/>
                                      </p:to>
                                    </p:set>
                                    <p:animEffect transition="in" filter="fade">
                                      <p:cBhvr>
                                        <p:cTn id="4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FA1EE7EA-AB3A-D514-9E7C-AB5E83BCBE14}"/>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3CEE3B75-6480-B1FB-61D7-4380C4AAD69C}"/>
              </a:ext>
            </a:extLst>
          </p:cNvPr>
          <p:cNvSpPr>
            <a:spLocks noGrp="1"/>
          </p:cNvSpPr>
          <p:nvPr>
            <p:ph type="title"/>
          </p:nvPr>
        </p:nvSpPr>
        <p:spPr>
          <a:xfrm>
            <a:off x="1447492" y="2048490"/>
            <a:ext cx="4355900" cy="1200328"/>
          </a:xfrm>
        </p:spPr>
        <p:txBody>
          <a:bodyPr/>
          <a:lstStyle/>
          <a:p>
            <a:r>
              <a:rPr lang="en-US" sz="3600" dirty="0"/>
              <a:t>Root Cause and Root Solutions</a:t>
            </a:r>
          </a:p>
        </p:txBody>
      </p:sp>
      <p:sp>
        <p:nvSpPr>
          <p:cNvPr id="7" name="TextBox 6">
            <a:extLst>
              <a:ext uri="{FF2B5EF4-FFF2-40B4-BE49-F238E27FC236}">
                <a16:creationId xmlns:a16="http://schemas.microsoft.com/office/drawing/2014/main" id="{035F8389-4E03-A57A-8E84-EC8A379AC943}"/>
              </a:ext>
            </a:extLst>
          </p:cNvPr>
          <p:cNvSpPr txBox="1"/>
          <p:nvPr/>
        </p:nvSpPr>
        <p:spPr>
          <a:xfrm>
            <a:off x="6639528" y="2048490"/>
            <a:ext cx="3549500" cy="1569660"/>
          </a:xfrm>
          <a:prstGeom prst="rect">
            <a:avLst/>
          </a:prstGeom>
          <a:noFill/>
        </p:spPr>
        <p:txBody>
          <a:bodyPr wrap="square">
            <a:spAutoFit/>
          </a:bodyPr>
          <a:lstStyle/>
          <a:p>
            <a:pPr marL="0" marR="0">
              <a:buNone/>
            </a:pPr>
            <a:r>
              <a:rPr lang="en-GB" sz="2400" dirty="0">
                <a:solidFill>
                  <a:schemeClr val="bg1"/>
                </a:solidFill>
                <a:effectLst/>
                <a:latin typeface="+mn-lt"/>
              </a:rPr>
              <a:t>List  the root cause and one or two root solutions to address the root </a:t>
            </a:r>
          </a:p>
          <a:p>
            <a:pPr marL="0" marR="0">
              <a:buNone/>
            </a:pPr>
            <a:r>
              <a:rPr lang="en-GB" sz="2400" dirty="0">
                <a:solidFill>
                  <a:schemeClr val="bg1"/>
                </a:solidFill>
                <a:effectLst/>
                <a:latin typeface="+mn-lt"/>
              </a:rPr>
              <a:t>cause of the problem. </a:t>
            </a:r>
            <a:endParaRPr lang="en-GB" sz="240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10266763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1B81200F-F1D5-6509-BEFF-A9B390A654FB}"/>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0E6E5094-5217-96AA-DCD9-989534CBDD97}"/>
              </a:ext>
            </a:extLst>
          </p:cNvPr>
          <p:cNvSpPr>
            <a:spLocks noGrp="1"/>
          </p:cNvSpPr>
          <p:nvPr>
            <p:ph type="title"/>
          </p:nvPr>
        </p:nvSpPr>
        <p:spPr>
          <a:xfrm>
            <a:off x="432000" y="1111268"/>
            <a:ext cx="3591360" cy="720000"/>
          </a:xfrm>
        </p:spPr>
        <p:txBody>
          <a:bodyPr/>
          <a:lstStyle/>
          <a:p>
            <a:r>
              <a:rPr lang="en-US" sz="3600" dirty="0"/>
              <a:t>Case Studies</a:t>
            </a:r>
          </a:p>
        </p:txBody>
      </p:sp>
    </p:spTree>
    <p:extLst>
      <p:ext uri="{BB962C8B-B14F-4D97-AF65-F5344CB8AC3E}">
        <p14:creationId xmlns:p14="http://schemas.microsoft.com/office/powerpoint/2010/main" val="41865267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15F72-6FBA-82A1-AA35-321D15FB8744}"/>
              </a:ext>
            </a:extLst>
          </p:cNvPr>
          <p:cNvSpPr>
            <a:spLocks noGrp="1"/>
          </p:cNvSpPr>
          <p:nvPr>
            <p:ph type="title"/>
          </p:nvPr>
        </p:nvSpPr>
        <p:spPr/>
        <p:txBody>
          <a:bodyPr/>
          <a:lstStyle/>
          <a:p>
            <a:r>
              <a:rPr lang="en-US" sz="3600" dirty="0"/>
              <a:t>Secretary Case Studies</a:t>
            </a:r>
          </a:p>
        </p:txBody>
      </p:sp>
      <p:sp>
        <p:nvSpPr>
          <p:cNvPr id="3" name="Content Placeholder 2">
            <a:extLst>
              <a:ext uri="{FF2B5EF4-FFF2-40B4-BE49-F238E27FC236}">
                <a16:creationId xmlns:a16="http://schemas.microsoft.com/office/drawing/2014/main" id="{4105E684-468B-29FC-6139-E0E8F0A7291C}"/>
              </a:ext>
            </a:extLst>
          </p:cNvPr>
          <p:cNvSpPr>
            <a:spLocks noGrp="1"/>
          </p:cNvSpPr>
          <p:nvPr>
            <p:ph idx="1"/>
          </p:nvPr>
        </p:nvSpPr>
        <p:spPr/>
        <p:txBody>
          <a:bodyPr/>
          <a:lstStyle/>
          <a:p>
            <a:pPr marL="457200" indent="-457200">
              <a:lnSpc>
                <a:spcPct val="150000"/>
              </a:lnSpc>
              <a:spcBef>
                <a:spcPts val="600"/>
              </a:spcBef>
              <a:buFont typeface="+mj-lt"/>
              <a:buAutoNum type="arabicPeriod"/>
            </a:pPr>
            <a:r>
              <a:rPr lang="en-GB" dirty="0"/>
              <a:t>Missing Venue Agreement</a:t>
            </a:r>
          </a:p>
          <a:p>
            <a:pPr marL="457200" indent="-457200">
              <a:lnSpc>
                <a:spcPct val="150000"/>
              </a:lnSpc>
              <a:spcBef>
                <a:spcPts val="600"/>
              </a:spcBef>
              <a:buFont typeface="+mj-lt"/>
              <a:buAutoNum type="arabicPeriod"/>
            </a:pPr>
            <a:r>
              <a:rPr lang="en-GB" dirty="0"/>
              <a:t>Agenda Reconciliation and Missing Minutes</a:t>
            </a:r>
          </a:p>
          <a:p>
            <a:pPr marL="457200" indent="-457200">
              <a:lnSpc>
                <a:spcPct val="150000"/>
              </a:lnSpc>
              <a:spcBef>
                <a:spcPts val="600"/>
              </a:spcBef>
              <a:buFont typeface="+mj-lt"/>
              <a:buAutoNum type="arabicPeriod"/>
            </a:pPr>
            <a:r>
              <a:rPr lang="en-GB" dirty="0"/>
              <a:t>Missed Officer List Submission Date</a:t>
            </a:r>
          </a:p>
          <a:p>
            <a:pPr marL="457200" indent="-457200">
              <a:lnSpc>
                <a:spcPct val="150000"/>
              </a:lnSpc>
              <a:spcBef>
                <a:spcPts val="600"/>
              </a:spcBef>
              <a:buFont typeface="+mj-lt"/>
              <a:buAutoNum type="arabicPeriod"/>
            </a:pPr>
            <a:r>
              <a:rPr lang="en-GB" dirty="0"/>
              <a:t>The Silent Secretary</a:t>
            </a:r>
          </a:p>
          <a:p>
            <a:pPr marL="457200" indent="-457200">
              <a:lnSpc>
                <a:spcPct val="150000"/>
              </a:lnSpc>
              <a:spcBef>
                <a:spcPts val="600"/>
              </a:spcBef>
              <a:buFont typeface="+mj-lt"/>
              <a:buAutoNum type="arabicPeriod"/>
            </a:pPr>
            <a:r>
              <a:rPr lang="en-GB" dirty="0"/>
              <a:t>The Venue Agreement Challenge</a:t>
            </a:r>
          </a:p>
          <a:p>
            <a:pPr marL="457200" indent="-457200">
              <a:lnSpc>
                <a:spcPct val="150000"/>
              </a:lnSpc>
              <a:spcBef>
                <a:spcPts val="600"/>
              </a:spcBef>
              <a:buFont typeface="+mj-lt"/>
              <a:buAutoNum type="arabicPeriod"/>
            </a:pPr>
            <a:r>
              <a:rPr lang="en-GB" dirty="0"/>
              <a:t>Slow Minutes</a:t>
            </a:r>
          </a:p>
          <a:p>
            <a:endParaRPr lang="en-US" dirty="0"/>
          </a:p>
        </p:txBody>
      </p:sp>
    </p:spTree>
    <p:extLst>
      <p:ext uri="{BB962C8B-B14F-4D97-AF65-F5344CB8AC3E}">
        <p14:creationId xmlns:p14="http://schemas.microsoft.com/office/powerpoint/2010/main" val="5966641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784F1-D3D3-2243-9F30-B5D686131510}"/>
              </a:ext>
            </a:extLst>
          </p:cNvPr>
          <p:cNvSpPr>
            <a:spLocks noGrp="1"/>
          </p:cNvSpPr>
          <p:nvPr>
            <p:ph type="title"/>
          </p:nvPr>
        </p:nvSpPr>
        <p:spPr/>
        <p:txBody>
          <a:bodyPr/>
          <a:lstStyle/>
          <a:p>
            <a:r>
              <a:rPr lang="en-GB" dirty="0"/>
              <a:t>Case Study 1: Missing Venue Agreement </a:t>
            </a:r>
            <a:endParaRPr lang="en-US" dirty="0"/>
          </a:p>
        </p:txBody>
      </p:sp>
      <p:sp>
        <p:nvSpPr>
          <p:cNvPr id="3" name="Content Placeholder 2">
            <a:extLst>
              <a:ext uri="{FF2B5EF4-FFF2-40B4-BE49-F238E27FC236}">
                <a16:creationId xmlns:a16="http://schemas.microsoft.com/office/drawing/2014/main" id="{3C240471-C6F4-3C29-E12B-9CDA4C7F8BC2}"/>
              </a:ext>
            </a:extLst>
          </p:cNvPr>
          <p:cNvSpPr>
            <a:spLocks noGrp="1"/>
          </p:cNvSpPr>
          <p:nvPr>
            <p:ph idx="1"/>
          </p:nvPr>
        </p:nvSpPr>
        <p:spPr>
          <a:xfrm>
            <a:off x="432000" y="1390389"/>
            <a:ext cx="5289531" cy="4786574"/>
          </a:xfrm>
        </p:spPr>
        <p:txBody>
          <a:bodyPr/>
          <a:lstStyle/>
          <a:p>
            <a:pPr marL="0" indent="0">
              <a:lnSpc>
                <a:spcPct val="100000"/>
              </a:lnSpc>
              <a:spcBef>
                <a:spcPts val="600"/>
              </a:spcBef>
              <a:buNone/>
            </a:pPr>
            <a:r>
              <a:rPr lang="en-GB" b="1" dirty="0"/>
              <a:t>Scenario</a:t>
            </a:r>
          </a:p>
          <a:p>
            <a:pPr marL="0" indent="0">
              <a:lnSpc>
                <a:spcPct val="100000"/>
              </a:lnSpc>
              <a:spcBef>
                <a:spcPts val="600"/>
              </a:spcBef>
              <a:buNone/>
            </a:pPr>
            <a:r>
              <a:rPr lang="en-GB" dirty="0"/>
              <a:t>Greenfield Communicators Club meets in a rented room at a local business center. A new landlord informs the club that they must vacate the premises immediately. </a:t>
            </a:r>
          </a:p>
          <a:p>
            <a:pPr marL="0" indent="0">
              <a:lnSpc>
                <a:spcPct val="100000"/>
              </a:lnSpc>
              <a:spcBef>
                <a:spcPts val="600"/>
              </a:spcBef>
              <a:buNone/>
            </a:pPr>
            <a:r>
              <a:rPr lang="en-GB" dirty="0"/>
              <a:t>The Club President recalls that the previous landlord agreement required three months’ notice. </a:t>
            </a:r>
          </a:p>
          <a:p>
            <a:endParaRPr lang="en-US" dirty="0"/>
          </a:p>
        </p:txBody>
      </p:sp>
      <p:sp>
        <p:nvSpPr>
          <p:cNvPr id="4" name="Content Placeholder 3">
            <a:extLst>
              <a:ext uri="{FF2B5EF4-FFF2-40B4-BE49-F238E27FC236}">
                <a16:creationId xmlns:a16="http://schemas.microsoft.com/office/drawing/2014/main" id="{40A72487-5714-90CF-CC01-268310EF27BC}"/>
              </a:ext>
            </a:extLst>
          </p:cNvPr>
          <p:cNvSpPr>
            <a:spLocks noGrp="1"/>
          </p:cNvSpPr>
          <p:nvPr>
            <p:ph idx="11"/>
          </p:nvPr>
        </p:nvSpPr>
        <p:spPr/>
        <p:txBody>
          <a:bodyPr/>
          <a:lstStyle/>
          <a:p>
            <a:pPr marL="0" indent="0">
              <a:lnSpc>
                <a:spcPct val="100000"/>
              </a:lnSpc>
              <a:spcBef>
                <a:spcPts val="600"/>
              </a:spcBef>
              <a:buNone/>
            </a:pPr>
            <a:r>
              <a:rPr lang="en-GB" dirty="0"/>
              <a:t>The President asks Marcus, the Secretary, to locate the original agreement. After an extensive search, Marcus reports that he cannot find the document. </a:t>
            </a:r>
          </a:p>
          <a:p>
            <a:pPr marL="0" indent="0">
              <a:lnSpc>
                <a:spcPct val="100000"/>
              </a:lnSpc>
              <a:spcBef>
                <a:spcPts val="600"/>
              </a:spcBef>
              <a:buNone/>
            </a:pPr>
            <a:endParaRPr lang="en-GB" b="1" dirty="0"/>
          </a:p>
          <a:p>
            <a:pPr marL="0" indent="0">
              <a:lnSpc>
                <a:spcPct val="100000"/>
              </a:lnSpc>
              <a:spcBef>
                <a:spcPts val="600"/>
              </a:spcBef>
              <a:buNone/>
            </a:pPr>
            <a:r>
              <a:rPr lang="en-GB" b="1" dirty="0"/>
              <a:t>What is the Root Cause?</a:t>
            </a:r>
            <a:endParaRPr lang="en-GB" dirty="0"/>
          </a:p>
          <a:p>
            <a:pPr marL="0" indent="0">
              <a:lnSpc>
                <a:spcPct val="100000"/>
              </a:lnSpc>
              <a:spcBef>
                <a:spcPts val="600"/>
              </a:spcBef>
              <a:buNone/>
            </a:pPr>
            <a:r>
              <a:rPr lang="en-GB" b="1" dirty="0"/>
              <a:t>What is/are the Root Solution(s)?</a:t>
            </a:r>
            <a:endParaRPr lang="en-GB" dirty="0"/>
          </a:p>
          <a:p>
            <a:endParaRPr lang="en-US" dirty="0"/>
          </a:p>
        </p:txBody>
      </p:sp>
    </p:spTree>
    <p:extLst>
      <p:ext uri="{BB962C8B-B14F-4D97-AF65-F5344CB8AC3E}">
        <p14:creationId xmlns:p14="http://schemas.microsoft.com/office/powerpoint/2010/main" val="21970231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71966-772C-CABF-18B2-AA7C1A7A52AA}"/>
              </a:ext>
            </a:extLst>
          </p:cNvPr>
          <p:cNvSpPr>
            <a:spLocks noGrp="1"/>
          </p:cNvSpPr>
          <p:nvPr>
            <p:ph type="title"/>
          </p:nvPr>
        </p:nvSpPr>
        <p:spPr/>
        <p:txBody>
          <a:bodyPr/>
          <a:lstStyle/>
          <a:p>
            <a:r>
              <a:rPr lang="en-GB" dirty="0"/>
              <a:t>Case Study 1: Missing Venue Agreement</a:t>
            </a:r>
            <a:endParaRPr lang="en-US" dirty="0"/>
          </a:p>
        </p:txBody>
      </p:sp>
      <p:sp>
        <p:nvSpPr>
          <p:cNvPr id="3" name="Content Placeholder 2">
            <a:extLst>
              <a:ext uri="{FF2B5EF4-FFF2-40B4-BE49-F238E27FC236}">
                <a16:creationId xmlns:a16="http://schemas.microsoft.com/office/drawing/2014/main" id="{13DDA4D4-3123-2D4F-428B-D10EABAC5799}"/>
              </a:ext>
            </a:extLst>
          </p:cNvPr>
          <p:cNvSpPr>
            <a:spLocks noGrp="1"/>
          </p:cNvSpPr>
          <p:nvPr>
            <p:ph idx="1"/>
          </p:nvPr>
        </p:nvSpPr>
        <p:spPr>
          <a:xfrm>
            <a:off x="432000" y="1278000"/>
            <a:ext cx="11412000" cy="5148000"/>
          </a:xfrm>
        </p:spPr>
        <p:txBody>
          <a:bodyPr/>
          <a:lstStyle/>
          <a:p>
            <a:pPr marL="0" indent="0">
              <a:buNone/>
            </a:pPr>
            <a:r>
              <a:rPr lang="en-GB" b="1" dirty="0"/>
              <a:t>5 Whys Analysis</a:t>
            </a:r>
          </a:p>
          <a:p>
            <a:pPr marL="457200" indent="-457200">
              <a:buFont typeface="+mj-lt"/>
              <a:buAutoNum type="arabicPeriod"/>
            </a:pPr>
            <a:r>
              <a:rPr lang="en-GB" sz="2000" b="1" dirty="0"/>
              <a:t>Why is the club unable to locate the original venue agreement? </a:t>
            </a:r>
            <a:endParaRPr lang="en-GB" sz="2000" dirty="0"/>
          </a:p>
          <a:p>
            <a:pPr lvl="1"/>
            <a:r>
              <a:rPr lang="en-GB" dirty="0"/>
              <a:t>Because the document is not stored in any of the club’s current filing locations. </a:t>
            </a:r>
          </a:p>
          <a:p>
            <a:pPr marL="457200" indent="-457200">
              <a:buFont typeface="+mj-lt"/>
              <a:buAutoNum type="arabicPeriod"/>
            </a:pPr>
            <a:r>
              <a:rPr lang="en-GB" sz="2000" b="1" dirty="0"/>
              <a:t>Why is </a:t>
            </a:r>
            <a:r>
              <a:rPr lang="en-US" sz="2000" b="1" dirty="0"/>
              <a:t>the document not stored in a current filing location</a:t>
            </a:r>
            <a:r>
              <a:rPr lang="en-GB" sz="2000" b="1" dirty="0"/>
              <a:t>? </a:t>
            </a:r>
          </a:p>
          <a:p>
            <a:pPr lvl="1"/>
            <a:r>
              <a:rPr lang="en-GB" dirty="0"/>
              <a:t>Because the agreement was never added to a central shared repository. </a:t>
            </a:r>
          </a:p>
          <a:p>
            <a:pPr marL="457200" indent="-457200">
              <a:buFont typeface="+mj-lt"/>
              <a:buAutoNum type="arabicPeriod"/>
            </a:pPr>
            <a:r>
              <a:rPr lang="en-GB" sz="2000" b="1" dirty="0"/>
              <a:t>Why was it not added to a central shared repository? </a:t>
            </a:r>
            <a:endParaRPr lang="en-GB" sz="2000" dirty="0"/>
          </a:p>
          <a:p>
            <a:pPr lvl="1"/>
            <a:r>
              <a:rPr lang="en-GB" dirty="0"/>
              <a:t>Because the club does not have a documented process for storing and transferring critical records. </a:t>
            </a:r>
          </a:p>
          <a:p>
            <a:pPr marL="457200" indent="-457200">
              <a:buFont typeface="+mj-lt"/>
              <a:buAutoNum type="arabicPeriod"/>
            </a:pPr>
            <a:r>
              <a:rPr lang="en-GB" sz="2000" b="1" dirty="0"/>
              <a:t>Why does the </a:t>
            </a:r>
            <a:r>
              <a:rPr lang="en-GB" sz="2000" b="1"/>
              <a:t>club not </a:t>
            </a:r>
            <a:r>
              <a:rPr lang="en-GB" sz="2000" b="1" dirty="0"/>
              <a:t>have a documented records management process ? </a:t>
            </a:r>
          </a:p>
          <a:p>
            <a:pPr lvl="1"/>
            <a:r>
              <a:rPr lang="en-GB" dirty="0"/>
              <a:t>Because record-keeping responsibilities are not clearly defined. </a:t>
            </a:r>
          </a:p>
          <a:p>
            <a:pPr marL="457200" indent="-457200">
              <a:buFont typeface="+mj-lt"/>
              <a:buAutoNum type="arabicPeriod"/>
            </a:pPr>
            <a:r>
              <a:rPr lang="en-GB" sz="2000" b="1" dirty="0"/>
              <a:t>Why are record-keeping responsibilities not clearly defined? </a:t>
            </a:r>
          </a:p>
          <a:p>
            <a:pPr lvl="1"/>
            <a:r>
              <a:rPr lang="en-GB" dirty="0"/>
              <a:t>Because the club does not have standardized officer transition and document management processes. </a:t>
            </a:r>
          </a:p>
          <a:p>
            <a:pPr marL="457200" indent="-457200">
              <a:buFont typeface="+mj-lt"/>
              <a:buAutoNum type="arabicPeriod"/>
            </a:pPr>
            <a:endParaRPr lang="en-US" dirty="0"/>
          </a:p>
        </p:txBody>
      </p:sp>
    </p:spTree>
    <p:extLst>
      <p:ext uri="{BB962C8B-B14F-4D97-AF65-F5344CB8AC3E}">
        <p14:creationId xmlns:p14="http://schemas.microsoft.com/office/powerpoint/2010/main" val="38027950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D27C8-3EEA-8052-11DB-871542CA5646}"/>
              </a:ext>
            </a:extLst>
          </p:cNvPr>
          <p:cNvSpPr>
            <a:spLocks noGrp="1"/>
          </p:cNvSpPr>
          <p:nvPr>
            <p:ph type="title"/>
          </p:nvPr>
        </p:nvSpPr>
        <p:spPr/>
        <p:txBody>
          <a:bodyPr/>
          <a:lstStyle/>
          <a:p>
            <a:r>
              <a:rPr lang="en-GB" dirty="0"/>
              <a:t>Case Study 1: Missing Venue Agreement</a:t>
            </a:r>
            <a:endParaRPr lang="en-US" spc="-40" dirty="0"/>
          </a:p>
        </p:txBody>
      </p:sp>
      <p:sp>
        <p:nvSpPr>
          <p:cNvPr id="3" name="Content Placeholder 2">
            <a:extLst>
              <a:ext uri="{FF2B5EF4-FFF2-40B4-BE49-F238E27FC236}">
                <a16:creationId xmlns:a16="http://schemas.microsoft.com/office/drawing/2014/main" id="{CC2B02EB-FA12-863B-5E13-28076F3E0E69}"/>
              </a:ext>
            </a:extLst>
          </p:cNvPr>
          <p:cNvSpPr>
            <a:spLocks noGrp="1"/>
          </p:cNvSpPr>
          <p:nvPr>
            <p:ph idx="1"/>
          </p:nvPr>
        </p:nvSpPr>
        <p:spPr/>
        <p:txBody>
          <a:bodyPr/>
          <a:lstStyle/>
          <a:p>
            <a:pPr marL="0" indent="0">
              <a:buNone/>
            </a:pPr>
            <a:r>
              <a:rPr lang="en-GB" b="1" dirty="0"/>
              <a:t>Root Cause </a:t>
            </a:r>
          </a:p>
          <a:p>
            <a:pPr marL="0" indent="0">
              <a:buNone/>
            </a:pPr>
            <a:r>
              <a:rPr lang="en-GB" dirty="0"/>
              <a:t>The club lacks a centralized, documented system for storing and transferring critical administrative documents. </a:t>
            </a:r>
          </a:p>
          <a:p>
            <a:endParaRPr lang="en-US" dirty="0"/>
          </a:p>
        </p:txBody>
      </p:sp>
      <p:sp>
        <p:nvSpPr>
          <p:cNvPr id="4" name="Content Placeholder 3">
            <a:extLst>
              <a:ext uri="{FF2B5EF4-FFF2-40B4-BE49-F238E27FC236}">
                <a16:creationId xmlns:a16="http://schemas.microsoft.com/office/drawing/2014/main" id="{5633B0B2-E4E9-0E0E-FF44-0CC916FFB9BC}"/>
              </a:ext>
            </a:extLst>
          </p:cNvPr>
          <p:cNvSpPr>
            <a:spLocks noGrp="1"/>
          </p:cNvSpPr>
          <p:nvPr>
            <p:ph idx="11"/>
          </p:nvPr>
        </p:nvSpPr>
        <p:spPr/>
        <p:txBody>
          <a:bodyPr/>
          <a:lstStyle/>
          <a:p>
            <a:pPr marL="0" indent="0">
              <a:buNone/>
            </a:pPr>
            <a:r>
              <a:rPr lang="en-GB" b="1" dirty="0"/>
              <a:t>Root Solution</a:t>
            </a:r>
            <a:r>
              <a:rPr lang="en-GB" dirty="0"/>
              <a:t> </a:t>
            </a:r>
          </a:p>
          <a:p>
            <a:pPr marL="0" indent="0">
              <a:buNone/>
            </a:pPr>
            <a:r>
              <a:rPr lang="en-GB" dirty="0"/>
              <a:t>Create a shared, secure document repository (such as a cloud folder or FreeToastHost file area) with clear naming conventions, access for key officers, and a documented handover process. </a:t>
            </a:r>
          </a:p>
          <a:p>
            <a:pPr marL="0" indent="0">
              <a:buNone/>
            </a:pPr>
            <a:endParaRPr lang="en-US" dirty="0"/>
          </a:p>
        </p:txBody>
      </p:sp>
    </p:spTree>
    <p:extLst>
      <p:ext uri="{BB962C8B-B14F-4D97-AF65-F5344CB8AC3E}">
        <p14:creationId xmlns:p14="http://schemas.microsoft.com/office/powerpoint/2010/main" val="9077517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98A0A-1CE6-955E-AB1C-A6E1E68699FA}"/>
              </a:ext>
            </a:extLst>
          </p:cNvPr>
          <p:cNvSpPr>
            <a:spLocks noGrp="1"/>
          </p:cNvSpPr>
          <p:nvPr>
            <p:ph type="title"/>
          </p:nvPr>
        </p:nvSpPr>
        <p:spPr/>
        <p:txBody>
          <a:bodyPr/>
          <a:lstStyle/>
          <a:p>
            <a:r>
              <a:rPr lang="en-GB" dirty="0"/>
              <a:t>Case Study 2: Agenda Reconciliation and Missing Minutes </a:t>
            </a:r>
            <a:endParaRPr lang="en-US" dirty="0"/>
          </a:p>
        </p:txBody>
      </p:sp>
      <p:sp>
        <p:nvSpPr>
          <p:cNvPr id="3" name="Content Placeholder 2">
            <a:extLst>
              <a:ext uri="{FF2B5EF4-FFF2-40B4-BE49-F238E27FC236}">
                <a16:creationId xmlns:a16="http://schemas.microsoft.com/office/drawing/2014/main" id="{0EDC348F-37AC-4983-D3C5-64A160C5F8C6}"/>
              </a:ext>
            </a:extLst>
          </p:cNvPr>
          <p:cNvSpPr>
            <a:spLocks noGrp="1"/>
          </p:cNvSpPr>
          <p:nvPr>
            <p:ph idx="1"/>
          </p:nvPr>
        </p:nvSpPr>
        <p:spPr>
          <a:xfrm>
            <a:off x="432000" y="1390389"/>
            <a:ext cx="5664000" cy="4786574"/>
          </a:xfrm>
        </p:spPr>
        <p:txBody>
          <a:bodyPr/>
          <a:lstStyle/>
          <a:p>
            <a:pPr marL="0" indent="0">
              <a:lnSpc>
                <a:spcPct val="100000"/>
              </a:lnSpc>
              <a:spcBef>
                <a:spcPts val="600"/>
              </a:spcBef>
              <a:buNone/>
            </a:pPr>
            <a:r>
              <a:rPr lang="en-GB" b="1" dirty="0"/>
              <a:t>Scenario</a:t>
            </a:r>
          </a:p>
          <a:p>
            <a:pPr marL="0" indent="0">
              <a:lnSpc>
                <a:spcPct val="100000"/>
              </a:lnSpc>
              <a:spcBef>
                <a:spcPts val="600"/>
              </a:spcBef>
              <a:buNone/>
            </a:pPr>
            <a:r>
              <a:rPr lang="en-GB" dirty="0"/>
              <a:t>Meadowbrook Orators meets twice a month. The Club President notices that the agenda on </a:t>
            </a:r>
            <a:r>
              <a:rPr lang="en-GB" dirty="0" err="1"/>
              <a:t>FreeToastHost</a:t>
            </a:r>
            <a:r>
              <a:rPr lang="en-GB" dirty="0"/>
              <a:t> (FTH) does not match recent club decisions. </a:t>
            </a:r>
          </a:p>
          <a:p>
            <a:pPr marL="0" indent="0">
              <a:lnSpc>
                <a:spcPct val="100000"/>
              </a:lnSpc>
              <a:spcBef>
                <a:spcPts val="600"/>
              </a:spcBef>
              <a:buNone/>
            </a:pPr>
            <a:r>
              <a:rPr lang="en-GB" dirty="0"/>
              <a:t>Priya, the Secretary, also discovers that minutes from the previous meeting have not been uploaded. Members need those minutes to confirm decisions about an upcoming venue review. </a:t>
            </a:r>
          </a:p>
        </p:txBody>
      </p:sp>
      <p:sp>
        <p:nvSpPr>
          <p:cNvPr id="4" name="Content Placeholder 3">
            <a:extLst>
              <a:ext uri="{FF2B5EF4-FFF2-40B4-BE49-F238E27FC236}">
                <a16:creationId xmlns:a16="http://schemas.microsoft.com/office/drawing/2014/main" id="{8C80F328-780D-109A-D94D-53F671BF73F1}"/>
              </a:ext>
            </a:extLst>
          </p:cNvPr>
          <p:cNvSpPr>
            <a:spLocks noGrp="1"/>
          </p:cNvSpPr>
          <p:nvPr>
            <p:ph idx="11"/>
          </p:nvPr>
        </p:nvSpPr>
        <p:spPr/>
        <p:txBody>
          <a:bodyPr/>
          <a:lstStyle/>
          <a:p>
            <a:pPr marL="0" indent="0">
              <a:buNone/>
            </a:pPr>
            <a:endParaRPr lang="en-GB" b="1" dirty="0"/>
          </a:p>
          <a:p>
            <a:pPr marL="0" indent="0">
              <a:lnSpc>
                <a:spcPct val="100000"/>
              </a:lnSpc>
              <a:spcBef>
                <a:spcPts val="600"/>
              </a:spcBef>
              <a:buNone/>
            </a:pPr>
            <a:r>
              <a:rPr lang="en-GB" b="1" dirty="0"/>
              <a:t>What is the Root Cause?</a:t>
            </a:r>
            <a:endParaRPr lang="en-GB" dirty="0"/>
          </a:p>
          <a:p>
            <a:pPr marL="0" indent="0">
              <a:lnSpc>
                <a:spcPct val="100000"/>
              </a:lnSpc>
              <a:spcBef>
                <a:spcPts val="600"/>
              </a:spcBef>
              <a:buNone/>
            </a:pPr>
            <a:r>
              <a:rPr lang="en-GB" b="1" dirty="0"/>
              <a:t>What is/are the Root Solution(s)?</a:t>
            </a:r>
            <a:endParaRPr lang="en-GB" dirty="0"/>
          </a:p>
          <a:p>
            <a:endParaRPr lang="en-US" dirty="0"/>
          </a:p>
        </p:txBody>
      </p:sp>
    </p:spTree>
    <p:extLst>
      <p:ext uri="{BB962C8B-B14F-4D97-AF65-F5344CB8AC3E}">
        <p14:creationId xmlns:p14="http://schemas.microsoft.com/office/powerpoint/2010/main" val="4653420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595D7-4819-0533-FC3B-C367AA774DAA}"/>
              </a:ext>
            </a:extLst>
          </p:cNvPr>
          <p:cNvSpPr>
            <a:spLocks noGrp="1"/>
          </p:cNvSpPr>
          <p:nvPr>
            <p:ph type="title"/>
          </p:nvPr>
        </p:nvSpPr>
        <p:spPr/>
        <p:txBody>
          <a:bodyPr/>
          <a:lstStyle/>
          <a:p>
            <a:r>
              <a:rPr lang="en-GB" dirty="0"/>
              <a:t>Case Study 2: Agenda Reconciliation and Missing Minutes</a:t>
            </a:r>
            <a:endParaRPr lang="en-US" dirty="0"/>
          </a:p>
        </p:txBody>
      </p:sp>
      <p:sp>
        <p:nvSpPr>
          <p:cNvPr id="3" name="Content Placeholder 2">
            <a:extLst>
              <a:ext uri="{FF2B5EF4-FFF2-40B4-BE49-F238E27FC236}">
                <a16:creationId xmlns:a16="http://schemas.microsoft.com/office/drawing/2014/main" id="{16A9E436-8A0C-9CB8-948A-48A860CE6F8A}"/>
              </a:ext>
            </a:extLst>
          </p:cNvPr>
          <p:cNvSpPr>
            <a:spLocks noGrp="1"/>
          </p:cNvSpPr>
          <p:nvPr>
            <p:ph idx="1"/>
          </p:nvPr>
        </p:nvSpPr>
        <p:spPr>
          <a:xfrm>
            <a:off x="432000" y="1278000"/>
            <a:ext cx="11601504" cy="4899600"/>
          </a:xfrm>
        </p:spPr>
        <p:txBody>
          <a:bodyPr lIns="108000" tIns="72000" rIns="72000" bIns="72000" anchor="t"/>
          <a:lstStyle/>
          <a:p>
            <a:pPr marL="0" indent="0">
              <a:lnSpc>
                <a:spcPct val="100000"/>
              </a:lnSpc>
              <a:buNone/>
            </a:pPr>
            <a:r>
              <a:rPr lang="en-GB" b="1" dirty="0"/>
              <a:t>5 Whys Analysis</a:t>
            </a:r>
          </a:p>
          <a:p>
            <a:pPr marL="457200" indent="-457200">
              <a:lnSpc>
                <a:spcPct val="100000"/>
              </a:lnSpc>
              <a:buAutoNum type="arabicPeriod"/>
            </a:pPr>
            <a:r>
              <a:rPr lang="en-GB" sz="2000" b="1" dirty="0">
                <a:latin typeface="Arial"/>
                <a:cs typeface="Arial"/>
              </a:rPr>
              <a:t>Why is the agenda incorrect?</a:t>
            </a:r>
            <a:r>
              <a:rPr lang="en-GB" sz="2000" dirty="0">
                <a:latin typeface="Arial"/>
                <a:cs typeface="Arial"/>
              </a:rPr>
              <a:t> </a:t>
            </a:r>
            <a:endParaRPr lang="en-GB" dirty="0"/>
          </a:p>
          <a:p>
            <a:pPr lvl="1">
              <a:lnSpc>
                <a:spcPct val="100000"/>
              </a:lnSpc>
              <a:buFont typeface="Wingdings" pitchFamily="2" charset="2"/>
              <a:buChar char="§"/>
            </a:pPr>
            <a:r>
              <a:rPr lang="en-GB" dirty="0">
                <a:latin typeface="Arial"/>
                <a:cs typeface="Arial"/>
              </a:rPr>
              <a:t>Because agenda updates decided by the club were not transferred into FreeToastHost (FTH). </a:t>
            </a:r>
            <a:endParaRPr lang="en-GB" dirty="0"/>
          </a:p>
          <a:p>
            <a:pPr marL="457200" indent="-457200">
              <a:lnSpc>
                <a:spcPct val="100000"/>
              </a:lnSpc>
              <a:buAutoNum type="arabicPeriod"/>
            </a:pPr>
            <a:r>
              <a:rPr lang="en-GB" sz="2000" b="1" dirty="0">
                <a:latin typeface="Arial"/>
                <a:cs typeface="Arial"/>
              </a:rPr>
              <a:t>Why were the updates not transferred?</a:t>
            </a:r>
            <a:r>
              <a:rPr lang="en-GB" sz="2000" dirty="0">
                <a:latin typeface="Arial"/>
                <a:cs typeface="Arial"/>
              </a:rPr>
              <a:t> </a:t>
            </a:r>
            <a:endParaRPr lang="en-GB" dirty="0"/>
          </a:p>
          <a:p>
            <a:pPr lvl="1">
              <a:lnSpc>
                <a:spcPct val="100000"/>
              </a:lnSpc>
              <a:buFont typeface="Wingdings" pitchFamily="2" charset="2"/>
              <a:buChar char="§"/>
            </a:pPr>
            <a:r>
              <a:rPr lang="en-GB" dirty="0">
                <a:latin typeface="Arial"/>
                <a:cs typeface="Arial"/>
              </a:rPr>
              <a:t>Because there is no consistent process for updating and verifying club records. </a:t>
            </a:r>
            <a:endParaRPr lang="en-GB" dirty="0"/>
          </a:p>
          <a:p>
            <a:pPr marL="457200" indent="-457200">
              <a:lnSpc>
                <a:spcPct val="100000"/>
              </a:lnSpc>
              <a:buAutoNum type="arabicPeriod"/>
            </a:pPr>
            <a:r>
              <a:rPr lang="en-GB" sz="2000" b="1" dirty="0">
                <a:latin typeface="Arial"/>
                <a:cs typeface="Arial"/>
              </a:rPr>
              <a:t>Why is there no consistent process?</a:t>
            </a:r>
            <a:r>
              <a:rPr lang="en-GB" sz="2000" dirty="0">
                <a:latin typeface="Arial"/>
                <a:cs typeface="Arial"/>
              </a:rPr>
              <a:t> </a:t>
            </a:r>
            <a:endParaRPr lang="en-GB" dirty="0"/>
          </a:p>
          <a:p>
            <a:pPr lvl="1">
              <a:lnSpc>
                <a:spcPct val="100000"/>
              </a:lnSpc>
              <a:buFont typeface="Wingdings" pitchFamily="2" charset="2"/>
              <a:buChar char="§"/>
            </a:pPr>
            <a:r>
              <a:rPr lang="en-GB" dirty="0">
                <a:latin typeface="Arial"/>
                <a:cs typeface="Arial"/>
              </a:rPr>
              <a:t>Because club officers assume others are maintaining FTH without a shared workflow. </a:t>
            </a:r>
            <a:endParaRPr lang="en-GB" dirty="0"/>
          </a:p>
          <a:p>
            <a:pPr marL="457200" indent="-457200">
              <a:lnSpc>
                <a:spcPct val="100000"/>
              </a:lnSpc>
              <a:buAutoNum type="arabicPeriod"/>
            </a:pPr>
            <a:r>
              <a:rPr lang="en-GB" sz="2000" b="1" dirty="0">
                <a:latin typeface="Arial"/>
                <a:cs typeface="Arial"/>
              </a:rPr>
              <a:t>Why are responsibilities assumed rather than assigned?</a:t>
            </a:r>
            <a:r>
              <a:rPr lang="en-GB" sz="2000" dirty="0">
                <a:latin typeface="Arial"/>
                <a:cs typeface="Arial"/>
              </a:rPr>
              <a:t> </a:t>
            </a:r>
            <a:endParaRPr lang="en-GB" dirty="0"/>
          </a:p>
          <a:p>
            <a:pPr lvl="1">
              <a:lnSpc>
                <a:spcPct val="100000"/>
              </a:lnSpc>
              <a:buFont typeface="Wingdings" pitchFamily="2" charset="2"/>
              <a:buChar char="§"/>
            </a:pPr>
            <a:r>
              <a:rPr lang="en-GB" dirty="0">
                <a:latin typeface="Arial"/>
                <a:cs typeface="Arial"/>
              </a:rPr>
              <a:t>Because documentation and website maintenance responsibilities are not clearly defined. </a:t>
            </a:r>
            <a:endParaRPr lang="en-GB" dirty="0"/>
          </a:p>
          <a:p>
            <a:pPr marL="457200" indent="-457200">
              <a:lnSpc>
                <a:spcPct val="100000"/>
              </a:lnSpc>
              <a:buAutoNum type="arabicPeriod"/>
            </a:pPr>
            <a:r>
              <a:rPr lang="en-GB" sz="2000" b="1" dirty="0">
                <a:latin typeface="Arial"/>
                <a:cs typeface="Arial"/>
              </a:rPr>
              <a:t>Why </a:t>
            </a:r>
            <a:r>
              <a:rPr lang="en-GB" sz="2000" b="1" dirty="0">
                <a:cs typeface="Arial"/>
              </a:rPr>
              <a:t>are responsibilities not clearly defined</a:t>
            </a:r>
            <a:r>
              <a:rPr lang="en-GB" sz="2000" b="1" dirty="0">
                <a:latin typeface="Arial"/>
                <a:cs typeface="Arial"/>
              </a:rPr>
              <a:t>? </a:t>
            </a:r>
            <a:endParaRPr lang="en-GB" b="1" dirty="0"/>
          </a:p>
          <a:p>
            <a:pPr lvl="1">
              <a:lnSpc>
                <a:spcPct val="100000"/>
              </a:lnSpc>
              <a:buFont typeface="Wingdings" pitchFamily="2" charset="2"/>
              <a:buChar char="§"/>
            </a:pPr>
            <a:r>
              <a:rPr lang="en-GB" dirty="0">
                <a:latin typeface="Arial"/>
                <a:cs typeface="Arial"/>
              </a:rPr>
              <a:t>Because the club does not have a standardized workflow for record management and officer handover. </a:t>
            </a:r>
            <a:endParaRPr lang="en-GB" dirty="0"/>
          </a:p>
          <a:p>
            <a:pPr marL="457200" indent="-457200">
              <a:buFont typeface="+mj-lt"/>
              <a:buAutoNum type="arabicPeriod"/>
            </a:pPr>
            <a:endParaRPr lang="en-US" dirty="0"/>
          </a:p>
        </p:txBody>
      </p:sp>
    </p:spTree>
    <p:extLst>
      <p:ext uri="{BB962C8B-B14F-4D97-AF65-F5344CB8AC3E}">
        <p14:creationId xmlns:p14="http://schemas.microsoft.com/office/powerpoint/2010/main" val="1530736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9C41A-E2F0-2199-202B-A200EFCEDC37}"/>
              </a:ext>
            </a:extLst>
          </p:cNvPr>
          <p:cNvSpPr>
            <a:spLocks noGrp="1"/>
          </p:cNvSpPr>
          <p:nvPr>
            <p:ph type="title"/>
          </p:nvPr>
        </p:nvSpPr>
        <p:spPr/>
        <p:txBody>
          <a:bodyPr/>
          <a:lstStyle/>
          <a:p>
            <a:r>
              <a:rPr lang="en-GB" dirty="0"/>
              <a:t>Case Study 2: Agenda Reconciliation and Missing Minutes </a:t>
            </a:r>
            <a:endParaRPr lang="en-US" dirty="0"/>
          </a:p>
        </p:txBody>
      </p:sp>
      <p:sp>
        <p:nvSpPr>
          <p:cNvPr id="3" name="Content Placeholder 2">
            <a:extLst>
              <a:ext uri="{FF2B5EF4-FFF2-40B4-BE49-F238E27FC236}">
                <a16:creationId xmlns:a16="http://schemas.microsoft.com/office/drawing/2014/main" id="{B48A3ED9-D293-FAD4-1CAF-6FF14826C325}"/>
              </a:ext>
            </a:extLst>
          </p:cNvPr>
          <p:cNvSpPr>
            <a:spLocks noGrp="1"/>
          </p:cNvSpPr>
          <p:nvPr>
            <p:ph idx="1"/>
          </p:nvPr>
        </p:nvSpPr>
        <p:spPr/>
        <p:txBody>
          <a:bodyPr/>
          <a:lstStyle/>
          <a:p>
            <a:pPr marL="0" indent="0">
              <a:lnSpc>
                <a:spcPct val="100000"/>
              </a:lnSpc>
              <a:spcBef>
                <a:spcPts val="600"/>
              </a:spcBef>
              <a:buNone/>
            </a:pPr>
            <a:r>
              <a:rPr lang="en-GB" b="1" dirty="0"/>
              <a:t>Root Cause</a:t>
            </a:r>
            <a:endParaRPr lang="en-GB" dirty="0"/>
          </a:p>
          <a:p>
            <a:pPr marL="0" indent="0">
              <a:spcBef>
                <a:spcPts val="600"/>
              </a:spcBef>
              <a:buNone/>
            </a:pPr>
            <a:r>
              <a:rPr lang="en-US" dirty="0"/>
              <a:t>The club lacks a standardized process for maintaining club records, updating FTH, and transferring responsibilities between officers.</a:t>
            </a:r>
          </a:p>
          <a:p>
            <a:pPr marL="0" indent="0">
              <a:lnSpc>
                <a:spcPct val="100000"/>
              </a:lnSpc>
              <a:spcBef>
                <a:spcPts val="600"/>
              </a:spcBef>
              <a:buNone/>
            </a:pPr>
            <a:endParaRPr lang="en-GB" dirty="0"/>
          </a:p>
          <a:p>
            <a:endParaRPr lang="en-US" dirty="0"/>
          </a:p>
        </p:txBody>
      </p:sp>
      <p:sp>
        <p:nvSpPr>
          <p:cNvPr id="4" name="Content Placeholder 3">
            <a:extLst>
              <a:ext uri="{FF2B5EF4-FFF2-40B4-BE49-F238E27FC236}">
                <a16:creationId xmlns:a16="http://schemas.microsoft.com/office/drawing/2014/main" id="{19CBED4E-948A-B25B-19C1-FBF64F278A02}"/>
              </a:ext>
            </a:extLst>
          </p:cNvPr>
          <p:cNvSpPr>
            <a:spLocks noGrp="1"/>
          </p:cNvSpPr>
          <p:nvPr>
            <p:ph idx="11"/>
          </p:nvPr>
        </p:nvSpPr>
        <p:spPr/>
        <p:txBody>
          <a:bodyPr/>
          <a:lstStyle/>
          <a:p>
            <a:pPr marL="0" indent="0">
              <a:lnSpc>
                <a:spcPct val="100000"/>
              </a:lnSpc>
              <a:spcBef>
                <a:spcPts val="600"/>
              </a:spcBef>
              <a:buNone/>
            </a:pPr>
            <a:r>
              <a:rPr lang="en-GB" b="1" dirty="0"/>
              <a:t>Root Solution</a:t>
            </a:r>
            <a:endParaRPr lang="en-GB" dirty="0"/>
          </a:p>
          <a:p>
            <a:pPr marL="0" indent="0">
              <a:lnSpc>
                <a:spcPct val="100000"/>
              </a:lnSpc>
              <a:spcBef>
                <a:spcPts val="600"/>
              </a:spcBef>
              <a:buNone/>
            </a:pPr>
            <a:r>
              <a:rPr lang="en-GB" dirty="0"/>
              <a:t>Implement a standardized pre‑meeting checklist for agenda updates and a post‑meeting minutes workflow with deadlines and shared responsibility. </a:t>
            </a:r>
          </a:p>
          <a:p>
            <a:endParaRPr lang="en-US" dirty="0"/>
          </a:p>
        </p:txBody>
      </p:sp>
    </p:spTree>
    <p:extLst>
      <p:ext uri="{BB962C8B-B14F-4D97-AF65-F5344CB8AC3E}">
        <p14:creationId xmlns:p14="http://schemas.microsoft.com/office/powerpoint/2010/main" val="11443057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65C80-978C-948A-5AEB-4B4D147D4EE6}"/>
              </a:ext>
            </a:extLst>
          </p:cNvPr>
          <p:cNvSpPr>
            <a:spLocks noGrp="1"/>
          </p:cNvSpPr>
          <p:nvPr>
            <p:ph type="title"/>
          </p:nvPr>
        </p:nvSpPr>
        <p:spPr/>
        <p:txBody>
          <a:bodyPr/>
          <a:lstStyle/>
          <a:p>
            <a:r>
              <a:rPr lang="en-GB" dirty="0"/>
              <a:t>Case Study 3: Missed Officer List Submission Date </a:t>
            </a:r>
            <a:endParaRPr lang="en-US" dirty="0"/>
          </a:p>
        </p:txBody>
      </p:sp>
      <p:sp>
        <p:nvSpPr>
          <p:cNvPr id="3" name="Content Placeholder 2">
            <a:extLst>
              <a:ext uri="{FF2B5EF4-FFF2-40B4-BE49-F238E27FC236}">
                <a16:creationId xmlns:a16="http://schemas.microsoft.com/office/drawing/2014/main" id="{BF4B572B-CCF0-83F1-96CC-E8736BD6FE83}"/>
              </a:ext>
            </a:extLst>
          </p:cNvPr>
          <p:cNvSpPr>
            <a:spLocks noGrp="1"/>
          </p:cNvSpPr>
          <p:nvPr>
            <p:ph idx="1"/>
          </p:nvPr>
        </p:nvSpPr>
        <p:spPr/>
        <p:txBody>
          <a:bodyPr/>
          <a:lstStyle/>
          <a:p>
            <a:pPr marL="0" indent="0">
              <a:lnSpc>
                <a:spcPct val="100000"/>
              </a:lnSpc>
              <a:spcBef>
                <a:spcPts val="600"/>
              </a:spcBef>
              <a:buNone/>
            </a:pPr>
            <a:r>
              <a:rPr lang="en-GB" b="1" dirty="0"/>
              <a:t>Scenario</a:t>
            </a:r>
          </a:p>
          <a:p>
            <a:pPr marL="0" indent="0">
              <a:lnSpc>
                <a:spcPct val="100000"/>
              </a:lnSpc>
              <a:spcBef>
                <a:spcPts val="600"/>
              </a:spcBef>
              <a:buNone/>
            </a:pPr>
            <a:r>
              <a:rPr lang="en-GB" dirty="0"/>
              <a:t>Silver Oaks Speakers elects new officers in May. The President reminds Helen to submit the Club Officer List before June 30. </a:t>
            </a:r>
          </a:p>
          <a:p>
            <a:pPr marL="0" indent="0">
              <a:lnSpc>
                <a:spcPct val="100000"/>
              </a:lnSpc>
              <a:spcBef>
                <a:spcPts val="600"/>
              </a:spcBef>
              <a:buNone/>
            </a:pPr>
            <a:r>
              <a:rPr lang="en-GB" dirty="0"/>
              <a:t>The list is not submitted, delaying updates to Toastmasters International records and causing the club to miss its DCP administrative goal. </a:t>
            </a:r>
          </a:p>
          <a:p>
            <a:pPr marL="0" indent="0">
              <a:lnSpc>
                <a:spcPct val="100000"/>
              </a:lnSpc>
              <a:spcBef>
                <a:spcPts val="600"/>
              </a:spcBef>
              <a:buNone/>
            </a:pPr>
            <a:endParaRPr lang="en-US" dirty="0"/>
          </a:p>
        </p:txBody>
      </p:sp>
      <p:sp>
        <p:nvSpPr>
          <p:cNvPr id="4" name="Content Placeholder 3">
            <a:extLst>
              <a:ext uri="{FF2B5EF4-FFF2-40B4-BE49-F238E27FC236}">
                <a16:creationId xmlns:a16="http://schemas.microsoft.com/office/drawing/2014/main" id="{EE84B753-ECEF-04DC-C38E-90A7E818556E}"/>
              </a:ext>
            </a:extLst>
          </p:cNvPr>
          <p:cNvSpPr>
            <a:spLocks noGrp="1"/>
          </p:cNvSpPr>
          <p:nvPr>
            <p:ph idx="11"/>
          </p:nvPr>
        </p:nvSpPr>
        <p:spPr/>
        <p:txBody>
          <a:bodyPr/>
          <a:lstStyle/>
          <a:p>
            <a:pPr marL="0" marR="0" lvl="0" indent="0" algn="l" defTabSz="914400" rtl="0" eaLnBrk="1" fontAlgn="auto" latinLnBrk="0" hangingPunct="1">
              <a:lnSpc>
                <a:spcPct val="100000"/>
              </a:lnSpc>
              <a:spcBef>
                <a:spcPts val="600"/>
              </a:spcBef>
              <a:spcAft>
                <a:spcPts val="0"/>
              </a:spcAft>
              <a:buClrTx/>
              <a:buSzTx/>
              <a:buFont typeface="Wingdings" pitchFamily="2" charset="2"/>
              <a:buNone/>
              <a:tabLst/>
              <a:defRPr/>
            </a:pPr>
            <a:endParaRPr kumimoji="0" lang="en-GB" sz="2400" b="1" i="0" u="none" strike="noStrike" kern="1200" cap="none" spc="0" normalizeH="0" baseline="0" noProof="0" dirty="0">
              <a:ln>
                <a:noFill/>
              </a:ln>
              <a:solidFill>
                <a:srgbClr val="FFFFFF"/>
              </a:solidFill>
              <a:effectLst/>
              <a:uLnTx/>
              <a:uFillTx/>
              <a:latin typeface="Arial" panose="020B0604020202020204"/>
              <a:ea typeface="+mn-ea"/>
              <a:cs typeface="+mn-cs"/>
            </a:endParaRPr>
          </a:p>
          <a:p>
            <a:pPr marL="0" indent="0">
              <a:lnSpc>
                <a:spcPct val="100000"/>
              </a:lnSpc>
              <a:spcBef>
                <a:spcPts val="600"/>
              </a:spcBef>
              <a:buNone/>
            </a:pPr>
            <a:r>
              <a:rPr lang="en-GB" b="1" dirty="0"/>
              <a:t>What is the Root Cause?</a:t>
            </a:r>
            <a:endParaRPr lang="en-GB" dirty="0"/>
          </a:p>
          <a:p>
            <a:pPr marL="0" indent="0">
              <a:lnSpc>
                <a:spcPct val="100000"/>
              </a:lnSpc>
              <a:spcBef>
                <a:spcPts val="600"/>
              </a:spcBef>
              <a:buNone/>
            </a:pPr>
            <a:r>
              <a:rPr lang="en-GB" b="1" dirty="0"/>
              <a:t>What is/are the Root Solution(s)?</a:t>
            </a:r>
            <a:endParaRPr lang="en-GB" dirty="0"/>
          </a:p>
          <a:p>
            <a:pPr marL="0" indent="0">
              <a:buNone/>
            </a:pPr>
            <a:endParaRPr lang="en-US" dirty="0"/>
          </a:p>
        </p:txBody>
      </p:sp>
    </p:spTree>
    <p:extLst>
      <p:ext uri="{BB962C8B-B14F-4D97-AF65-F5344CB8AC3E}">
        <p14:creationId xmlns:p14="http://schemas.microsoft.com/office/powerpoint/2010/main" val="312939549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86AE0-8505-7432-C15B-D24510C8DC0C}"/>
              </a:ext>
            </a:extLst>
          </p:cNvPr>
          <p:cNvSpPr>
            <a:spLocks noGrp="1"/>
          </p:cNvSpPr>
          <p:nvPr>
            <p:ph type="title"/>
          </p:nvPr>
        </p:nvSpPr>
        <p:spPr/>
        <p:txBody>
          <a:bodyPr/>
          <a:lstStyle/>
          <a:p>
            <a:r>
              <a:rPr lang="en-GB" dirty="0"/>
              <a:t>Case Study 3: Missed Officer List Submission Date </a:t>
            </a:r>
            <a:endParaRPr lang="en-US" dirty="0"/>
          </a:p>
        </p:txBody>
      </p:sp>
      <p:sp>
        <p:nvSpPr>
          <p:cNvPr id="3" name="Content Placeholder 2">
            <a:extLst>
              <a:ext uri="{FF2B5EF4-FFF2-40B4-BE49-F238E27FC236}">
                <a16:creationId xmlns:a16="http://schemas.microsoft.com/office/drawing/2014/main" id="{2B995D23-C29E-5E79-D94A-6AD47433C449}"/>
              </a:ext>
            </a:extLst>
          </p:cNvPr>
          <p:cNvSpPr>
            <a:spLocks noGrp="1"/>
          </p:cNvSpPr>
          <p:nvPr>
            <p:ph idx="1"/>
          </p:nvPr>
        </p:nvSpPr>
        <p:spPr/>
        <p:txBody>
          <a:bodyPr/>
          <a:lstStyle/>
          <a:p>
            <a:pPr marL="0" indent="0">
              <a:lnSpc>
                <a:spcPct val="100000"/>
              </a:lnSpc>
              <a:buNone/>
            </a:pPr>
            <a:r>
              <a:rPr lang="en-GB" b="1" dirty="0"/>
              <a:t>5 Whys Analysis</a:t>
            </a:r>
          </a:p>
          <a:p>
            <a:pPr marL="457200" indent="-457200">
              <a:lnSpc>
                <a:spcPct val="100000"/>
              </a:lnSpc>
              <a:buFont typeface="+mj-lt"/>
              <a:buAutoNum type="arabicPeriod"/>
            </a:pPr>
            <a:r>
              <a:rPr lang="en-GB" sz="2000" b="1" dirty="0"/>
              <a:t>Why was the club officer list not submitted? </a:t>
            </a:r>
            <a:endParaRPr lang="en-GB" sz="2000" dirty="0"/>
          </a:p>
          <a:p>
            <a:pPr lvl="1">
              <a:lnSpc>
                <a:spcPct val="100000"/>
              </a:lnSpc>
            </a:pPr>
            <a:r>
              <a:rPr lang="en-GB" dirty="0"/>
              <a:t>Because the Secretary did not complete the submission by the deadline. </a:t>
            </a:r>
          </a:p>
          <a:p>
            <a:pPr marL="457200" indent="-457200">
              <a:lnSpc>
                <a:spcPct val="100000"/>
              </a:lnSpc>
              <a:buFont typeface="+mj-lt"/>
              <a:buAutoNum type="arabicPeriod"/>
            </a:pPr>
            <a:r>
              <a:rPr lang="en-GB" sz="2000" b="1" dirty="0"/>
              <a:t>Why was the deadline missed?  </a:t>
            </a:r>
            <a:endParaRPr lang="en-GB" sz="2000" dirty="0"/>
          </a:p>
          <a:p>
            <a:pPr lvl="1">
              <a:lnSpc>
                <a:spcPct val="100000"/>
              </a:lnSpc>
            </a:pPr>
            <a:r>
              <a:rPr lang="en-GB" dirty="0"/>
              <a:t>Because she did not have a reminder system or workflow for annual submissions. </a:t>
            </a:r>
          </a:p>
          <a:p>
            <a:pPr marL="457200" indent="-457200">
              <a:lnSpc>
                <a:spcPct val="100000"/>
              </a:lnSpc>
              <a:buFont typeface="+mj-lt"/>
              <a:buAutoNum type="arabicPeriod"/>
            </a:pPr>
            <a:r>
              <a:rPr lang="en-GB" sz="2000" b="1" dirty="0"/>
              <a:t>Why was there no reminder or tracking system? </a:t>
            </a:r>
            <a:endParaRPr lang="en-GB" sz="2000" dirty="0"/>
          </a:p>
          <a:p>
            <a:pPr lvl="1">
              <a:lnSpc>
                <a:spcPct val="100000"/>
              </a:lnSpc>
            </a:pPr>
            <a:r>
              <a:rPr lang="en-GB" dirty="0"/>
              <a:t>Because the club lacks a documented process for tracking mandatory deadlines. </a:t>
            </a:r>
          </a:p>
          <a:p>
            <a:pPr marL="457200" indent="-457200">
              <a:lnSpc>
                <a:spcPct val="100000"/>
              </a:lnSpc>
              <a:buFont typeface="+mj-lt"/>
              <a:buAutoNum type="arabicPeriod"/>
            </a:pPr>
            <a:r>
              <a:rPr lang="en-GB" sz="2000" b="1" dirty="0"/>
              <a:t>Why does the club lack a documented process? </a:t>
            </a:r>
            <a:endParaRPr lang="en-GB" sz="2000" dirty="0"/>
          </a:p>
          <a:p>
            <a:pPr lvl="1">
              <a:lnSpc>
                <a:spcPct val="100000"/>
              </a:lnSpc>
            </a:pPr>
            <a:r>
              <a:rPr lang="en-GB" dirty="0"/>
              <a:t>Because officer responsibilities were not formally handed over. </a:t>
            </a:r>
          </a:p>
          <a:p>
            <a:pPr marL="457200" indent="-457200">
              <a:lnSpc>
                <a:spcPct val="100000"/>
              </a:lnSpc>
              <a:buFont typeface="+mj-lt"/>
              <a:buAutoNum type="arabicPeriod"/>
            </a:pPr>
            <a:r>
              <a:rPr lang="en-GB" sz="2000" b="1" dirty="0"/>
              <a:t>Why weren’t responsibilities not formally handed over?</a:t>
            </a:r>
            <a:r>
              <a:rPr lang="en-GB" sz="2000" dirty="0"/>
              <a:t> </a:t>
            </a:r>
          </a:p>
          <a:p>
            <a:pPr lvl="1">
              <a:lnSpc>
                <a:spcPct val="100000"/>
              </a:lnSpc>
            </a:pPr>
            <a:r>
              <a:rPr lang="en-GB" dirty="0"/>
              <a:t>Because the club did not have a standardized officer transition process. </a:t>
            </a:r>
          </a:p>
          <a:p>
            <a:pPr marL="457200" indent="-457200">
              <a:buFont typeface="+mj-lt"/>
              <a:buAutoNum type="arabicPeriod"/>
            </a:pPr>
            <a:endParaRPr lang="en-US" dirty="0"/>
          </a:p>
        </p:txBody>
      </p:sp>
    </p:spTree>
    <p:extLst>
      <p:ext uri="{BB962C8B-B14F-4D97-AF65-F5344CB8AC3E}">
        <p14:creationId xmlns:p14="http://schemas.microsoft.com/office/powerpoint/2010/main" val="31147112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C3418-6851-E295-ACDA-1E024B13A082}"/>
              </a:ext>
            </a:extLst>
          </p:cNvPr>
          <p:cNvSpPr>
            <a:spLocks noGrp="1"/>
          </p:cNvSpPr>
          <p:nvPr>
            <p:ph type="title"/>
          </p:nvPr>
        </p:nvSpPr>
        <p:spPr/>
        <p:txBody>
          <a:bodyPr/>
          <a:lstStyle/>
          <a:p>
            <a:r>
              <a:rPr lang="en-GB" dirty="0"/>
              <a:t>Case Study 3: Missed Officer List Submission Date </a:t>
            </a:r>
            <a:endParaRPr lang="en-US" dirty="0"/>
          </a:p>
        </p:txBody>
      </p:sp>
      <p:sp>
        <p:nvSpPr>
          <p:cNvPr id="3" name="Content Placeholder 2">
            <a:extLst>
              <a:ext uri="{FF2B5EF4-FFF2-40B4-BE49-F238E27FC236}">
                <a16:creationId xmlns:a16="http://schemas.microsoft.com/office/drawing/2014/main" id="{8DB81F15-4DC4-9563-23DB-6AEAB027A676}"/>
              </a:ext>
            </a:extLst>
          </p:cNvPr>
          <p:cNvSpPr>
            <a:spLocks noGrp="1"/>
          </p:cNvSpPr>
          <p:nvPr>
            <p:ph idx="1"/>
          </p:nvPr>
        </p:nvSpPr>
        <p:spPr/>
        <p:txBody>
          <a:bodyPr/>
          <a:lstStyle/>
          <a:p>
            <a:pPr marL="0" indent="0">
              <a:lnSpc>
                <a:spcPct val="100000"/>
              </a:lnSpc>
              <a:spcBef>
                <a:spcPts val="600"/>
              </a:spcBef>
              <a:buNone/>
            </a:pPr>
            <a:r>
              <a:rPr lang="en-GB" b="1" dirty="0"/>
              <a:t>Root Causes</a:t>
            </a:r>
            <a:endParaRPr lang="en-GB" dirty="0"/>
          </a:p>
          <a:p>
            <a:pPr>
              <a:lnSpc>
                <a:spcPct val="100000"/>
              </a:lnSpc>
              <a:spcBef>
                <a:spcPts val="600"/>
              </a:spcBef>
            </a:pPr>
            <a:r>
              <a:rPr lang="en-GB" dirty="0"/>
              <a:t>The Secretary’s responsibility for critical deadlines was not clearly defined or reinforced during club officer training and transition, and systems are not in place to ensure deadlines are met. </a:t>
            </a:r>
          </a:p>
          <a:p>
            <a:pPr>
              <a:lnSpc>
                <a:spcPct val="100000"/>
              </a:lnSpc>
              <a:spcBef>
                <a:spcPts val="600"/>
              </a:spcBef>
            </a:pPr>
            <a:r>
              <a:rPr lang="en-GB" dirty="0"/>
              <a:t>The club has no documented compliance calendar or deadline tracking process.</a:t>
            </a:r>
          </a:p>
          <a:p>
            <a:endParaRPr lang="en-US" dirty="0"/>
          </a:p>
        </p:txBody>
      </p:sp>
      <p:sp>
        <p:nvSpPr>
          <p:cNvPr id="4" name="Content Placeholder 3">
            <a:extLst>
              <a:ext uri="{FF2B5EF4-FFF2-40B4-BE49-F238E27FC236}">
                <a16:creationId xmlns:a16="http://schemas.microsoft.com/office/drawing/2014/main" id="{FFE2728F-EA26-DEEC-E417-9C23D2E7E8A4}"/>
              </a:ext>
            </a:extLst>
          </p:cNvPr>
          <p:cNvSpPr>
            <a:spLocks noGrp="1"/>
          </p:cNvSpPr>
          <p:nvPr>
            <p:ph idx="11"/>
          </p:nvPr>
        </p:nvSpPr>
        <p:spPr>
          <a:xfrm>
            <a:off x="6354000" y="1390388"/>
            <a:ext cx="5472000" cy="5035611"/>
          </a:xfrm>
        </p:spPr>
        <p:txBody>
          <a:bodyPr/>
          <a:lstStyle/>
          <a:p>
            <a:pPr marL="0" indent="0">
              <a:lnSpc>
                <a:spcPct val="95000"/>
              </a:lnSpc>
              <a:spcBef>
                <a:spcPts val="600"/>
              </a:spcBef>
              <a:buNone/>
            </a:pPr>
            <a:r>
              <a:rPr lang="en-GB" b="1" dirty="0"/>
              <a:t>Root Solutions</a:t>
            </a:r>
            <a:endParaRPr lang="en-GB" dirty="0"/>
          </a:p>
          <a:p>
            <a:pPr>
              <a:lnSpc>
                <a:spcPct val="95000"/>
              </a:lnSpc>
              <a:spcBef>
                <a:spcPts val="600"/>
              </a:spcBef>
            </a:pPr>
            <a:r>
              <a:rPr lang="en-GB" dirty="0"/>
              <a:t>Set up automatic reminders for important deadlines (club officer list, dues renewals, training deadlines, etc.) for the Secretary and President.</a:t>
            </a:r>
          </a:p>
          <a:p>
            <a:pPr>
              <a:lnSpc>
                <a:spcPct val="95000"/>
              </a:lnSpc>
              <a:spcBef>
                <a:spcPts val="600"/>
              </a:spcBef>
            </a:pPr>
            <a:r>
              <a:rPr lang="en-GB" dirty="0"/>
              <a:t>Create a checklist of recurring tasks (e.g., submitting club officer list by June 30) and include this in the Secretary’s handover file.</a:t>
            </a:r>
          </a:p>
          <a:p>
            <a:pPr>
              <a:lnSpc>
                <a:spcPct val="95000"/>
              </a:lnSpc>
              <a:spcBef>
                <a:spcPts val="600"/>
              </a:spcBef>
            </a:pPr>
            <a:r>
              <a:rPr lang="en-GB" dirty="0"/>
              <a:t>During Club Officer Training and the first Executive Committee meeting, review key administrative tasks and ensure accountability is clear. </a:t>
            </a:r>
          </a:p>
          <a:p>
            <a:endParaRPr lang="en-US" dirty="0"/>
          </a:p>
        </p:txBody>
      </p:sp>
    </p:spTree>
    <p:extLst>
      <p:ext uri="{BB962C8B-B14F-4D97-AF65-F5344CB8AC3E}">
        <p14:creationId xmlns:p14="http://schemas.microsoft.com/office/powerpoint/2010/main" val="38328910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FA813-9514-F05E-6C02-ED53057696C2}"/>
              </a:ext>
            </a:extLst>
          </p:cNvPr>
          <p:cNvSpPr>
            <a:spLocks noGrp="1"/>
          </p:cNvSpPr>
          <p:nvPr>
            <p:ph type="title"/>
          </p:nvPr>
        </p:nvSpPr>
        <p:spPr/>
        <p:txBody>
          <a:bodyPr/>
          <a:lstStyle/>
          <a:p>
            <a:r>
              <a:rPr lang="en-GB" dirty="0"/>
              <a:t>Case Study 4: The Silent Secretary </a:t>
            </a:r>
            <a:endParaRPr lang="en-US" dirty="0"/>
          </a:p>
        </p:txBody>
      </p:sp>
      <p:sp>
        <p:nvSpPr>
          <p:cNvPr id="3" name="Content Placeholder 2">
            <a:extLst>
              <a:ext uri="{FF2B5EF4-FFF2-40B4-BE49-F238E27FC236}">
                <a16:creationId xmlns:a16="http://schemas.microsoft.com/office/drawing/2014/main" id="{D6D68FCB-F3BA-8B66-045A-B2B267E86B49}"/>
              </a:ext>
            </a:extLst>
          </p:cNvPr>
          <p:cNvSpPr>
            <a:spLocks noGrp="1"/>
          </p:cNvSpPr>
          <p:nvPr>
            <p:ph idx="1"/>
          </p:nvPr>
        </p:nvSpPr>
        <p:spPr/>
        <p:txBody>
          <a:bodyPr/>
          <a:lstStyle/>
          <a:p>
            <a:pPr marL="0" indent="0">
              <a:buNone/>
            </a:pPr>
            <a:r>
              <a:rPr lang="en-US" b="1" dirty="0"/>
              <a:t>Scenario</a:t>
            </a:r>
          </a:p>
          <a:p>
            <a:pPr marL="0" indent="0">
              <a:lnSpc>
                <a:spcPct val="100000"/>
              </a:lnSpc>
              <a:spcBef>
                <a:spcPts val="600"/>
              </a:spcBef>
              <a:buNone/>
            </a:pPr>
            <a:r>
              <a:rPr lang="en-GB" dirty="0"/>
              <a:t>Anita, the Secretary, attends Executive Committee meetings and diligently takes notes. She is very quiet and does not speak up or ask clarifying questions when she is unclear. </a:t>
            </a:r>
          </a:p>
          <a:p>
            <a:pPr marL="0" indent="0">
              <a:lnSpc>
                <a:spcPct val="100000"/>
              </a:lnSpc>
              <a:spcBef>
                <a:spcPts val="600"/>
              </a:spcBef>
              <a:buNone/>
            </a:pPr>
            <a:r>
              <a:rPr lang="en-GB" dirty="0"/>
              <a:t>Executive Committee officers often complain that the minutes do not always accurately reflect the decisions made and actions agreed.</a:t>
            </a:r>
          </a:p>
          <a:p>
            <a:endParaRPr lang="en-US" dirty="0"/>
          </a:p>
        </p:txBody>
      </p:sp>
      <p:sp>
        <p:nvSpPr>
          <p:cNvPr id="4" name="Content Placeholder 3">
            <a:extLst>
              <a:ext uri="{FF2B5EF4-FFF2-40B4-BE49-F238E27FC236}">
                <a16:creationId xmlns:a16="http://schemas.microsoft.com/office/drawing/2014/main" id="{981099AA-D642-4F18-0537-F75057CAE62F}"/>
              </a:ext>
            </a:extLst>
          </p:cNvPr>
          <p:cNvSpPr>
            <a:spLocks noGrp="1"/>
          </p:cNvSpPr>
          <p:nvPr>
            <p:ph idx="11"/>
          </p:nvPr>
        </p:nvSpPr>
        <p:spPr/>
        <p:txBody>
          <a:bodyPr/>
          <a:lstStyle/>
          <a:p>
            <a:pPr marL="0" indent="0">
              <a:lnSpc>
                <a:spcPct val="100000"/>
              </a:lnSpc>
              <a:spcBef>
                <a:spcPts val="600"/>
              </a:spcBef>
              <a:buNone/>
            </a:pPr>
            <a:endParaRPr lang="en-GB" b="1" dirty="0"/>
          </a:p>
          <a:p>
            <a:pPr marL="0" indent="0">
              <a:lnSpc>
                <a:spcPct val="100000"/>
              </a:lnSpc>
              <a:spcBef>
                <a:spcPts val="600"/>
              </a:spcBef>
              <a:buNone/>
            </a:pPr>
            <a:r>
              <a:rPr lang="en-GB" b="1" dirty="0"/>
              <a:t>What is the Root Cause?</a:t>
            </a:r>
            <a:endParaRPr lang="en-GB" dirty="0"/>
          </a:p>
          <a:p>
            <a:pPr marL="0" indent="0">
              <a:lnSpc>
                <a:spcPct val="100000"/>
              </a:lnSpc>
              <a:spcBef>
                <a:spcPts val="600"/>
              </a:spcBef>
              <a:buNone/>
            </a:pPr>
            <a:r>
              <a:rPr lang="en-GB" b="1" dirty="0"/>
              <a:t>What is/are the Root Solution(s)?</a:t>
            </a:r>
            <a:endParaRPr lang="en-GB" dirty="0"/>
          </a:p>
          <a:p>
            <a:pPr marL="0" indent="0">
              <a:lnSpc>
                <a:spcPct val="100000"/>
              </a:lnSpc>
              <a:spcBef>
                <a:spcPts val="600"/>
              </a:spcBef>
              <a:buNone/>
            </a:pPr>
            <a:endParaRPr lang="en-US" dirty="0"/>
          </a:p>
        </p:txBody>
      </p:sp>
    </p:spTree>
    <p:extLst>
      <p:ext uri="{BB962C8B-B14F-4D97-AF65-F5344CB8AC3E}">
        <p14:creationId xmlns:p14="http://schemas.microsoft.com/office/powerpoint/2010/main" val="28539757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EC3E5-31D2-A750-4979-27D01D11B3B8}"/>
              </a:ext>
            </a:extLst>
          </p:cNvPr>
          <p:cNvSpPr>
            <a:spLocks noGrp="1"/>
          </p:cNvSpPr>
          <p:nvPr>
            <p:ph type="title"/>
          </p:nvPr>
        </p:nvSpPr>
        <p:spPr/>
        <p:txBody>
          <a:bodyPr/>
          <a:lstStyle/>
          <a:p>
            <a:r>
              <a:rPr lang="en-GB" dirty="0"/>
              <a:t>Case Study 4: The Silent Secretary </a:t>
            </a:r>
            <a:endParaRPr lang="en-US" dirty="0"/>
          </a:p>
        </p:txBody>
      </p:sp>
      <p:sp>
        <p:nvSpPr>
          <p:cNvPr id="3" name="Content Placeholder 2">
            <a:extLst>
              <a:ext uri="{FF2B5EF4-FFF2-40B4-BE49-F238E27FC236}">
                <a16:creationId xmlns:a16="http://schemas.microsoft.com/office/drawing/2014/main" id="{38A1334B-AC4C-7716-43AF-5492ECB884F9}"/>
              </a:ext>
            </a:extLst>
          </p:cNvPr>
          <p:cNvSpPr>
            <a:spLocks noGrp="1"/>
          </p:cNvSpPr>
          <p:nvPr>
            <p:ph idx="1"/>
          </p:nvPr>
        </p:nvSpPr>
        <p:spPr/>
        <p:txBody>
          <a:bodyPr/>
          <a:lstStyle/>
          <a:p>
            <a:pPr marL="0" indent="0">
              <a:lnSpc>
                <a:spcPct val="100000"/>
              </a:lnSpc>
              <a:buNone/>
            </a:pPr>
            <a:r>
              <a:rPr lang="en-GB" b="1" dirty="0"/>
              <a:t>5 Whys Analysis</a:t>
            </a:r>
          </a:p>
          <a:p>
            <a:pPr marL="457200" indent="-457200">
              <a:lnSpc>
                <a:spcPct val="100000"/>
              </a:lnSpc>
              <a:buFont typeface="+mj-lt"/>
              <a:buAutoNum type="arabicPeriod"/>
            </a:pPr>
            <a:r>
              <a:rPr lang="en-GB" sz="2000" b="1" dirty="0"/>
              <a:t>Why are minutes inaccurate?</a:t>
            </a:r>
            <a:r>
              <a:rPr lang="en-GB" sz="2000" dirty="0"/>
              <a:t> </a:t>
            </a:r>
          </a:p>
          <a:p>
            <a:pPr lvl="1">
              <a:lnSpc>
                <a:spcPct val="100000"/>
              </a:lnSpc>
            </a:pPr>
            <a:r>
              <a:rPr lang="en-GB" dirty="0"/>
              <a:t>Because some meeting discussions and decisions were not accurately captured. </a:t>
            </a:r>
          </a:p>
          <a:p>
            <a:pPr marL="457200" indent="-457200">
              <a:lnSpc>
                <a:spcPct val="100000"/>
              </a:lnSpc>
              <a:buFont typeface="+mj-lt"/>
              <a:buAutoNum type="arabicPeriod"/>
            </a:pPr>
            <a:r>
              <a:rPr lang="en-GB" sz="2000" b="1" dirty="0"/>
              <a:t>Why were they not accurately captured?</a:t>
            </a:r>
            <a:r>
              <a:rPr lang="en-GB" sz="2000" dirty="0"/>
              <a:t> </a:t>
            </a:r>
          </a:p>
          <a:p>
            <a:pPr lvl="1">
              <a:lnSpc>
                <a:spcPct val="100000"/>
              </a:lnSpc>
            </a:pPr>
            <a:r>
              <a:rPr lang="en-GB" dirty="0"/>
              <a:t>Because the Secretary did not seek clarification when information was unclear. </a:t>
            </a:r>
          </a:p>
          <a:p>
            <a:pPr marL="457200" indent="-457200">
              <a:lnSpc>
                <a:spcPct val="100000"/>
              </a:lnSpc>
              <a:buFont typeface="+mj-lt"/>
              <a:buAutoNum type="arabicPeriod"/>
            </a:pPr>
            <a:r>
              <a:rPr lang="en-GB" sz="2000" b="1" dirty="0"/>
              <a:t>Why did the Secretary not seek clarification? </a:t>
            </a:r>
          </a:p>
          <a:p>
            <a:pPr lvl="1">
              <a:lnSpc>
                <a:spcPct val="100000"/>
              </a:lnSpc>
            </a:pPr>
            <a:r>
              <a:rPr lang="en-GB" dirty="0"/>
              <a:t>Because </a:t>
            </a:r>
            <a:r>
              <a:rPr lang="en-US" dirty="0"/>
              <a:t>expectations for actively confirming information were not communicated.</a:t>
            </a:r>
            <a:endParaRPr lang="en-GB" dirty="0"/>
          </a:p>
          <a:p>
            <a:pPr marL="457200" indent="-457200">
              <a:lnSpc>
                <a:spcPct val="100000"/>
              </a:lnSpc>
              <a:buFont typeface="+mj-lt"/>
              <a:buAutoNum type="arabicPeriod"/>
            </a:pPr>
            <a:r>
              <a:rPr lang="en-GB" sz="2000" b="1" dirty="0"/>
              <a:t>Why were those expectations not communicated?</a:t>
            </a:r>
            <a:r>
              <a:rPr lang="en-GB" sz="2000" dirty="0"/>
              <a:t> </a:t>
            </a:r>
          </a:p>
          <a:p>
            <a:pPr lvl="1">
              <a:lnSpc>
                <a:spcPct val="100000"/>
              </a:lnSpc>
            </a:pPr>
            <a:r>
              <a:rPr lang="en-GB" dirty="0"/>
              <a:t>Because there is no documented standard for preparing and reviewing meeting minutes. </a:t>
            </a:r>
          </a:p>
          <a:p>
            <a:pPr marL="457200" indent="-457200">
              <a:lnSpc>
                <a:spcPct val="100000"/>
              </a:lnSpc>
              <a:buFont typeface="+mj-lt"/>
              <a:buAutoNum type="arabicPeriod"/>
            </a:pPr>
            <a:r>
              <a:rPr lang="en-GB" sz="2000" b="1" dirty="0"/>
              <a:t>Why is there no documented standard?</a:t>
            </a:r>
            <a:r>
              <a:rPr lang="en-GB" sz="2000" dirty="0"/>
              <a:t> </a:t>
            </a:r>
          </a:p>
          <a:p>
            <a:pPr lvl="1">
              <a:lnSpc>
                <a:spcPct val="100000"/>
              </a:lnSpc>
            </a:pPr>
            <a:r>
              <a:rPr lang="en-GB" dirty="0"/>
              <a:t>Because the club does not have a standardized process for Secretary turnover and records management. </a:t>
            </a:r>
          </a:p>
          <a:p>
            <a:pPr marL="457200" indent="-457200">
              <a:buFont typeface="+mj-lt"/>
              <a:buAutoNum type="arabicPeriod"/>
            </a:pPr>
            <a:endParaRPr lang="en-US" dirty="0"/>
          </a:p>
        </p:txBody>
      </p:sp>
    </p:spTree>
    <p:extLst>
      <p:ext uri="{BB962C8B-B14F-4D97-AF65-F5344CB8AC3E}">
        <p14:creationId xmlns:p14="http://schemas.microsoft.com/office/powerpoint/2010/main" val="10401231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B0457-F800-500D-FB20-D084487B1CDB}"/>
              </a:ext>
            </a:extLst>
          </p:cNvPr>
          <p:cNvSpPr>
            <a:spLocks noGrp="1"/>
          </p:cNvSpPr>
          <p:nvPr>
            <p:ph type="title"/>
          </p:nvPr>
        </p:nvSpPr>
        <p:spPr/>
        <p:txBody>
          <a:bodyPr/>
          <a:lstStyle/>
          <a:p>
            <a:r>
              <a:rPr lang="en-GB" dirty="0"/>
              <a:t>Case Study 4: The Silent Secretary</a:t>
            </a:r>
            <a:endParaRPr lang="en-US" dirty="0"/>
          </a:p>
        </p:txBody>
      </p:sp>
      <p:sp>
        <p:nvSpPr>
          <p:cNvPr id="3" name="Content Placeholder 2">
            <a:extLst>
              <a:ext uri="{FF2B5EF4-FFF2-40B4-BE49-F238E27FC236}">
                <a16:creationId xmlns:a16="http://schemas.microsoft.com/office/drawing/2014/main" id="{AB5CA675-77A2-9800-3516-55D2AC3A5198}"/>
              </a:ext>
            </a:extLst>
          </p:cNvPr>
          <p:cNvSpPr>
            <a:spLocks noGrp="1"/>
          </p:cNvSpPr>
          <p:nvPr>
            <p:ph idx="1"/>
          </p:nvPr>
        </p:nvSpPr>
        <p:spPr/>
        <p:txBody>
          <a:bodyPr/>
          <a:lstStyle/>
          <a:p>
            <a:pPr marL="0" indent="0">
              <a:lnSpc>
                <a:spcPct val="100000"/>
              </a:lnSpc>
              <a:spcBef>
                <a:spcPts val="600"/>
              </a:spcBef>
              <a:buNone/>
            </a:pPr>
            <a:r>
              <a:rPr lang="en-GB" b="1" dirty="0"/>
              <a:t>Root Cause </a:t>
            </a:r>
            <a:endParaRPr lang="en-GB" dirty="0"/>
          </a:p>
          <a:p>
            <a:pPr marL="0" indent="0">
              <a:spcBef>
                <a:spcPts val="600"/>
              </a:spcBef>
              <a:buNone/>
            </a:pPr>
            <a:r>
              <a:rPr lang="en-US" dirty="0"/>
              <a:t>Because the club lacks a standardized process for Secretary tasks for minute-taking, record management, and officer transition</a:t>
            </a:r>
          </a:p>
          <a:p>
            <a:pPr marL="0" indent="0">
              <a:lnSpc>
                <a:spcPct val="100000"/>
              </a:lnSpc>
              <a:spcBef>
                <a:spcPts val="600"/>
              </a:spcBef>
              <a:buNone/>
            </a:pPr>
            <a:endParaRPr lang="en-GB" dirty="0"/>
          </a:p>
          <a:p>
            <a:pPr marL="0" indent="0">
              <a:lnSpc>
                <a:spcPct val="100000"/>
              </a:lnSpc>
              <a:spcBef>
                <a:spcPts val="600"/>
              </a:spcBef>
              <a:buNone/>
            </a:pPr>
            <a:r>
              <a:rPr lang="en-GB" b="1" dirty="0"/>
              <a:t>Root Solutions</a:t>
            </a:r>
            <a:endParaRPr lang="en-GB" dirty="0"/>
          </a:p>
          <a:p>
            <a:pPr>
              <a:lnSpc>
                <a:spcPct val="100000"/>
              </a:lnSpc>
              <a:spcBef>
                <a:spcPts val="600"/>
              </a:spcBef>
            </a:pPr>
            <a:r>
              <a:rPr lang="en-GB" dirty="0"/>
              <a:t>During Executive Committee orientation, make it clear that the Secretary is responsible for ensuring minutes are accurate and should ask clarifying questions when needed.</a:t>
            </a:r>
          </a:p>
          <a:p>
            <a:endParaRPr lang="en-US" dirty="0"/>
          </a:p>
        </p:txBody>
      </p:sp>
      <p:sp>
        <p:nvSpPr>
          <p:cNvPr id="4" name="Content Placeholder 3">
            <a:extLst>
              <a:ext uri="{FF2B5EF4-FFF2-40B4-BE49-F238E27FC236}">
                <a16:creationId xmlns:a16="http://schemas.microsoft.com/office/drawing/2014/main" id="{4C5706A1-F20F-DED2-7977-2501A6EB0369}"/>
              </a:ext>
            </a:extLst>
          </p:cNvPr>
          <p:cNvSpPr>
            <a:spLocks noGrp="1"/>
          </p:cNvSpPr>
          <p:nvPr>
            <p:ph idx="11"/>
          </p:nvPr>
        </p:nvSpPr>
        <p:spPr/>
        <p:txBody>
          <a:bodyPr/>
          <a:lstStyle/>
          <a:p>
            <a:pPr>
              <a:lnSpc>
                <a:spcPct val="100000"/>
              </a:lnSpc>
              <a:spcBef>
                <a:spcPts val="600"/>
              </a:spcBef>
            </a:pPr>
            <a:r>
              <a:rPr lang="en-GB" dirty="0"/>
              <a:t>Use a template or Excel with sections for decisions, action items, and owners, so that accuracy is built into the structure.</a:t>
            </a:r>
          </a:p>
          <a:p>
            <a:pPr>
              <a:lnSpc>
                <a:spcPct val="100000"/>
              </a:lnSpc>
              <a:spcBef>
                <a:spcPts val="600"/>
              </a:spcBef>
            </a:pPr>
            <a:r>
              <a:rPr lang="en-GB" dirty="0"/>
              <a:t>The President should encourage the Secretary to speak up during meetings and confirm action items by reading them aloud at the end of each meeting. </a:t>
            </a:r>
          </a:p>
          <a:p>
            <a:endParaRPr lang="en-US" dirty="0"/>
          </a:p>
        </p:txBody>
      </p:sp>
    </p:spTree>
    <p:extLst>
      <p:ext uri="{BB962C8B-B14F-4D97-AF65-F5344CB8AC3E}">
        <p14:creationId xmlns:p14="http://schemas.microsoft.com/office/powerpoint/2010/main" val="31251425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70577-F1D0-6674-38E7-662D1BA8C9CC}"/>
              </a:ext>
            </a:extLst>
          </p:cNvPr>
          <p:cNvSpPr>
            <a:spLocks noGrp="1"/>
          </p:cNvSpPr>
          <p:nvPr>
            <p:ph type="title"/>
          </p:nvPr>
        </p:nvSpPr>
        <p:spPr/>
        <p:txBody>
          <a:bodyPr/>
          <a:lstStyle/>
          <a:p>
            <a:r>
              <a:rPr lang="en-GB" dirty="0"/>
              <a:t>Case Study 5: The Venue Agreement Challenge </a:t>
            </a:r>
            <a:endParaRPr lang="en-US" dirty="0"/>
          </a:p>
        </p:txBody>
      </p:sp>
      <p:sp>
        <p:nvSpPr>
          <p:cNvPr id="3" name="Content Placeholder 2">
            <a:extLst>
              <a:ext uri="{FF2B5EF4-FFF2-40B4-BE49-F238E27FC236}">
                <a16:creationId xmlns:a16="http://schemas.microsoft.com/office/drawing/2014/main" id="{F0E944C8-C729-6652-08B0-397BE32B650F}"/>
              </a:ext>
            </a:extLst>
          </p:cNvPr>
          <p:cNvSpPr>
            <a:spLocks noGrp="1"/>
          </p:cNvSpPr>
          <p:nvPr>
            <p:ph idx="1"/>
          </p:nvPr>
        </p:nvSpPr>
        <p:spPr>
          <a:xfrm>
            <a:off x="432000" y="1390389"/>
            <a:ext cx="5198091" cy="4786574"/>
          </a:xfrm>
        </p:spPr>
        <p:txBody>
          <a:bodyPr/>
          <a:lstStyle/>
          <a:p>
            <a:pPr marL="0" indent="0">
              <a:lnSpc>
                <a:spcPct val="100000"/>
              </a:lnSpc>
              <a:spcBef>
                <a:spcPts val="600"/>
              </a:spcBef>
              <a:buNone/>
            </a:pPr>
            <a:r>
              <a:rPr lang="en-US" b="1" dirty="0"/>
              <a:t>Scenario</a:t>
            </a:r>
          </a:p>
          <a:p>
            <a:pPr marL="0" indent="0">
              <a:lnSpc>
                <a:spcPct val="100000"/>
              </a:lnSpc>
              <a:spcBef>
                <a:spcPts val="600"/>
              </a:spcBef>
              <a:buNone/>
            </a:pPr>
            <a:r>
              <a:rPr lang="en-GB" dirty="0"/>
              <a:t>The Phoenix Club meets in a local library twice per month. The venue requires a new signed agreement each year. </a:t>
            </a:r>
          </a:p>
          <a:p>
            <a:pPr marL="0" indent="0">
              <a:lnSpc>
                <a:spcPct val="100000"/>
              </a:lnSpc>
              <a:spcBef>
                <a:spcPts val="600"/>
              </a:spcBef>
              <a:buNone/>
            </a:pPr>
            <a:r>
              <a:rPr lang="en-GB" dirty="0"/>
              <a:t>The library emails the updated paperwork to the Club President who then forwards it to Priya, the Secretary, asking her to handle it. </a:t>
            </a:r>
          </a:p>
          <a:p>
            <a:pPr marL="0" indent="0">
              <a:buNone/>
            </a:pPr>
            <a:endParaRPr lang="en-US" dirty="0"/>
          </a:p>
        </p:txBody>
      </p:sp>
      <p:sp>
        <p:nvSpPr>
          <p:cNvPr id="4" name="Content Placeholder 3">
            <a:extLst>
              <a:ext uri="{FF2B5EF4-FFF2-40B4-BE49-F238E27FC236}">
                <a16:creationId xmlns:a16="http://schemas.microsoft.com/office/drawing/2014/main" id="{ACF68B56-5000-1DD0-A3F4-DED8EC25C36C}"/>
              </a:ext>
            </a:extLst>
          </p:cNvPr>
          <p:cNvSpPr>
            <a:spLocks noGrp="1"/>
          </p:cNvSpPr>
          <p:nvPr>
            <p:ph idx="11"/>
          </p:nvPr>
        </p:nvSpPr>
        <p:spPr/>
        <p:txBody>
          <a:bodyPr/>
          <a:lstStyle/>
          <a:p>
            <a:pPr marL="0" marR="0" lvl="0" indent="0" algn="l" defTabSz="914400" rtl="0" eaLnBrk="1" fontAlgn="auto" latinLnBrk="0" hangingPunct="1">
              <a:lnSpc>
                <a:spcPct val="100000"/>
              </a:lnSpc>
              <a:spcBef>
                <a:spcPts val="600"/>
              </a:spcBef>
              <a:spcAft>
                <a:spcPts val="0"/>
              </a:spcAft>
              <a:buClrTx/>
              <a:buSzTx/>
              <a:buFont typeface="Wingdings" pitchFamily="2" charset="2"/>
              <a:buNone/>
              <a:tabLst/>
              <a:defRPr/>
            </a:pPr>
            <a:r>
              <a:rPr kumimoji="0" lang="en-GB" sz="2400" b="0" i="0" u="none" strike="noStrike" kern="1200" cap="none" spc="0" normalizeH="0" baseline="0" noProof="0" dirty="0">
                <a:ln>
                  <a:noFill/>
                </a:ln>
                <a:solidFill>
                  <a:srgbClr val="FFFFFF"/>
                </a:solidFill>
                <a:effectLst/>
                <a:uLnTx/>
                <a:uFillTx/>
                <a:latin typeface="Arial" panose="020B0604020202020204"/>
                <a:ea typeface="+mn-ea"/>
                <a:cs typeface="+mn-cs"/>
              </a:rPr>
              <a:t>Priya isn’t sure if it’s her role or that of the SAA and does not act promptly. </a:t>
            </a:r>
          </a:p>
          <a:p>
            <a:pPr marL="0" indent="0">
              <a:lnSpc>
                <a:spcPct val="100000"/>
              </a:lnSpc>
              <a:spcBef>
                <a:spcPts val="600"/>
              </a:spcBef>
              <a:buNone/>
            </a:pPr>
            <a:r>
              <a:rPr lang="en-GB" dirty="0"/>
              <a:t>A week later, the club is told they have lost their reservation for the meeting room. </a:t>
            </a:r>
          </a:p>
          <a:p>
            <a:pPr marL="0" indent="0">
              <a:lnSpc>
                <a:spcPct val="100000"/>
              </a:lnSpc>
              <a:spcBef>
                <a:spcPts val="600"/>
              </a:spcBef>
              <a:buNone/>
            </a:pPr>
            <a:endParaRPr lang="en-GB" b="1" dirty="0"/>
          </a:p>
          <a:p>
            <a:pPr marL="0" indent="0">
              <a:lnSpc>
                <a:spcPct val="100000"/>
              </a:lnSpc>
              <a:spcBef>
                <a:spcPts val="600"/>
              </a:spcBef>
              <a:buNone/>
            </a:pPr>
            <a:r>
              <a:rPr lang="en-GB" b="1" dirty="0"/>
              <a:t>What is the Root Cause?</a:t>
            </a:r>
            <a:endParaRPr lang="en-GB" dirty="0"/>
          </a:p>
          <a:p>
            <a:pPr marL="0" indent="0">
              <a:lnSpc>
                <a:spcPct val="100000"/>
              </a:lnSpc>
              <a:spcBef>
                <a:spcPts val="600"/>
              </a:spcBef>
              <a:buNone/>
            </a:pPr>
            <a:r>
              <a:rPr lang="en-GB" b="1" dirty="0"/>
              <a:t>What is/are the Root Solution(s)?</a:t>
            </a:r>
            <a:endParaRPr lang="en-GB" dirty="0"/>
          </a:p>
          <a:p>
            <a:pPr marL="0" indent="0">
              <a:buNone/>
            </a:pPr>
            <a:endParaRPr lang="en-US" dirty="0"/>
          </a:p>
        </p:txBody>
      </p:sp>
    </p:spTree>
    <p:extLst>
      <p:ext uri="{BB962C8B-B14F-4D97-AF65-F5344CB8AC3E}">
        <p14:creationId xmlns:p14="http://schemas.microsoft.com/office/powerpoint/2010/main" val="32599833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420D0-069A-A969-1ADC-4D91789F9BAC}"/>
              </a:ext>
            </a:extLst>
          </p:cNvPr>
          <p:cNvSpPr>
            <a:spLocks noGrp="1"/>
          </p:cNvSpPr>
          <p:nvPr>
            <p:ph type="title"/>
          </p:nvPr>
        </p:nvSpPr>
        <p:spPr/>
        <p:txBody>
          <a:bodyPr/>
          <a:lstStyle/>
          <a:p>
            <a:r>
              <a:rPr lang="en-GB" dirty="0"/>
              <a:t>Case Study 5: Venue Agreement Challenge </a:t>
            </a:r>
            <a:endParaRPr lang="en-US" dirty="0"/>
          </a:p>
        </p:txBody>
      </p:sp>
      <p:sp>
        <p:nvSpPr>
          <p:cNvPr id="3" name="Content Placeholder 2">
            <a:extLst>
              <a:ext uri="{FF2B5EF4-FFF2-40B4-BE49-F238E27FC236}">
                <a16:creationId xmlns:a16="http://schemas.microsoft.com/office/drawing/2014/main" id="{269DADA0-643E-A61F-A96E-295F012B0ADE}"/>
              </a:ext>
            </a:extLst>
          </p:cNvPr>
          <p:cNvSpPr>
            <a:spLocks noGrp="1"/>
          </p:cNvSpPr>
          <p:nvPr>
            <p:ph idx="1"/>
          </p:nvPr>
        </p:nvSpPr>
        <p:spPr/>
        <p:txBody>
          <a:bodyPr/>
          <a:lstStyle/>
          <a:p>
            <a:pPr marL="0" indent="0">
              <a:lnSpc>
                <a:spcPct val="100000"/>
              </a:lnSpc>
              <a:buNone/>
            </a:pPr>
            <a:r>
              <a:rPr lang="en-GB" b="1" dirty="0"/>
              <a:t>5 Whys Analysis</a:t>
            </a:r>
          </a:p>
          <a:p>
            <a:pPr marL="457200" indent="-457200">
              <a:lnSpc>
                <a:spcPct val="100000"/>
              </a:lnSpc>
              <a:buFont typeface="+mj-lt"/>
              <a:buAutoNum type="arabicPeriod"/>
            </a:pPr>
            <a:r>
              <a:rPr lang="en-GB" sz="2000" b="1" dirty="0"/>
              <a:t>Why was the venue agreement not returned on time?</a:t>
            </a:r>
            <a:r>
              <a:rPr lang="en-GB" sz="2000" dirty="0"/>
              <a:t> </a:t>
            </a:r>
          </a:p>
          <a:p>
            <a:pPr lvl="1">
              <a:lnSpc>
                <a:spcPct val="100000"/>
              </a:lnSpc>
            </a:pPr>
            <a:r>
              <a:rPr lang="en-GB" dirty="0"/>
              <a:t>Because the Secretary did not take action after receiving the agreement. </a:t>
            </a:r>
          </a:p>
          <a:p>
            <a:pPr marL="457200" indent="-457200">
              <a:lnSpc>
                <a:spcPct val="100000"/>
              </a:lnSpc>
              <a:buFont typeface="+mj-lt"/>
              <a:buAutoNum type="arabicPeriod"/>
            </a:pPr>
            <a:r>
              <a:rPr lang="en-GB" sz="2000" b="1" dirty="0"/>
              <a:t>Why did the Secretary not take action?</a:t>
            </a:r>
            <a:r>
              <a:rPr lang="en-GB" sz="2000" dirty="0"/>
              <a:t> </a:t>
            </a:r>
          </a:p>
          <a:p>
            <a:pPr lvl="1">
              <a:lnSpc>
                <a:spcPct val="100000"/>
              </a:lnSpc>
            </a:pPr>
            <a:r>
              <a:rPr lang="en-GB" dirty="0"/>
              <a:t>Because she was unsure if the agreement was her responsibility or the SAA’s. </a:t>
            </a:r>
          </a:p>
          <a:p>
            <a:pPr marL="457200" indent="-457200">
              <a:lnSpc>
                <a:spcPct val="100000"/>
              </a:lnSpc>
              <a:buFont typeface="+mj-lt"/>
              <a:buAutoNum type="arabicPeriod"/>
            </a:pPr>
            <a:r>
              <a:rPr lang="en-GB" sz="2000" b="1" dirty="0"/>
              <a:t>Why was the Secretary unsure about the responsibility?</a:t>
            </a:r>
            <a:r>
              <a:rPr lang="en-GB" sz="2000" dirty="0"/>
              <a:t> </a:t>
            </a:r>
          </a:p>
          <a:p>
            <a:pPr lvl="1">
              <a:lnSpc>
                <a:spcPct val="100000"/>
              </a:lnSpc>
            </a:pPr>
            <a:r>
              <a:rPr lang="en-GB" dirty="0"/>
              <a:t>Because venue responsibilities for venue agreements were not clearly documented. </a:t>
            </a:r>
          </a:p>
          <a:p>
            <a:pPr marL="457200" indent="-457200">
              <a:lnSpc>
                <a:spcPct val="100000"/>
              </a:lnSpc>
              <a:buFont typeface="+mj-lt"/>
              <a:buAutoNum type="arabicPeriod"/>
            </a:pPr>
            <a:r>
              <a:rPr lang="en-GB" sz="2000" b="1" dirty="0"/>
              <a:t>Why was the responsibility not clearly assigned?</a:t>
            </a:r>
            <a:r>
              <a:rPr lang="en-GB" sz="2000" dirty="0"/>
              <a:t> </a:t>
            </a:r>
          </a:p>
          <a:p>
            <a:pPr lvl="1">
              <a:lnSpc>
                <a:spcPct val="100000"/>
              </a:lnSpc>
            </a:pPr>
            <a:r>
              <a:rPr lang="en-GB" dirty="0"/>
              <a:t>Because the club does not have documented processes for venue administration and renewals. </a:t>
            </a:r>
          </a:p>
          <a:p>
            <a:pPr marL="457200" indent="-457200">
              <a:lnSpc>
                <a:spcPct val="100000"/>
              </a:lnSpc>
              <a:buFont typeface="+mj-lt"/>
              <a:buAutoNum type="arabicPeriod"/>
            </a:pPr>
            <a:r>
              <a:rPr lang="en-GB" sz="2000" b="1" dirty="0"/>
              <a:t>Why hasn’t the club established a documented process for venue administration?</a:t>
            </a:r>
            <a:r>
              <a:rPr lang="en-GB" sz="2000" dirty="0"/>
              <a:t> </a:t>
            </a:r>
          </a:p>
          <a:p>
            <a:pPr lvl="1">
              <a:lnSpc>
                <a:spcPct val="100000"/>
              </a:lnSpc>
            </a:pPr>
            <a:r>
              <a:rPr lang="en-GB" dirty="0"/>
              <a:t>Because venue administration is not included in club officer handover responsibilities.</a:t>
            </a:r>
          </a:p>
          <a:p>
            <a:pPr marL="457200" indent="-457200">
              <a:buFont typeface="+mj-lt"/>
              <a:buAutoNum type="arabicPeriod"/>
            </a:pPr>
            <a:endParaRPr lang="en-US" dirty="0"/>
          </a:p>
        </p:txBody>
      </p:sp>
    </p:spTree>
    <p:extLst>
      <p:ext uri="{BB962C8B-B14F-4D97-AF65-F5344CB8AC3E}">
        <p14:creationId xmlns:p14="http://schemas.microsoft.com/office/powerpoint/2010/main" val="8310468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B4CF3-58E9-07EC-A3CC-1B91EEBA10BA}"/>
              </a:ext>
            </a:extLst>
          </p:cNvPr>
          <p:cNvSpPr>
            <a:spLocks noGrp="1"/>
          </p:cNvSpPr>
          <p:nvPr>
            <p:ph type="title"/>
          </p:nvPr>
        </p:nvSpPr>
        <p:spPr/>
        <p:txBody>
          <a:bodyPr/>
          <a:lstStyle/>
          <a:p>
            <a:r>
              <a:rPr lang="en-GB" dirty="0"/>
              <a:t>Case Study 5: Venue Agreement Challenge </a:t>
            </a:r>
            <a:endParaRPr lang="en-US" spc="-90" dirty="0"/>
          </a:p>
        </p:txBody>
      </p:sp>
      <p:sp>
        <p:nvSpPr>
          <p:cNvPr id="3" name="Content Placeholder 2">
            <a:extLst>
              <a:ext uri="{FF2B5EF4-FFF2-40B4-BE49-F238E27FC236}">
                <a16:creationId xmlns:a16="http://schemas.microsoft.com/office/drawing/2014/main" id="{97B92013-E5D5-47E6-0920-523AD276C41B}"/>
              </a:ext>
            </a:extLst>
          </p:cNvPr>
          <p:cNvSpPr>
            <a:spLocks noGrp="1"/>
          </p:cNvSpPr>
          <p:nvPr>
            <p:ph idx="1"/>
          </p:nvPr>
        </p:nvSpPr>
        <p:spPr/>
        <p:txBody>
          <a:bodyPr/>
          <a:lstStyle/>
          <a:p>
            <a:pPr marL="0" indent="0">
              <a:spcBef>
                <a:spcPts val="600"/>
              </a:spcBef>
              <a:buNone/>
            </a:pPr>
            <a:r>
              <a:rPr lang="en-GB" b="1" dirty="0"/>
              <a:t>Root Cause</a:t>
            </a:r>
            <a:endParaRPr lang="en-GB" dirty="0"/>
          </a:p>
          <a:p>
            <a:pPr marL="0" indent="0">
              <a:spcBef>
                <a:spcPts val="600"/>
              </a:spcBef>
              <a:buNone/>
            </a:pPr>
            <a:r>
              <a:rPr lang="en-GB" dirty="0"/>
              <a:t>The vital venue responsibilities of the Secretary role were not clearly defined during handover, leading to losing their meeting room reservation. </a:t>
            </a:r>
          </a:p>
          <a:p>
            <a:pPr marL="0" indent="0">
              <a:spcBef>
                <a:spcPts val="600"/>
              </a:spcBef>
              <a:buNone/>
            </a:pPr>
            <a:r>
              <a:rPr lang="en-GB" b="1" dirty="0"/>
              <a:t>Root Solutions</a:t>
            </a:r>
            <a:endParaRPr lang="en-GB" dirty="0"/>
          </a:p>
          <a:p>
            <a:pPr>
              <a:spcBef>
                <a:spcPts val="600"/>
              </a:spcBef>
            </a:pPr>
            <a:r>
              <a:rPr lang="en-GB" dirty="0"/>
              <a:t>Create a written checklist of recurring annual tasks (e.g., venue agreements, officer submissions, dues renewals).</a:t>
            </a:r>
          </a:p>
          <a:p>
            <a:pPr>
              <a:spcBef>
                <a:spcPts val="600"/>
              </a:spcBef>
            </a:pPr>
            <a:r>
              <a:rPr lang="en-GB" dirty="0"/>
              <a:t>Assign clear ownership to specific officers (e.g., Secretary handles venue agreements).</a:t>
            </a:r>
          </a:p>
          <a:p>
            <a:pPr marL="0" indent="0">
              <a:buNone/>
            </a:pPr>
            <a:endParaRPr lang="en-US" dirty="0"/>
          </a:p>
        </p:txBody>
      </p:sp>
      <p:sp>
        <p:nvSpPr>
          <p:cNvPr id="4" name="Content Placeholder 3">
            <a:extLst>
              <a:ext uri="{FF2B5EF4-FFF2-40B4-BE49-F238E27FC236}">
                <a16:creationId xmlns:a16="http://schemas.microsoft.com/office/drawing/2014/main" id="{5DFBA249-D710-E014-FD7E-99F3B3E95CDF}"/>
              </a:ext>
            </a:extLst>
          </p:cNvPr>
          <p:cNvSpPr>
            <a:spLocks noGrp="1"/>
          </p:cNvSpPr>
          <p:nvPr>
            <p:ph idx="11"/>
          </p:nvPr>
        </p:nvSpPr>
        <p:spPr>
          <a:xfrm>
            <a:off x="6096000" y="1390389"/>
            <a:ext cx="5730000" cy="4786574"/>
          </a:xfrm>
        </p:spPr>
        <p:txBody>
          <a:bodyPr/>
          <a:lstStyle/>
          <a:p>
            <a:pPr>
              <a:spcBef>
                <a:spcPts val="600"/>
              </a:spcBef>
            </a:pPr>
            <a:r>
              <a:rPr lang="en-GB" dirty="0"/>
              <a:t>During the first Executive Committee meeting, review the checklist together. Ensure every officer understands their specific responsibilities, including who manages external paperwork.</a:t>
            </a:r>
          </a:p>
          <a:p>
            <a:pPr>
              <a:spcBef>
                <a:spcPts val="600"/>
              </a:spcBef>
            </a:pPr>
            <a:r>
              <a:rPr lang="en-GB" dirty="0"/>
              <a:t>Enter key deadlines (venue agreement, dues deadlines, contests, TI reports) into a </a:t>
            </a:r>
            <a:r>
              <a:rPr lang="en-GB" b="1" dirty="0"/>
              <a:t>shared calendar</a:t>
            </a:r>
            <a:r>
              <a:rPr lang="en-GB" dirty="0"/>
              <a:t> (Google Calendar, Outlook). Set automatic reminders for responsible </a:t>
            </a:r>
            <a:r>
              <a:rPr lang="en-GB" spc="-80" dirty="0"/>
              <a:t>officers at least 2 weeks before deadlines.</a:t>
            </a:r>
          </a:p>
          <a:p>
            <a:pPr>
              <a:spcBef>
                <a:spcPts val="600"/>
              </a:spcBef>
            </a:pPr>
            <a:r>
              <a:rPr lang="en-GB" spc="-50" dirty="0"/>
              <a:t>The Club President should also follow-up with the Secretary on important tasks.</a:t>
            </a:r>
          </a:p>
        </p:txBody>
      </p:sp>
    </p:spTree>
    <p:extLst>
      <p:ext uri="{BB962C8B-B14F-4D97-AF65-F5344CB8AC3E}">
        <p14:creationId xmlns:p14="http://schemas.microsoft.com/office/powerpoint/2010/main" val="18309992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69777-3FF4-0563-6C55-BB9B714BAEF6}"/>
              </a:ext>
            </a:extLst>
          </p:cNvPr>
          <p:cNvSpPr>
            <a:spLocks noGrp="1"/>
          </p:cNvSpPr>
          <p:nvPr>
            <p:ph type="title"/>
          </p:nvPr>
        </p:nvSpPr>
        <p:spPr/>
        <p:txBody>
          <a:bodyPr/>
          <a:lstStyle/>
          <a:p>
            <a:r>
              <a:rPr lang="en-GB" dirty="0"/>
              <a:t>Case Study 6: Slow Minutes </a:t>
            </a:r>
            <a:endParaRPr lang="en-US" dirty="0"/>
          </a:p>
        </p:txBody>
      </p:sp>
      <p:sp>
        <p:nvSpPr>
          <p:cNvPr id="3" name="Content Placeholder 2">
            <a:extLst>
              <a:ext uri="{FF2B5EF4-FFF2-40B4-BE49-F238E27FC236}">
                <a16:creationId xmlns:a16="http://schemas.microsoft.com/office/drawing/2014/main" id="{11B70A4A-195B-7233-6643-F4662BE694FF}"/>
              </a:ext>
            </a:extLst>
          </p:cNvPr>
          <p:cNvSpPr>
            <a:spLocks noGrp="1"/>
          </p:cNvSpPr>
          <p:nvPr>
            <p:ph idx="1"/>
          </p:nvPr>
        </p:nvSpPr>
        <p:spPr/>
        <p:txBody>
          <a:bodyPr/>
          <a:lstStyle/>
          <a:p>
            <a:pPr marL="0" indent="0">
              <a:lnSpc>
                <a:spcPct val="100000"/>
              </a:lnSpc>
              <a:spcBef>
                <a:spcPts val="600"/>
              </a:spcBef>
              <a:buNone/>
            </a:pPr>
            <a:r>
              <a:rPr lang="en-US" b="1" dirty="0"/>
              <a:t>Scenario</a:t>
            </a:r>
          </a:p>
          <a:p>
            <a:pPr marL="0" indent="0">
              <a:lnSpc>
                <a:spcPct val="100000"/>
              </a:lnSpc>
              <a:spcBef>
                <a:spcPts val="600"/>
              </a:spcBef>
              <a:buNone/>
            </a:pPr>
            <a:r>
              <a:rPr lang="en-GB" dirty="0"/>
              <a:t>Maria takes diligent notes but distributes minutes weeks after meetings, causing forgotten decisions and missed actions.</a:t>
            </a:r>
          </a:p>
          <a:p>
            <a:pPr marL="0" indent="0">
              <a:buNone/>
            </a:pPr>
            <a:endParaRPr lang="en-US" dirty="0"/>
          </a:p>
        </p:txBody>
      </p:sp>
      <p:sp>
        <p:nvSpPr>
          <p:cNvPr id="4" name="Content Placeholder 3">
            <a:extLst>
              <a:ext uri="{FF2B5EF4-FFF2-40B4-BE49-F238E27FC236}">
                <a16:creationId xmlns:a16="http://schemas.microsoft.com/office/drawing/2014/main" id="{281B9BBD-94B5-73D5-4FB6-EAAAB604449A}"/>
              </a:ext>
            </a:extLst>
          </p:cNvPr>
          <p:cNvSpPr>
            <a:spLocks noGrp="1"/>
          </p:cNvSpPr>
          <p:nvPr>
            <p:ph idx="11"/>
          </p:nvPr>
        </p:nvSpPr>
        <p:spPr/>
        <p:txBody>
          <a:bodyPr/>
          <a:lstStyle/>
          <a:p>
            <a:endParaRPr lang="en-US" dirty="0"/>
          </a:p>
          <a:p>
            <a:pPr marL="0" indent="0">
              <a:lnSpc>
                <a:spcPct val="100000"/>
              </a:lnSpc>
              <a:spcBef>
                <a:spcPts val="600"/>
              </a:spcBef>
              <a:buNone/>
            </a:pPr>
            <a:r>
              <a:rPr lang="en-GB" b="1" dirty="0"/>
              <a:t>What is the Root Cause?</a:t>
            </a:r>
            <a:endParaRPr lang="en-GB" dirty="0"/>
          </a:p>
          <a:p>
            <a:pPr marL="0" indent="0">
              <a:lnSpc>
                <a:spcPct val="100000"/>
              </a:lnSpc>
              <a:spcBef>
                <a:spcPts val="600"/>
              </a:spcBef>
              <a:buNone/>
            </a:pPr>
            <a:r>
              <a:rPr lang="en-GB" b="1" dirty="0"/>
              <a:t>What is/are the Root Solution(s)?</a:t>
            </a:r>
            <a:endParaRPr lang="en-GB" dirty="0"/>
          </a:p>
          <a:p>
            <a:endParaRPr lang="en-US" dirty="0"/>
          </a:p>
        </p:txBody>
      </p:sp>
    </p:spTree>
    <p:extLst>
      <p:ext uri="{BB962C8B-B14F-4D97-AF65-F5344CB8AC3E}">
        <p14:creationId xmlns:p14="http://schemas.microsoft.com/office/powerpoint/2010/main" val="628074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C6ED6-AD44-8CCC-A4E4-D1DCAA28499D}"/>
              </a:ext>
            </a:extLst>
          </p:cNvPr>
          <p:cNvSpPr>
            <a:spLocks noGrp="1"/>
          </p:cNvSpPr>
          <p:nvPr>
            <p:ph type="title"/>
          </p:nvPr>
        </p:nvSpPr>
        <p:spPr/>
        <p:txBody>
          <a:bodyPr/>
          <a:lstStyle/>
          <a:p>
            <a:r>
              <a:rPr lang="en-GB" dirty="0"/>
              <a:t>Case Study 6: Slow Minutes  </a:t>
            </a:r>
            <a:endParaRPr lang="en-US" dirty="0"/>
          </a:p>
        </p:txBody>
      </p:sp>
      <p:sp>
        <p:nvSpPr>
          <p:cNvPr id="3" name="Content Placeholder 2">
            <a:extLst>
              <a:ext uri="{FF2B5EF4-FFF2-40B4-BE49-F238E27FC236}">
                <a16:creationId xmlns:a16="http://schemas.microsoft.com/office/drawing/2014/main" id="{5602F6A9-9269-EF69-7481-58C6A1BFA07D}"/>
              </a:ext>
            </a:extLst>
          </p:cNvPr>
          <p:cNvSpPr>
            <a:spLocks noGrp="1"/>
          </p:cNvSpPr>
          <p:nvPr>
            <p:ph idx="1"/>
          </p:nvPr>
        </p:nvSpPr>
        <p:spPr/>
        <p:txBody>
          <a:bodyPr/>
          <a:lstStyle/>
          <a:p>
            <a:pPr marL="0" indent="0">
              <a:lnSpc>
                <a:spcPct val="100000"/>
              </a:lnSpc>
              <a:buNone/>
            </a:pPr>
            <a:r>
              <a:rPr lang="en-GB" b="1" dirty="0"/>
              <a:t>5 Whys Analysis</a:t>
            </a:r>
          </a:p>
          <a:p>
            <a:pPr marL="457200" indent="-457200">
              <a:lnSpc>
                <a:spcPct val="100000"/>
              </a:lnSpc>
              <a:buFont typeface="+mj-lt"/>
              <a:buAutoNum type="arabicPeriod"/>
            </a:pPr>
            <a:r>
              <a:rPr lang="en-GB" sz="2000" b="1" dirty="0"/>
              <a:t>Why are the meeting minutes distributed late?</a:t>
            </a:r>
            <a:r>
              <a:rPr lang="en-GB" sz="2000" dirty="0"/>
              <a:t> </a:t>
            </a:r>
          </a:p>
          <a:p>
            <a:pPr lvl="1">
              <a:lnSpc>
                <a:spcPct val="100000"/>
              </a:lnSpc>
            </a:pPr>
            <a:r>
              <a:rPr lang="en-GB" dirty="0"/>
              <a:t>Because the Secretary does not prepare and distribute them promptly after meetings. </a:t>
            </a:r>
          </a:p>
          <a:p>
            <a:pPr marL="457200" indent="-457200">
              <a:lnSpc>
                <a:spcPct val="100000"/>
              </a:lnSpc>
              <a:buFont typeface="+mj-lt"/>
              <a:buAutoNum type="arabicPeriod"/>
            </a:pPr>
            <a:r>
              <a:rPr lang="en-GB" sz="2000" b="1" dirty="0"/>
              <a:t>Why are the minutes not prepared and distributed promptly?</a:t>
            </a:r>
            <a:r>
              <a:rPr lang="en-GB" sz="2000" dirty="0"/>
              <a:t> </a:t>
            </a:r>
          </a:p>
          <a:p>
            <a:pPr lvl="1">
              <a:lnSpc>
                <a:spcPct val="100000"/>
              </a:lnSpc>
            </a:pPr>
            <a:r>
              <a:rPr lang="en-GB" dirty="0"/>
              <a:t>Because there is no defined workflow or deadline. </a:t>
            </a:r>
          </a:p>
          <a:p>
            <a:pPr marL="457200" indent="-457200">
              <a:lnSpc>
                <a:spcPct val="100000"/>
              </a:lnSpc>
              <a:buFont typeface="+mj-lt"/>
              <a:buAutoNum type="arabicPeriod"/>
            </a:pPr>
            <a:r>
              <a:rPr lang="en-GB" sz="2000" b="1" dirty="0"/>
              <a:t>Why is there no defined workflow or deadline?</a:t>
            </a:r>
            <a:r>
              <a:rPr lang="en-GB" sz="2000" dirty="0"/>
              <a:t> </a:t>
            </a:r>
          </a:p>
          <a:p>
            <a:pPr lvl="1">
              <a:lnSpc>
                <a:spcPct val="100000"/>
              </a:lnSpc>
            </a:pPr>
            <a:r>
              <a:rPr lang="en-GB" dirty="0"/>
              <a:t>Because the club has not established expectations for timely distribution of meeting minutes. </a:t>
            </a:r>
          </a:p>
          <a:p>
            <a:pPr marL="457200" indent="-457200">
              <a:lnSpc>
                <a:spcPct val="100000"/>
              </a:lnSpc>
              <a:buFont typeface="+mj-lt"/>
              <a:buAutoNum type="arabicPeriod"/>
            </a:pPr>
            <a:r>
              <a:rPr lang="en-GB" sz="2000" b="1" dirty="0"/>
              <a:t>Why has the club not established those expectations?</a:t>
            </a:r>
            <a:r>
              <a:rPr lang="en-GB" sz="2000" dirty="0"/>
              <a:t> </a:t>
            </a:r>
          </a:p>
          <a:p>
            <a:pPr lvl="1">
              <a:lnSpc>
                <a:spcPct val="100000"/>
              </a:lnSpc>
            </a:pPr>
            <a:r>
              <a:rPr lang="en-GB" dirty="0"/>
              <a:t>Because administrative procedures and timelines are not formally documented. </a:t>
            </a:r>
          </a:p>
          <a:p>
            <a:pPr marL="457200" indent="-457200">
              <a:lnSpc>
                <a:spcPct val="100000"/>
              </a:lnSpc>
              <a:buFont typeface="+mj-lt"/>
              <a:buAutoNum type="arabicPeriod"/>
            </a:pPr>
            <a:r>
              <a:rPr lang="en-GB" sz="2000" b="1" dirty="0"/>
              <a:t>Why are administrative procedures and timelines not formally documented?</a:t>
            </a:r>
            <a:r>
              <a:rPr lang="en-GB" sz="2000" dirty="0"/>
              <a:t> </a:t>
            </a:r>
          </a:p>
          <a:p>
            <a:pPr lvl="1">
              <a:lnSpc>
                <a:spcPct val="100000"/>
              </a:lnSpc>
            </a:pPr>
            <a:r>
              <a:rPr lang="en-GB" dirty="0"/>
              <a:t>Because the club does not have a standardized process for records management. </a:t>
            </a:r>
          </a:p>
          <a:p>
            <a:pPr marL="0" indent="0">
              <a:buNone/>
            </a:pPr>
            <a:endParaRPr lang="en-US" dirty="0"/>
          </a:p>
        </p:txBody>
      </p:sp>
    </p:spTree>
    <p:extLst>
      <p:ext uri="{BB962C8B-B14F-4D97-AF65-F5344CB8AC3E}">
        <p14:creationId xmlns:p14="http://schemas.microsoft.com/office/powerpoint/2010/main" val="3624377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65A7F-3B98-42C9-57E1-82D708ED90AF}"/>
              </a:ext>
            </a:extLst>
          </p:cNvPr>
          <p:cNvSpPr>
            <a:spLocks noGrp="1"/>
          </p:cNvSpPr>
          <p:nvPr>
            <p:ph type="title"/>
          </p:nvPr>
        </p:nvSpPr>
        <p:spPr/>
        <p:txBody>
          <a:bodyPr/>
          <a:lstStyle/>
          <a:p>
            <a:r>
              <a:rPr lang="en-GB" dirty="0"/>
              <a:t>Case Study 6: Slow Minutes</a:t>
            </a:r>
            <a:endParaRPr lang="en-US" dirty="0"/>
          </a:p>
        </p:txBody>
      </p:sp>
      <p:sp>
        <p:nvSpPr>
          <p:cNvPr id="3" name="Content Placeholder 2">
            <a:extLst>
              <a:ext uri="{FF2B5EF4-FFF2-40B4-BE49-F238E27FC236}">
                <a16:creationId xmlns:a16="http://schemas.microsoft.com/office/drawing/2014/main" id="{0DD1C7E4-3B96-2624-CEB3-58AB114A24C6}"/>
              </a:ext>
            </a:extLst>
          </p:cNvPr>
          <p:cNvSpPr>
            <a:spLocks noGrp="1"/>
          </p:cNvSpPr>
          <p:nvPr>
            <p:ph idx="1"/>
          </p:nvPr>
        </p:nvSpPr>
        <p:spPr/>
        <p:txBody>
          <a:bodyPr/>
          <a:lstStyle/>
          <a:p>
            <a:pPr marL="0" indent="0">
              <a:lnSpc>
                <a:spcPct val="100000"/>
              </a:lnSpc>
              <a:spcBef>
                <a:spcPts val="600"/>
              </a:spcBef>
              <a:buNone/>
            </a:pPr>
            <a:r>
              <a:rPr lang="en-GB" b="1" dirty="0"/>
              <a:t>Root Cause</a:t>
            </a:r>
            <a:r>
              <a:rPr lang="en-GB" dirty="0"/>
              <a:t> </a:t>
            </a:r>
          </a:p>
          <a:p>
            <a:pPr marL="0" indent="0">
              <a:lnSpc>
                <a:spcPct val="100000"/>
              </a:lnSpc>
              <a:spcBef>
                <a:spcPts val="600"/>
              </a:spcBef>
              <a:buNone/>
            </a:pPr>
            <a:r>
              <a:rPr lang="en-GB" dirty="0"/>
              <a:t>The club lacks clear expectations and timelines for meeting minutes distribution. </a:t>
            </a:r>
          </a:p>
          <a:p>
            <a:endParaRPr lang="en-US" dirty="0"/>
          </a:p>
        </p:txBody>
      </p:sp>
      <p:sp>
        <p:nvSpPr>
          <p:cNvPr id="4" name="Content Placeholder 3">
            <a:extLst>
              <a:ext uri="{FF2B5EF4-FFF2-40B4-BE49-F238E27FC236}">
                <a16:creationId xmlns:a16="http://schemas.microsoft.com/office/drawing/2014/main" id="{EE675F60-068D-2623-0994-05114CBFB3EA}"/>
              </a:ext>
            </a:extLst>
          </p:cNvPr>
          <p:cNvSpPr>
            <a:spLocks noGrp="1"/>
          </p:cNvSpPr>
          <p:nvPr>
            <p:ph idx="11"/>
          </p:nvPr>
        </p:nvSpPr>
        <p:spPr/>
        <p:txBody>
          <a:bodyPr/>
          <a:lstStyle/>
          <a:p>
            <a:pPr marL="0" indent="0">
              <a:lnSpc>
                <a:spcPct val="100000"/>
              </a:lnSpc>
              <a:spcBef>
                <a:spcPts val="600"/>
              </a:spcBef>
              <a:buNone/>
            </a:pPr>
            <a:r>
              <a:rPr lang="en-GB" b="1" dirty="0"/>
              <a:t>Root Solution</a:t>
            </a:r>
            <a:r>
              <a:rPr lang="en-GB" dirty="0"/>
              <a:t> </a:t>
            </a:r>
          </a:p>
          <a:p>
            <a:pPr marL="0" indent="0">
              <a:lnSpc>
                <a:spcPct val="100000"/>
              </a:lnSpc>
              <a:spcBef>
                <a:spcPts val="600"/>
              </a:spcBef>
              <a:buNone/>
            </a:pPr>
            <a:r>
              <a:rPr lang="en-GB" dirty="0"/>
              <a:t>Establish a 48- to 72-hour meeting minutes‑delivery standard and include it in the club officer handover packet. </a:t>
            </a:r>
          </a:p>
          <a:p>
            <a:pPr marL="0" indent="0">
              <a:buNone/>
            </a:pPr>
            <a:endParaRPr lang="en-US" dirty="0"/>
          </a:p>
        </p:txBody>
      </p:sp>
    </p:spTree>
    <p:extLst>
      <p:ext uri="{BB962C8B-B14F-4D97-AF65-F5344CB8AC3E}">
        <p14:creationId xmlns:p14="http://schemas.microsoft.com/office/powerpoint/2010/main" val="17708322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39052FBD-6FA1-9360-5B6D-9280D5210604}"/>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p:blipFill>
        <p:spPr>
          <a:prstGeom prst="rect">
            <a:avLst/>
          </a:prstGeom>
        </p:spPr>
      </p:pic>
    </p:spTree>
    <p:extLst>
      <p:ext uri="{BB962C8B-B14F-4D97-AF65-F5344CB8AC3E}">
        <p14:creationId xmlns:p14="http://schemas.microsoft.com/office/powerpoint/2010/main" val="9190591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12AF6108-2CAC-1121-3ACD-0D1DCE8AC401}"/>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p:blipFill>
        <p:spPr>
          <a:prstGeom prst="rect">
            <a:avLst/>
          </a:prstGeom>
        </p:spPr>
      </p:pic>
      <p:sp>
        <p:nvSpPr>
          <p:cNvPr id="3" name="Title 2">
            <a:extLst>
              <a:ext uri="{FF2B5EF4-FFF2-40B4-BE49-F238E27FC236}">
                <a16:creationId xmlns:a16="http://schemas.microsoft.com/office/drawing/2014/main" id="{C07F1121-D450-E746-ED2E-3EFA73E025DD}"/>
              </a:ext>
            </a:extLst>
          </p:cNvPr>
          <p:cNvSpPr>
            <a:spLocks noGrp="1"/>
          </p:cNvSpPr>
          <p:nvPr>
            <p:ph type="title"/>
          </p:nvPr>
        </p:nvSpPr>
        <p:spPr/>
        <p:txBody>
          <a:bodyPr/>
          <a:lstStyle/>
          <a:p>
            <a:r>
              <a:rPr lang="en-US" sz="3600" dirty="0">
                <a:solidFill>
                  <a:schemeClr val="bg1"/>
                </a:solidFill>
              </a:rPr>
              <a:t>Effective Minute-Taking</a:t>
            </a:r>
          </a:p>
        </p:txBody>
      </p:sp>
      <p:pic>
        <p:nvPicPr>
          <p:cNvPr id="6" name="Picture 5">
            <a:extLst>
              <a:ext uri="{FF2B5EF4-FFF2-40B4-BE49-F238E27FC236}">
                <a16:creationId xmlns:a16="http://schemas.microsoft.com/office/drawing/2014/main" id="{2ED63DB9-9F6A-C0F3-F8DD-2E01A24B9FED}"/>
              </a:ext>
            </a:extLst>
          </p:cNvPr>
          <p:cNvPicPr>
            <a:picLocks noChangeAspect="1"/>
          </p:cNvPicPr>
          <p:nvPr/>
        </p:nvPicPr>
        <p:blipFill>
          <a:blip r:embed="rId4"/>
          <a:stretch>
            <a:fillRect/>
          </a:stretch>
        </p:blipFill>
        <p:spPr>
          <a:xfrm rot="1200000">
            <a:off x="1928020" y="1528877"/>
            <a:ext cx="2946879" cy="4214036"/>
          </a:xfrm>
          <a:prstGeom prst="rect">
            <a:avLst/>
          </a:prstGeom>
          <a:effectLst>
            <a:outerShdw blurRad="304800" dist="304800" dir="2700000" algn="tl" rotWithShape="0">
              <a:schemeClr val="bg1">
                <a:alpha val="40000"/>
              </a:schemeClr>
            </a:outerShdw>
          </a:effectLst>
        </p:spPr>
      </p:pic>
      <p:sp>
        <p:nvSpPr>
          <p:cNvPr id="8" name="TextBox 7">
            <a:extLst>
              <a:ext uri="{FF2B5EF4-FFF2-40B4-BE49-F238E27FC236}">
                <a16:creationId xmlns:a16="http://schemas.microsoft.com/office/drawing/2014/main" id="{C8A974B8-D25E-CFD1-33F4-0EB24277781B}"/>
              </a:ext>
            </a:extLst>
          </p:cNvPr>
          <p:cNvSpPr txBox="1"/>
          <p:nvPr/>
        </p:nvSpPr>
        <p:spPr>
          <a:xfrm>
            <a:off x="5506683" y="3635895"/>
            <a:ext cx="6098458" cy="2660692"/>
          </a:xfrm>
          <a:prstGeom prst="rect">
            <a:avLst/>
          </a:prstGeom>
          <a:solidFill>
            <a:schemeClr val="tx1">
              <a:alpha val="40000"/>
            </a:schemeClr>
          </a:solidFill>
        </p:spPr>
        <p:txBody>
          <a:bodyPr wrap="square" lIns="144000" tIns="144000" rIns="144000" bIns="144000">
            <a:spAutoFit/>
          </a:bodyPr>
          <a:lstStyle/>
          <a:p>
            <a:pPr marL="285750" marR="0" indent="-285750">
              <a:spcBef>
                <a:spcPts val="600"/>
              </a:spcBef>
              <a:buFont typeface="Wingdings" pitchFamily="2" charset="2"/>
              <a:buChar char="§"/>
            </a:pPr>
            <a:r>
              <a:rPr lang="en-GB" sz="2400" dirty="0">
                <a:solidFill>
                  <a:schemeClr val="bg1"/>
                </a:solidFill>
                <a:effectLst/>
                <a:latin typeface="+mn-lt"/>
              </a:rPr>
              <a:t>Teams &amp; Zoom meeting have features that support meeting minute creation</a:t>
            </a:r>
          </a:p>
          <a:p>
            <a:pPr marL="285750" marR="0" indent="-285750">
              <a:spcBef>
                <a:spcPts val="600"/>
              </a:spcBef>
              <a:buFont typeface="Wingdings" pitchFamily="2" charset="2"/>
              <a:buChar char="§"/>
            </a:pPr>
            <a:r>
              <a:rPr lang="en-GB" sz="2400" dirty="0">
                <a:solidFill>
                  <a:schemeClr val="bg1"/>
                </a:solidFill>
                <a:effectLst/>
                <a:latin typeface="+mn-lt"/>
              </a:rPr>
              <a:t>Google Meet does transcripts which can be converted into minutes</a:t>
            </a:r>
          </a:p>
          <a:p>
            <a:pPr marL="285750" marR="0" indent="-285750">
              <a:spcBef>
                <a:spcPts val="600"/>
              </a:spcBef>
              <a:buFont typeface="Wingdings" pitchFamily="2" charset="2"/>
              <a:buChar char="§"/>
            </a:pPr>
            <a:r>
              <a:rPr lang="en-GB" sz="2400" dirty="0">
                <a:solidFill>
                  <a:schemeClr val="bg1"/>
                </a:solidFill>
                <a:effectLst/>
                <a:latin typeface="+mn-lt"/>
              </a:rPr>
              <a:t>Otter.ai and other specialist tools can also be used</a:t>
            </a:r>
            <a:endParaRPr lang="en-GB" sz="2400" dirty="0">
              <a:solidFill>
                <a:schemeClr val="bg1"/>
              </a:solidFill>
              <a:effectLst/>
              <a:latin typeface="Helvetica Neue" panose="02000503000000020004" pitchFamily="2" charset="0"/>
            </a:endParaRPr>
          </a:p>
        </p:txBody>
      </p:sp>
      <p:sp>
        <p:nvSpPr>
          <p:cNvPr id="9" name="TextBox 8">
            <a:extLst>
              <a:ext uri="{FF2B5EF4-FFF2-40B4-BE49-F238E27FC236}">
                <a16:creationId xmlns:a16="http://schemas.microsoft.com/office/drawing/2014/main" id="{08B7F3D2-DDA4-E491-2E6C-8AF9057843E3}"/>
              </a:ext>
            </a:extLst>
          </p:cNvPr>
          <p:cNvSpPr txBox="1"/>
          <p:nvPr/>
        </p:nvSpPr>
        <p:spPr>
          <a:xfrm>
            <a:off x="432000" y="5838857"/>
            <a:ext cx="2621230" cy="369332"/>
          </a:xfrm>
          <a:prstGeom prst="rect">
            <a:avLst/>
          </a:prstGeom>
          <a:noFill/>
        </p:spPr>
        <p:txBody>
          <a:bodyPr wrap="none" rtlCol="0">
            <a:spAutoFit/>
          </a:bodyPr>
          <a:lstStyle/>
          <a:p>
            <a:r>
              <a:rPr lang="en-US" dirty="0">
                <a:solidFill>
                  <a:schemeClr val="bg1"/>
                </a:solidFill>
              </a:rPr>
              <a:t>Chapter 16, pp 144-154</a:t>
            </a:r>
          </a:p>
        </p:txBody>
      </p:sp>
    </p:spTree>
    <p:extLst>
      <p:ext uri="{BB962C8B-B14F-4D97-AF65-F5344CB8AC3E}">
        <p14:creationId xmlns:p14="http://schemas.microsoft.com/office/powerpoint/2010/main" val="10425888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E0181-B7E5-CB5C-1DBB-5CBDF0768B8A}"/>
              </a:ext>
            </a:extLst>
          </p:cNvPr>
          <p:cNvSpPr>
            <a:spLocks noGrp="1"/>
          </p:cNvSpPr>
          <p:nvPr>
            <p:ph type="title"/>
          </p:nvPr>
        </p:nvSpPr>
        <p:spPr/>
        <p:txBody>
          <a:bodyPr/>
          <a:lstStyle/>
          <a:p>
            <a:r>
              <a:rPr lang="en-US" sz="3600" dirty="0">
                <a:solidFill>
                  <a:schemeClr val="accent4"/>
                </a:solidFill>
              </a:rPr>
              <a:t>Portal Navigation Video</a:t>
            </a:r>
          </a:p>
        </p:txBody>
      </p:sp>
      <p:pic>
        <p:nvPicPr>
          <p:cNvPr id="3" name="Picture 2">
            <a:extLst>
              <a:ext uri="{FF2B5EF4-FFF2-40B4-BE49-F238E27FC236}">
                <a16:creationId xmlns:a16="http://schemas.microsoft.com/office/drawing/2014/main" id="{BC048336-0288-B8E2-0602-C45A417424A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400000">
            <a:off x="1397218" y="1483169"/>
            <a:ext cx="7296150" cy="3810000"/>
          </a:xfrm>
          <a:prstGeom prst="rect">
            <a:avLst/>
          </a:prstGeom>
          <a:effectLst>
            <a:outerShdw blurRad="304800" dist="304800" dir="2700000" algn="tl" rotWithShape="0">
              <a:schemeClr val="bg1">
                <a:alpha val="40000"/>
              </a:schemeClr>
            </a:outerShdw>
          </a:effectLst>
        </p:spPr>
      </p:pic>
      <p:pic>
        <p:nvPicPr>
          <p:cNvPr id="4" name="Picture 3">
            <a:extLst>
              <a:ext uri="{FF2B5EF4-FFF2-40B4-BE49-F238E27FC236}">
                <a16:creationId xmlns:a16="http://schemas.microsoft.com/office/drawing/2014/main" id="{73A83F9B-A24B-462C-8DCA-BA5B69EF46AE}"/>
              </a:ext>
            </a:extLst>
          </p:cNvPr>
          <p:cNvPicPr>
            <a:picLocks noChangeAspect="1"/>
          </p:cNvPicPr>
          <p:nvPr/>
        </p:nvPicPr>
        <p:blipFill>
          <a:blip r:embed="rId4"/>
          <a:stretch>
            <a:fillRect/>
          </a:stretch>
        </p:blipFill>
        <p:spPr>
          <a:xfrm>
            <a:off x="9505620" y="3908627"/>
            <a:ext cx="1971429" cy="1971429"/>
          </a:xfrm>
          <a:prstGeom prst="rect">
            <a:avLst/>
          </a:prstGeom>
        </p:spPr>
      </p:pic>
    </p:spTree>
    <p:extLst>
      <p:ext uri="{BB962C8B-B14F-4D97-AF65-F5344CB8AC3E}">
        <p14:creationId xmlns:p14="http://schemas.microsoft.com/office/powerpoint/2010/main" val="7885035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12A3B-6888-7F1A-3D4E-DE0E7451E318}"/>
              </a:ext>
            </a:extLst>
          </p:cNvPr>
          <p:cNvSpPr>
            <a:spLocks noGrp="1"/>
          </p:cNvSpPr>
          <p:nvPr>
            <p:ph type="title"/>
          </p:nvPr>
        </p:nvSpPr>
        <p:spPr/>
        <p:txBody>
          <a:bodyPr/>
          <a:lstStyle/>
          <a:p>
            <a:r>
              <a:rPr lang="en-US" sz="3600" dirty="0">
                <a:solidFill>
                  <a:schemeClr val="accent4"/>
                </a:solidFill>
              </a:rPr>
              <a:t>Secretary Template Kit</a:t>
            </a:r>
          </a:p>
        </p:txBody>
      </p:sp>
      <p:pic>
        <p:nvPicPr>
          <p:cNvPr id="3" name="Picture 2">
            <a:extLst>
              <a:ext uri="{FF2B5EF4-FFF2-40B4-BE49-F238E27FC236}">
                <a16:creationId xmlns:a16="http://schemas.microsoft.com/office/drawing/2014/main" id="{2ADB3824-BFBA-0CE7-29ED-4C9B9417218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51282" y="4146543"/>
            <a:ext cx="1800000" cy="1800000"/>
          </a:xfrm>
          <a:prstGeom prst="rect">
            <a:avLst/>
          </a:prstGeom>
        </p:spPr>
      </p:pic>
      <p:pic>
        <p:nvPicPr>
          <p:cNvPr id="4" name="Picture 3">
            <a:extLst>
              <a:ext uri="{FF2B5EF4-FFF2-40B4-BE49-F238E27FC236}">
                <a16:creationId xmlns:a16="http://schemas.microsoft.com/office/drawing/2014/main" id="{90915040-E921-8794-28F3-8301E45A390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200000">
            <a:off x="1012089" y="1650714"/>
            <a:ext cx="3052307" cy="4320000"/>
          </a:xfrm>
          <a:prstGeom prst="rect">
            <a:avLst/>
          </a:prstGeom>
          <a:effectLst>
            <a:outerShdw blurRad="304800" dist="304800" dir="2700000" algn="tl" rotWithShape="0">
              <a:schemeClr val="bg1">
                <a:alpha val="40000"/>
              </a:schemeClr>
            </a:outerShdw>
          </a:effectLst>
        </p:spPr>
      </p:pic>
      <p:pic>
        <p:nvPicPr>
          <p:cNvPr id="5" name="Picture 4">
            <a:extLst>
              <a:ext uri="{FF2B5EF4-FFF2-40B4-BE49-F238E27FC236}">
                <a16:creationId xmlns:a16="http://schemas.microsoft.com/office/drawing/2014/main" id="{4D30EEE2-0001-6ECA-A817-9BF95A07B6FC}"/>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rot="1200000">
            <a:off x="6542066" y="711437"/>
            <a:ext cx="3052308" cy="4320000"/>
          </a:xfrm>
          <a:prstGeom prst="rect">
            <a:avLst/>
          </a:prstGeom>
          <a:effectLst>
            <a:outerShdw blurRad="304800" dist="304800" dir="2700000" algn="tl" rotWithShape="0">
              <a:schemeClr val="bg1">
                <a:alpha val="40000"/>
              </a:schemeClr>
            </a:outerShdw>
          </a:effectLst>
        </p:spPr>
      </p:pic>
      <p:pic>
        <p:nvPicPr>
          <p:cNvPr id="6" name="Picture 5">
            <a:extLst>
              <a:ext uri="{FF2B5EF4-FFF2-40B4-BE49-F238E27FC236}">
                <a16:creationId xmlns:a16="http://schemas.microsoft.com/office/drawing/2014/main" id="{5935E31B-8451-E2D5-683B-2F476C32CDF7}"/>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rot="1200000">
            <a:off x="6879281" y="1826564"/>
            <a:ext cx="3052308" cy="4320000"/>
          </a:xfrm>
          <a:prstGeom prst="rect">
            <a:avLst/>
          </a:prstGeom>
          <a:effectLst>
            <a:outerShdw blurRad="304800" dist="304800" dir="2700000" algn="tl" rotWithShape="0">
              <a:schemeClr val="bg1">
                <a:alpha val="40000"/>
              </a:schemeClr>
            </a:outerShdw>
          </a:effectLst>
        </p:spPr>
      </p:pic>
      <p:pic>
        <p:nvPicPr>
          <p:cNvPr id="7" name="Picture 6">
            <a:extLst>
              <a:ext uri="{FF2B5EF4-FFF2-40B4-BE49-F238E27FC236}">
                <a16:creationId xmlns:a16="http://schemas.microsoft.com/office/drawing/2014/main" id="{3B263EAE-10D0-E92B-A0AE-6B795FFA944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0176570" y="4146543"/>
            <a:ext cx="1800000" cy="1800000"/>
          </a:xfrm>
          <a:prstGeom prst="rect">
            <a:avLst/>
          </a:prstGeom>
        </p:spPr>
      </p:pic>
    </p:spTree>
    <p:extLst>
      <p:ext uri="{BB962C8B-B14F-4D97-AF65-F5344CB8AC3E}">
        <p14:creationId xmlns:p14="http://schemas.microsoft.com/office/powerpoint/2010/main" val="41570402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A2391A81-70D8-5088-9CE8-AA4F1D1ABC62}"/>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C0888B49-2612-C6DF-7472-DF654495B6E3}"/>
              </a:ext>
            </a:extLst>
          </p:cNvPr>
          <p:cNvSpPr>
            <a:spLocks noGrp="1"/>
          </p:cNvSpPr>
          <p:nvPr>
            <p:ph type="title"/>
          </p:nvPr>
        </p:nvSpPr>
        <p:spPr>
          <a:xfrm>
            <a:off x="5745542" y="432000"/>
            <a:ext cx="5015497" cy="720000"/>
          </a:xfrm>
        </p:spPr>
        <p:txBody>
          <a:bodyPr/>
          <a:lstStyle/>
          <a:p>
            <a:r>
              <a:rPr lang="en-US" sz="3600" dirty="0">
                <a:solidFill>
                  <a:schemeClr val="tx1"/>
                </a:solidFill>
              </a:rPr>
              <a:t>Succession Planning</a:t>
            </a:r>
          </a:p>
        </p:txBody>
      </p:sp>
      <p:sp>
        <p:nvSpPr>
          <p:cNvPr id="10" name="TextBox 9">
            <a:extLst>
              <a:ext uri="{FF2B5EF4-FFF2-40B4-BE49-F238E27FC236}">
                <a16:creationId xmlns:a16="http://schemas.microsoft.com/office/drawing/2014/main" id="{88DF1806-B7CD-C82B-CC9A-9903D1FCA62B}"/>
              </a:ext>
            </a:extLst>
          </p:cNvPr>
          <p:cNvSpPr txBox="1"/>
          <p:nvPr/>
        </p:nvSpPr>
        <p:spPr>
          <a:xfrm>
            <a:off x="5745542" y="1152000"/>
            <a:ext cx="6098458" cy="2660692"/>
          </a:xfrm>
          <a:prstGeom prst="rect">
            <a:avLst/>
          </a:prstGeom>
          <a:solidFill>
            <a:schemeClr val="bg1">
              <a:alpha val="20000"/>
            </a:schemeClr>
          </a:solidFill>
        </p:spPr>
        <p:txBody>
          <a:bodyPr wrap="square" lIns="144000" tIns="144000" rIns="144000" bIns="144000">
            <a:spAutoFit/>
          </a:bodyPr>
          <a:lstStyle/>
          <a:p>
            <a:pPr marL="342900" marR="0" indent="-342900">
              <a:spcBef>
                <a:spcPts val="600"/>
              </a:spcBef>
              <a:buClr>
                <a:schemeClr val="accent2"/>
              </a:buClr>
              <a:buFont typeface="Wingdings" pitchFamily="2" charset="2"/>
              <a:buChar char="§"/>
            </a:pPr>
            <a:r>
              <a:rPr lang="en-GB" sz="2400" dirty="0">
                <a:effectLst/>
                <a:latin typeface="+mn-lt"/>
              </a:rPr>
              <a:t>Start early to search for a successor - appoint an assistant, organize role shadowing</a:t>
            </a:r>
          </a:p>
          <a:p>
            <a:pPr marL="342900" marR="0" indent="-342900">
              <a:spcBef>
                <a:spcPts val="600"/>
              </a:spcBef>
              <a:buClr>
                <a:schemeClr val="accent2"/>
              </a:buClr>
              <a:buFont typeface="Wingdings" pitchFamily="2" charset="2"/>
              <a:buChar char="§"/>
            </a:pPr>
            <a:r>
              <a:rPr lang="en-GB" sz="2400" dirty="0">
                <a:effectLst/>
                <a:latin typeface="+mn-lt"/>
              </a:rPr>
              <a:t>Agree on dates for transition sessions</a:t>
            </a:r>
          </a:p>
          <a:p>
            <a:pPr marL="342900" marR="0" indent="-342900">
              <a:spcBef>
                <a:spcPts val="600"/>
              </a:spcBef>
              <a:buClr>
                <a:schemeClr val="accent2"/>
              </a:buClr>
              <a:buFont typeface="Wingdings" pitchFamily="2" charset="2"/>
              <a:buChar char="§"/>
            </a:pPr>
            <a:r>
              <a:rPr lang="en-GB" sz="2400" dirty="0">
                <a:effectLst/>
                <a:latin typeface="+mn-lt"/>
              </a:rPr>
              <a:t>Provide a structured transition with a plan and checklist</a:t>
            </a:r>
            <a:endParaRPr lang="en-GB" sz="2400" dirty="0">
              <a:effectLst/>
              <a:latin typeface="Helvetica Neue" panose="02000503000000020004" pitchFamily="2" charset="0"/>
            </a:endParaRPr>
          </a:p>
        </p:txBody>
      </p:sp>
    </p:spTree>
    <p:extLst>
      <p:ext uri="{BB962C8B-B14F-4D97-AF65-F5344CB8AC3E}">
        <p14:creationId xmlns:p14="http://schemas.microsoft.com/office/powerpoint/2010/main" val="4064741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C33D24A7-2754-42DB-B469-F0A79A521EF5}"/>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7C6ABBA8-7623-1BE0-FE43-F69917F1146E}"/>
              </a:ext>
            </a:extLst>
          </p:cNvPr>
          <p:cNvSpPr>
            <a:spLocks noGrp="1"/>
          </p:cNvSpPr>
          <p:nvPr>
            <p:ph type="title"/>
          </p:nvPr>
        </p:nvSpPr>
        <p:spPr/>
        <p:txBody>
          <a:bodyPr/>
          <a:lstStyle/>
          <a:p>
            <a:r>
              <a:rPr lang="en-US" sz="4000" dirty="0">
                <a:solidFill>
                  <a:schemeClr val="bg1"/>
                </a:solidFill>
              </a:rPr>
              <a:t>Questions &amp; Answers</a:t>
            </a:r>
          </a:p>
        </p:txBody>
      </p:sp>
    </p:spTree>
    <p:extLst>
      <p:ext uri="{BB962C8B-B14F-4D97-AF65-F5344CB8AC3E}">
        <p14:creationId xmlns:p14="http://schemas.microsoft.com/office/powerpoint/2010/main" val="33417604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9EC06926-7049-DD19-526F-5349634A90C7}"/>
              </a:ext>
            </a:extLst>
          </p:cNvPr>
          <p:cNvPicPr>
            <a:picLocks noGrp="1" noRot="1" noChangeAspect="1" noMove="1" noResize="1" noEditPoints="1" noAdjustHandles="1" noChangeArrowheads="1" noChangeShapeType="1" noCrop="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24CD8435-8DD7-7ACA-8E24-6A9061750BEB}"/>
              </a:ext>
            </a:extLst>
          </p:cNvPr>
          <p:cNvSpPr>
            <a:spLocks noGrp="1"/>
          </p:cNvSpPr>
          <p:nvPr>
            <p:ph type="title"/>
          </p:nvPr>
        </p:nvSpPr>
        <p:spPr/>
        <p:txBody>
          <a:bodyPr/>
          <a:lstStyle/>
          <a:p>
            <a:r>
              <a:rPr lang="en-US" sz="3600" dirty="0"/>
              <a:t>Next Steps</a:t>
            </a:r>
          </a:p>
        </p:txBody>
      </p:sp>
      <p:sp>
        <p:nvSpPr>
          <p:cNvPr id="7" name="TextBox 6">
            <a:extLst>
              <a:ext uri="{FF2B5EF4-FFF2-40B4-BE49-F238E27FC236}">
                <a16:creationId xmlns:a16="http://schemas.microsoft.com/office/drawing/2014/main" id="{6F2F1D2C-BE18-7872-CC34-6F868A820992}"/>
              </a:ext>
            </a:extLst>
          </p:cNvPr>
          <p:cNvSpPr txBox="1"/>
          <p:nvPr/>
        </p:nvSpPr>
        <p:spPr>
          <a:xfrm>
            <a:off x="4026310" y="2155919"/>
            <a:ext cx="7817690" cy="3707132"/>
          </a:xfrm>
          <a:prstGeom prst="rect">
            <a:avLst/>
          </a:prstGeom>
          <a:solidFill>
            <a:schemeClr val="accent1">
              <a:alpha val="30409"/>
            </a:schemeClr>
          </a:solidFill>
        </p:spPr>
        <p:txBody>
          <a:bodyPr wrap="square" lIns="144000" tIns="144000" rIns="144000" bIns="144000">
            <a:spAutoFit/>
          </a:bodyPr>
          <a:lstStyle/>
          <a:p>
            <a:pPr marL="457200" marR="0" indent="-457200">
              <a:spcBef>
                <a:spcPts val="600"/>
              </a:spcBef>
              <a:buFont typeface="+mj-lt"/>
              <a:buAutoNum type="arabicPeriod"/>
            </a:pPr>
            <a:r>
              <a:rPr lang="en-GB" sz="2400" dirty="0">
                <a:solidFill>
                  <a:schemeClr val="bg1"/>
                </a:solidFill>
                <a:effectLst/>
                <a:latin typeface="+mn-lt"/>
              </a:rPr>
              <a:t>Continue to keep accurate records</a:t>
            </a:r>
          </a:p>
          <a:p>
            <a:pPr marL="457200" marR="0" indent="-457200">
              <a:spcBef>
                <a:spcPts val="600"/>
              </a:spcBef>
              <a:buFont typeface="+mj-lt"/>
              <a:buAutoNum type="arabicPeriod"/>
            </a:pPr>
            <a:r>
              <a:rPr lang="en-GB" sz="2400" dirty="0">
                <a:solidFill>
                  <a:schemeClr val="bg1"/>
                </a:solidFill>
                <a:effectLst/>
                <a:latin typeface="+mn-lt"/>
              </a:rPr>
              <a:t>Support membership dues renewal (March cycle)</a:t>
            </a:r>
          </a:p>
          <a:p>
            <a:pPr marL="457200" marR="0" indent="-457200">
              <a:spcBef>
                <a:spcPts val="600"/>
              </a:spcBef>
              <a:buFont typeface="+mj-lt"/>
              <a:buAutoNum type="arabicPeriod"/>
            </a:pPr>
            <a:r>
              <a:rPr lang="en-GB" sz="2400" dirty="0">
                <a:solidFill>
                  <a:schemeClr val="bg1"/>
                </a:solidFill>
                <a:effectLst/>
                <a:latin typeface="+mn-lt"/>
              </a:rPr>
              <a:t>Monitor Club Success Plan progress</a:t>
            </a:r>
          </a:p>
          <a:p>
            <a:pPr marL="457200" marR="0" indent="-457200">
              <a:spcBef>
                <a:spcPts val="600"/>
              </a:spcBef>
              <a:buFont typeface="+mj-lt"/>
              <a:buAutoNum type="arabicPeriod"/>
            </a:pPr>
            <a:r>
              <a:rPr lang="en-GB" sz="2400" dirty="0">
                <a:solidFill>
                  <a:schemeClr val="bg1"/>
                </a:solidFill>
                <a:effectLst/>
                <a:latin typeface="+mn-lt"/>
              </a:rPr>
              <a:t>Start recruiting your successor</a:t>
            </a:r>
          </a:p>
          <a:p>
            <a:pPr marL="457200" marR="0" indent="-457200">
              <a:spcBef>
                <a:spcPts val="600"/>
              </a:spcBef>
              <a:buFont typeface="+mj-lt"/>
              <a:buAutoNum type="arabicPeriod"/>
            </a:pPr>
            <a:r>
              <a:rPr lang="en-GB" sz="2400" dirty="0">
                <a:solidFill>
                  <a:schemeClr val="bg1"/>
                </a:solidFill>
                <a:effectLst/>
                <a:latin typeface="+mn-lt"/>
              </a:rPr>
              <a:t>Prepare for election and transition</a:t>
            </a:r>
          </a:p>
          <a:p>
            <a:pPr marL="457200" marR="0" indent="-457200">
              <a:spcBef>
                <a:spcPts val="600"/>
              </a:spcBef>
              <a:buFont typeface="+mj-lt"/>
              <a:buAutoNum type="arabicPeriod"/>
            </a:pPr>
            <a:r>
              <a:rPr lang="en-GB" sz="2400" dirty="0">
                <a:solidFill>
                  <a:schemeClr val="bg1"/>
                </a:solidFill>
                <a:effectLst/>
                <a:latin typeface="+mn-lt"/>
              </a:rPr>
              <a:t>Submit new club officer list by June 30 for all clubs and by December 31 for semiannual elections</a:t>
            </a:r>
          </a:p>
          <a:p>
            <a:pPr marL="457200" marR="0" indent="-457200">
              <a:spcBef>
                <a:spcPts val="600"/>
              </a:spcBef>
              <a:buFont typeface="+mj-lt"/>
              <a:buAutoNum type="arabicPeriod"/>
            </a:pPr>
            <a:r>
              <a:rPr lang="en-GB" sz="2400" dirty="0">
                <a:solidFill>
                  <a:schemeClr val="bg1"/>
                </a:solidFill>
                <a:effectLst/>
                <a:latin typeface="+mn-lt"/>
              </a:rPr>
              <a:t>Ensure transition continuity and communication</a:t>
            </a:r>
            <a:endParaRPr lang="en-GB" sz="2400" dirty="0">
              <a:solidFill>
                <a:schemeClr val="bg1"/>
              </a:solidFill>
              <a:effectLst/>
              <a:latin typeface="Helvetica Neue" panose="02000503000000020004" pitchFamily="2" charset="0"/>
            </a:endParaRPr>
          </a:p>
        </p:txBody>
      </p:sp>
    </p:spTree>
    <p:extLst>
      <p:ext uri="{BB962C8B-B14F-4D97-AF65-F5344CB8AC3E}">
        <p14:creationId xmlns:p14="http://schemas.microsoft.com/office/powerpoint/2010/main" val="3209458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294EF100-56A1-2832-8ED8-60EDC6F47AE5}"/>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prstGeom prst="rect">
            <a:avLst/>
          </a:prstGeom>
        </p:spPr>
      </p:pic>
      <p:sp>
        <p:nvSpPr>
          <p:cNvPr id="3" name="Title 2">
            <a:extLst>
              <a:ext uri="{FF2B5EF4-FFF2-40B4-BE49-F238E27FC236}">
                <a16:creationId xmlns:a16="http://schemas.microsoft.com/office/drawing/2014/main" id="{04F54177-9386-0CEC-6A68-5A83BA00BC0E}"/>
              </a:ext>
            </a:extLst>
          </p:cNvPr>
          <p:cNvSpPr>
            <a:spLocks noGrp="1"/>
          </p:cNvSpPr>
          <p:nvPr>
            <p:ph type="title"/>
          </p:nvPr>
        </p:nvSpPr>
        <p:spPr>
          <a:xfrm>
            <a:off x="4753278" y="2701103"/>
            <a:ext cx="5664000" cy="1455794"/>
          </a:xfrm>
        </p:spPr>
        <p:txBody>
          <a:bodyPr/>
          <a:lstStyle/>
          <a:p>
            <a:pPr>
              <a:lnSpc>
                <a:spcPct val="100000"/>
              </a:lnSpc>
            </a:pPr>
            <a:r>
              <a:rPr lang="en-US" sz="3600" dirty="0">
                <a:solidFill>
                  <a:schemeClr val="accent1"/>
                </a:solidFill>
              </a:rPr>
              <a:t>Thank You for Serving as Club Secretary</a:t>
            </a:r>
          </a:p>
        </p:txBody>
      </p:sp>
    </p:spTree>
    <p:extLst>
      <p:ext uri="{BB962C8B-B14F-4D97-AF65-F5344CB8AC3E}">
        <p14:creationId xmlns:p14="http://schemas.microsoft.com/office/powerpoint/2010/main" val="24149979"/>
      </p:ext>
    </p:extLst>
  </p:cSld>
  <p:clrMapOvr>
    <a:masterClrMapping/>
  </p:clrMapOvr>
</p:sld>
</file>

<file path=ppt/theme/theme1.xml><?xml version="1.0" encoding="utf-8"?>
<a:theme xmlns:a="http://schemas.openxmlformats.org/drawingml/2006/main" name="Office Theme Blue">
  <a:themeElements>
    <a:clrScheme name="TMI COT Slide Training colours">
      <a:dk1>
        <a:srgbClr val="000000"/>
      </a:dk1>
      <a:lt1>
        <a:srgbClr val="FFFFFF"/>
      </a:lt1>
      <a:dk2>
        <a:srgbClr val="333333"/>
      </a:dk2>
      <a:lt2>
        <a:srgbClr val="FFFFFF"/>
      </a:lt2>
      <a:accent1>
        <a:srgbClr val="004165"/>
      </a:accent1>
      <a:accent2>
        <a:srgbClr val="772432"/>
      </a:accent2>
      <a:accent3>
        <a:srgbClr val="A9B2B1"/>
      </a:accent3>
      <a:accent4>
        <a:srgbClr val="F2DF74"/>
      </a:accent4>
      <a:accent5>
        <a:srgbClr val="006093"/>
      </a:accent5>
      <a:accent6>
        <a:srgbClr val="F5F5F5"/>
      </a:accent6>
      <a:hlink>
        <a:srgbClr val="004165"/>
      </a:hlink>
      <a:folHlink>
        <a:srgbClr val="77243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oastmasters COT Template V3" id="{E53F5AF3-180A-2E44-801B-0779EA753DA1}" vid="{93030801-9DB2-0B49-8C2A-8C4D0003F22E}"/>
    </a:ext>
  </a:extLst>
</a:theme>
</file>

<file path=ppt/theme/theme2.xml><?xml version="1.0" encoding="utf-8"?>
<a:theme xmlns:a="http://schemas.openxmlformats.org/drawingml/2006/main" name="1_Office Theme White">
  <a:themeElements>
    <a:clrScheme name="TMI COT Slide Training colours">
      <a:dk1>
        <a:srgbClr val="000000"/>
      </a:dk1>
      <a:lt1>
        <a:srgbClr val="FFFFFF"/>
      </a:lt1>
      <a:dk2>
        <a:srgbClr val="333333"/>
      </a:dk2>
      <a:lt2>
        <a:srgbClr val="FFFFFF"/>
      </a:lt2>
      <a:accent1>
        <a:srgbClr val="004165"/>
      </a:accent1>
      <a:accent2>
        <a:srgbClr val="772432"/>
      </a:accent2>
      <a:accent3>
        <a:srgbClr val="A9B2B1"/>
      </a:accent3>
      <a:accent4>
        <a:srgbClr val="F2DF74"/>
      </a:accent4>
      <a:accent5>
        <a:srgbClr val="006093"/>
      </a:accent5>
      <a:accent6>
        <a:srgbClr val="F5F5F5"/>
      </a:accent6>
      <a:hlink>
        <a:srgbClr val="004165"/>
      </a:hlink>
      <a:folHlink>
        <a:srgbClr val="77243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oastmasters COT Template V3" id="{E53F5AF3-180A-2E44-801B-0779EA753DA1}" vid="{64EDAD0E-161B-474D-B291-82B0DCDA00C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aaabebbc-32e8-4c57-b28e-216d48780fca}" enabled="0" method="" siteId="{aaabebbc-32e8-4c57-b28e-216d48780fca}" removed="1"/>
</clbl:labelList>
</file>

<file path=docProps/app.xml><?xml version="1.0" encoding="utf-8"?>
<Properties xmlns="http://schemas.openxmlformats.org/officeDocument/2006/extended-properties" xmlns:vt="http://schemas.openxmlformats.org/officeDocument/2006/docPropsVTypes">
  <Template>Office Theme Blue</Template>
  <TotalTime>0</TotalTime>
  <Words>11603</Words>
  <Application>Microsoft Office PowerPoint</Application>
  <PresentationFormat>Widescreen</PresentationFormat>
  <Paragraphs>1001</Paragraphs>
  <Slides>56</Slides>
  <Notes>56</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56</vt:i4>
      </vt:variant>
    </vt:vector>
  </HeadingPairs>
  <TitlesOfParts>
    <vt:vector size="62" baseType="lpstr">
      <vt:lpstr>Arial</vt:lpstr>
      <vt:lpstr>Calibri</vt:lpstr>
      <vt:lpstr>Helvetica Neue</vt:lpstr>
      <vt:lpstr>Wingdings</vt:lpstr>
      <vt:lpstr>Office Theme Blue</vt:lpstr>
      <vt:lpstr>1_Office Theme White</vt:lpstr>
      <vt:lpstr>Facilitator Instructions (cont’d) (not for presentation)</vt:lpstr>
      <vt:lpstr>Facilitator Instructions (cont’d) (not for presentation)</vt:lpstr>
      <vt:lpstr>Secretary Training</vt:lpstr>
      <vt:lpstr>PowerPoint Presentation</vt:lpstr>
      <vt:lpstr>Secretary Refresher</vt:lpstr>
      <vt:lpstr>Club Success Cycle</vt:lpstr>
      <vt:lpstr>Transferable Skills</vt:lpstr>
      <vt:lpstr>Secretary Refresher Quiz</vt:lpstr>
      <vt:lpstr>What is the main role of  the Club Secretary?</vt:lpstr>
      <vt:lpstr>The Secretary may assist with which financial task(s):</vt:lpstr>
      <vt:lpstr>Which of these records should the Secretary keep?</vt:lpstr>
      <vt:lpstr>Who receives updated club officer lists from the Secretary?</vt:lpstr>
      <vt:lpstr>When must the club officers list be updated?</vt:lpstr>
      <vt:lpstr>What is the Secretary’s role with membership applications?</vt:lpstr>
      <vt:lpstr>How does the Secretary support club meetings?</vt:lpstr>
      <vt:lpstr>What are the correspondence responsibilities of the Secretary?</vt:lpstr>
      <vt:lpstr>Why is accurate record keeping important?</vt:lpstr>
      <vt:lpstr>How does the Secretary directly support the Distinguished Club Program (DCP)?</vt:lpstr>
      <vt:lpstr>Where Are We Now?</vt:lpstr>
      <vt:lpstr>Successes</vt:lpstr>
      <vt:lpstr>Challenges</vt:lpstr>
      <vt:lpstr>Where Are We Going?</vt:lpstr>
      <vt:lpstr>Support for the  Club Success Plan:  Club Secretary’s Checklist</vt:lpstr>
      <vt:lpstr>Root Cause Analysis</vt:lpstr>
      <vt:lpstr>5 Whys Analysis Worksheet</vt:lpstr>
      <vt:lpstr>The 5 Whys</vt:lpstr>
      <vt:lpstr>Example Case Study: 5 Whys Analysis </vt:lpstr>
      <vt:lpstr>Root Cause and Root Solutions</vt:lpstr>
      <vt:lpstr>Case Studies</vt:lpstr>
      <vt:lpstr>Secretary Case Studies</vt:lpstr>
      <vt:lpstr>Case Study 1: Missing Venue Agreement </vt:lpstr>
      <vt:lpstr>Case Study 1: Missing Venue Agreement</vt:lpstr>
      <vt:lpstr>Case Study 1: Missing Venue Agreement</vt:lpstr>
      <vt:lpstr>Case Study 2: Agenda Reconciliation and Missing Minutes </vt:lpstr>
      <vt:lpstr>Case Study 2: Agenda Reconciliation and Missing Minutes</vt:lpstr>
      <vt:lpstr>Case Study 2: Agenda Reconciliation and Missing Minutes </vt:lpstr>
      <vt:lpstr>Case Study 3: Missed Officer List Submission Date </vt:lpstr>
      <vt:lpstr>Case Study 3: Missed Officer List Submission Date </vt:lpstr>
      <vt:lpstr>Case Study 3: Missed Officer List Submission Date </vt:lpstr>
      <vt:lpstr>Case Study 4: The Silent Secretary </vt:lpstr>
      <vt:lpstr>Case Study 4: The Silent Secretary </vt:lpstr>
      <vt:lpstr>Case Study 4: The Silent Secretary</vt:lpstr>
      <vt:lpstr>Case Study 5: The Venue Agreement Challenge </vt:lpstr>
      <vt:lpstr>Case Study 5: Venue Agreement Challenge </vt:lpstr>
      <vt:lpstr>Case Study 5: Venue Agreement Challenge </vt:lpstr>
      <vt:lpstr>Case Study 6: Slow Minutes </vt:lpstr>
      <vt:lpstr>Case Study 6: Slow Minutes  </vt:lpstr>
      <vt:lpstr>Case Study 6: Slow Minutes</vt:lpstr>
      <vt:lpstr>PowerPoint Presentation</vt:lpstr>
      <vt:lpstr>Effective Minute-Taking</vt:lpstr>
      <vt:lpstr>Portal Navigation Video</vt:lpstr>
      <vt:lpstr>Secretary Template Kit</vt:lpstr>
      <vt:lpstr>Succession Planning</vt:lpstr>
      <vt:lpstr>Questions &amp; Answers</vt:lpstr>
      <vt:lpstr>Next Steps</vt:lpstr>
      <vt:lpstr>Thank You for Serving as Club Secretary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2026-10-12T21:48:36Z</dcterms:created>
  <dcterms:modified xsi:type="dcterms:W3CDTF">2026-10-12T21:48:41Z</dcterms:modified>
</cp:coreProperties>
</file>