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 id="2147483660" r:id="rId2"/>
  </p:sldMasterIdLst>
  <p:notesMasterIdLst>
    <p:notesMasterId r:id="rId59"/>
  </p:notesMasterIdLst>
  <p:sldIdLst>
    <p:sldId id="823" r:id="rId3"/>
    <p:sldId id="824" r:id="rId4"/>
    <p:sldId id="845" r:id="rId5"/>
    <p:sldId id="260" r:id="rId6"/>
    <p:sldId id="261" r:id="rId7"/>
    <p:sldId id="262" r:id="rId8"/>
    <p:sldId id="263" r:id="rId9"/>
    <p:sldId id="266" r:id="rId10"/>
    <p:sldId id="267" r:id="rId11"/>
    <p:sldId id="268" r:id="rId12"/>
    <p:sldId id="269" r:id="rId13"/>
    <p:sldId id="270" r:id="rId14"/>
    <p:sldId id="271" r:id="rId15"/>
    <p:sldId id="272" r:id="rId16"/>
    <p:sldId id="264" r:id="rId17"/>
    <p:sldId id="273" r:id="rId18"/>
    <p:sldId id="274" r:id="rId19"/>
    <p:sldId id="265" r:id="rId20"/>
    <p:sldId id="275" r:id="rId21"/>
    <p:sldId id="276" r:id="rId22"/>
    <p:sldId id="277" r:id="rId23"/>
    <p:sldId id="278" r:id="rId24"/>
    <p:sldId id="279" r:id="rId25"/>
    <p:sldId id="284" r:id="rId26"/>
    <p:sldId id="280" r:id="rId27"/>
    <p:sldId id="846" r:id="rId28"/>
    <p:sldId id="283" r:id="rId29"/>
    <p:sldId id="281" r:id="rId30"/>
    <p:sldId id="282"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65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176" autoAdjust="0"/>
    <p:restoredTop sz="70401" autoAdjust="0"/>
  </p:normalViewPr>
  <p:slideViewPr>
    <p:cSldViewPr snapToGrid="0" showGuides="1">
      <p:cViewPr varScale="1">
        <p:scale>
          <a:sx n="78" d="100"/>
          <a:sy n="78" d="100"/>
        </p:scale>
        <p:origin x="1230" y="84"/>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95" d="100"/>
          <a:sy n="95" d="100"/>
        </p:scale>
        <p:origin x="3840"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microsoft.com/office/2018/10/relationships/authors" Target="author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Notes Placeholder 4"/>
          <p:cNvSpPr>
            <a:spLocks noGrp="1"/>
          </p:cNvSpPr>
          <p:nvPr>
            <p:ph type="body" sz="quarter" idx="3"/>
          </p:nvPr>
        </p:nvSpPr>
        <p:spPr>
          <a:xfrm>
            <a:off x="685800" y="3485323"/>
            <a:ext cx="5486400" cy="4938678"/>
          </a:xfrm>
          <a:prstGeom prst="rect">
            <a:avLst/>
          </a:prstGeom>
        </p:spPr>
        <p:txBody>
          <a:bodyPr vert="horz" lIns="251999" tIns="216000" rIns="251999" bIns="216000" rtlCol="0"/>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DC9DD302-1F34-F94E-BE63-3678BC305FEB}" type="slidenum">
              <a:rPr lang="en-US" smtClean="0"/>
              <a:pPr/>
              <a:t>‹#›</a:t>
            </a:fld>
            <a:endParaRPr lang="en-US" dirty="0">
              <a:latin typeface="Arial" panose="020B0604020202020204" pitchFamily="34" charset="0"/>
              <a:cs typeface="Arial" panose="020B0604020202020204" pitchFamily="34" charset="0"/>
            </a:endParaRPr>
          </a:p>
        </p:txBody>
      </p:sp>
      <p:sp>
        <p:nvSpPr>
          <p:cNvPr id="9" name="Slide Image Placeholder 8">
            <a:extLst>
              <a:ext uri="{FF2B5EF4-FFF2-40B4-BE49-F238E27FC236}">
                <a16:creationId xmlns:a16="http://schemas.microsoft.com/office/drawing/2014/main" id="{02BCB559-4777-7244-884D-E7FF152C6C97}"/>
              </a:ext>
            </a:extLst>
          </p:cNvPr>
          <p:cNvSpPr>
            <a:spLocks noGrp="1" noRot="1" noChangeAspect="1"/>
          </p:cNvSpPr>
          <p:nvPr>
            <p:ph type="sldImg" idx="2"/>
          </p:nvPr>
        </p:nvSpPr>
        <p:spPr>
          <a:xfrm>
            <a:off x="995569" y="587480"/>
            <a:ext cx="4866861" cy="2737609"/>
          </a:xfrm>
          <a:prstGeom prst="rect">
            <a:avLst/>
          </a:prstGeom>
          <a:noFill/>
          <a:ln w="12700">
            <a:solidFill>
              <a:prstClr val="black"/>
            </a:solidFill>
          </a:ln>
        </p:spPr>
        <p:txBody>
          <a:bodyPr vert="horz" lIns="91440" tIns="45720" rIns="91440" bIns="45720" rtlCol="0" anchor="ctr"/>
          <a:lstStyle/>
          <a:p>
            <a:endParaRPr lang="en-US" dirty="0"/>
          </a:p>
        </p:txBody>
      </p:sp>
    </p:spTree>
    <p:extLst>
      <p:ext uri="{BB962C8B-B14F-4D97-AF65-F5344CB8AC3E}">
        <p14:creationId xmlns:p14="http://schemas.microsoft.com/office/powerpoint/2010/main" val="3188841462"/>
      </p:ext>
    </p:extLst>
  </p:cSld>
  <p:clrMap bg1="lt1" tx1="dk1" bg2="lt2" tx2="dk2" accent1="accent1" accent2="accent2" accent3="accent3" accent4="accent4" accent5="accent5" accent6="accent6" hlink="hlink" folHlink="folHlink"/>
  <p:notesStyle>
    <a:lvl1pPr marL="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1pPr>
    <a:lvl2pPr marL="432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2pPr>
    <a:lvl3pPr marL="648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3pPr>
    <a:lvl4pPr marL="864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buFont typeface="Wingdings" pitchFamily="2" charset="2"/>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65163"/>
            <a:ext cx="5486400" cy="3086100"/>
          </a:xfrm>
        </p:spPr>
        <p:txBody>
          <a:bodyPr/>
          <a:lstStyle/>
          <a:p>
            <a:endParaRPr lang="en-US" dirty="0"/>
          </a:p>
        </p:txBody>
      </p:sp>
      <p:sp>
        <p:nvSpPr>
          <p:cNvPr id="3" name="Notes Placeholder 2"/>
          <p:cNvSpPr>
            <a:spLocks noGrp="1"/>
          </p:cNvSpPr>
          <p:nvPr>
            <p:ph type="body" idx="1"/>
          </p:nvPr>
        </p:nvSpPr>
        <p:spPr>
          <a:xfrm>
            <a:off x="685800" y="3935895"/>
            <a:ext cx="5486400" cy="4488105"/>
          </a:xfrm>
        </p:spPr>
        <p:txBody>
          <a:bodyPr/>
          <a:lstStyle/>
          <a:p>
            <a:pPr marL="0" indent="0">
              <a:buNone/>
            </a:pPr>
            <a:r>
              <a:rPr lang="en-GB" sz="1200" b="1" i="0" kern="100" dirty="0">
                <a:effectLst/>
                <a:latin typeface="Arial" panose="020B0604020202020204" pitchFamily="34" charset="0"/>
                <a:ea typeface="Aptos" panose="020B0004020202020204" pitchFamily="34" charset="0"/>
                <a:cs typeface="Times New Roman" panose="02020603050405020304" pitchFamily="18" charset="0"/>
              </a:rPr>
              <a:t>Round 2 Mid-Year Club Officer Training (COT) Planning and Facilitation Team:</a:t>
            </a:r>
          </a:p>
          <a:p>
            <a:pPr marL="0" indent="0">
              <a:buNone/>
            </a:pPr>
            <a:r>
              <a:rPr lang="en-GB" sz="1200" i="0" kern="100" dirty="0">
                <a:effectLst/>
                <a:latin typeface="Arial" panose="020B0604020202020204" pitchFamily="34" charset="0"/>
                <a:ea typeface="Aptos" panose="020B0004020202020204" pitchFamily="34" charset="0"/>
                <a:cs typeface="Times New Roman" panose="02020603050405020304" pitchFamily="18" charset="0"/>
              </a:rPr>
              <a:t>A duration of 4 hours is recommended for Club Officer Training (COT)</a:t>
            </a:r>
            <a:r>
              <a:rPr lang="en-US" i="0" dirty="0"/>
              <a:t>. </a:t>
            </a:r>
            <a:r>
              <a:rPr lang="en-US" dirty="0"/>
              <a:t>This club officer breakout session is planned for 75 minutes. The Round 2 Mid-Year training event begins with the Mid-Year Hall of Fame (shown before the training begins), introduction (5 minutes), General Session Part 1 (60 minutes), 10-minute break, club officer breakout sessions (75 minutes), 10-minute break, and finally General Session Part 2 (45 minutes). The total time allotted for the entire training is 210 minutes or 3 hours 30 minutes. This schedule leaves a flexible 30-minute slot that can be used for a special presentation on advanced recruitment techniques, a panel discussion addressing the specific membership challenges faced by clubs in your District, Pathways engagement and recognition, </a:t>
            </a:r>
            <a:r>
              <a:rPr lang="en-GB" sz="1200" kern="1200" dirty="0">
                <a:solidFill>
                  <a:schemeClr val="tx1"/>
                </a:solidFill>
                <a:effectLst/>
                <a:latin typeface="Arial" panose="020B0604020202020204" pitchFamily="34" charset="0"/>
                <a:ea typeface="+mn-ea"/>
                <a:cs typeface="Arial" panose="020B0604020202020204" pitchFamily="34" charset="0"/>
              </a:rPr>
              <a:t>or another presentation focused on the needs of the clubs in your District.</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7FC4-CAF1-6741-875A-C83F3721E6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723516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FA9A4-DD25-BF42-94E1-2E9AC25CD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07DC7A-731A-0FF3-97D9-1EEC93241654}"/>
              </a:ext>
            </a:extLst>
          </p:cNvPr>
          <p:cNvSpPr>
            <a:spLocks noGrp="1" noRot="1" noChangeAspect="1"/>
          </p:cNvSpPr>
          <p:nvPr>
            <p:ph type="sldImg"/>
          </p:nvPr>
        </p:nvSpPr>
        <p:spPr>
          <a:xfrm>
            <a:off x="685800" y="665163"/>
            <a:ext cx="5486400" cy="3086100"/>
          </a:xfrm>
        </p:spPr>
        <p:txBody>
          <a:bodyPr/>
          <a:lstStyle/>
          <a:p>
            <a:endParaRPr lang="en-US" dirty="0"/>
          </a:p>
        </p:txBody>
      </p:sp>
      <p:sp>
        <p:nvSpPr>
          <p:cNvPr id="3" name="Notes Placeholder 2">
            <a:extLst>
              <a:ext uri="{FF2B5EF4-FFF2-40B4-BE49-F238E27FC236}">
                <a16:creationId xmlns:a16="http://schemas.microsoft.com/office/drawing/2014/main" id="{ABB4C252-3C93-F3FC-E274-7DD8A59A7DCD}"/>
              </a:ext>
            </a:extLst>
          </p:cNvPr>
          <p:cNvSpPr>
            <a:spLocks noGrp="1"/>
          </p:cNvSpPr>
          <p:nvPr>
            <p:ph type="body" idx="1"/>
          </p:nvPr>
        </p:nvSpPr>
        <p:spPr>
          <a:xfrm>
            <a:off x="685800" y="3949147"/>
            <a:ext cx="5486400" cy="4474853"/>
          </a:xfrm>
        </p:spPr>
        <p:txBody>
          <a:bodyPr/>
          <a:lstStyle/>
          <a:p>
            <a:pPr marL="0" indent="0">
              <a:buNone/>
            </a:pPr>
            <a:r>
              <a:rPr lang="en-GB" sz="1200" b="1" i="0" kern="100" dirty="0">
                <a:effectLst/>
                <a:latin typeface="Arial" panose="020B0604020202020204" pitchFamily="34" charset="0"/>
                <a:ea typeface="Aptos" panose="020B0004020202020204" pitchFamily="34" charset="0"/>
                <a:cs typeface="Times New Roman" panose="02020603050405020304" pitchFamily="18" charset="0"/>
              </a:rPr>
              <a:t>Round 2 Mid-Year Club Officer Training (COT) Planning and Facilitation Team:</a:t>
            </a:r>
          </a:p>
          <a:p>
            <a:pPr marL="0" indent="0">
              <a:buNone/>
            </a:pPr>
            <a:r>
              <a:rPr lang="en-GB" sz="1200" i="0" kern="100" dirty="0">
                <a:effectLst/>
                <a:latin typeface="Arial" panose="020B0604020202020204" pitchFamily="34" charset="0"/>
                <a:ea typeface="Aptos" panose="020B0004020202020204" pitchFamily="34" charset="0"/>
                <a:cs typeface="Times New Roman" panose="02020603050405020304" pitchFamily="18" charset="0"/>
              </a:rPr>
              <a:t>A duration of 4 hours is recommended for Club Officer Training (COT)</a:t>
            </a:r>
            <a:r>
              <a:rPr lang="en-US" i="0" dirty="0"/>
              <a:t>. </a:t>
            </a:r>
            <a:r>
              <a:rPr lang="en-US" dirty="0"/>
              <a:t>This club officer breakout session is planned for 75 minutes. The Round 2 Mid-Year training event begins with the Mid-Year Hall of Fame (shown before the training begins), introduction (5 minutes), General Session Part 1 (60 minutes), 10-minute break, club officer breakout sessions (75 minutes), 10-minute break, and finally General Session Part 2 (45 minutes). The total time allotted for the entire training is 210 minutes or 3 hours 30 minutes. This schedule leaves a flexible 30-minute slot that can be used for a special presentation on advanced recruitment techniques, a panel discussion addressing the specific membership challenges faced by clubs in your District, Pathways engagement and recognition, </a:t>
            </a:r>
            <a:r>
              <a:rPr lang="en-GB" sz="1200" kern="1200" dirty="0">
                <a:solidFill>
                  <a:schemeClr val="tx1"/>
                </a:solidFill>
                <a:effectLst/>
                <a:latin typeface="Arial" panose="020B0604020202020204" pitchFamily="34" charset="0"/>
                <a:ea typeface="+mn-ea"/>
                <a:cs typeface="Arial" panose="020B0604020202020204" pitchFamily="34" charset="0"/>
              </a:rPr>
              <a:t>or another presentation focused on the needs of the clubs in your District.</a:t>
            </a:r>
          </a:p>
          <a:p>
            <a:pPr marL="0" indent="0">
              <a:buNone/>
            </a:pPr>
            <a:endParaRPr lang="en-GB" dirty="0"/>
          </a:p>
        </p:txBody>
      </p:sp>
      <p:sp>
        <p:nvSpPr>
          <p:cNvPr id="4" name="Slide Number Placeholder 3">
            <a:extLst>
              <a:ext uri="{FF2B5EF4-FFF2-40B4-BE49-F238E27FC236}">
                <a16:creationId xmlns:a16="http://schemas.microsoft.com/office/drawing/2014/main" id="{2D7D8822-563C-5817-C1F2-13790F2DFB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7FC4-CAF1-6741-875A-C83F3721E6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871629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0438" y="614363"/>
            <a:ext cx="4937125" cy="2778125"/>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dirty="0">
                <a:latin typeface="Arial" panose="020B0604020202020204" pitchFamily="34" charset="0"/>
                <a:cs typeface="Arial" panose="020B0604020202020204" pitchFamily="34" charset="0"/>
              </a:rPr>
              <a:t>Time on slide: 0.5 minute</a:t>
            </a:r>
          </a:p>
          <a:p>
            <a:pPr marL="0" indent="0">
              <a:buNone/>
            </a:pPr>
            <a:r>
              <a:rPr lang="en-GB" sz="1200" b="1" dirty="0">
                <a:latin typeface="Arial" panose="020B0604020202020204" pitchFamily="34" charset="0"/>
                <a:cs typeface="Arial" panose="020B0604020202020204" pitchFamily="34" charset="0"/>
              </a:rPr>
              <a:t>Elapsed time: 0.5 minutes of 60-minute or 75-minute session</a:t>
            </a:r>
          </a:p>
          <a:p>
            <a:endParaRPr lang="en-GB" sz="1200" b="1" dirty="0">
              <a:latin typeface="Arial" panose="020B0604020202020204" pitchFamily="34" charset="0"/>
              <a:cs typeface="Arial" panose="020B0604020202020204" pitchFamily="34" charset="0"/>
            </a:endParaRPr>
          </a:p>
          <a:p>
            <a:pPr marL="0" indent="0">
              <a:buNone/>
            </a:pPr>
            <a:r>
              <a:rPr lang="en-GB" b="1" dirty="0"/>
              <a:t>Facilitator Notes:</a:t>
            </a:r>
          </a:p>
          <a:p>
            <a:pPr marL="0" indent="0">
              <a:buNone/>
            </a:pPr>
            <a:r>
              <a:rPr lang="en-GB" b="1" dirty="0"/>
              <a:t>(Say) </a:t>
            </a:r>
            <a:r>
              <a:rPr lang="en-GB" b="0" dirty="0"/>
              <a:t>Welcome to the Sergeant at Arms Round 2 Mid-Year Training!</a:t>
            </a: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7FC4-CAF1-6741-875A-C83F3721E6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512321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5363" y="587375"/>
            <a:ext cx="4867275" cy="2738438"/>
          </a:xfrm>
        </p:spPr>
        <p:txBody>
          <a:bodyPr/>
          <a:lstStyle/>
          <a:p>
            <a:endParaRPr lang="en-US" dirty="0"/>
          </a:p>
        </p:txBody>
      </p:sp>
      <p:sp>
        <p:nvSpPr>
          <p:cNvPr id="3" name="Notes Placeholder 2"/>
          <p:cNvSpPr>
            <a:spLocks noGrp="1"/>
          </p:cNvSpPr>
          <p:nvPr>
            <p:ph type="body" idx="1"/>
          </p:nvPr>
        </p:nvSpPr>
        <p:spPr/>
        <p:txBody>
          <a:bodyPr/>
          <a:lstStyle/>
          <a:p>
            <a:pPr marL="0" indent="0">
              <a:buFontTx/>
              <a:buNone/>
            </a:pPr>
            <a:r>
              <a:rPr lang="en-US" b="1" dirty="0"/>
              <a:t>Time on slide: 1 minute</a:t>
            </a:r>
          </a:p>
          <a:p>
            <a:pPr marL="0" indent="0">
              <a:buFontTx/>
              <a:buNone/>
            </a:pPr>
            <a:r>
              <a:rPr lang="en-US" b="1" dirty="0"/>
              <a:t>Elapsed time: 1.5 minutes of 60-minute or 75-minute session</a:t>
            </a:r>
          </a:p>
          <a:p>
            <a:pPr marL="0" indent="0">
              <a:buFontTx/>
              <a:buNone/>
            </a:pPr>
            <a:endParaRPr lang="en-US" b="1" dirty="0"/>
          </a:p>
          <a:p>
            <a:pPr marL="0" indent="0">
              <a:buFontTx/>
              <a:buNone/>
            </a:pPr>
            <a:r>
              <a:rPr lang="en-US" b="1" dirty="0"/>
              <a:t>Facilitator Notes:</a:t>
            </a:r>
          </a:p>
          <a:p>
            <a:pPr marL="0" indent="0">
              <a:buFontTx/>
              <a:buNone/>
            </a:pPr>
            <a:r>
              <a:rPr lang="en-US" b="1" dirty="0"/>
              <a:t>(Say) </a:t>
            </a:r>
            <a:r>
              <a:rPr lang="en-US" dirty="0"/>
              <a:t>Round 2 Mid-Year Club Officer Training focuses heavily on discussion and sharing ideas. The agenda for Round 2 Mid-Year Sergeant at Arms training includes the following topics:</a:t>
            </a:r>
          </a:p>
          <a:p>
            <a:pPr marL="171450" indent="-171450">
              <a:buFont typeface="Wingdings" panose="05000000000000000000" pitchFamily="2" charset="2"/>
              <a:buChar char="§"/>
            </a:pPr>
            <a:r>
              <a:rPr lang="en-US" dirty="0"/>
              <a:t>Refresher quiz on core responsibilities of the role</a:t>
            </a:r>
          </a:p>
          <a:p>
            <a:pPr marL="171450" indent="-171450">
              <a:buFont typeface="Wingdings" panose="05000000000000000000" pitchFamily="2" charset="2"/>
              <a:buChar char="§"/>
            </a:pPr>
            <a:r>
              <a:rPr lang="en-US" dirty="0"/>
              <a:t>Where are we now? Current challenges and opportunities in your role </a:t>
            </a:r>
          </a:p>
          <a:p>
            <a:pPr marL="171450" indent="-171450">
              <a:buFont typeface="Wingdings" panose="05000000000000000000" pitchFamily="2" charset="2"/>
              <a:buChar char="§"/>
            </a:pPr>
            <a:r>
              <a:rPr lang="en-US" dirty="0"/>
              <a:t>Where are we going? Where do we want to be by June 30? How will we get there from here?</a:t>
            </a:r>
          </a:p>
          <a:p>
            <a:pPr marL="171450" indent="-171450">
              <a:buFont typeface="Wingdings" panose="05000000000000000000" pitchFamily="2" charset="2"/>
              <a:buChar char="§"/>
            </a:pPr>
            <a:r>
              <a:rPr lang="en-US" dirty="0"/>
              <a:t>Case Studies to apply root cause problem-solving techniques</a:t>
            </a:r>
          </a:p>
          <a:p>
            <a:pPr marL="171450" indent="-171450">
              <a:buFont typeface="Wingdings" panose="05000000000000000000" pitchFamily="2" charset="2"/>
              <a:buChar char="§"/>
            </a:pPr>
            <a:r>
              <a:rPr lang="en-US" dirty="0"/>
              <a:t>Succession planning </a:t>
            </a:r>
          </a:p>
          <a:p>
            <a:pPr marL="171450" indent="-171450">
              <a:buFont typeface="Wingdings" panose="05000000000000000000" pitchFamily="2" charset="2"/>
              <a:buChar char="§"/>
            </a:pPr>
            <a:r>
              <a:rPr lang="en-US" dirty="0"/>
              <a:t>Questions and Answers</a:t>
            </a:r>
          </a:p>
          <a:p>
            <a:pPr marL="171450" indent="-171450">
              <a:buFont typeface="Wingdings" panose="05000000000000000000" pitchFamily="2" charset="2"/>
              <a:buChar char="§"/>
            </a:pPr>
            <a:r>
              <a:rPr lang="en-US" dirty="0"/>
              <a:t>Next steps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1154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FontTx/>
              <a:buNone/>
            </a:pPr>
            <a:r>
              <a:rPr lang="en-US" b="1" dirty="0"/>
              <a:t>Time on slide: 0.5 minute</a:t>
            </a:r>
          </a:p>
          <a:p>
            <a:pPr marL="0" indent="0">
              <a:buFontTx/>
              <a:buNone/>
            </a:pPr>
            <a:r>
              <a:rPr lang="en-US" b="1" dirty="0"/>
              <a:t>Elapsed time: 2.0 minutes of 60-minute or 75-minute session</a:t>
            </a:r>
          </a:p>
          <a:p>
            <a:pPr marL="0" indent="0">
              <a:buFontTx/>
              <a:buNone/>
            </a:pPr>
            <a:endParaRPr lang="en-US" b="1" dirty="0"/>
          </a:p>
          <a:p>
            <a:pPr marL="0" indent="0">
              <a:buFontTx/>
              <a:buNone/>
            </a:pPr>
            <a:r>
              <a:rPr lang="en-US" b="1" dirty="0"/>
              <a:t>Facilitator Notes:</a:t>
            </a:r>
          </a:p>
          <a:p>
            <a:pPr marL="0" indent="0">
              <a:buFontTx/>
              <a:buNone/>
            </a:pPr>
            <a:r>
              <a:rPr lang="en-US" b="1" dirty="0"/>
              <a:t>(Say) </a:t>
            </a:r>
            <a:r>
              <a:rPr lang="en-US" dirty="0"/>
              <a:t>This is Round 2 Mid-Year Club Officer Training, so let’s begin with a quick refresher on the role explained during Round 1 of Club Officer Training.</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4450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720725"/>
            <a:ext cx="4822825" cy="2713038"/>
          </a:xfrm>
        </p:spPr>
        <p:txBody>
          <a:bodyPr/>
          <a:lstStyle/>
          <a:p>
            <a:endParaRPr lang="en-US" dirty="0"/>
          </a:p>
        </p:txBody>
      </p:sp>
      <p:sp>
        <p:nvSpPr>
          <p:cNvPr id="3" name="Notes Placeholder 2"/>
          <p:cNvSpPr>
            <a:spLocks noGrp="1"/>
          </p:cNvSpPr>
          <p:nvPr>
            <p:ph type="body" idx="1"/>
          </p:nvPr>
        </p:nvSpPr>
        <p:spPr>
          <a:xfrm>
            <a:off x="397565" y="3538331"/>
            <a:ext cx="6109252" cy="5247860"/>
          </a:xfrm>
        </p:spPr>
        <p:txBody>
          <a:bodyPr/>
          <a:lstStyle/>
          <a:p>
            <a:pPr marL="0" indent="0">
              <a:buFontTx/>
              <a:buNone/>
            </a:pPr>
            <a:r>
              <a:rPr lang="en-GB" sz="1200" b="1" dirty="0">
                <a:latin typeface="Arial" panose="020B0604020202020204" pitchFamily="34" charset="0"/>
                <a:cs typeface="Arial" panose="020B0604020202020204" pitchFamily="34" charset="0"/>
              </a:rPr>
              <a:t>Time on slide: 1.5 minutes</a:t>
            </a:r>
          </a:p>
          <a:p>
            <a:pPr marL="0" indent="0">
              <a:buFontTx/>
              <a:buNone/>
            </a:pPr>
            <a:r>
              <a:rPr lang="en-GB" sz="1200" b="1" dirty="0">
                <a:latin typeface="Arial" panose="020B0604020202020204" pitchFamily="34" charset="0"/>
                <a:cs typeface="Arial" panose="020B0604020202020204" pitchFamily="34" charset="0"/>
              </a:rPr>
              <a:t>Elapsed time: 3.5 minutes of 60-minute or 75-minute session</a:t>
            </a:r>
          </a:p>
          <a:p>
            <a:pPr marL="0" indent="0">
              <a:buFontTx/>
              <a:buNone/>
            </a:pPr>
            <a:endParaRPr lang="en-GB" sz="1200" b="1" dirty="0">
              <a:latin typeface="Arial" panose="020B0604020202020204" pitchFamily="34" charset="0"/>
              <a:cs typeface="Arial" panose="020B0604020202020204" pitchFamily="34" charset="0"/>
            </a:endParaRPr>
          </a:p>
          <a:p>
            <a:pPr marL="0" indent="0">
              <a:buFontTx/>
              <a:buNone/>
            </a:pPr>
            <a:r>
              <a:rPr lang="en-GB" sz="1200" b="1" dirty="0">
                <a:latin typeface="Arial" panose="020B0604020202020204" pitchFamily="34" charset="0"/>
                <a:cs typeface="Arial" panose="020B0604020202020204" pitchFamily="34" charset="0"/>
              </a:rPr>
              <a:t>Facilitator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(Say</a:t>
            </a:r>
            <a:r>
              <a:rPr lang="en-GB" b="1" dirty="0">
                <a:sym typeface="Wingdings" panose="05000000000000000000" pitchFamily="2" charset="2"/>
              </a:rPr>
              <a:t>) </a:t>
            </a:r>
            <a:r>
              <a:rPr lang="en-GB" sz="1200" kern="1200" dirty="0">
                <a:solidFill>
                  <a:schemeClr val="tx1"/>
                </a:solidFill>
                <a:effectLst/>
                <a:latin typeface="Arial" panose="020B0604020202020204" pitchFamily="34" charset="0"/>
                <a:ea typeface="+mn-ea"/>
                <a:cs typeface="Arial" panose="020B0604020202020204" pitchFamily="34" charset="0"/>
              </a:rPr>
              <a:t>We reviewed the Club Success Cycle during Round 1 of Club Officer Training. </a:t>
            </a:r>
            <a:r>
              <a:rPr lang="en-GB" b="0" dirty="0">
                <a:sym typeface="Wingdings" panose="05000000000000000000" pitchFamily="2" charset="2"/>
              </a:rPr>
              <a:t>Where does </a:t>
            </a:r>
            <a:r>
              <a:rPr lang="en-GB" dirty="0"/>
              <a:t>the Sergeant at Arms role fit into the Club Success Cycle?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dirty="0"/>
              <a:t>(</a:t>
            </a:r>
            <a:r>
              <a:rPr lang="en-GB" b="1" dirty="0"/>
              <a:t>For online or hybrid training</a:t>
            </a:r>
            <a:r>
              <a:rPr lang="en-GB" dirty="0"/>
              <a:t>, ask online participants to type concise answers into the Zoom Chat and share a few answers. For onsite audiences, ask those who want to answer to raise their hands and then have a few of them give single phrase or one sentence answers.</a:t>
            </a:r>
            <a:r>
              <a:rPr lang="en-US" dirty="0"/>
              <a:t> </a:t>
            </a:r>
            <a:r>
              <a:rPr lang="en-US" b="1" dirty="0"/>
              <a:t>Limit the discussion to 1 minute</a:t>
            </a:r>
            <a:r>
              <a:rPr lang="en-US" dirty="0"/>
              <a:t>.)</a:t>
            </a:r>
          </a:p>
          <a:p>
            <a:pPr marL="0" indent="0">
              <a:buNone/>
            </a:pPr>
            <a:endParaRPr lang="en-US" dirty="0"/>
          </a:p>
          <a:p>
            <a:pPr marL="0" indent="0">
              <a:buNone/>
            </a:pPr>
            <a:r>
              <a:rPr lang="en-US" dirty="0"/>
              <a:t>(</a:t>
            </a:r>
            <a:r>
              <a:rPr lang="en-US" b="1" dirty="0"/>
              <a:t>After receiving their responses, </a:t>
            </a:r>
            <a:r>
              <a:rPr lang="en-GB" b="1" dirty="0"/>
              <a:t>say) </a:t>
            </a:r>
            <a:r>
              <a:rPr lang="en-GB" b="0" dirty="0"/>
              <a:t>The Sergeant at Arms (SAA) is usually the first member to meet guests and welcome them to a meeting. In Australia, they often refer to the Sergeant at Arms position as the Vice President of First Impressions. Since first impressions make lasting impressions, the role of the SAA is priceless to a club! Sergeant at Arms are the logistics managers for their clubs. Meetings run smoothly due to their dedication and diligence in physical, hybrid, or online meeting environments.</a:t>
            </a:r>
          </a:p>
          <a:p>
            <a:pPr marL="0" indent="0">
              <a:buNone/>
            </a:pPr>
            <a:endParaRPr lang="en-GB" b="0" dirty="0">
              <a:ea typeface="Calibri"/>
              <a:cs typeface="Calibri"/>
            </a:endParaRPr>
          </a:p>
          <a:p>
            <a:pPr marL="0" indent="0">
              <a:buNone/>
            </a:pPr>
            <a:r>
              <a:rPr lang="en-US" dirty="0"/>
              <a:t>The Sergeant at Arms maintains the club’s physical property, such as the banner, lectern, timing device, and other meeting assets. They arrive early to prepare the meeting place for members and stay late to stow all of the club’s equipment. The Sergeant at Arms is also in charge of the onsite and online meeting places, obtaining a new space when necessary, and maintaining contact with the people who allow the club to use the meeting space.</a:t>
            </a:r>
            <a:endParaRPr lang="en-GB" b="0" dirty="0">
              <a:ea typeface="Calibri"/>
              <a:cs typeface="Calibri"/>
            </a:endParaRPr>
          </a:p>
          <a:p>
            <a:endParaRPr lang="en-US"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1381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5363" y="587375"/>
            <a:ext cx="4867275" cy="2738438"/>
          </a:xfrm>
        </p:spPr>
        <p:txBody>
          <a:bodyPr/>
          <a:lstStyle/>
          <a:p>
            <a:endParaRPr lang="en-US" dirty="0"/>
          </a:p>
        </p:txBody>
      </p:sp>
      <p:sp>
        <p:nvSpPr>
          <p:cNvPr id="3" name="Notes Placeholder 2"/>
          <p:cNvSpPr>
            <a:spLocks noGrp="1"/>
          </p:cNvSpPr>
          <p:nvPr>
            <p:ph type="body" idx="1"/>
          </p:nvPr>
        </p:nvSpPr>
        <p:spPr>
          <a:xfrm>
            <a:off x="556591" y="3485322"/>
            <a:ext cx="5804452" cy="5658677"/>
          </a:xfrm>
        </p:spPr>
        <p:txBody>
          <a:bodyPr/>
          <a:lstStyle/>
          <a:p>
            <a:pPr marL="0" indent="0">
              <a:buFontTx/>
              <a:buNone/>
            </a:pPr>
            <a:r>
              <a:rPr lang="en-US" b="1" dirty="0"/>
              <a:t>Time on slide: 1.5 minute</a:t>
            </a:r>
          </a:p>
          <a:p>
            <a:pPr marL="0" indent="0">
              <a:buFontTx/>
              <a:buNone/>
            </a:pPr>
            <a:r>
              <a:rPr lang="en-US" b="1" dirty="0"/>
              <a:t>Elapsed time: 5 minutes of 60-minute or 75-minute session</a:t>
            </a:r>
          </a:p>
          <a:p>
            <a:pPr marL="0" indent="0">
              <a:buFontTx/>
              <a:buNone/>
            </a:pPr>
            <a:endParaRPr lang="en-US" b="1" dirty="0"/>
          </a:p>
          <a:p>
            <a:pPr marL="0" indent="0">
              <a:buFontTx/>
              <a:buNone/>
            </a:pPr>
            <a:r>
              <a:rPr lang="en-US" b="1" dirty="0"/>
              <a:t>Facilitator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latin typeface="Arial" panose="020B0604020202020204" pitchFamily="34" charset="0"/>
                <a:cs typeface="Arial" panose="020B0604020202020204" pitchFamily="34" charset="0"/>
              </a:rPr>
              <a:t>(Say) </a:t>
            </a:r>
            <a:r>
              <a:rPr lang="en-US" dirty="0"/>
              <a:t>These are the transferable skills we discussed in Round 1 of Club Officer Training (COT) for the Sergeant at Arms. Each skill developed as a Toastmasters Sergeant at Arms is transferable to professional and personal settings:</a:t>
            </a:r>
          </a:p>
          <a:p>
            <a:pPr marL="171450" indent="-171450">
              <a:buFont typeface="Wingdings" panose="05000000000000000000" pitchFamily="2" charset="2"/>
              <a:buChar char="§"/>
            </a:pPr>
            <a:r>
              <a:rPr lang="en-US" dirty="0"/>
              <a:t>IT Skills: Setting up projectors, microphones, and virtual meeting tools builds technical proficiency, which are valuable in any modern workplace where being tech-savvy is essential.</a:t>
            </a:r>
          </a:p>
          <a:p>
            <a:pPr marL="171450" indent="-171450">
              <a:buFont typeface="Wingdings" panose="05000000000000000000" pitchFamily="2" charset="2"/>
              <a:buChar char="§"/>
            </a:pPr>
            <a:r>
              <a:rPr lang="en-US" dirty="0"/>
              <a:t>Problem Solving: Handling last-minute issues like missing materials or technology failures sharpens your ability to think quickly and stay calm under pressure—skills crucial in any job.</a:t>
            </a:r>
          </a:p>
          <a:p>
            <a:pPr marL="171450" indent="-171450">
              <a:buFont typeface="Wingdings" panose="05000000000000000000" pitchFamily="2" charset="2"/>
              <a:buChar char="§"/>
            </a:pPr>
            <a:r>
              <a:rPr lang="en-US" dirty="0"/>
              <a:t>Organization: Managing meeting logistics and timing teaches planning and prioritization, which are key to managing projects, events, or daily tasks efficiently.</a:t>
            </a:r>
          </a:p>
          <a:p>
            <a:pPr marL="171450" indent="-171450">
              <a:buFont typeface="Wingdings" panose="05000000000000000000" pitchFamily="2" charset="2"/>
              <a:buChar char="§"/>
            </a:pPr>
            <a:r>
              <a:rPr lang="en-US" dirty="0"/>
              <a:t>Inventory Control: Keeping track of club supplies mirrors inventory management in business, retail, or administrative roles, where resource tracking is vital.</a:t>
            </a:r>
          </a:p>
          <a:p>
            <a:pPr marL="171450" indent="-171450">
              <a:buFont typeface="Wingdings" panose="05000000000000000000" pitchFamily="2" charset="2"/>
              <a:buChar char="§"/>
            </a:pPr>
            <a:r>
              <a:rPr lang="en-US" dirty="0"/>
              <a:t>Record Maintenance: Maintaining attendance logs or setup checklists builds attention to detail and documentation habits—important for compliance, reporting, and accountability.</a:t>
            </a:r>
          </a:p>
          <a:p>
            <a:pPr marL="171450" indent="-171450">
              <a:buFont typeface="Wingdings" panose="05000000000000000000" pitchFamily="2" charset="2"/>
              <a:buChar char="§"/>
            </a:pPr>
            <a:r>
              <a:rPr lang="en-US" dirty="0"/>
              <a:t>Meeting Management: Ensuring meetings start on time and run smoothly translates directly to leading or supporting professional meetings with confidence and structure.</a:t>
            </a:r>
          </a:p>
          <a:p>
            <a:pPr marL="171450" indent="-171450">
              <a:buFont typeface="Wingdings" panose="05000000000000000000" pitchFamily="2" charset="2"/>
              <a:buChar char="§"/>
            </a:pPr>
            <a:r>
              <a:rPr lang="en-US" dirty="0"/>
              <a:t>Hospitality: Welcoming guests and creating a positive environment enhances interpersonal skills and customer service—valuable in any role involving people.</a:t>
            </a:r>
          </a:p>
          <a:p>
            <a:endParaRPr lang="en-US"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92556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FontTx/>
              <a:buNone/>
            </a:pPr>
            <a:r>
              <a:rPr lang="en-US" b="1" dirty="0"/>
              <a:t>Time for Quiz section: TOTAL of 9 minutes</a:t>
            </a:r>
          </a:p>
          <a:p>
            <a:pPr marL="0" indent="0">
              <a:buFontTx/>
              <a:buNone/>
            </a:pPr>
            <a:r>
              <a:rPr lang="en-US" b="1" dirty="0"/>
              <a:t>Elapsed time AFTER Quiz: 14 minutes of 60-minute or 75-minute session</a:t>
            </a:r>
          </a:p>
          <a:p>
            <a:pPr marL="0" indent="0">
              <a:buFontTx/>
              <a:buNone/>
            </a:pPr>
            <a:endParaRPr lang="en-US" b="1" dirty="0"/>
          </a:p>
          <a:p>
            <a:pPr marL="0" indent="0">
              <a:buFontTx/>
              <a:buNone/>
            </a:pPr>
            <a:r>
              <a:rPr lang="en-US" b="1" dirty="0"/>
              <a:t>Facilitator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b="1" dirty="0"/>
              <a:t>The Refresher Quiz: </a:t>
            </a:r>
            <a:r>
              <a:rPr lang="en-US" dirty="0"/>
              <a:t>This activity is a quick knowledge check presented in a quiz format. </a:t>
            </a:r>
          </a:p>
          <a:p>
            <a:pPr marL="171450" indent="-171450">
              <a:buFont typeface="Wingdings" panose="05000000000000000000" pitchFamily="2" charset="2"/>
              <a:buChar char="§"/>
            </a:pPr>
            <a:r>
              <a:rPr lang="en-US" b="1" dirty="0">
                <a:latin typeface="Arial" panose="020B0604020202020204" pitchFamily="34" charset="0"/>
                <a:cs typeface="Arial" panose="020B0604020202020204" pitchFamily="34" charset="0"/>
              </a:rPr>
              <a:t>BEFORE training this session, decide</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which FOUR or FIVE of the 10 questions </a:t>
            </a:r>
            <a:r>
              <a:rPr lang="en-US" dirty="0">
                <a:latin typeface="Arial" panose="020B0604020202020204" pitchFamily="34" charset="0"/>
                <a:cs typeface="Arial" panose="020B0604020202020204" pitchFamily="34" charset="0"/>
              </a:rPr>
              <a:t>you want to ask as a refresher for the </a:t>
            </a:r>
            <a:r>
              <a:rPr lang="en-US" b="1" dirty="0">
                <a:latin typeface="Arial" panose="020B0604020202020204" pitchFamily="34" charset="0"/>
                <a:cs typeface="Arial" panose="020B0604020202020204" pitchFamily="34" charset="0"/>
              </a:rPr>
              <a:t>Sergeants at Arms </a:t>
            </a:r>
            <a:r>
              <a:rPr lang="en-US" dirty="0">
                <a:latin typeface="Arial" panose="020B0604020202020204" pitchFamily="34" charset="0"/>
                <a:cs typeface="Arial" panose="020B0604020202020204" pitchFamily="34" charset="0"/>
              </a:rPr>
              <a:t>in attendance. </a:t>
            </a:r>
          </a:p>
          <a:p>
            <a:pPr marL="171450" indent="-171450">
              <a:buFont typeface="Wingdings" panose="05000000000000000000" pitchFamily="2" charset="2"/>
              <a:buChar char="§"/>
            </a:pPr>
            <a:r>
              <a:rPr lang="en-US" b="1" dirty="0">
                <a:latin typeface="Arial" panose="020B0604020202020204" pitchFamily="34" charset="0"/>
                <a:cs typeface="Arial" panose="020B0604020202020204" pitchFamily="34" charset="0"/>
              </a:rPr>
              <a:t>Hide</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the five or six slides </a:t>
            </a:r>
            <a:r>
              <a:rPr lang="en-US" b="0" dirty="0">
                <a:latin typeface="Arial" panose="020B0604020202020204" pitchFamily="34" charset="0"/>
                <a:cs typeface="Arial" panose="020B0604020202020204" pitchFamily="34" charset="0"/>
              </a:rPr>
              <a:t>that</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you choose </a:t>
            </a:r>
            <a:r>
              <a:rPr lang="en-US" b="1" dirty="0">
                <a:latin typeface="Arial" panose="020B0604020202020204" pitchFamily="34" charset="0"/>
                <a:cs typeface="Arial" panose="020B0604020202020204" pitchFamily="34" charset="0"/>
              </a:rPr>
              <a:t>not</a:t>
            </a:r>
            <a:r>
              <a:rPr lang="en-US" dirty="0">
                <a:latin typeface="Arial" panose="020B0604020202020204" pitchFamily="34" charset="0"/>
                <a:cs typeface="Arial" panose="020B0604020202020204" pitchFamily="34" charset="0"/>
              </a:rPr>
              <a:t> to ask. </a:t>
            </a:r>
          </a:p>
          <a:p>
            <a:pPr marL="171450" indent="-171450">
              <a:buFont typeface="Wingdings" panose="05000000000000000000" pitchFamily="2" charset="2"/>
              <a:buChar char="§"/>
            </a:pPr>
            <a:r>
              <a:rPr lang="en-US" b="1" dirty="0">
                <a:latin typeface="Arial" panose="020B0604020202020204" pitchFamily="34" charset="0"/>
                <a:cs typeface="Arial" panose="020B0604020202020204" pitchFamily="34" charset="0"/>
              </a:rPr>
              <a:t>For online training</a:t>
            </a:r>
            <a:r>
              <a:rPr lang="en-US" dirty="0">
                <a:latin typeface="Arial" panose="020B0604020202020204" pitchFamily="34" charset="0"/>
                <a:cs typeface="Arial" panose="020B0604020202020204" pitchFamily="34" charset="0"/>
              </a:rPr>
              <a:t>, use Zoom polls or a tool, such as Slido, Kahoot, or Mentimeter, if you have access to this type of tool. </a:t>
            </a:r>
          </a:p>
          <a:p>
            <a:pPr marL="171450" indent="-171450">
              <a:buFont typeface="Wingdings" panose="05000000000000000000" pitchFamily="2" charset="2"/>
              <a:buChar char="§"/>
            </a:pPr>
            <a:r>
              <a:rPr lang="en-US" b="1" dirty="0">
                <a:latin typeface="Arial" panose="020B0604020202020204" pitchFamily="34" charset="0"/>
                <a:cs typeface="Arial" panose="020B0604020202020204" pitchFamily="34" charset="0"/>
              </a:rPr>
              <a:t>For onsite training</a:t>
            </a:r>
            <a:r>
              <a:rPr lang="en-US" dirty="0">
                <a:latin typeface="Arial" panose="020B0604020202020204" pitchFamily="34" charset="0"/>
                <a:cs typeface="Arial" panose="020B0604020202020204" pitchFamily="34" charset="0"/>
              </a:rPr>
              <a:t>, read the questions aloud and ask members to raise their hands to answer. </a:t>
            </a:r>
            <a:r>
              <a:rPr lang="en-US" b="1" i="1" dirty="0">
                <a:latin typeface="Arial" panose="020B0604020202020204" pitchFamily="34" charset="0"/>
                <a:cs typeface="Arial" panose="020B0604020202020204" pitchFamily="34" charset="0"/>
              </a:rPr>
              <a:t>Please spend NO MORE THAN 10 MINUTES on this quiz section.)</a:t>
            </a:r>
            <a:endParaRPr lang="en-US" dirty="0">
              <a:latin typeface="Arial" panose="020B0604020202020204" pitchFamily="34" charset="0"/>
              <a:cs typeface="Arial" panose="020B0604020202020204" pitchFamily="34" charset="0"/>
            </a:endParaRPr>
          </a:p>
          <a:p>
            <a:endParaRPr lang="en-US" sz="800" b="1" dirty="0"/>
          </a:p>
          <a:p>
            <a:pPr marL="0" indent="0">
              <a:buNone/>
            </a:pPr>
            <a:r>
              <a:rPr lang="en-US" sz="1200" b="1" dirty="0"/>
              <a:t>(Say) </a:t>
            </a:r>
            <a:r>
              <a:rPr lang="en-US" sz="1200" dirty="0"/>
              <a:t>Let’s test your knowledge of the Club Sergeant at Arms role and responsibilities! </a:t>
            </a:r>
            <a:r>
              <a:rPr lang="en-GB" sz="1200" b="0" kern="1200" dirty="0">
                <a:solidFill>
                  <a:schemeClr val="tx1"/>
                </a:solidFill>
                <a:latin typeface="Arial" panose="020B0604020202020204" pitchFamily="34" charset="0"/>
                <a:ea typeface="+mn-ea"/>
                <a:cs typeface="Arial" panose="020B0604020202020204" pitchFamily="34" charset="0"/>
              </a:rPr>
              <a:t>The questions are multiple-choice. There may be one or more correct answers per question. </a:t>
            </a: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1891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5363" y="587375"/>
            <a:ext cx="4867275" cy="2738438"/>
          </a:xfrm>
        </p:spPr>
        <p:txBody>
          <a:bodyPr/>
          <a:lstStyle/>
          <a:p>
            <a:endParaRPr lang="en-US" dirty="0"/>
          </a:p>
        </p:txBody>
      </p:sp>
      <p:sp>
        <p:nvSpPr>
          <p:cNvPr id="3" name="Notes Placeholder 2"/>
          <p:cNvSpPr>
            <a:spLocks noGrp="1"/>
          </p:cNvSpPr>
          <p:nvPr>
            <p:ph type="body" idx="1"/>
          </p:nvPr>
        </p:nvSpPr>
        <p:spPr>
          <a:xfrm>
            <a:off x="490330" y="3485322"/>
            <a:ext cx="6003235" cy="5473147"/>
          </a:xfrm>
        </p:spPr>
        <p:txBody>
          <a:bodyPr/>
          <a:lstStyle/>
          <a:p>
            <a:pPr marL="0" indent="0">
              <a:buFontTx/>
              <a:buNone/>
            </a:pPr>
            <a:r>
              <a:rPr lang="en-US" sz="1100" b="1" dirty="0"/>
              <a:t>Time for Quiz section: TOTAL of 9 minutes</a:t>
            </a:r>
          </a:p>
          <a:p>
            <a:pPr marL="0" indent="0">
              <a:buFontTx/>
              <a:buNone/>
            </a:pPr>
            <a:r>
              <a:rPr lang="en-US" sz="1100" b="1" dirty="0"/>
              <a:t>Elapsed time AFTER Quiz: 14 minutes of 60-minute or 75-minute session</a:t>
            </a:r>
          </a:p>
          <a:p>
            <a:pPr marL="0" indent="0">
              <a:buNone/>
            </a:pPr>
            <a:endParaRPr lang="en-US" sz="700" dirty="0"/>
          </a:p>
          <a:p>
            <a:pPr marL="0" indent="0">
              <a:buFontTx/>
              <a:buNone/>
            </a:pPr>
            <a:r>
              <a:rPr lang="en-US" sz="1100" b="1" dirty="0"/>
              <a:t>Facilitator Notes:</a:t>
            </a:r>
          </a:p>
          <a:p>
            <a:pPr marL="0" indent="0">
              <a:buNone/>
            </a:pPr>
            <a:r>
              <a:rPr lang="en-US" sz="1100" dirty="0"/>
              <a:t>(</a:t>
            </a:r>
            <a:r>
              <a:rPr lang="en-US" sz="1100" b="1" dirty="0"/>
              <a:t>Ask</a:t>
            </a:r>
            <a:r>
              <a:rPr lang="en-US" sz="1100" dirty="0"/>
              <a:t> the question. For online participants, have them type their answers into the Zoom Chat. For onsite participants, have them raise their hands, if they want to answer.)</a:t>
            </a:r>
          </a:p>
          <a:p>
            <a:pPr marL="0" indent="0">
              <a:buNone/>
            </a:pPr>
            <a:endParaRPr lang="en-US" sz="700" dirty="0"/>
          </a:p>
          <a:p>
            <a:pPr marL="0" indent="0">
              <a:buNone/>
            </a:pPr>
            <a:r>
              <a:rPr lang="en-US" sz="1100" b="1" dirty="0"/>
              <a:t>(Then say)</a:t>
            </a:r>
          </a:p>
          <a:p>
            <a:r>
              <a:rPr lang="en-US" sz="1100" dirty="0"/>
              <a:t>Correct Answers are A, B, D, F, H and I.</a:t>
            </a:r>
          </a:p>
          <a:p>
            <a:r>
              <a:rPr lang="en-US" sz="1100" dirty="0"/>
              <a:t>G is possible but only with advanced Toastmasters International permission. </a:t>
            </a:r>
          </a:p>
          <a:p>
            <a:r>
              <a:rPr lang="en-US" sz="1100" dirty="0"/>
              <a:t>Incorrect Answers are C, E, and J.</a:t>
            </a:r>
          </a:p>
          <a:p>
            <a:pPr indent="0">
              <a:buNone/>
            </a:pPr>
            <a:endParaRPr lang="en-US" sz="700" dirty="0"/>
          </a:p>
          <a:p>
            <a:pPr indent="0">
              <a:buNone/>
            </a:pPr>
            <a:r>
              <a:rPr lang="en-US" sz="1100" dirty="0"/>
              <a:t>C. Meeting Tables - No furniture</a:t>
            </a:r>
          </a:p>
          <a:p>
            <a:pPr indent="0">
              <a:buNone/>
            </a:pPr>
            <a:r>
              <a:rPr lang="en-US" sz="1100" dirty="0"/>
              <a:t>E. Cellular Phone - No phones or phone systems</a:t>
            </a:r>
          </a:p>
          <a:p>
            <a:pPr indent="0">
              <a:buNone/>
            </a:pPr>
            <a:r>
              <a:rPr lang="en-US" sz="1100" dirty="0"/>
              <a:t>J. Real Estate - Renting or owning a permanent location is not permitted.</a:t>
            </a:r>
          </a:p>
          <a:p>
            <a:pPr indent="0">
              <a:buNone/>
            </a:pPr>
            <a:endParaRPr lang="en-US" sz="700" dirty="0"/>
          </a:p>
          <a:p>
            <a:pPr marL="0" indent="0">
              <a:buFontTx/>
              <a:buNone/>
            </a:pPr>
            <a:r>
              <a:rPr lang="en-US" sz="1100" b="1" dirty="0"/>
              <a:t>Protocol 8.1: Club and Districts Assets, Section 4:</a:t>
            </a:r>
          </a:p>
          <a:p>
            <a:pPr marL="0" indent="0">
              <a:buFontTx/>
              <a:buNone/>
            </a:pPr>
            <a:r>
              <a:rPr lang="en-US" sz="1100" dirty="0"/>
              <a:t>"Assets not authorized for clubs and Districts—whether rented, leased, purchased, or donated—include, but are not limited to, motor vehicles, office space, real property, furniture, and phones."</a:t>
            </a:r>
          </a:p>
          <a:p>
            <a:pPr marL="0" indent="0">
              <a:buFontTx/>
              <a:buNone/>
            </a:pPr>
            <a:endParaRPr lang="en-US" sz="700" dirty="0"/>
          </a:p>
          <a:p>
            <a:pPr marL="0" indent="0">
              <a:buFontTx/>
              <a:buNone/>
            </a:pPr>
            <a:r>
              <a:rPr lang="en-US" sz="1100" b="1" dirty="0"/>
              <a:t>Content from Round 1:</a:t>
            </a:r>
          </a:p>
          <a:p>
            <a:pPr marL="0" indent="0">
              <a:buFontTx/>
              <a:buNone/>
            </a:pPr>
            <a:r>
              <a:rPr lang="en-US" sz="1100" dirty="0"/>
              <a:t>The Sergeant at Arms (SAA) maintains all club materials and equipment between meetings and arranges the room and equipment for the meeting. You also keep track of the club’s physical property, such as the banner, lectern, timing device, and other meeting materials.  </a:t>
            </a:r>
          </a:p>
          <a:p>
            <a:pPr indent="0">
              <a:buNone/>
            </a:pPr>
            <a:endParaRPr lang="en-US" sz="700" dirty="0"/>
          </a:p>
          <a:p>
            <a:r>
              <a:rPr lang="en-US" sz="1100" dirty="0"/>
              <a:t>Check to see that plenty of supplies are on hand, such as Ballots and Evaluations, name badges, Guest Packets, Member Welcome Kits, pens and paper, etc. </a:t>
            </a:r>
          </a:p>
          <a:p>
            <a:r>
              <a:rPr lang="en-US" sz="1100" dirty="0"/>
              <a:t>Arrive early to prepare the meeting place for members and stay late to stow all the club’s equipment</a:t>
            </a:r>
          </a:p>
          <a:p>
            <a:r>
              <a:rPr lang="en-US" sz="1100" dirty="0"/>
              <a:t>Maintain club supplies &amp; property:  Ask the Secretary or Treasurer to order new supplies when they are needed, like award ribbons, ballots, and evaluation forms.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38813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FontTx/>
              <a:buNone/>
            </a:pPr>
            <a:r>
              <a:rPr lang="en-US" b="1" dirty="0"/>
              <a:t>Time for Quiz section: TOTAL of 9 minutes</a:t>
            </a:r>
          </a:p>
          <a:p>
            <a:pPr marL="0" indent="0">
              <a:buFontTx/>
              <a:buNone/>
            </a:pPr>
            <a:r>
              <a:rPr lang="en-US" b="1" dirty="0"/>
              <a:t>Elapsed time AFTER Quiz: 14 minutes of 60-minute or 75-minute session</a:t>
            </a:r>
          </a:p>
          <a:p>
            <a:pPr marL="0" indent="0">
              <a:buFontTx/>
              <a:buNone/>
            </a:pPr>
            <a:endParaRPr lang="en-US" b="1" dirty="0"/>
          </a:p>
          <a:p>
            <a:pPr marL="0" indent="0">
              <a:buFontTx/>
              <a:buNone/>
            </a:pPr>
            <a:r>
              <a:rPr lang="en-US" b="1" dirty="0"/>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a:t>
            </a:r>
          </a:p>
          <a:p>
            <a:pPr marL="0" indent="0">
              <a:buFontTx/>
              <a:buNone/>
            </a:pPr>
            <a:endParaRPr lang="en-US" dirty="0"/>
          </a:p>
          <a:p>
            <a:pPr marL="0" indent="0">
              <a:buFontTx/>
              <a:buNone/>
            </a:pPr>
            <a:r>
              <a:rPr lang="en-US" b="1" dirty="0"/>
              <a:t>(Then say)</a:t>
            </a:r>
            <a:r>
              <a:rPr lang="en-US" dirty="0"/>
              <a:t> Correct Answers are B, followed A to call the meeting to order.</a:t>
            </a:r>
          </a:p>
          <a:p>
            <a:pPr marL="0" indent="0">
              <a:buFontTx/>
              <a:buNone/>
            </a:pPr>
            <a:endParaRPr lang="en-US" dirty="0"/>
          </a:p>
          <a:p>
            <a:pPr marL="0" indent="0">
              <a:buFontTx/>
              <a:buNone/>
            </a:pPr>
            <a:r>
              <a:rPr lang="en-US" dirty="0"/>
              <a:t>You should arrive early enough to complete your setup, then stand next to the door and greet both members and guests warmly. Then move to the lectern about a minute before the meeting starts. You may also recruit a Sergeant at Arms Committee and delegate some of your responsibilities or have a Greeter role assigned for each meeting to support your tasks as Sergeant at Arms, especially if your club has a hybrid meeting setup. </a:t>
            </a:r>
          </a:p>
          <a:p>
            <a:pPr marL="0" indent="0">
              <a:buFontTx/>
              <a:buNone/>
            </a:pPr>
            <a:endParaRPr lang="en-US" dirty="0"/>
          </a:p>
          <a:p>
            <a:pPr marL="0" indent="0">
              <a:buFontTx/>
              <a:buNone/>
            </a:pPr>
            <a:r>
              <a:rPr lang="en-US" dirty="0"/>
              <a:t>D is an incorrect answer because it is important to set up the equipment prior to any members and guests arriving onsite.  C is a possible answer, since the guest book may be close to the door. It is important to direct guests to sign the guest book upon arrival at the meeting. This can be done by the Sergeant at Arms or by the Vice President Membership or a member of their committees.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76291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FontTx/>
              <a:buNone/>
            </a:pPr>
            <a:r>
              <a:rPr lang="en-US" b="1" dirty="0"/>
              <a:t>Time for Quiz section: TOTAL of 9 minutes</a:t>
            </a:r>
          </a:p>
          <a:p>
            <a:pPr marL="0" indent="0">
              <a:buFontTx/>
              <a:buNone/>
            </a:pPr>
            <a:r>
              <a:rPr lang="en-US" b="1" dirty="0"/>
              <a:t>Elapsed time AFTER Quiz: 14 minutes of 60-minute or 75-minute session</a:t>
            </a:r>
          </a:p>
          <a:p>
            <a:pPr marL="0" indent="0">
              <a:buFontTx/>
              <a:buNone/>
            </a:pPr>
            <a:endParaRPr lang="en-GB" sz="1200" b="1" dirty="0">
              <a:latin typeface="Arial" panose="020B0604020202020204" pitchFamily="34" charset="0"/>
              <a:cs typeface="Arial" panose="020B0604020202020204" pitchFamily="34" charset="0"/>
            </a:endParaRPr>
          </a:p>
          <a:p>
            <a:pPr marL="0" indent="0">
              <a:buFontTx/>
              <a:buNone/>
            </a:pPr>
            <a:r>
              <a:rPr lang="en-GB" sz="1200" b="1" dirty="0">
                <a:latin typeface="Arial" panose="020B0604020202020204" pitchFamily="34" charset="0"/>
                <a:cs typeface="Arial" panose="020B0604020202020204" pitchFamily="34" charset="0"/>
              </a:rPr>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a:t>
            </a:r>
          </a:p>
          <a:p>
            <a:pPr marL="0" indent="0">
              <a:buFontTx/>
              <a:buNone/>
            </a:pPr>
            <a:endParaRPr lang="en-GB" b="1" dirty="0"/>
          </a:p>
          <a:p>
            <a:pPr marL="0" indent="0">
              <a:buFontTx/>
              <a:buNone/>
            </a:pPr>
            <a:r>
              <a:rPr lang="en-GB" b="1" dirty="0"/>
              <a:t>(Say) </a:t>
            </a:r>
            <a:r>
              <a:rPr lang="en-GB" b="0" dirty="0"/>
              <a:t>Correct Answers are A, B, C, and D.</a:t>
            </a:r>
            <a:r>
              <a:rPr lang="en-GB" sz="1200" b="0" i="0" kern="1200" dirty="0">
                <a:solidFill>
                  <a:schemeClr val="tx1"/>
                </a:solidFill>
                <a:effectLst/>
                <a:latin typeface="Arial" panose="020B0604020202020204" pitchFamily="34" charset="0"/>
                <a:ea typeface="+mn-ea"/>
                <a:cs typeface="Arial" panose="020B0604020202020204" pitchFamily="34" charset="0"/>
                <a:sym typeface="Calibri"/>
              </a:rPr>
              <a:t> </a:t>
            </a:r>
            <a:endParaRPr lang="en-GB" i="1"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4852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FontTx/>
              <a:buNone/>
            </a:pPr>
            <a:r>
              <a:rPr lang="en-US" b="1" dirty="0"/>
              <a:t>Time for Quiz section: TOTAL of 9 minutes</a:t>
            </a:r>
          </a:p>
          <a:p>
            <a:pPr marL="0" indent="0">
              <a:buFontTx/>
              <a:buNone/>
            </a:pPr>
            <a:r>
              <a:rPr lang="en-US" b="1" dirty="0"/>
              <a:t>Elapsed time AFTER Quiz: 14 minutes of 60-minute or 75-minute session</a:t>
            </a:r>
          </a:p>
          <a:p>
            <a:pPr marL="0" indent="0">
              <a:buFontTx/>
              <a:buNone/>
            </a:pPr>
            <a:endParaRPr lang="en-US" b="1" dirty="0"/>
          </a:p>
          <a:p>
            <a:pPr marL="0" indent="0">
              <a:buFontTx/>
              <a:buNone/>
            </a:pPr>
            <a:r>
              <a:rPr lang="en-US" b="1" dirty="0"/>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a:t>
            </a:r>
          </a:p>
          <a:p>
            <a:pPr marL="0" indent="0">
              <a:buFontTx/>
              <a:buNone/>
            </a:pPr>
            <a:endParaRPr lang="en-US" dirty="0"/>
          </a:p>
          <a:p>
            <a:pPr marL="0" indent="0">
              <a:buFontTx/>
              <a:buNone/>
            </a:pPr>
            <a:r>
              <a:rPr lang="en-GB" b="1" dirty="0"/>
              <a:t>(Say) </a:t>
            </a:r>
            <a:r>
              <a:rPr lang="en-GB" b="0" dirty="0"/>
              <a:t>Correct Answer is C. During </a:t>
            </a:r>
            <a:r>
              <a:rPr lang="en-GB" sz="1200" i="0" kern="1200" dirty="0">
                <a:solidFill>
                  <a:schemeClr val="tx1"/>
                </a:solidFill>
                <a:effectLst/>
                <a:latin typeface="Arial" panose="020B0604020202020204" pitchFamily="34" charset="0"/>
                <a:ea typeface="+mn-ea"/>
                <a:cs typeface="Arial" panose="020B0604020202020204" pitchFamily="34" charset="0"/>
                <a:sym typeface="Calibri"/>
              </a:rPr>
              <a:t>an onsite meeting, the SAA should position themselves near the entrance to the meeting room to help late-arriving members find a seat and to greet late-arriving guests, asking them first to sign the guest book and then to help them find a seat.</a:t>
            </a:r>
          </a:p>
        </p:txBody>
      </p:sp>
      <p:sp>
        <p:nvSpPr>
          <p:cNvPr id="4" name="Slide Number Placeholder 3"/>
          <p:cNvSpPr>
            <a:spLocks noGrp="1"/>
          </p:cNvSpPr>
          <p:nvPr>
            <p:ph type="sldNum" sz="quarter" idx="5"/>
          </p:nvPr>
        </p:nvSpPr>
        <p:spPr/>
        <p:txBody>
          <a:bodyPr/>
          <a:lstStyle/>
          <a:p>
            <a:fld id="{DC9DD302-1F34-F94E-BE63-3678BC305FEB}" type="slidenum">
              <a:rPr lang="en-US" smtClean="0"/>
              <a:pPr/>
              <a:t>12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71190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FontTx/>
              <a:buNone/>
            </a:pPr>
            <a:r>
              <a:rPr lang="en-US" b="1" dirty="0"/>
              <a:t>Time for Quiz section: TOTAL of 9 minutes</a:t>
            </a:r>
          </a:p>
          <a:p>
            <a:pPr marL="0" indent="0">
              <a:buFontTx/>
              <a:buNone/>
            </a:pPr>
            <a:r>
              <a:rPr lang="en-US" b="1" dirty="0"/>
              <a:t>Elapsed time AFTER Quiz: 14 minutes of 60-minute or 75-minute session</a:t>
            </a:r>
          </a:p>
          <a:p>
            <a:pPr marL="0" indent="0">
              <a:buFontTx/>
              <a:buNone/>
            </a:pPr>
            <a:endParaRPr lang="en-US" b="1" dirty="0"/>
          </a:p>
          <a:p>
            <a:pPr marL="0" indent="0">
              <a:buFontTx/>
              <a:buNone/>
            </a:pPr>
            <a:r>
              <a:rPr lang="en-US" b="1" dirty="0"/>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a:t>
            </a:r>
          </a:p>
          <a:p>
            <a:pPr marL="0" indent="0">
              <a:buFontTx/>
              <a:buNone/>
            </a:pPr>
            <a:endParaRPr lang="en-US" dirty="0"/>
          </a:p>
          <a:p>
            <a:pPr marL="0" indent="0">
              <a:buFontTx/>
              <a:buNone/>
            </a:pPr>
            <a:r>
              <a:rPr lang="en-US" b="1" dirty="0"/>
              <a:t>(Say) </a:t>
            </a:r>
            <a:r>
              <a:rPr lang="en-US" dirty="0"/>
              <a:t>Correct Answers are A and B.</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0728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FontTx/>
              <a:buNone/>
            </a:pPr>
            <a:r>
              <a:rPr lang="en-US" b="1" dirty="0"/>
              <a:t>Time for Quiz section: TOTAL of 9 minutes</a:t>
            </a:r>
          </a:p>
          <a:p>
            <a:pPr marL="0" indent="0">
              <a:buFontTx/>
              <a:buNone/>
            </a:pPr>
            <a:r>
              <a:rPr lang="en-US" b="1" dirty="0"/>
              <a:t>Elapsed time AFTER Quiz: 14 minutes of 60-minute or 75-minute session</a:t>
            </a:r>
          </a:p>
          <a:p>
            <a:pPr marL="0" indent="0">
              <a:buNone/>
            </a:pPr>
            <a:endParaRPr lang="en-US" b="1" dirty="0"/>
          </a:p>
          <a:p>
            <a:pPr marL="0" indent="0">
              <a:buNone/>
            </a:pPr>
            <a:r>
              <a:rPr lang="en-US" b="1" dirty="0"/>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a:t>
            </a:r>
          </a:p>
          <a:p>
            <a:pPr marL="0" indent="0">
              <a:buNone/>
            </a:pPr>
            <a:endParaRPr lang="en-US" dirty="0"/>
          </a:p>
          <a:p>
            <a:pPr marL="0" indent="0">
              <a:buNone/>
            </a:pPr>
            <a:r>
              <a:rPr lang="en-US" b="1" dirty="0"/>
              <a:t>(Say) </a:t>
            </a:r>
            <a:r>
              <a:rPr lang="en-US" dirty="0"/>
              <a:t>Correct Answer is C. It is </a:t>
            </a:r>
            <a:r>
              <a:rPr lang="en-US" b="1" dirty="0"/>
              <a:t>not</a:t>
            </a:r>
            <a:r>
              <a:rPr lang="en-US" dirty="0"/>
              <a:t> the Sergeant At Arms’ responsibility, but they should be ready to do so, if the Treasurer and Secretary are not available to do so.</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0743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FontTx/>
              <a:buNone/>
            </a:pPr>
            <a:r>
              <a:rPr lang="en-US" b="1" dirty="0"/>
              <a:t>Time for Quiz section: TOTAL of 9 minutes</a:t>
            </a:r>
          </a:p>
          <a:p>
            <a:pPr marL="0" indent="0">
              <a:buFontTx/>
              <a:buNone/>
            </a:pPr>
            <a:r>
              <a:rPr lang="en-US" b="1" dirty="0"/>
              <a:t>Elapsed time AFTER Quiz: 14 minutes of 60-minute or 75-minute session</a:t>
            </a:r>
          </a:p>
          <a:p>
            <a:pPr marL="0" indent="0">
              <a:buFontTx/>
              <a:buNone/>
            </a:pPr>
            <a:endParaRPr lang="en-US" b="1" dirty="0"/>
          </a:p>
          <a:p>
            <a:pPr marL="0" indent="0">
              <a:buFontTx/>
              <a:buNone/>
            </a:pPr>
            <a:r>
              <a:rPr lang="en-US" b="1" dirty="0"/>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a:t>
            </a:r>
          </a:p>
          <a:p>
            <a:pPr marL="0" indent="0">
              <a:buFontTx/>
              <a:buNone/>
            </a:pPr>
            <a:endParaRPr lang="en-US" dirty="0"/>
          </a:p>
          <a:p>
            <a:pPr marL="0" indent="0">
              <a:buFontTx/>
              <a:buNone/>
            </a:pPr>
            <a:r>
              <a:rPr lang="en-US" b="1" dirty="0"/>
              <a:t>(Say) </a:t>
            </a:r>
            <a:r>
              <a:rPr lang="en-US" dirty="0"/>
              <a:t>Correct Answer is C. Sergeant at Arms, in collaboration with the rest of the Executive Committee.</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48828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FontTx/>
              <a:buNone/>
            </a:pPr>
            <a:r>
              <a:rPr lang="en-US" b="1" dirty="0"/>
              <a:t>Time for Quiz section: TOTAL of 9 minutes</a:t>
            </a:r>
          </a:p>
          <a:p>
            <a:pPr marL="0" indent="0">
              <a:buFontTx/>
              <a:buNone/>
            </a:pPr>
            <a:r>
              <a:rPr lang="en-US" b="1" dirty="0"/>
              <a:t>Elapsed time AFTER Quiz: 14 minutes of 60-minute or 75-minute session</a:t>
            </a:r>
          </a:p>
          <a:p>
            <a:pPr marL="0" indent="0">
              <a:buNone/>
            </a:pPr>
            <a:endParaRPr lang="en-US" b="1" dirty="0"/>
          </a:p>
          <a:p>
            <a:pPr marL="0" indent="0">
              <a:buNone/>
            </a:pPr>
            <a:r>
              <a:rPr lang="en-US" b="1" dirty="0"/>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a:t>
            </a:r>
          </a:p>
          <a:p>
            <a:pPr marL="0" indent="0">
              <a:buNone/>
            </a:pPr>
            <a:endParaRPr lang="en-US" dirty="0"/>
          </a:p>
          <a:p>
            <a:pPr marL="0" indent="0">
              <a:buNone/>
            </a:pPr>
            <a:r>
              <a:rPr lang="en-US" b="1" dirty="0"/>
              <a:t>(Say) </a:t>
            </a:r>
            <a:r>
              <a:rPr lang="en-US" dirty="0"/>
              <a:t>Correct Answers is C. Service. The SAA role is all about making members and guests feel supported and providing  a safe space for personal development. Creating a welcoming, supportive environment, arranging the room, and coordinating food service are all ways that the SAA serves the club. </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18173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FontTx/>
              <a:buNone/>
            </a:pPr>
            <a:r>
              <a:rPr lang="en-US" b="1" dirty="0"/>
              <a:t>Time for Quiz section: TOTAL of 9 minutes</a:t>
            </a:r>
          </a:p>
          <a:p>
            <a:pPr marL="0" indent="0">
              <a:buFontTx/>
              <a:buNone/>
            </a:pPr>
            <a:r>
              <a:rPr lang="en-US" b="1" dirty="0"/>
              <a:t>Elapsed time AFTER Quiz: 14 minutes of 60-minute or 75-minute session</a:t>
            </a:r>
          </a:p>
          <a:p>
            <a:pPr marL="0" indent="0">
              <a:buFontTx/>
              <a:buNone/>
            </a:pPr>
            <a:endParaRPr lang="en-US" b="1" dirty="0"/>
          </a:p>
          <a:p>
            <a:pPr marL="0" indent="0">
              <a:buFontTx/>
              <a:buNone/>
            </a:pPr>
            <a:r>
              <a:rPr lang="en-US" b="1" dirty="0"/>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a:t>
            </a:r>
          </a:p>
          <a:p>
            <a:pPr marL="0" indent="0">
              <a:buFontTx/>
              <a:buNone/>
            </a:pPr>
            <a:endParaRPr lang="en-US" dirty="0"/>
          </a:p>
          <a:p>
            <a:pPr marL="0" indent="0">
              <a:buFontTx/>
              <a:buNone/>
            </a:pPr>
            <a:r>
              <a:rPr lang="en-US" b="1" dirty="0"/>
              <a:t>(Say) </a:t>
            </a:r>
            <a:r>
              <a:rPr lang="en-US" dirty="0"/>
              <a:t>Correct Answers are A, B, and C.</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6239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5363" y="587375"/>
            <a:ext cx="4867275" cy="2738438"/>
          </a:xfrm>
        </p:spPr>
        <p:txBody>
          <a:bodyPr/>
          <a:lstStyle/>
          <a:p>
            <a:endParaRPr lang="en-US" dirty="0"/>
          </a:p>
        </p:txBody>
      </p:sp>
      <p:sp>
        <p:nvSpPr>
          <p:cNvPr id="3" name="Notes Placeholder 2"/>
          <p:cNvSpPr>
            <a:spLocks noGrp="1"/>
          </p:cNvSpPr>
          <p:nvPr>
            <p:ph type="body" idx="1"/>
          </p:nvPr>
        </p:nvSpPr>
        <p:spPr>
          <a:xfrm>
            <a:off x="450574" y="3485323"/>
            <a:ext cx="5950226" cy="5406886"/>
          </a:xfrm>
        </p:spPr>
        <p:txBody>
          <a:bodyPr/>
          <a:lstStyle/>
          <a:p>
            <a:pPr marL="0" indent="0">
              <a:buFontTx/>
              <a:buNone/>
            </a:pPr>
            <a:r>
              <a:rPr lang="en-GB" sz="1100" b="1" dirty="0">
                <a:latin typeface="Arial" panose="020B0604020202020204" pitchFamily="34" charset="0"/>
                <a:cs typeface="Arial" panose="020B0604020202020204" pitchFamily="34" charset="0"/>
              </a:rPr>
              <a:t>Time for Quiz section: TOTAL of 9 minutes</a:t>
            </a:r>
          </a:p>
          <a:p>
            <a:pPr marL="0" indent="0">
              <a:buFontTx/>
              <a:buNone/>
            </a:pPr>
            <a:r>
              <a:rPr lang="en-GB" sz="1100" b="1" dirty="0">
                <a:latin typeface="Arial" panose="020B0604020202020204" pitchFamily="34" charset="0"/>
                <a:cs typeface="Arial" panose="020B0604020202020204" pitchFamily="34" charset="0"/>
              </a:rPr>
              <a:t>Elapsed time AFTER Quiz: 14 minutes of 60-minute or 75-minute session</a:t>
            </a:r>
          </a:p>
          <a:p>
            <a:pPr marL="0" indent="0">
              <a:buFontTx/>
              <a:buNone/>
              <a:defRPr b="1"/>
            </a:pPr>
            <a:endParaRPr lang="en-GB" sz="1100" i="1" dirty="0"/>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US" sz="1100" b="1" dirty="0"/>
              <a:t>Facilitator Notes:</a:t>
            </a:r>
          </a:p>
          <a:p>
            <a:pPr marL="0" indent="0">
              <a:buNone/>
            </a:pPr>
            <a:r>
              <a:rPr lang="en-US" sz="1100" dirty="0"/>
              <a:t>(</a:t>
            </a:r>
            <a:r>
              <a:rPr lang="en-US" sz="1100" b="1" dirty="0"/>
              <a:t>Ask</a:t>
            </a:r>
            <a:r>
              <a:rPr lang="en-US" sz="1100" dirty="0"/>
              <a:t> the question. For online participants, have them type their answers into the Zoom Chat. For onsite participants, have them raise their hands, if they want to answer.)</a:t>
            </a:r>
          </a:p>
          <a:p>
            <a:pPr marL="0" indent="0">
              <a:buFontTx/>
              <a:buNone/>
              <a:defRPr b="1"/>
            </a:pPr>
            <a:r>
              <a:rPr lang="en-GB" sz="1100" i="0" dirty="0"/>
              <a:t>(Say) </a:t>
            </a:r>
            <a:r>
              <a:rPr lang="en-GB" sz="1100" i="1" dirty="0"/>
              <a:t>The options listed below are only possible if you are Host or Co-Host in a Zoom meeting.</a:t>
            </a:r>
          </a:p>
          <a:p>
            <a:pPr marL="0" indent="0">
              <a:buFontTx/>
              <a:buNone/>
              <a:defRPr b="1"/>
            </a:pPr>
            <a:endParaRPr lang="en-GB" sz="1100" i="1" dirty="0"/>
          </a:p>
          <a:p>
            <a:pPr marL="0" indent="0">
              <a:buFontTx/>
              <a:buNone/>
            </a:pPr>
            <a:r>
              <a:rPr lang="en-US" sz="1100" b="1" i="0" dirty="0"/>
              <a:t>The primary responsibility of the SAA during an online meeting is to keep the meeting space safe for all attendees.  Setting up the appropriate online meeting protocols in advance will help to avoid unwanted disruptions. </a:t>
            </a:r>
            <a:r>
              <a:rPr lang="en-GB" sz="1100" b="1" i="0" dirty="0"/>
              <a:t>While you can take any of the listed actions to deal with a disruptive attendee, the recommended actions are:</a:t>
            </a:r>
          </a:p>
          <a:p>
            <a:pPr marL="0" indent="0">
              <a:buFontTx/>
              <a:buNone/>
            </a:pPr>
            <a:r>
              <a:rPr lang="en-GB" sz="1100" b="1" i="0" dirty="0"/>
              <a:t>D:  </a:t>
            </a:r>
            <a:r>
              <a:rPr lang="en-GB" sz="1100" b="0" i="0" dirty="0"/>
              <a:t>Send them back to the Waiting Room and don’t admit them to the main meeting.</a:t>
            </a:r>
          </a:p>
          <a:p>
            <a:pPr marL="0" indent="0">
              <a:buFontTx/>
              <a:buNone/>
            </a:pPr>
            <a:r>
              <a:rPr lang="en-GB" sz="1100" b="1" i="0" dirty="0"/>
              <a:t>E:  </a:t>
            </a:r>
            <a:r>
              <a:rPr lang="en-GB" sz="1100" b="0" i="0" dirty="0"/>
              <a:t>A Zoom Host or Co-host can remove someone from the Zoom meeting. To stop them trying to enter the room again, you can either Lock the Meeting </a:t>
            </a:r>
            <a:r>
              <a:rPr lang="en-GB" sz="1100" b="1" i="0" dirty="0"/>
              <a:t>(H) </a:t>
            </a:r>
            <a:r>
              <a:rPr lang="en-GB" sz="1100" b="0" i="0" dirty="0"/>
              <a:t>which prevents new people entering the meeting or put them directly into a Breakout Room from the Waiting Room when they enter the meeting, so that you or someone else can speak with them if they try to re-enter </a:t>
            </a:r>
            <a:r>
              <a:rPr lang="en-GB" sz="1100" b="1" i="0" dirty="0"/>
              <a:t>(J).</a:t>
            </a:r>
          </a:p>
          <a:p>
            <a:pPr marL="0" indent="0">
              <a:buFontTx/>
              <a:buNone/>
            </a:pPr>
            <a:r>
              <a:rPr lang="en-GB" sz="1100" b="1" i="0" dirty="0"/>
              <a:t>F : </a:t>
            </a:r>
            <a:r>
              <a:rPr lang="en-GB" sz="1100" b="0" i="0" dirty="0"/>
              <a:t>You can block them attending the meeting and report them to Zoom </a:t>
            </a:r>
            <a:r>
              <a:rPr lang="en-GB" sz="1100" b="1" i="0" dirty="0"/>
              <a:t>(G) </a:t>
            </a:r>
            <a:r>
              <a:rPr lang="en-GB" sz="1100" b="0" i="0" dirty="0"/>
              <a:t>who will act against them if they are found to be serial offenders.</a:t>
            </a:r>
          </a:p>
          <a:p>
            <a:pPr marL="0" indent="0">
              <a:buFontTx/>
              <a:buNone/>
            </a:pPr>
            <a:endParaRPr lang="en-GB" sz="1100" b="1" i="1" dirty="0"/>
          </a:p>
          <a:p>
            <a:pPr marL="0" indent="0">
              <a:buFontTx/>
              <a:buNone/>
            </a:pPr>
            <a:r>
              <a:rPr lang="en-GB" sz="1100" b="1" i="0" dirty="0"/>
              <a:t>Less effective actions:</a:t>
            </a:r>
          </a:p>
          <a:p>
            <a:pPr marL="0" indent="0">
              <a:buFontTx/>
              <a:buNone/>
            </a:pPr>
            <a:r>
              <a:rPr lang="en-GB" sz="1100" b="1" i="0" dirty="0"/>
              <a:t>A: </a:t>
            </a:r>
            <a:r>
              <a:rPr lang="en-GB" sz="1100" b="0" i="0" dirty="0"/>
              <a:t>People can unmute themselves. If they are unable to mute themselves, you can do this for them.</a:t>
            </a:r>
          </a:p>
          <a:p>
            <a:pPr marL="0" indent="0">
              <a:buFontTx/>
              <a:buNone/>
            </a:pPr>
            <a:r>
              <a:rPr lang="en-GB" sz="1100" b="1" i="0" dirty="0"/>
              <a:t>B: </a:t>
            </a:r>
            <a:r>
              <a:rPr lang="en-GB" sz="1100" b="0" i="0" dirty="0"/>
              <a:t>This action can be overwritten by participants with the right skill level.</a:t>
            </a:r>
          </a:p>
          <a:p>
            <a:pPr marL="0" indent="0">
              <a:buFontTx/>
              <a:buNone/>
            </a:pPr>
            <a:r>
              <a:rPr lang="en-GB" sz="1100" b="1" i="0" dirty="0"/>
              <a:t>C: </a:t>
            </a:r>
            <a:r>
              <a:rPr lang="en-GB" sz="1100" b="0" i="0" dirty="0"/>
              <a:t>This would stop all participants from sharing information as would</a:t>
            </a:r>
            <a:r>
              <a:rPr lang="en-GB" sz="1100" b="1" i="0" dirty="0"/>
              <a:t> (I) </a:t>
            </a:r>
            <a:r>
              <a:rPr lang="en-GB" sz="1100" b="0" i="0" dirty="0"/>
              <a:t>Disabling the chat.</a:t>
            </a:r>
          </a:p>
          <a:p>
            <a:endParaRPr lang="en-GB" sz="1100" b="0" i="1"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81137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FontTx/>
              <a:buNone/>
            </a:pPr>
            <a:r>
              <a:rPr lang="en-US" b="1" dirty="0"/>
              <a:t>Time on slide: 2 minutes</a:t>
            </a:r>
          </a:p>
          <a:p>
            <a:pPr marL="0" indent="0">
              <a:buFontTx/>
              <a:buNone/>
            </a:pPr>
            <a:r>
              <a:rPr lang="en-US" b="1" dirty="0"/>
              <a:t>Elapsed time: 16 minutes of 60-minute or 75-minute session</a:t>
            </a:r>
          </a:p>
          <a:p>
            <a:pPr marL="0" indent="0">
              <a:buFontTx/>
              <a:buNone/>
            </a:pPr>
            <a:endParaRPr lang="en-US" b="1" dirty="0"/>
          </a:p>
          <a:p>
            <a:pPr marL="0" indent="0">
              <a:buFontTx/>
              <a:buNone/>
            </a:pPr>
            <a:r>
              <a:rPr lang="en-US" b="1" dirty="0"/>
              <a:t>Facilitator Notes:</a:t>
            </a:r>
          </a:p>
          <a:p>
            <a:pPr marL="0" indent="0">
              <a:buNone/>
            </a:pPr>
            <a:r>
              <a:rPr lang="en-GB" b="1" dirty="0"/>
              <a:t>(Ask) </a:t>
            </a:r>
          </a:p>
          <a:p>
            <a:pPr marL="171450" indent="-171450">
              <a:buFont typeface="Wingdings" pitchFamily="2" charset="2"/>
              <a:buChar char="§"/>
            </a:pPr>
            <a:r>
              <a:rPr lang="en-GB" dirty="0"/>
              <a:t>Where are we in the Toastmasters year? </a:t>
            </a:r>
          </a:p>
          <a:p>
            <a:pPr marL="171450" indent="-171450">
              <a:buFont typeface="Wingdings" pitchFamily="2" charset="2"/>
              <a:buChar char="§"/>
            </a:pPr>
            <a:r>
              <a:rPr lang="en-GB" dirty="0"/>
              <a:t>How many more months do your members and your club have to achieve the goals in your Club Success Plan?  </a:t>
            </a:r>
          </a:p>
          <a:p>
            <a:pPr marL="171450" indent="-171450">
              <a:buFont typeface="Wingdings" pitchFamily="2" charset="2"/>
              <a:buChar char="§"/>
            </a:pPr>
            <a:r>
              <a:rPr lang="en-GB" dirty="0"/>
              <a:t>What goals have your members achieved? </a:t>
            </a:r>
          </a:p>
          <a:p>
            <a:pPr marL="171450" indent="-171450">
              <a:buFont typeface="Wingdings" pitchFamily="2" charset="2"/>
              <a:buChar char="§"/>
            </a:pPr>
            <a:r>
              <a:rPr lang="en-GB" dirty="0"/>
              <a:t>What goals has your club achieved? </a:t>
            </a:r>
          </a:p>
          <a:p>
            <a:pPr marL="171450" indent="-171450">
              <a:buFont typeface="Wingdings" pitchFamily="2" charset="2"/>
              <a:buChar char="§"/>
            </a:pPr>
            <a:r>
              <a:rPr lang="en-GB" dirty="0"/>
              <a:t>What goals have you achieved in your role as Sergeant at Arms?</a:t>
            </a:r>
          </a:p>
          <a:p>
            <a:pPr marL="171450" indent="-171450">
              <a:buFont typeface="Wingdings" pitchFamily="2" charset="2"/>
              <a:buChar char="§"/>
            </a:pPr>
            <a:r>
              <a:rPr lang="en-GB" dirty="0"/>
              <a:t>Where are we now? </a:t>
            </a:r>
          </a:p>
          <a:p>
            <a:endParaRPr lang="en-GB" dirty="0"/>
          </a:p>
          <a:p>
            <a:pPr marL="0" indent="0">
              <a:buNone/>
            </a:pPr>
            <a:r>
              <a:rPr lang="en-GB" b="1" dirty="0"/>
              <a:t>(Note: </a:t>
            </a:r>
            <a:r>
              <a:rPr lang="en-GB" dirty="0"/>
              <a:t>In this section, it is advisable to write down valuable contributions from attendees to discuss later, time permitting.)</a:t>
            </a:r>
          </a:p>
          <a:p>
            <a:pPr marL="0" indent="0">
              <a:buNone/>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online training</a:t>
            </a:r>
            <a:r>
              <a:rPr lang="en-US"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onsite training</a:t>
            </a:r>
            <a:r>
              <a:rPr lang="en-US" dirty="0"/>
              <a:t>, ask them to raise their hands and again limit them to one sentence or less to have time for multiple responses.)</a:t>
            </a:r>
          </a:p>
          <a:p>
            <a:pPr marL="0" indent="0">
              <a:buNone/>
            </a:pPr>
            <a:endParaRPr lang="en-GB"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14702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FontTx/>
              <a:buNone/>
            </a:pPr>
            <a:r>
              <a:rPr lang="en-GB" sz="1200" b="1" dirty="0">
                <a:latin typeface="Arial" panose="020B0604020202020204" pitchFamily="34" charset="0"/>
                <a:cs typeface="Arial" panose="020B0604020202020204" pitchFamily="34" charset="0"/>
              </a:rPr>
              <a:t>Time on slide: 2 minutes/3 minutes</a:t>
            </a:r>
          </a:p>
          <a:p>
            <a:pPr marL="0" indent="0">
              <a:buFontTx/>
              <a:buNone/>
            </a:pPr>
            <a:r>
              <a:rPr lang="en-GB" sz="1200" b="1" dirty="0">
                <a:latin typeface="Arial" panose="020B0604020202020204" pitchFamily="34" charset="0"/>
                <a:cs typeface="Arial" panose="020B0604020202020204" pitchFamily="34" charset="0"/>
              </a:rPr>
              <a:t>Elapsed time: 18 minutes of 60-minute session/19 minutes of 75-minute session</a:t>
            </a:r>
          </a:p>
          <a:p>
            <a:pPr marL="0" indent="0">
              <a:buFontTx/>
              <a:buNone/>
              <a:defRPr b="1">
                <a:latin typeface="Arial"/>
                <a:ea typeface="Arial"/>
                <a:cs typeface="Arial"/>
                <a:sym typeface="Arial"/>
              </a:defRPr>
            </a:pPr>
            <a:endParaRPr lang="en-GB" dirty="0"/>
          </a:p>
          <a:p>
            <a:pPr marL="0" indent="0">
              <a:buFontTx/>
              <a:buNone/>
              <a:defRPr b="1">
                <a:latin typeface="Arial"/>
                <a:ea typeface="Arial"/>
                <a:cs typeface="Arial"/>
                <a:sym typeface="Arial"/>
              </a:defRPr>
            </a:pPr>
            <a:r>
              <a:rPr lang="en-GB" dirty="0"/>
              <a:t>Facilitator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(Ask) </a:t>
            </a:r>
            <a:r>
              <a:rPr lang="en-US" dirty="0"/>
              <a:t>What are your club’s successes? How have you contributed to one or more successes in your club as Sergeant at Arms?</a:t>
            </a:r>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online training</a:t>
            </a:r>
            <a:r>
              <a:rPr lang="en-US"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onsite training</a:t>
            </a:r>
            <a:r>
              <a:rPr lang="en-US" dirty="0"/>
              <a:t>, ask them to raise their hands and again limit them to one sentence or less to have time for multiple responses.)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(Note: </a:t>
            </a:r>
            <a:r>
              <a:rPr lang="en-GB" dirty="0"/>
              <a:t>In this section, it is advisable to write down valuable contributions from attendees to discuss later, time permitting.)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21914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5363" y="587375"/>
            <a:ext cx="4867275" cy="2738438"/>
          </a:xfrm>
        </p:spPr>
        <p:txBody>
          <a:bodyPr/>
          <a:lstStyle/>
          <a:p>
            <a:endParaRPr lang="en-US" dirty="0"/>
          </a:p>
        </p:txBody>
      </p:sp>
      <p:sp>
        <p:nvSpPr>
          <p:cNvPr id="3" name="Notes Placeholder 2"/>
          <p:cNvSpPr>
            <a:spLocks noGrp="1"/>
          </p:cNvSpPr>
          <p:nvPr>
            <p:ph type="body" idx="1"/>
          </p:nvPr>
        </p:nvSpPr>
        <p:spPr>
          <a:xfrm>
            <a:off x="410817" y="3485323"/>
            <a:ext cx="6042992" cy="5406886"/>
          </a:xfrm>
        </p:spPr>
        <p:txBody>
          <a:bodyPr/>
          <a:lstStyle/>
          <a:p>
            <a:pPr marL="0" indent="0">
              <a:buFontTx/>
              <a:buNone/>
            </a:pPr>
            <a:r>
              <a:rPr lang="en-US" sz="1100" b="1" dirty="0"/>
              <a:t>Time on slide: 2 minutes/3 minutes</a:t>
            </a:r>
          </a:p>
          <a:p>
            <a:pPr marL="0" indent="0">
              <a:buFontTx/>
              <a:buNone/>
            </a:pPr>
            <a:r>
              <a:rPr lang="en-US" sz="1100" b="1" dirty="0"/>
              <a:t>Elapsed time: 20 minutes of 60-minute session/22 minutes of a 75-minute session</a:t>
            </a:r>
          </a:p>
          <a:p>
            <a:pPr marL="0" indent="0">
              <a:buFontTx/>
              <a:buNone/>
            </a:pPr>
            <a:endParaRPr lang="en-US" sz="800" b="1" dirty="0"/>
          </a:p>
          <a:p>
            <a:pPr marL="0" indent="0">
              <a:buFontTx/>
              <a:buNone/>
            </a:pPr>
            <a:r>
              <a:rPr lang="en-US" sz="1100" b="1" dirty="0"/>
              <a:t>Facilitator Notes:</a:t>
            </a:r>
          </a:p>
          <a:p>
            <a:pPr marL="0" indent="0">
              <a:buFontTx/>
              <a:buNone/>
            </a:pPr>
            <a:r>
              <a:rPr lang="en-US" sz="1100" b="1" dirty="0"/>
              <a:t>(Ask)</a:t>
            </a:r>
            <a:r>
              <a:rPr lang="en-US" sz="1100" dirty="0"/>
              <a:t> </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What are your club’s challenges </a:t>
            </a:r>
            <a:r>
              <a:rPr lang="en-US" sz="1100" dirty="0"/>
              <a:t>from your perspective as Club Sergeant at Arms</a:t>
            </a:r>
            <a:r>
              <a:rPr lang="en-GB" sz="1100" kern="1200" dirty="0">
                <a:solidFill>
                  <a:schemeClr val="tx1"/>
                </a:solidFill>
                <a:effectLst/>
                <a:latin typeface="Arial" panose="020B0604020202020204" pitchFamily="34" charset="0"/>
                <a:ea typeface="+mn-ea"/>
                <a:cs typeface="Arial" panose="020B0604020202020204" pitchFamily="34" charset="0"/>
              </a:rPr>
              <a:t>? </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What challenges have you faced as Club Sergeant at Arms?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If you could improve one aspect of your role as Sergeant at Arms, what would it be? </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What lessons have you learned from anything that has not worked well in your role as Sergeant at Arms? </a:t>
            </a:r>
          </a:p>
          <a:p>
            <a:pPr marL="0" marR="0" lvl="0" indent="0" algn="l" defTabSz="216000" rtl="0" eaLnBrk="1" fontAlgn="auto" latinLnBrk="0" hangingPunct="1">
              <a:spcBef>
                <a:spcPts val="0"/>
              </a:spcBef>
              <a:buClrTx/>
              <a:buSzTx/>
              <a:buFontTx/>
              <a:buNone/>
              <a:tabLst>
                <a:tab pos="216000" algn="l"/>
                <a:tab pos="432000" algn="l"/>
                <a:tab pos="648000" algn="l"/>
                <a:tab pos="864000" algn="l"/>
              </a:tabLst>
              <a:defRPr/>
            </a:pPr>
            <a:endParaRPr lang="en-US" sz="800" b="1" dirty="0"/>
          </a:p>
          <a:p>
            <a:pPr marL="0" marR="0" lvl="0" indent="0" algn="l" defTabSz="216000" rtl="0" eaLnBrk="1" fontAlgn="auto" latinLnBrk="0" hangingPunct="1">
              <a:spcBef>
                <a:spcPts val="0"/>
              </a:spcBef>
              <a:buClrTx/>
              <a:buSzTx/>
              <a:buFontTx/>
              <a:buNone/>
              <a:tabLst>
                <a:tab pos="216000" algn="l"/>
                <a:tab pos="432000" algn="l"/>
                <a:tab pos="648000" algn="l"/>
                <a:tab pos="864000" algn="l"/>
              </a:tabLst>
              <a:defRPr/>
            </a:pPr>
            <a:r>
              <a:rPr lang="en-US" sz="1100" b="1" dirty="0"/>
              <a:t>Other potential questions to ask, if needed:</a:t>
            </a:r>
          </a:p>
          <a:p>
            <a:r>
              <a:rPr lang="en-US" sz="1100" dirty="0"/>
              <a:t>What are obstacles to progress?</a:t>
            </a:r>
          </a:p>
          <a:p>
            <a:r>
              <a:rPr lang="en-US" sz="1100" dirty="0"/>
              <a:t>How would you rate the quality of your club meetings?</a:t>
            </a:r>
          </a:p>
          <a:p>
            <a:pPr marL="0" marR="0" lvl="0" indent="-216000" algn="l" defTabSz="216000" rtl="0" eaLnBrk="1" fontAlgn="auto" latinLnBrk="0" hangingPunct="1">
              <a:lnSpc>
                <a:spcPts val="1500"/>
              </a:lnSpc>
              <a:spcBef>
                <a:spcPts val="0"/>
              </a:spcBef>
              <a:spcAft>
                <a:spcPts val="600"/>
              </a:spcAft>
              <a:buClrTx/>
              <a:buSzTx/>
              <a:buFont typeface="Wingdings" pitchFamily="2" charset="2"/>
              <a:buChar char="§"/>
              <a:tabLst>
                <a:tab pos="216000" algn="l"/>
                <a:tab pos="432000" algn="l"/>
                <a:tab pos="648000" algn="l"/>
                <a:tab pos="864000" algn="l"/>
              </a:tabLst>
              <a:defRPr/>
            </a:pPr>
            <a:r>
              <a:rPr lang="en-GB" sz="1100" kern="1200" dirty="0">
                <a:solidFill>
                  <a:schemeClr val="tx1"/>
                </a:solidFill>
                <a:effectLst/>
                <a:latin typeface="Arial" panose="020B0604020202020204" pitchFamily="34" charset="0"/>
                <a:ea typeface="+mn-ea"/>
                <a:cs typeface="Arial" panose="020B0604020202020204" pitchFamily="34" charset="0"/>
              </a:rPr>
              <a:t>How well are members are not progressing in Pathways?</a:t>
            </a:r>
          </a:p>
          <a:p>
            <a:r>
              <a:rPr lang="en-GB" sz="1100" kern="1200" dirty="0">
                <a:solidFill>
                  <a:schemeClr val="tx1"/>
                </a:solidFill>
                <a:effectLst/>
                <a:latin typeface="Arial" panose="020B0604020202020204" pitchFamily="34" charset="0"/>
                <a:ea typeface="+mn-ea"/>
                <a:cs typeface="Arial" panose="020B0604020202020204" pitchFamily="34" charset="0"/>
              </a:rPr>
              <a:t>How many new members have joined your club since July 1?</a:t>
            </a:r>
          </a:p>
          <a:p>
            <a:r>
              <a:rPr lang="en-GB" sz="1100" kern="1200" dirty="0">
                <a:solidFill>
                  <a:schemeClr val="tx1"/>
                </a:solidFill>
                <a:effectLst/>
                <a:latin typeface="Arial" panose="020B0604020202020204" pitchFamily="34" charset="0"/>
                <a:ea typeface="+mn-ea"/>
                <a:cs typeface="Arial" panose="020B0604020202020204" pitchFamily="34" charset="0"/>
              </a:rPr>
              <a:t>How many members did not renew during the Sep/Oct renewals?</a:t>
            </a:r>
          </a:p>
          <a:p>
            <a:r>
              <a:rPr lang="en-GB" sz="1100" kern="1200" dirty="0">
                <a:solidFill>
                  <a:schemeClr val="tx1"/>
                </a:solidFill>
                <a:effectLst/>
                <a:latin typeface="Arial" panose="020B0604020202020204" pitchFamily="34" charset="0"/>
                <a:ea typeface="+mn-ea"/>
                <a:cs typeface="Arial" panose="020B0604020202020204" pitchFamily="34" charset="0"/>
              </a:rPr>
              <a:t>Does the Club Success Plan need to be amended?</a:t>
            </a:r>
          </a:p>
          <a:p>
            <a:r>
              <a:rPr lang="en-GB" sz="1100" kern="1200" dirty="0">
                <a:solidFill>
                  <a:schemeClr val="tx1"/>
                </a:solidFill>
                <a:effectLst/>
                <a:latin typeface="Arial" panose="020B0604020202020204" pitchFamily="34" charset="0"/>
                <a:ea typeface="+mn-ea"/>
                <a:cs typeface="Arial" panose="020B0604020202020204" pitchFamily="34" charset="0"/>
              </a:rPr>
              <a:t>Are there any challenges within the Executive Committee?</a:t>
            </a:r>
          </a:p>
          <a:p>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t>(For online training</a:t>
            </a:r>
            <a:r>
              <a:rPr lang="en-US" sz="1100"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t>For onsite training</a:t>
            </a:r>
            <a:r>
              <a:rPr lang="en-US" sz="1100" dirty="0"/>
              <a:t>, ask them to raise their hands and again limit them to one sentence or less to have time for multiple responses.)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t>(Note: </a:t>
            </a:r>
            <a:r>
              <a:rPr lang="en-GB" sz="1100" dirty="0"/>
              <a:t>In this section, it is advisable to write down valuable contributions from attendees to discuss later, time permitting.)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61247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FontTx/>
              <a:buNone/>
            </a:pPr>
            <a:r>
              <a:rPr lang="en-US" b="1" dirty="0"/>
              <a:t>Time on slide: 2 minutes/3 minutes</a:t>
            </a:r>
          </a:p>
          <a:p>
            <a:pPr marL="0" indent="0">
              <a:buFontTx/>
              <a:buNone/>
            </a:pPr>
            <a:r>
              <a:rPr lang="en-US" b="1" dirty="0"/>
              <a:t>Elapsed time: 22 minutes of 60-minute session/25 minutes of a 75-minute session</a:t>
            </a:r>
          </a:p>
          <a:p>
            <a:pPr marL="0" indent="0">
              <a:buFontTx/>
              <a:buNone/>
            </a:pPr>
            <a:endParaRPr lang="en-US" b="1" dirty="0"/>
          </a:p>
          <a:p>
            <a:pPr marL="0" indent="0">
              <a:buFontTx/>
              <a:buNone/>
            </a:pPr>
            <a:r>
              <a:rPr lang="en-US" b="1" dirty="0"/>
              <a:t>Facilitator Notes:</a:t>
            </a:r>
          </a:p>
          <a:p>
            <a:pPr marL="0" indent="0">
              <a:buFontTx/>
              <a:buNone/>
            </a:pPr>
            <a:r>
              <a:rPr lang="en-US" b="1" dirty="0"/>
              <a:t>(Say) </a:t>
            </a:r>
            <a:r>
              <a:rPr lang="en-US" dirty="0"/>
              <a:t>The end of the Toastmasters year on June 30 is fast approaching. There is still time to resolve any issues identified earlier in this session. </a:t>
            </a:r>
          </a:p>
          <a:p>
            <a:pPr marL="0" indent="0">
              <a:buFontTx/>
              <a:buNone/>
            </a:pPr>
            <a:endParaRPr lang="en-US" dirty="0"/>
          </a:p>
          <a:p>
            <a:pPr marL="0" indent="0">
              <a:buFontTx/>
              <a:buNone/>
            </a:pPr>
            <a:r>
              <a:rPr lang="en-US" b="1" dirty="0"/>
              <a:t>(Ask)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Where is your club going?</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is your club tracking toward the goals in the Distinguished Club Program?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Are your members achieving their individual goals? </a:t>
            </a:r>
          </a:p>
          <a:p>
            <a:pPr marL="171450" indent="-171450">
              <a:buFont typeface="Wingdings" panose="05000000000000000000" pitchFamily="2" charset="2"/>
              <a:buChar char="§"/>
            </a:pPr>
            <a:r>
              <a:rPr lang="en-US" dirty="0"/>
              <a:t>What can you do as SAA to make your club meetings more successful, to support your club in achieving its DCP goals by year-end?</a:t>
            </a:r>
          </a:p>
          <a:p>
            <a:pPr marL="0" indent="0">
              <a:buFontTx/>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online training</a:t>
            </a:r>
            <a:r>
              <a:rPr lang="en-US"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onsite training</a:t>
            </a:r>
            <a:r>
              <a:rPr lang="en-US" dirty="0"/>
              <a:t>, ask them to raise their hands and again limit them to one sentence or less to have time for multiple responses.)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(Note: </a:t>
            </a:r>
            <a:r>
              <a:rPr lang="en-GB" dirty="0"/>
              <a:t>In this section, it is advisable to write down valuable contributions from attendees to discuss later, time permitting.)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indent="0">
              <a:buFontTx/>
              <a:buNone/>
            </a:pPr>
            <a:endParaRPr lang="en-US"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8163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on slide: 1 minute</a:t>
            </a:r>
          </a:p>
          <a:p>
            <a:pPr marL="0" indent="0">
              <a:buNone/>
            </a:pPr>
            <a:r>
              <a:rPr lang="en-US" b="1" dirty="0"/>
              <a:t>Elapsed time: 23 minutes of 60-minute session/26 minutes of a 75-minute session</a:t>
            </a:r>
          </a:p>
          <a:p>
            <a:pPr marL="0" indent="0">
              <a:buNone/>
            </a:pPr>
            <a:endParaRPr lang="en-US" b="1" dirty="0"/>
          </a:p>
          <a:p>
            <a:pPr marL="0" indent="0">
              <a:buNone/>
            </a:pPr>
            <a:r>
              <a:rPr lang="en-US" b="1" dirty="0"/>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US" b="1" dirty="0"/>
              <a:t>(Say) </a:t>
            </a:r>
            <a:r>
              <a:rPr lang="en-US" dirty="0"/>
              <a:t>We defined Root Cause Analysis (RCA) in General Session Part 1. By using RCA, club officers can clearly define and address the root causes of issues facing their club, not just the symptoms. </a:t>
            </a:r>
            <a:r>
              <a:rPr lang="en-GB" sz="1200" kern="1200" dirty="0">
                <a:solidFill>
                  <a:schemeClr val="tx1"/>
                </a:solidFill>
                <a:effectLst/>
                <a:latin typeface="Arial" panose="020B0604020202020204" pitchFamily="34" charset="0"/>
                <a:ea typeface="+mn-ea"/>
                <a:cs typeface="Arial" panose="020B0604020202020204" pitchFamily="34" charset="0"/>
              </a:rPr>
              <a:t>We will use the 5 Whys problem-solving technique explained in General Session Part 1 to identify the root causes and root solutions for club problems in the following example and in our case studies today. It is important to identify the root cause of a club’s problem. Failure to do so may result in time, effort, and money being spent on the wrong solution. Then the problem remains unsolved because the real root cause of the problem was not identified and only symptoms were treated.</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47187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on slide: 1 minute</a:t>
            </a:r>
          </a:p>
          <a:p>
            <a:pPr marL="0" indent="0">
              <a:buFontTx/>
              <a:buNone/>
            </a:pPr>
            <a:r>
              <a:rPr lang="en-US" b="1" dirty="0"/>
              <a:t>Elapsed time: 24 minutes of 60-minute session/27 minutes of a 75-minute session</a:t>
            </a:r>
          </a:p>
          <a:p>
            <a:pPr marL="0" indent="0">
              <a:buNone/>
            </a:pPr>
            <a:endParaRPr lang="en-US"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(Please distribute the 5 Whys Analysis Worksheet as a pdf in the online chat or as a printed copy for onsite training.)</a:t>
            </a:r>
          </a:p>
          <a:p>
            <a:pPr marL="0" indent="0">
              <a:buNone/>
            </a:pPr>
            <a:endParaRPr lang="en-US"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a:t>
            </a:r>
            <a:r>
              <a:rPr lang="en-GB" sz="1200" kern="1200" dirty="0">
                <a:solidFill>
                  <a:schemeClr val="tx1"/>
                </a:solidFill>
                <a:effectLst/>
                <a:latin typeface="Arial" panose="020B0604020202020204" pitchFamily="34" charset="0"/>
                <a:ea typeface="+mn-ea"/>
                <a:cs typeface="Arial" panose="020B0604020202020204" pitchFamily="34" charset="0"/>
              </a:rPr>
              <a:t> The 5 Whys problem-solving technique includes: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Define the problem. Problem Statement: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Ask ‘WHY’ five times to drill down to the root causes.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Write one clear answer for each ‘WHY’</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Summarize the root cause(s) identified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Recommend one to two corrective actions, the root solutions </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22551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5363" y="587375"/>
            <a:ext cx="4867275" cy="2738438"/>
          </a:xfrm>
        </p:spPr>
        <p:txBody>
          <a:bodyPr/>
          <a:lstStyle/>
          <a:p>
            <a:endParaRPr lang="en-US" dirty="0"/>
          </a:p>
        </p:txBody>
      </p:sp>
      <p:sp>
        <p:nvSpPr>
          <p:cNvPr id="3" name="Notes Placeholder 2"/>
          <p:cNvSpPr>
            <a:spLocks noGrp="1"/>
          </p:cNvSpPr>
          <p:nvPr>
            <p:ph type="body" idx="1"/>
          </p:nvPr>
        </p:nvSpPr>
        <p:spPr>
          <a:xfrm>
            <a:off x="424070" y="3485323"/>
            <a:ext cx="6003234" cy="5552660"/>
          </a:xfrm>
        </p:spPr>
        <p:txBody>
          <a:bodyPr/>
          <a:lstStyle/>
          <a:p>
            <a:pPr marL="0" indent="0">
              <a:buFontTx/>
              <a:buNone/>
            </a:pPr>
            <a:r>
              <a:rPr lang="en-US" sz="1100" b="1" dirty="0"/>
              <a:t>Time on slide: 2 minutes</a:t>
            </a:r>
          </a:p>
          <a:p>
            <a:pPr marL="0" indent="0">
              <a:buFontTx/>
              <a:buNone/>
            </a:pPr>
            <a:r>
              <a:rPr lang="en-US" sz="1100" b="1" dirty="0"/>
              <a:t>Elapsed time: 26 minutes of 60-minute session/29 minutes of a 75-minute session</a:t>
            </a:r>
          </a:p>
          <a:p>
            <a:pPr marL="0" indent="0">
              <a:buFontTx/>
              <a:buNone/>
            </a:pPr>
            <a:endParaRPr lang="en-US" sz="800" b="1" dirty="0"/>
          </a:p>
          <a:p>
            <a:pPr marL="0" indent="0">
              <a:buFontTx/>
              <a:buNone/>
            </a:pPr>
            <a:r>
              <a:rPr lang="en-US" sz="1100" b="1" dirty="0"/>
              <a:t>Facilitator Notes:</a:t>
            </a:r>
          </a:p>
          <a:p>
            <a:pPr marL="0" indent="0">
              <a:buFontTx/>
              <a:buNone/>
            </a:pPr>
            <a:r>
              <a:rPr lang="en-US" sz="1100" b="1" dirty="0"/>
              <a:t>(Say) </a:t>
            </a:r>
            <a:r>
              <a:rPr lang="en-US" sz="1100" dirty="0"/>
              <a:t>Here is an example using the 5 Whys problem-solving technique. (</a:t>
            </a:r>
            <a:r>
              <a:rPr lang="en-US" sz="1100" b="1" dirty="0"/>
              <a:t>Emphasize</a:t>
            </a:r>
            <a:r>
              <a:rPr lang="en-US" sz="1100" dirty="0"/>
              <a:t> that users should keep asking "Why?" until one or more root causes are identified. Circularity can be a problem when using this method; therefore, rephrasing the cause can help.)</a:t>
            </a:r>
          </a:p>
          <a:p>
            <a:pPr marL="0" indent="0">
              <a:buFontTx/>
              <a:buNone/>
            </a:pPr>
            <a:endParaRPr lang="en-US" sz="800" dirty="0"/>
          </a:p>
          <a:p>
            <a:pPr marL="0" indent="0">
              <a:buFontTx/>
              <a:buNone/>
            </a:pPr>
            <a:r>
              <a:rPr lang="en-US" sz="1100" b="1" dirty="0"/>
              <a:t>Case Study: </a:t>
            </a:r>
            <a:r>
              <a:rPr lang="en-US" sz="1100" dirty="0"/>
              <a:t>The Case of the Disorganized Meeting</a:t>
            </a:r>
          </a:p>
          <a:p>
            <a:pPr marL="0" indent="0">
              <a:buFontTx/>
              <a:buNone/>
            </a:pPr>
            <a:endParaRPr lang="en-US" sz="800" dirty="0"/>
          </a:p>
          <a:p>
            <a:pPr marL="0" indent="0">
              <a:buFontTx/>
              <a:buNone/>
            </a:pPr>
            <a:r>
              <a:rPr lang="en-US" sz="1100" b="1" dirty="0"/>
              <a:t>Problem Statement: </a:t>
            </a:r>
            <a:r>
              <a:rPr lang="en-US" sz="1100" dirty="0"/>
              <a:t>“Our meetings often start late and feel disorganized.”</a:t>
            </a:r>
          </a:p>
          <a:p>
            <a:pPr marL="0" indent="0">
              <a:buFontTx/>
              <a:buNone/>
            </a:pPr>
            <a:endParaRPr lang="en-US" sz="800" dirty="0"/>
          </a:p>
          <a:p>
            <a:pPr marL="0" indent="0">
              <a:buFontTx/>
              <a:buNone/>
            </a:pPr>
            <a:r>
              <a:rPr lang="en-US" sz="1100" b="1" dirty="0"/>
              <a:t>5 Whys Analysis </a:t>
            </a:r>
            <a:r>
              <a:rPr lang="en-US" sz="1100" b="0" dirty="0"/>
              <a:t>(</a:t>
            </a:r>
            <a:r>
              <a:rPr lang="en-US" sz="1100" b="1" dirty="0"/>
              <a:t>Ask</a:t>
            </a:r>
            <a:r>
              <a:rPr lang="en-US" sz="1100" b="0" dirty="0"/>
              <a:t> participants for answers to the 5 Whys. Then share the potential answers on the slides.)</a:t>
            </a:r>
          </a:p>
          <a:p>
            <a:pPr marL="0" indent="0">
              <a:buFontTx/>
              <a:buNone/>
            </a:pPr>
            <a:endParaRPr lang="en-US" sz="800" dirty="0"/>
          </a:p>
          <a:p>
            <a:pPr marL="0" indent="0">
              <a:buFontTx/>
              <a:buNone/>
            </a:pPr>
            <a:r>
              <a:rPr lang="en-US" sz="1100" b="1" dirty="0"/>
              <a:t>Purpose of This Example: </a:t>
            </a:r>
            <a:r>
              <a:rPr lang="en-US" sz="1100" dirty="0"/>
              <a:t>This case study is ideal for teaching the 5 Whys because:</a:t>
            </a:r>
          </a:p>
          <a:p>
            <a:pPr marL="171450" indent="-171450"/>
            <a:r>
              <a:rPr lang="en-US" sz="1100" dirty="0"/>
              <a:t>it is simple, operational, and SAA‑specific</a:t>
            </a:r>
          </a:p>
          <a:p>
            <a:pPr marL="171450" indent="-171450"/>
            <a:r>
              <a:rPr lang="en-US" sz="1100" dirty="0"/>
              <a:t>it avoids policy or governance complexity</a:t>
            </a:r>
          </a:p>
          <a:p>
            <a:pPr marL="171450" indent="-171450"/>
            <a:r>
              <a:rPr lang="en-US" sz="1100" dirty="0"/>
              <a:t>it demonstrates how repeated “Why?” questions reveal structural issues</a:t>
            </a:r>
          </a:p>
          <a:p>
            <a:pPr marL="171450" indent="-171450"/>
            <a:r>
              <a:rPr lang="en-US" sz="1100" dirty="0"/>
              <a:t>it shows how a practical root cause leads to a practical solution</a:t>
            </a:r>
          </a:p>
          <a:p>
            <a:pPr marL="0" indent="0">
              <a:buFontTx/>
              <a:buNone/>
            </a:pPr>
            <a:endParaRPr lang="en-US" sz="800" dirty="0"/>
          </a:p>
          <a:p>
            <a:pPr marL="0" indent="0">
              <a:buFontTx/>
              <a:buNone/>
            </a:pPr>
            <a:r>
              <a:rPr lang="en-US" sz="1100" b="1" dirty="0"/>
              <a:t>Key Teaching Point: </a:t>
            </a:r>
            <a:r>
              <a:rPr lang="en-US" sz="1100" dirty="0"/>
              <a:t>Encourage participants to keep asking “Why?” until they reach a cause that:</a:t>
            </a:r>
          </a:p>
          <a:p>
            <a:pPr marL="171450" indent="-171450"/>
            <a:r>
              <a:rPr lang="en-US" sz="1100" dirty="0"/>
              <a:t>explains the behavior</a:t>
            </a:r>
          </a:p>
          <a:p>
            <a:pPr marL="171450" indent="-171450"/>
            <a:r>
              <a:rPr lang="en-US" sz="1100" dirty="0"/>
              <a:t>reveals a structural gap</a:t>
            </a:r>
          </a:p>
          <a:p>
            <a:pPr marL="171450" indent="-171450"/>
            <a:r>
              <a:rPr lang="en-US" sz="1100" dirty="0"/>
              <a:t>identifies a cultural assumption</a:t>
            </a:r>
          </a:p>
          <a:p>
            <a:pPr marL="171450" indent="-171450"/>
            <a:r>
              <a:rPr lang="en-US" sz="1100" dirty="0"/>
              <a:t>or exposes a missing process</a:t>
            </a:r>
          </a:p>
          <a:p>
            <a:pPr marL="0" indent="0">
              <a:buNone/>
            </a:pPr>
            <a:endParaRPr lang="en-US" sz="800" dirty="0"/>
          </a:p>
          <a:p>
            <a:pPr marL="0" indent="0">
              <a:buNone/>
            </a:pPr>
            <a:r>
              <a:rPr lang="en-US" sz="1100" b="1" dirty="0"/>
              <a:t>Avoiding Circularity: </a:t>
            </a:r>
            <a:r>
              <a:rPr lang="en-US" sz="1100" dirty="0"/>
              <a:t>If learners say:</a:t>
            </a:r>
          </a:p>
          <a:p>
            <a:pPr marL="171450" indent="-171450"/>
            <a:r>
              <a:rPr lang="en-US" sz="1100" dirty="0"/>
              <a:t>“The meeting starts late because the SAA is rushed.”</a:t>
            </a:r>
          </a:p>
          <a:p>
            <a:pPr marL="171450" indent="-171450"/>
            <a:r>
              <a:rPr lang="en-US" sz="1100" dirty="0"/>
              <a:t>“Why is the SAA rushed?”</a:t>
            </a:r>
          </a:p>
          <a:p>
            <a:pPr marL="171450" indent="-171450"/>
            <a:r>
              <a:rPr lang="en-US" sz="1100" dirty="0"/>
              <a:t>“Because the meeting starts late.”</a:t>
            </a:r>
          </a:p>
          <a:p>
            <a:pPr marL="0" indent="0">
              <a:buFontTx/>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09016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C792A-392A-705F-CE1B-43B030B251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F912C2-8FD7-279A-1E0B-2A1EE0C458A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887B835-7BCF-8B02-C0C8-71ED2D732390}"/>
              </a:ext>
            </a:extLst>
          </p:cNvPr>
          <p:cNvSpPr>
            <a:spLocks noGrp="1"/>
          </p:cNvSpPr>
          <p:nvPr>
            <p:ph type="body" idx="1"/>
          </p:nvPr>
        </p:nvSpPr>
        <p:spPr/>
        <p:txBody>
          <a:bodyPr/>
          <a:lstStyle/>
          <a:p>
            <a:pPr marL="0" indent="0">
              <a:buFontTx/>
              <a:buNone/>
            </a:pPr>
            <a:r>
              <a:rPr lang="en-US" b="1" dirty="0"/>
              <a:t>Time on slide: 2 minutes</a:t>
            </a:r>
          </a:p>
          <a:p>
            <a:pPr marL="0" indent="0">
              <a:buFontTx/>
              <a:buNone/>
            </a:pPr>
            <a:r>
              <a:rPr lang="en-US" b="1" dirty="0"/>
              <a:t>Elapsed time: 28 minutes of 60-minute session/31 minutes of a 75-minute session</a:t>
            </a:r>
          </a:p>
          <a:p>
            <a:pPr marL="0" indent="0">
              <a:buFontTx/>
              <a:buNone/>
            </a:pPr>
            <a:endParaRPr lang="en-US" b="1" dirty="0"/>
          </a:p>
          <a:p>
            <a:pPr marL="0" indent="0">
              <a:buFontTx/>
              <a:buNone/>
            </a:pPr>
            <a:r>
              <a:rPr lang="en-US" b="1" dirty="0"/>
              <a:t>Facilitator Notes:</a:t>
            </a:r>
          </a:p>
          <a:p>
            <a:pPr marL="0" indent="0">
              <a:buFontTx/>
              <a:buNone/>
            </a:pPr>
            <a:r>
              <a:rPr lang="en-US" b="1" dirty="0"/>
              <a:t>(Case study example continued)</a:t>
            </a:r>
          </a:p>
          <a:p>
            <a:pPr marL="0" indent="0">
              <a:buFontTx/>
              <a:buNone/>
            </a:pPr>
            <a:r>
              <a:rPr lang="en-US" dirty="0"/>
              <a:t>4. Why has no one been assigned or trained to help?</a:t>
            </a:r>
          </a:p>
          <a:p>
            <a:pPr marL="603450" lvl="1" indent="-171450"/>
            <a:r>
              <a:rPr lang="en-US" dirty="0"/>
              <a:t>Because the club assumes room setup is “the SAA’s job” and has never created a support schedule, shared responsibility, or recruited a Sergeant at Arms Support Committee.</a:t>
            </a:r>
          </a:p>
          <a:p>
            <a:pPr marL="0" indent="0">
              <a:buFontTx/>
              <a:buNone/>
            </a:pPr>
            <a:r>
              <a:rPr lang="en-US" dirty="0"/>
              <a:t>5. Why does the club treat room setup as a solo task?</a:t>
            </a:r>
          </a:p>
          <a:p>
            <a:pPr marL="603450" lvl="1" indent="-171450">
              <a:buFont typeface="Wingdings" pitchFamily="2" charset="2"/>
              <a:buChar char="§"/>
            </a:pPr>
            <a:r>
              <a:rPr lang="en-US" dirty="0"/>
              <a:t>Because the club has never defined room setup as part of the overall meeting experience, so it receives no strategic attention or planning.</a:t>
            </a:r>
          </a:p>
          <a:p>
            <a:pPr marL="0" indent="0">
              <a:buFontTx/>
              <a:buNone/>
            </a:pPr>
            <a:endParaRPr lang="en-US" dirty="0"/>
          </a:p>
          <a:p>
            <a:pPr marL="0" indent="0">
              <a:buFontTx/>
              <a:buNone/>
            </a:pPr>
            <a:r>
              <a:rPr lang="en-US" dirty="0"/>
              <a:t>(After receiving responses from attendees on the root cause, share the one below.)</a:t>
            </a:r>
          </a:p>
          <a:p>
            <a:pPr marL="0" indent="0">
              <a:buFontTx/>
              <a:buNone/>
            </a:pPr>
            <a:r>
              <a:rPr lang="en-US" b="1" dirty="0"/>
              <a:t>Root Cause – </a:t>
            </a:r>
            <a:r>
              <a:rPr lang="en-US" dirty="0"/>
              <a:t>Room setup is treated as a solo operational task, leaving the SAA unsupported and unable to prepare the room consistently or on time.</a:t>
            </a:r>
          </a:p>
          <a:p>
            <a:pPr marL="0" indent="0">
              <a:buFontTx/>
              <a:buNone/>
            </a:pPr>
            <a:endParaRPr lang="en-US" dirty="0"/>
          </a:p>
          <a:p>
            <a:pPr marL="0" indent="0">
              <a:buFontTx/>
              <a:buNone/>
            </a:pPr>
            <a:r>
              <a:rPr lang="en-US" dirty="0"/>
              <a:t>See the next Slide for the Root Solution</a:t>
            </a:r>
          </a:p>
          <a:p>
            <a:pPr marL="0" indent="0">
              <a:buFontTx/>
              <a:buNone/>
            </a:pPr>
            <a:endParaRPr lang="en-US" dirty="0"/>
          </a:p>
          <a:p>
            <a:pPr marL="0" indent="0">
              <a:buFontTx/>
              <a:buNone/>
            </a:pPr>
            <a:endParaRPr lang="en-US" dirty="0"/>
          </a:p>
        </p:txBody>
      </p:sp>
      <p:sp>
        <p:nvSpPr>
          <p:cNvPr id="4" name="Slide Number Placeholder 3">
            <a:extLst>
              <a:ext uri="{FF2B5EF4-FFF2-40B4-BE49-F238E27FC236}">
                <a16:creationId xmlns:a16="http://schemas.microsoft.com/office/drawing/2014/main" id="{E322E2AA-0078-EAE9-90C7-2E65F36B7AA7}"/>
              </a:ext>
            </a:extLst>
          </p:cNvPr>
          <p:cNvSpPr>
            <a:spLocks noGrp="1"/>
          </p:cNvSpPr>
          <p:nvPr>
            <p:ph type="sldNum" sz="quarter" idx="5"/>
          </p:nvPr>
        </p:nvSpPr>
        <p:spPr/>
        <p:txBody>
          <a:bodyPr/>
          <a:lstStyle/>
          <a:p>
            <a:fld id="{DC9DD302-1F34-F94E-BE63-3678BC305FEB}" type="slidenum">
              <a:rPr lang="en-US" smtClean="0"/>
              <a:pPr/>
              <a:t>26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16243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FontTx/>
              <a:buNone/>
            </a:pPr>
            <a:r>
              <a:rPr lang="en-US" b="1" dirty="0"/>
              <a:t>Time on slide: 2 minutes</a:t>
            </a:r>
          </a:p>
          <a:p>
            <a:pPr marL="0" indent="0">
              <a:buFontTx/>
              <a:buNone/>
            </a:pPr>
            <a:r>
              <a:rPr lang="en-US" b="1" dirty="0"/>
              <a:t>Elapsed time: 30 minutes of 60-minute session/33 minutes of a 75-minute session</a:t>
            </a:r>
          </a:p>
          <a:p>
            <a:pPr marL="0" indent="0">
              <a:buFontTx/>
              <a:buNone/>
            </a:pPr>
            <a:endParaRPr lang="en-US" b="1" dirty="0"/>
          </a:p>
          <a:p>
            <a:pPr marL="0" indent="0">
              <a:buFontTx/>
              <a:buNone/>
            </a:pPr>
            <a:r>
              <a:rPr lang="en-US" b="1" dirty="0"/>
              <a:t>Facilitator Notes:</a:t>
            </a:r>
          </a:p>
          <a:p>
            <a:pPr marL="0" indent="0">
              <a:buFontTx/>
              <a:buNone/>
            </a:pPr>
            <a:r>
              <a:rPr lang="en-US" b="1" dirty="0"/>
              <a:t>(Say) </a:t>
            </a:r>
            <a:r>
              <a:rPr lang="en-US" dirty="0"/>
              <a:t>What is the Root Solution for the 5 Whys example? </a:t>
            </a:r>
          </a:p>
          <a:p>
            <a:pPr marL="0" indent="0">
              <a:buFontTx/>
              <a:buNone/>
            </a:pPr>
            <a:r>
              <a:rPr lang="en-US" dirty="0"/>
              <a:t>(</a:t>
            </a:r>
            <a:r>
              <a:rPr lang="en-US" b="1" dirty="0"/>
              <a:t>Ask</a:t>
            </a:r>
            <a:r>
              <a:rPr lang="en-US" dirty="0"/>
              <a:t> the participants for their responses. Share the responses below ONLY if needed.)</a:t>
            </a:r>
          </a:p>
          <a:p>
            <a:pPr marL="0" indent="0">
              <a:buFontTx/>
              <a:buNone/>
            </a:pPr>
            <a:endParaRPr lang="en-US" dirty="0"/>
          </a:p>
          <a:p>
            <a:pPr marL="0" indent="0">
              <a:buFontTx/>
              <a:buNone/>
            </a:pPr>
            <a:r>
              <a:rPr lang="en-US" b="1" dirty="0"/>
              <a:t>Root Solution</a:t>
            </a:r>
          </a:p>
          <a:p>
            <a:pPr marL="0" indent="0">
              <a:buFontTx/>
              <a:buNone/>
            </a:pPr>
            <a:r>
              <a:rPr lang="en-US" dirty="0"/>
              <a:t>Create a shared, reliable room‑setup system including:</a:t>
            </a:r>
          </a:p>
          <a:p>
            <a:pPr marL="171450" indent="-171450">
              <a:buFont typeface="Wingdings" pitchFamily="2" charset="2"/>
              <a:buChar char="§"/>
            </a:pPr>
            <a:r>
              <a:rPr lang="en-US" dirty="0"/>
              <a:t>a small “setup team” (SAA + 1–2 volunteers)</a:t>
            </a:r>
          </a:p>
          <a:p>
            <a:pPr marL="171450" indent="-171450">
              <a:buFont typeface="Wingdings" pitchFamily="2" charset="2"/>
              <a:buChar char="§"/>
            </a:pPr>
            <a:r>
              <a:rPr lang="en-US" dirty="0"/>
              <a:t>a simple weekly schedule</a:t>
            </a:r>
          </a:p>
          <a:p>
            <a:pPr marL="171450" indent="-171450">
              <a:buFont typeface="Wingdings" pitchFamily="2" charset="2"/>
              <a:buChar char="§"/>
            </a:pPr>
            <a:r>
              <a:rPr lang="en-US" dirty="0"/>
              <a:t>a pre‑meeting checklist (chairs, lectern, timing lights, signage, guest table)</a:t>
            </a:r>
          </a:p>
          <a:p>
            <a:pPr marL="171450" indent="-171450">
              <a:buFont typeface="Wingdings" pitchFamily="2" charset="2"/>
              <a:buChar char="§"/>
            </a:pPr>
            <a:r>
              <a:rPr lang="en-US" dirty="0"/>
              <a:t>early arrival expectations for the setup team</a:t>
            </a:r>
          </a:p>
          <a:p>
            <a:pPr marL="171450" indent="-171450">
              <a:buFont typeface="Wingdings" pitchFamily="2" charset="2"/>
              <a:buChar char="§"/>
            </a:pPr>
            <a:r>
              <a:rPr lang="en-US" dirty="0"/>
              <a:t>clear delegation of specific tasks</a:t>
            </a:r>
          </a:p>
          <a:p>
            <a:pPr marL="171450" indent="-171450">
              <a:buFont typeface="Wingdings" pitchFamily="2" charset="2"/>
              <a:buChar char="§"/>
            </a:pPr>
            <a:r>
              <a:rPr lang="en-US" dirty="0"/>
              <a:t>an SAA Committee to support SAA tasks on an ongoing basis</a:t>
            </a:r>
          </a:p>
          <a:p>
            <a:pPr marL="0" indent="0">
              <a:buFontTx/>
              <a:buNone/>
            </a:pPr>
            <a:endParaRPr lang="en-US" dirty="0"/>
          </a:p>
          <a:p>
            <a:pPr marL="0" indent="0">
              <a:buFontTx/>
              <a:buNone/>
            </a:pPr>
            <a:r>
              <a:rPr lang="en-US" dirty="0"/>
              <a:t>This ensures the room is ready before members and guests arrive.</a:t>
            </a:r>
          </a:p>
        </p:txBody>
      </p:sp>
      <p:sp>
        <p:nvSpPr>
          <p:cNvPr id="4" name="Slide Number Placeholder 3"/>
          <p:cNvSpPr>
            <a:spLocks noGrp="1"/>
          </p:cNvSpPr>
          <p:nvPr>
            <p:ph type="sldNum" sz="quarter" idx="5"/>
          </p:nvPr>
        </p:nvSpPr>
        <p:spPr/>
        <p:txBody>
          <a:bodyPr/>
          <a:lstStyle/>
          <a:p>
            <a:fld id="{DC9DD302-1F34-F94E-BE63-3678BC305FEB}" type="slidenum">
              <a:rPr lang="en-US" smtClean="0"/>
              <a:pPr/>
              <a:t>27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02999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FontTx/>
              <a:buNone/>
            </a:pPr>
            <a:r>
              <a:rPr lang="en-US" b="1" dirty="0"/>
              <a:t>Time for slide: 1 minute</a:t>
            </a:r>
          </a:p>
          <a:p>
            <a:pPr marL="0" indent="0">
              <a:buFontTx/>
              <a:buNone/>
            </a:pPr>
            <a:r>
              <a:rPr lang="en-US" b="1" dirty="0"/>
              <a:t>Elapsed time: 31 minutes of 60-minute session/34 minutes of a 75-minute session</a:t>
            </a:r>
          </a:p>
          <a:p>
            <a:pPr marL="0" indent="0">
              <a:buFontTx/>
              <a:buNone/>
            </a:pPr>
            <a:endParaRPr lang="en-US" dirty="0"/>
          </a:p>
          <a:p>
            <a:pPr marL="0" indent="0">
              <a:buFontTx/>
              <a:buNone/>
            </a:pPr>
            <a:r>
              <a:rPr lang="en-US" b="1" dirty="0"/>
              <a:t>Facilitator Notes:</a:t>
            </a:r>
          </a:p>
          <a:p>
            <a:pPr marL="0" indent="0">
              <a:buFontTx/>
              <a:buNone/>
            </a:pPr>
            <a:r>
              <a:rPr lang="en-GB" sz="1200" kern="1200" dirty="0">
                <a:solidFill>
                  <a:schemeClr val="tx1"/>
                </a:solidFill>
                <a:effectLst/>
                <a:latin typeface="Arial" panose="020B0604020202020204" pitchFamily="34" charset="0"/>
                <a:ea typeface="+mn-ea"/>
                <a:cs typeface="Arial" panose="020B0604020202020204" pitchFamily="34" charset="0"/>
              </a:rPr>
              <a:t>(A total of 7 case studies are available, but facilitators should decide which of these they will use on the day of the training. For a 60-minute training, there will only be time for one or two case studies. For a 75-minute training, there should be time for at least two, maybe three.)</a:t>
            </a:r>
          </a:p>
          <a:p>
            <a:pPr marL="0" indent="0">
              <a:buFontTx/>
              <a:buNone/>
            </a:pPr>
            <a:endParaRPr lang="en-US" dirty="0"/>
          </a:p>
          <a:p>
            <a:pPr marL="0" indent="0">
              <a:buFontTx/>
              <a:buNone/>
            </a:pPr>
            <a:r>
              <a:rPr lang="en-US" b="1" dirty="0"/>
              <a:t>(Say) </a:t>
            </a:r>
            <a:r>
              <a:rPr lang="en-US" b="0" dirty="0"/>
              <a:t>We will use </a:t>
            </a:r>
            <a:r>
              <a:rPr lang="en-US" dirty="0"/>
              <a:t>the 5 Whys problem-solving technique to identify one or more root causes and root solutions for Case Studies related to the Sergeant at Arms role.</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58980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for Case Studies: 20 minutes/30 minutes</a:t>
            </a:r>
          </a:p>
          <a:p>
            <a:pPr marL="0" indent="0">
              <a:buNone/>
            </a:pPr>
            <a:r>
              <a:rPr lang="en-US" b="1" dirty="0"/>
              <a:t>Elapsed time AFTER Case Studies: 51 minutes of 60-minute session/64 minutes of 75-minute session</a:t>
            </a:r>
          </a:p>
          <a:p>
            <a:pPr marL="0" indent="0">
              <a:buNone/>
            </a:pPr>
            <a:endParaRPr lang="en-US" dirty="0"/>
          </a:p>
          <a:p>
            <a:pPr marL="0" indent="0">
              <a:buNone/>
            </a:pPr>
            <a:r>
              <a:rPr lang="en-US" b="1" dirty="0"/>
              <a:t>Facilitators Notes:</a:t>
            </a:r>
          </a:p>
          <a:p>
            <a:pPr marL="0" indent="0">
              <a:buNone/>
            </a:pPr>
            <a:r>
              <a:rPr lang="en-GB" b="1" dirty="0"/>
              <a:t>(Show</a:t>
            </a:r>
            <a:r>
              <a:rPr lang="en-GB" dirty="0"/>
              <a:t> the list of case studies and either </a:t>
            </a:r>
            <a:r>
              <a:rPr lang="en-GB" b="1" dirty="0"/>
              <a:t>select</a:t>
            </a:r>
            <a:r>
              <a:rPr lang="en-GB" dirty="0"/>
              <a:t> one or more of the case studies yourself or ask the participants to quickly choose their top three based on the case studies that are relevant to the participants’ “where are we now, successes, challenges, and where are we going” discussions. Then have participants identify the root causes of the club’s problems in the case studies and the root solutions, using the 5 Whys problem-solving technique. </a:t>
            </a:r>
            <a:r>
              <a:rPr lang="en-US" dirty="0"/>
              <a:t>Each case study could take 10 to 15 minutes to determine root causes and root solutions.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Note</a:t>
            </a:r>
            <a:r>
              <a:rPr lang="en-GB" dirty="0"/>
              <a:t>: Each case study is one slide, but the case study slide is followed by a slide with example 5 Whys statements and another slide with a potential root cause and root solution(s). Only use the 5 Whys statements slide and root cause/root solutions slides, if needed.)</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36506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FontTx/>
              <a:buNone/>
            </a:pPr>
            <a:r>
              <a:rPr lang="en-US" b="1" dirty="0"/>
              <a:t>Time for section: 20 minutes for 60-minute session, 30 minutes for 75-minute session</a:t>
            </a:r>
          </a:p>
          <a:p>
            <a:pPr marL="0" indent="0">
              <a:buFontTx/>
              <a:buNone/>
            </a:pPr>
            <a:r>
              <a:rPr lang="en-US" b="1" dirty="0"/>
              <a:t>Elapsed time: 51 minutes for 60 minutes, 64 minutes of 75 minutes</a:t>
            </a:r>
          </a:p>
          <a:p>
            <a:pPr marL="0" indent="0">
              <a:buFontTx/>
              <a:buNone/>
            </a:pPr>
            <a:endParaRPr lang="en-US" b="1" dirty="0"/>
          </a:p>
          <a:p>
            <a:pPr marL="0" indent="0">
              <a:buFontTx/>
              <a:buNone/>
            </a:pPr>
            <a:r>
              <a:rPr lang="en-US" b="1" dirty="0"/>
              <a:t>Facilitator Notes:</a:t>
            </a:r>
            <a:br>
              <a:rPr lang="en-US" dirty="0"/>
            </a:br>
            <a:r>
              <a:rPr lang="en-US" dirty="0"/>
              <a:t>(</a:t>
            </a:r>
            <a:r>
              <a:rPr lang="en-US" b="1" dirty="0"/>
              <a:t>Ask</a:t>
            </a:r>
            <a:r>
              <a:rPr lang="en-US" dirty="0"/>
              <a:t> club officers to use the 5 Whys problem-solving technique to create 5 Whys statements, identify the root cause, and determine the root solutions. Encourage participants to identify what “missing” looks like in their own clubs. It might be something obvious, such as the club banner or it might be something that a member has a vague recollection of the club using ”back in the day”. The aim is to reach a root solution, which must address the underlying cause, not the symptoms.)</a:t>
            </a:r>
          </a:p>
          <a:p>
            <a:pPr marL="0" indent="0">
              <a:buFontTx/>
              <a:buNone/>
            </a:pPr>
            <a:endParaRPr lang="en-US" dirty="0"/>
          </a:p>
          <a:p>
            <a:pPr marL="0" indent="0">
              <a:buNone/>
            </a:pPr>
            <a:r>
              <a:rPr lang="en-US" b="1" dirty="0"/>
              <a:t>5 Whys Problem-Solving Technique:</a:t>
            </a:r>
          </a:p>
          <a:p>
            <a:pPr marL="171450" indent="-171450"/>
            <a:r>
              <a:rPr lang="en-US" dirty="0"/>
              <a:t>Keep asking “Why?” until you reach a structural or behavioral cause.</a:t>
            </a:r>
          </a:p>
          <a:p>
            <a:pPr marL="171450" indent="-171450"/>
            <a:r>
              <a:rPr lang="en-US" dirty="0"/>
              <a:t>Avoid circularity — rephrase if needed.</a:t>
            </a:r>
          </a:p>
          <a:p>
            <a:pPr marL="0" indent="0">
              <a:buNone/>
            </a:pPr>
            <a:endParaRPr lang="en-US"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46287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for Case Studies: 20 minutes/30 minutes</a:t>
            </a:r>
          </a:p>
          <a:p>
            <a:pPr marL="0" indent="0">
              <a:buNone/>
            </a:pPr>
            <a:r>
              <a:rPr lang="en-US" b="1" dirty="0"/>
              <a:t>Elapsed time AFTER Case Studies: 51 minutes of 60-minute session/64 minutes of 75-minute session</a:t>
            </a:r>
          </a:p>
          <a:p>
            <a:pPr marL="0" indent="0">
              <a:buNone/>
            </a:pPr>
            <a:endParaRPr lang="en-US" b="1" dirty="0"/>
          </a:p>
          <a:p>
            <a:pPr marL="0" indent="0">
              <a:buNone/>
            </a:pPr>
            <a:r>
              <a:rPr lang="en-US" b="1" dirty="0"/>
              <a:t>Facilitator Notes:</a:t>
            </a:r>
          </a:p>
          <a:p>
            <a:pPr marL="0" indent="0">
              <a:buNone/>
            </a:pPr>
            <a:r>
              <a:rPr lang="en-US" dirty="0"/>
              <a:t>(Only </a:t>
            </a:r>
            <a:r>
              <a:rPr lang="en-US" b="1" dirty="0"/>
              <a:t>show</a:t>
            </a:r>
            <a:r>
              <a:rPr lang="en-US" dirty="0"/>
              <a:t> this slide, if needed, after the participants have developed their own 5 Why Analysis, Root Cause, and Root Solutions.)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12922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5363" y="587375"/>
            <a:ext cx="4867275" cy="2738438"/>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for Case Studies: 20 minutes/30 minutes</a:t>
            </a:r>
          </a:p>
          <a:p>
            <a:pPr marL="0" indent="0">
              <a:buNone/>
            </a:pPr>
            <a:r>
              <a:rPr lang="en-US" b="1" dirty="0"/>
              <a:t>Elapsed time AFTER Case Studies: 51 minutes of 60-minute session/64 minutes of 75-minute session</a:t>
            </a:r>
          </a:p>
          <a:p>
            <a:pPr marL="0" indent="0">
              <a:buNone/>
            </a:pPr>
            <a:endParaRPr lang="en-US" b="1" dirty="0"/>
          </a:p>
          <a:p>
            <a:pPr marL="0" indent="0">
              <a:buNone/>
            </a:pPr>
            <a:r>
              <a:rPr lang="en-US" b="1" dirty="0"/>
              <a:t>Facilitator Notes:</a:t>
            </a:r>
          </a:p>
          <a:p>
            <a:pPr marL="0" indent="0">
              <a:buNone/>
            </a:pPr>
            <a:r>
              <a:rPr lang="en-US" dirty="0"/>
              <a:t>(Only </a:t>
            </a:r>
            <a:r>
              <a:rPr lang="en-US" b="1" dirty="0"/>
              <a:t>show</a:t>
            </a:r>
            <a:r>
              <a:rPr lang="en-US" dirty="0"/>
              <a:t> this slide, if needed, after the participants have developed their own 5 Why Analysis and Root Cause and Solution(s). The following information provides additional details, as needed.</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endParaRPr lang="en-US" b="1" dirty="0"/>
          </a:p>
          <a:p>
            <a:pPr marL="0" indent="0">
              <a:buNone/>
            </a:pPr>
            <a:r>
              <a:rPr lang="en-US" b="1" dirty="0"/>
              <a:t>Summary</a:t>
            </a:r>
          </a:p>
          <a:p>
            <a:pPr marL="0" indent="0">
              <a:buNone/>
            </a:pPr>
            <a:r>
              <a:rPr lang="en-US" dirty="0"/>
              <a:t>Equipment management becomes reliable when clubs treat assets as shared responsibilities supported by policy, documentation, and continuity, not when one officer is left to guess what exists, where it is, or who has borrowed it.</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42505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FontTx/>
              <a:buNone/>
            </a:pPr>
            <a:r>
              <a:rPr lang="en-US" b="1" dirty="0"/>
              <a:t>Time for section: 20 minutes for 60-minute session, 30 minutes for 75-minute session</a:t>
            </a:r>
          </a:p>
          <a:p>
            <a:pPr marL="0" indent="0">
              <a:buFontTx/>
              <a:buNone/>
            </a:pPr>
            <a:r>
              <a:rPr lang="en-US" b="1" dirty="0"/>
              <a:t>Elapsed time: 51 minutes for 60 minutes, 64 minutes of 75 minutes</a:t>
            </a:r>
          </a:p>
          <a:p>
            <a:pPr marL="0" indent="0">
              <a:buFontTx/>
              <a:buNone/>
            </a:pPr>
            <a:endParaRPr lang="en-US" b="1" dirty="0"/>
          </a:p>
          <a:p>
            <a:pPr marL="0" indent="0">
              <a:buFontTx/>
              <a:buNone/>
            </a:pPr>
            <a:r>
              <a:rPr lang="en-US" b="1" dirty="0"/>
              <a:t>Facilitator Notes:</a:t>
            </a:r>
            <a:br>
              <a:rPr lang="en-US" dirty="0"/>
            </a:br>
            <a:r>
              <a:rPr lang="en-US" dirty="0"/>
              <a:t>(</a:t>
            </a:r>
            <a:r>
              <a:rPr lang="en-US" b="1" dirty="0"/>
              <a:t>Ask</a:t>
            </a:r>
            <a:r>
              <a:rPr lang="en-US" dirty="0"/>
              <a:t> club officers to use the 5 Whys problem-solving technique to create 5 Whys statements, identify the root cause, and determine the root solutions. Encourage participants to identify what “the lack of spark” looks like in their own clubs. It might be something obvious, such as the club meeting feeling dull or it might be that a member has a vague recollection of the club having more energy or spark ”back in the day”. The aim is to reach a root solution which must address the underlying cause, not the symptoms.)</a:t>
            </a:r>
          </a:p>
          <a:p>
            <a:pPr marL="0" indent="0">
              <a:buFontTx/>
              <a:buNone/>
            </a:pPr>
            <a:endParaRPr lang="en-US" dirty="0"/>
          </a:p>
          <a:p>
            <a:pPr marL="0" indent="0">
              <a:buNone/>
            </a:pPr>
            <a:r>
              <a:rPr lang="en-US" b="1" dirty="0"/>
              <a:t>5 Whys Problem-Solving Technique:</a:t>
            </a:r>
          </a:p>
          <a:p>
            <a:pPr marL="171450" indent="-171450"/>
            <a:r>
              <a:rPr lang="en-US" dirty="0"/>
              <a:t>Keep asking “Why?” until you reach a structural or behavioral cause.</a:t>
            </a:r>
          </a:p>
          <a:p>
            <a:pPr marL="171450" indent="-171450"/>
            <a:r>
              <a:rPr lang="en-US" dirty="0"/>
              <a:t>Avoid circularity — rephrase if needed.</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96264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for Case Studies: 20 minutes/30 minutes</a:t>
            </a:r>
          </a:p>
          <a:p>
            <a:pPr marL="0" indent="0">
              <a:buNone/>
            </a:pPr>
            <a:r>
              <a:rPr lang="en-US" b="1" dirty="0"/>
              <a:t>Elapsed time AFTER Case Studies: 51 minutes of 60-minute session/64 minutes of 75-minute session</a:t>
            </a:r>
          </a:p>
          <a:p>
            <a:pPr marL="0" indent="0">
              <a:buNone/>
            </a:pPr>
            <a:endParaRPr lang="en-US" b="1" dirty="0"/>
          </a:p>
          <a:p>
            <a:pPr marL="0" indent="0">
              <a:buNone/>
            </a:pPr>
            <a:r>
              <a:rPr lang="en-US" b="1" dirty="0"/>
              <a:t>Facilitator Notes:</a:t>
            </a:r>
          </a:p>
          <a:p>
            <a:pPr marL="0" indent="0">
              <a:buNone/>
            </a:pPr>
            <a:r>
              <a:rPr lang="en-US" dirty="0"/>
              <a:t>(Only </a:t>
            </a:r>
            <a:r>
              <a:rPr lang="en-US" b="1" dirty="0"/>
              <a:t>show</a:t>
            </a:r>
            <a:r>
              <a:rPr lang="en-US" dirty="0"/>
              <a:t> this slide, if needed, after the participants have developed their own 5 Why Analysis, Root Cause, and Root Solutions.)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252763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5363" y="587375"/>
            <a:ext cx="4867275" cy="2738438"/>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for Case Studies: 20 minutes/30 minutes</a:t>
            </a:r>
          </a:p>
          <a:p>
            <a:pPr marL="0" indent="0">
              <a:buNone/>
            </a:pPr>
            <a:r>
              <a:rPr lang="en-US" b="1" dirty="0"/>
              <a:t>Elapsed time AFTER Case Studies: 51 minutes of 60-minute session/64 minutes of 75-minute session</a:t>
            </a:r>
          </a:p>
          <a:p>
            <a:pPr marL="0" indent="0">
              <a:buNone/>
            </a:pPr>
            <a:endParaRPr lang="en-US" b="1" dirty="0"/>
          </a:p>
          <a:p>
            <a:pPr marL="0" indent="0">
              <a:buNone/>
            </a:pPr>
            <a:r>
              <a:rPr lang="en-US" b="1" dirty="0"/>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US" dirty="0"/>
              <a:t>(Only </a:t>
            </a:r>
            <a:r>
              <a:rPr lang="en-US" b="1" dirty="0"/>
              <a:t>show</a:t>
            </a:r>
            <a:r>
              <a:rPr lang="en-US" dirty="0"/>
              <a:t> this slide, if needed, after the participants have developed their own 5 Why Analysis and Root Cause and Solution(s). </a:t>
            </a:r>
            <a:r>
              <a:rPr lang="en-US" b="0" dirty="0"/>
              <a:t>Explain that root solutions must address the underlying cause, not symptoms.)</a:t>
            </a:r>
          </a:p>
          <a:p>
            <a:pPr marL="0" indent="0">
              <a:buNone/>
            </a:pPr>
            <a:endParaRPr lang="en-US" b="1" dirty="0"/>
          </a:p>
          <a:p>
            <a:pPr marL="0" indent="0">
              <a:buNone/>
            </a:pPr>
            <a:r>
              <a:rPr lang="en-US" b="1" dirty="0"/>
              <a:t>Summary</a:t>
            </a:r>
          </a:p>
          <a:p>
            <a:pPr marL="171450" indent="-171450"/>
            <a:r>
              <a:rPr lang="en-US" dirty="0"/>
              <a:t>Meeting energy improves when the SAA uses their role to set the tone, start on time, encourage participation, and model enthusiasm.</a:t>
            </a:r>
          </a:p>
          <a:p>
            <a:pPr marL="171450" indent="-171450"/>
            <a:r>
              <a:rPr lang="en-US" dirty="0"/>
              <a:t>A vibrant meeting culture is not created by one officer alone, but the SAA is uniquely positioned to influence atmosphere, punctuality, and engagement.</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08681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5363" y="587375"/>
            <a:ext cx="4867275" cy="2738438"/>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for section: 20 minutes for 60-minute session, 30 minutes for 75-minute session</a:t>
            </a:r>
          </a:p>
          <a:p>
            <a:pPr marL="0" indent="0">
              <a:buNone/>
            </a:pPr>
            <a:r>
              <a:rPr lang="en-US" b="1" dirty="0"/>
              <a:t>Elapsed time: 51 minutes for 60 minutes, 64 minutes of 75 minutes</a:t>
            </a:r>
          </a:p>
          <a:p>
            <a:pPr marL="0" indent="0">
              <a:buNone/>
            </a:pPr>
            <a:endParaRPr lang="en-US" dirty="0"/>
          </a:p>
          <a:p>
            <a:pPr marL="0" indent="0">
              <a:buNone/>
            </a:pPr>
            <a:r>
              <a:rPr lang="en-US" b="1" dirty="0"/>
              <a:t>Facilitator Notes:</a:t>
            </a:r>
            <a:br>
              <a:rPr lang="en-US" dirty="0"/>
            </a:br>
            <a:r>
              <a:rPr lang="en-US" dirty="0"/>
              <a:t>(</a:t>
            </a:r>
            <a:r>
              <a:rPr lang="en-US" b="1" dirty="0"/>
              <a:t>Ask</a:t>
            </a:r>
            <a:r>
              <a:rPr lang="en-US" dirty="0"/>
              <a:t> club officers to use the 5 Whys problem-solving technique to create 5 Whys statements, identify the root cause, and determine the root solutions. Encourage participants to identify what “they would do” in this situation if it happened to their own clubs. It might be something obvious, such as adjourning the club meeting to a nearby meeting location like a café or pub, for example. The aim is to reach a root solution which must address the underlying cause, not the symptoms.)</a:t>
            </a:r>
          </a:p>
          <a:p>
            <a:endParaRPr lang="en-US" dirty="0"/>
          </a:p>
          <a:p>
            <a:pPr marL="0" indent="0">
              <a:buNone/>
            </a:pPr>
            <a:r>
              <a:rPr lang="en-US" b="1" dirty="0"/>
              <a:t>5 Whys Problem-Solving Technique:</a:t>
            </a:r>
          </a:p>
          <a:p>
            <a:r>
              <a:rPr lang="en-US" dirty="0"/>
              <a:t>Keep asking “Why?” until you reach a structural or behavioral cause.</a:t>
            </a:r>
          </a:p>
          <a:p>
            <a:r>
              <a:rPr lang="en-US" dirty="0"/>
              <a:t>Avoid circularity — rephrase if needed.</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34955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for Case Studies: 20 minutes/30 minutes</a:t>
            </a:r>
          </a:p>
          <a:p>
            <a:pPr marL="0" indent="0">
              <a:buNone/>
            </a:pPr>
            <a:r>
              <a:rPr lang="en-US" b="1" dirty="0"/>
              <a:t>Elapsed time AFTER Case Studies: 51 minutes of 60-minute session/64 minutes of 75-minute session</a:t>
            </a:r>
          </a:p>
          <a:p>
            <a:pPr marL="0" marR="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endParaRPr lang="en-US" b="1" dirty="0"/>
          </a:p>
          <a:p>
            <a:pPr marL="0" marR="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US" b="1" dirty="0"/>
              <a:t>Facilitator Notes:</a:t>
            </a:r>
          </a:p>
          <a:p>
            <a:pPr marL="0" indent="0">
              <a:buNone/>
            </a:pPr>
            <a:r>
              <a:rPr lang="en-US" dirty="0"/>
              <a:t>(Only </a:t>
            </a:r>
            <a:r>
              <a:rPr lang="en-US" b="1" dirty="0"/>
              <a:t>show</a:t>
            </a:r>
            <a:r>
              <a:rPr lang="en-US" dirty="0"/>
              <a:t> this slide, if needed, after the participants have developed their own 5 Why Analysis, Root Cause, and Root Solutions.)</a:t>
            </a:r>
          </a:p>
        </p:txBody>
      </p:sp>
      <p:sp>
        <p:nvSpPr>
          <p:cNvPr id="4" name="Slide Number Placeholder 3"/>
          <p:cNvSpPr>
            <a:spLocks noGrp="1"/>
          </p:cNvSpPr>
          <p:nvPr>
            <p:ph type="sldNum" sz="quarter" idx="5"/>
          </p:nvPr>
        </p:nvSpPr>
        <p:spPr/>
        <p:txBody>
          <a:bodyPr/>
          <a:lstStyle/>
          <a:p>
            <a:fld id="{DC9DD302-1F34-F94E-BE63-3678BC305FEB}" type="slidenum">
              <a:rPr lang="en-US" smtClean="0"/>
              <a:pPr/>
              <a:t>37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29776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5363" y="587375"/>
            <a:ext cx="4867275" cy="2738438"/>
          </a:xfrm>
        </p:spPr>
        <p:txBody>
          <a:bodyPr/>
          <a:lstStyle/>
          <a:p>
            <a:endParaRPr lang="en-US" dirty="0"/>
          </a:p>
        </p:txBody>
      </p:sp>
      <p:sp>
        <p:nvSpPr>
          <p:cNvPr id="3" name="Notes Placeholder 2"/>
          <p:cNvSpPr>
            <a:spLocks noGrp="1"/>
          </p:cNvSpPr>
          <p:nvPr>
            <p:ph type="body" idx="1"/>
          </p:nvPr>
        </p:nvSpPr>
        <p:spPr>
          <a:xfrm>
            <a:off x="344557" y="3485322"/>
            <a:ext cx="6149008" cy="5499651"/>
          </a:xfrm>
        </p:spPr>
        <p:txBody>
          <a:bodyPr/>
          <a:lstStyle/>
          <a:p>
            <a:pPr marL="0" indent="0">
              <a:buNone/>
            </a:pPr>
            <a:r>
              <a:rPr lang="en-US" sz="1100" b="1" dirty="0"/>
              <a:t>Time for Case Studies: 20 minutes/30 minutes</a:t>
            </a:r>
          </a:p>
          <a:p>
            <a:pPr marL="0" indent="0">
              <a:buNone/>
            </a:pPr>
            <a:r>
              <a:rPr lang="en-US" sz="1100" b="1" dirty="0"/>
              <a:t>Elapsed time AFTER Case Studies: 51 minutes of 60-minute session/64 minutes of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spcBef>
                <a:spcPts val="0"/>
              </a:spcBef>
              <a:buClrTx/>
              <a:buSzTx/>
              <a:buFont typeface="Wingdings" pitchFamily="2" charset="2"/>
              <a:buNone/>
              <a:tabLst>
                <a:tab pos="216000" algn="l"/>
                <a:tab pos="432000" algn="l"/>
                <a:tab pos="648000" algn="l"/>
                <a:tab pos="864000" algn="l"/>
              </a:tabLst>
              <a:defRPr/>
            </a:pPr>
            <a:r>
              <a:rPr lang="en-US" sz="1100" dirty="0"/>
              <a:t>(Only </a:t>
            </a:r>
            <a:r>
              <a:rPr lang="en-US" sz="1100" b="1" dirty="0"/>
              <a:t>show</a:t>
            </a:r>
            <a:r>
              <a:rPr lang="en-US" sz="1100" dirty="0"/>
              <a:t> this slide, if needed, after the participants have developed their own 5 Why Analysis and Root Cause and Solution(s). </a:t>
            </a:r>
            <a:r>
              <a:rPr lang="en-US" sz="1100" b="0" dirty="0"/>
              <a:t>Explain that root solutions must address the underlying cause, not symptoms.)</a:t>
            </a:r>
          </a:p>
          <a:p>
            <a:pPr marL="0" indent="0">
              <a:buNone/>
            </a:pPr>
            <a:endParaRPr lang="en-GB" sz="8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Medium‑Term Actions (Next Few Weeks)</a:t>
            </a:r>
          </a:p>
          <a:p>
            <a:pPr lvl="0"/>
            <a:r>
              <a:rPr lang="en-GB" sz="1100" kern="1200" dirty="0">
                <a:solidFill>
                  <a:schemeClr val="tx1"/>
                </a:solidFill>
                <a:effectLst/>
                <a:latin typeface="Arial" panose="020B0604020202020204" pitchFamily="34" charset="0"/>
                <a:ea typeface="+mn-ea"/>
                <a:cs typeface="Arial" panose="020B0604020202020204" pitchFamily="34" charset="0"/>
              </a:rPr>
              <a:t>Conduct a structured search for a stable long‑term venue.</a:t>
            </a:r>
          </a:p>
          <a:p>
            <a:pPr lvl="0"/>
            <a:r>
              <a:rPr lang="en-GB" sz="1100" kern="1200" dirty="0">
                <a:solidFill>
                  <a:schemeClr val="tx1"/>
                </a:solidFill>
                <a:effectLst/>
                <a:latin typeface="Arial" panose="020B0604020202020204" pitchFamily="34" charset="0"/>
                <a:ea typeface="+mn-ea"/>
                <a:cs typeface="Arial" panose="020B0604020202020204" pitchFamily="34" charset="0"/>
              </a:rPr>
              <a:t>Evaluate options based on cost, accessibility, noise levels, parking, and availability.</a:t>
            </a:r>
          </a:p>
          <a:p>
            <a:pPr lvl="0"/>
            <a:r>
              <a:rPr lang="en-GB" sz="1100" kern="1200" dirty="0">
                <a:solidFill>
                  <a:schemeClr val="tx1"/>
                </a:solidFill>
                <a:effectLst/>
                <a:latin typeface="Arial" panose="020B0604020202020204" pitchFamily="34" charset="0"/>
                <a:ea typeface="+mn-ea"/>
                <a:cs typeface="Arial" panose="020B0604020202020204" pitchFamily="34" charset="0"/>
              </a:rPr>
              <a:t>Establish a formal venue‑risk plan, including:</a:t>
            </a:r>
          </a:p>
          <a:p>
            <a:pPr marL="432000" lvl="1" indent="-21600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at least one backup location</a:t>
            </a:r>
          </a:p>
          <a:p>
            <a:pPr marL="432000" lvl="1" indent="-21600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a list of alternative spaces</a:t>
            </a:r>
          </a:p>
          <a:p>
            <a:pPr marL="432000" lvl="1" indent="-21600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a process for rapid communication</a:t>
            </a:r>
          </a:p>
          <a:p>
            <a:pPr lvl="0"/>
            <a:r>
              <a:rPr lang="en-GB" sz="1100" kern="1200" dirty="0">
                <a:solidFill>
                  <a:schemeClr val="tx1"/>
                </a:solidFill>
                <a:effectLst/>
                <a:latin typeface="Arial" panose="020B0604020202020204" pitchFamily="34" charset="0"/>
                <a:ea typeface="+mn-ea"/>
                <a:cs typeface="Arial" panose="020B0604020202020204" pitchFamily="34" charset="0"/>
              </a:rPr>
              <a:t>Document venue details for future SAAs.</a:t>
            </a:r>
          </a:p>
          <a:p>
            <a:pPr lvl="0"/>
            <a:r>
              <a:rPr lang="en-GB" sz="1100" kern="1200" dirty="0">
                <a:solidFill>
                  <a:schemeClr val="tx1"/>
                </a:solidFill>
                <a:effectLst/>
                <a:latin typeface="Arial" panose="020B0604020202020204" pitchFamily="34" charset="0"/>
                <a:ea typeface="+mn-ea"/>
                <a:cs typeface="Arial" panose="020B0604020202020204" pitchFamily="34" charset="0"/>
              </a:rPr>
              <a:t>Review venue security annually with the Executive Committee.</a:t>
            </a:r>
          </a:p>
          <a:p>
            <a:pPr marL="432000" lvl="1" indent="-21600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Make it an annual topic in the Club’s Executive meeting agenda</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Longer‑Term Actions (Next 1–3 Months)</a:t>
            </a:r>
          </a:p>
          <a:p>
            <a:pPr marL="171450" marR="0" lvl="0" indent="-171450" algn="l" defTabSz="216000" rtl="0" eaLnBrk="1" fontAlgn="auto" latinLnBrk="0" hangingPunct="1">
              <a:lnSpc>
                <a:spcPts val="1500"/>
              </a:lnSpc>
              <a:spcBef>
                <a:spcPts val="0"/>
              </a:spcBef>
              <a:spcAft>
                <a:spcPts val="600"/>
              </a:spcAft>
              <a:buClrTx/>
              <a:buSzTx/>
              <a:tabLst>
                <a:tab pos="216000" algn="l"/>
                <a:tab pos="432000" algn="l"/>
                <a:tab pos="648000" algn="l"/>
                <a:tab pos="864000" algn="l"/>
              </a:tabLst>
              <a:defRPr/>
            </a:pPr>
            <a:r>
              <a:rPr lang="en-GB" sz="1100" kern="1200" dirty="0">
                <a:solidFill>
                  <a:schemeClr val="tx1"/>
                </a:solidFill>
                <a:effectLst/>
                <a:latin typeface="Arial" panose="020B0604020202020204" pitchFamily="34" charset="0"/>
                <a:ea typeface="+mn-ea"/>
                <a:cs typeface="Arial" panose="020B0604020202020204" pitchFamily="34" charset="0"/>
              </a:rPr>
              <a:t>Establish and document a back‑up plan, so that the club is prepared, if the new venue becomes unavailable (contingency planning)</a:t>
            </a:r>
          </a:p>
          <a:p>
            <a:pPr lvl="0"/>
            <a:r>
              <a:rPr lang="en-GB" sz="1100" kern="1200" dirty="0">
                <a:solidFill>
                  <a:schemeClr val="tx1"/>
                </a:solidFill>
                <a:effectLst/>
                <a:latin typeface="Arial" panose="020B0604020202020204" pitchFamily="34" charset="0"/>
                <a:ea typeface="+mn-ea"/>
                <a:cs typeface="Arial" panose="020B0604020202020204" pitchFamily="34" charset="0"/>
              </a:rPr>
              <a:t>Plan for formal venue reviews on an annual or semi‑annual basis</a:t>
            </a:r>
          </a:p>
          <a:p>
            <a:pPr lvl="0"/>
            <a:r>
              <a:rPr lang="en-GB" sz="1100" kern="1200" dirty="0">
                <a:solidFill>
                  <a:schemeClr val="tx1"/>
                </a:solidFill>
                <a:effectLst/>
                <a:latin typeface="Arial" panose="020B0604020202020204" pitchFamily="34" charset="0"/>
                <a:ea typeface="+mn-ea"/>
                <a:cs typeface="Arial" panose="020B0604020202020204" pitchFamily="34" charset="0"/>
              </a:rPr>
              <a:t>Ensure that the contract review is part of the formal venue review</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Summary</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Wingdings" panose="05000000000000000000"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Venue loss is disruptive, but manageable when clubs treat meeting space as a strategic asset requiring contingency planning.</a:t>
            </a:r>
          </a:p>
          <a:p>
            <a:pPr marL="171450" indent="-171450">
              <a:buFont typeface="Wingdings" panose="05000000000000000000"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The SAA plays a key role in managing the immediate response, supporting members and guests, and helping the club transition smoothly to a new location.</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28321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5363" y="587375"/>
            <a:ext cx="4867275" cy="2738438"/>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for Case Studies: 20 minutes/30 minutes</a:t>
            </a:r>
          </a:p>
          <a:p>
            <a:pPr marL="0" indent="0">
              <a:buNone/>
            </a:pPr>
            <a:r>
              <a:rPr lang="en-US" b="1" dirty="0"/>
              <a:t>Elapsed time AFTER Case Studies: 51 minutes of 60-minute session/64 minutes of 75-minute session</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endParaRPr lang="en-GB" b="1" dirty="0"/>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b="1" dirty="0"/>
              <a:t>Facilitators Notes:</a:t>
            </a:r>
          </a:p>
          <a:p>
            <a:pPr marL="0" indent="0">
              <a:buNone/>
            </a:pPr>
            <a:r>
              <a:rPr lang="en-US" dirty="0"/>
              <a:t>(</a:t>
            </a:r>
            <a:r>
              <a:rPr lang="en-US" b="1" dirty="0"/>
              <a:t>Ask</a:t>
            </a:r>
            <a:r>
              <a:rPr lang="en-US" dirty="0"/>
              <a:t> club officers to use the 5 Whys problem-solving technique to create 5 Whys statements, identify the root cause, and determine the root solutions. Encourage participants to identify what “they would do” in this situation if it happened to their own clubs. Guide them to think of possible solutions that are easy to follow and use. The aim is to reach a root solution which must address the underlying cause, not the symptoms.)</a:t>
            </a:r>
          </a:p>
          <a:p>
            <a:endParaRPr lang="en-US" dirty="0"/>
          </a:p>
          <a:p>
            <a:pPr marL="0" indent="0">
              <a:buNone/>
            </a:pPr>
            <a:r>
              <a:rPr lang="en-US" b="1" dirty="0"/>
              <a:t>5 Whys Problem-Solving Technique:</a:t>
            </a:r>
          </a:p>
          <a:p>
            <a:r>
              <a:rPr lang="en-US" dirty="0"/>
              <a:t>Keep asking “Why?” until you reach a structural or behavioral cause.</a:t>
            </a:r>
          </a:p>
          <a:p>
            <a:r>
              <a:rPr lang="en-US" dirty="0"/>
              <a:t>Avoid circularity — rephrase if needed.</a:t>
            </a:r>
          </a:p>
          <a:p>
            <a:pPr marL="0" indent="0">
              <a:buNone/>
            </a:pPr>
            <a:endParaRPr lang="en-US"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09915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for Case Studies: 20 minutes/30 minutes</a:t>
            </a:r>
          </a:p>
          <a:p>
            <a:pPr marL="0" indent="0">
              <a:buNone/>
            </a:pPr>
            <a:r>
              <a:rPr lang="en-US" b="1" dirty="0"/>
              <a:t>Elapsed time AFTER Case Studies: 51 minutes of 60-minute session/64 minutes of 75-minute session</a:t>
            </a:r>
          </a:p>
          <a:p>
            <a:pPr marL="0" indent="0">
              <a:buNone/>
            </a:pPr>
            <a:endParaRPr lang="en-US" b="1" dirty="0"/>
          </a:p>
          <a:p>
            <a:pPr marL="0" indent="0">
              <a:buNone/>
            </a:pPr>
            <a:r>
              <a:rPr lang="en-US" b="1" dirty="0"/>
              <a:t>Facilitator Notes:</a:t>
            </a:r>
          </a:p>
          <a:p>
            <a:pPr marL="0" indent="0">
              <a:buNone/>
            </a:pPr>
            <a:r>
              <a:rPr lang="en-US" dirty="0"/>
              <a:t>(Only </a:t>
            </a:r>
            <a:r>
              <a:rPr lang="en-US" b="1" dirty="0"/>
              <a:t>show</a:t>
            </a:r>
            <a:r>
              <a:rPr lang="en-US" dirty="0"/>
              <a:t> this slide, if needed, after the participants have developed their own 5 Why Analysis, Root Cause, and Root Solutions.)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83399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5363" y="587375"/>
            <a:ext cx="4867275" cy="2738438"/>
          </a:xfrm>
        </p:spPr>
        <p:txBody>
          <a:bodyPr/>
          <a:lstStyle/>
          <a:p>
            <a:endParaRPr lang="en-US" dirty="0"/>
          </a:p>
        </p:txBody>
      </p:sp>
      <p:sp>
        <p:nvSpPr>
          <p:cNvPr id="3" name="Notes Placeholder 2"/>
          <p:cNvSpPr>
            <a:spLocks noGrp="1"/>
          </p:cNvSpPr>
          <p:nvPr>
            <p:ph type="body" idx="1"/>
          </p:nvPr>
        </p:nvSpPr>
        <p:spPr>
          <a:xfrm>
            <a:off x="304799" y="3485323"/>
            <a:ext cx="6188765" cy="5433390"/>
          </a:xfrm>
        </p:spPr>
        <p:txBody>
          <a:bodyPr/>
          <a:lstStyle/>
          <a:p>
            <a:pPr marL="0" indent="0">
              <a:buNone/>
            </a:pPr>
            <a:r>
              <a:rPr lang="en-US" sz="1100" b="1" dirty="0"/>
              <a:t>Time for Case Studies: 20 minutes/30 minutes</a:t>
            </a:r>
          </a:p>
          <a:p>
            <a:pPr marL="0" indent="0">
              <a:buNone/>
            </a:pPr>
            <a:r>
              <a:rPr lang="en-US" sz="1100" b="1" dirty="0"/>
              <a:t>Elapsed time AFTER Case Studies: 51 minutes of 60-minute session/64 minutes of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lnSpc>
                <a:spcPts val="1500"/>
              </a:lnSpc>
              <a:spcBef>
                <a:spcPts val="0"/>
              </a:spcBef>
              <a:buClrTx/>
              <a:buSzTx/>
              <a:buFont typeface="Wingdings" pitchFamily="2" charset="2"/>
              <a:buNone/>
              <a:tabLst>
                <a:tab pos="216000" algn="l"/>
                <a:tab pos="432000" algn="l"/>
                <a:tab pos="648000" algn="l"/>
                <a:tab pos="864000" algn="l"/>
              </a:tabLst>
              <a:defRPr/>
            </a:pPr>
            <a:r>
              <a:rPr lang="en-US" sz="1100" dirty="0"/>
              <a:t>(Only </a:t>
            </a:r>
            <a:r>
              <a:rPr lang="en-US" sz="1100" b="1" dirty="0"/>
              <a:t>show</a:t>
            </a:r>
            <a:r>
              <a:rPr lang="en-US" sz="1100" dirty="0"/>
              <a:t> this slide, if needed, after the participants have developed their own 5 Why Analysis and Root Cause and Solution(s). </a:t>
            </a:r>
            <a:r>
              <a:rPr lang="en-US" sz="1100" b="0" dirty="0"/>
              <a:t>Explain that root solutions must address the underlying cause, not symptoms. </a:t>
            </a:r>
            <a:r>
              <a:rPr lang="en-US" sz="1100" dirty="0"/>
              <a:t>The following information provides additional details, as needed. </a:t>
            </a:r>
            <a:endParaRPr lang="en-GB" sz="11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8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US" sz="1100" b="1" dirty="0"/>
              <a:t>Short‑Term Actions (During the Meeting)</a:t>
            </a:r>
          </a:p>
          <a:p>
            <a:r>
              <a:rPr lang="en-US" sz="1100" dirty="0"/>
              <a:t>Brief the Topics master discreetly: “Today is not the day to invite Imogene to do a Table Topic.”</a:t>
            </a:r>
          </a:p>
          <a:p>
            <a:r>
              <a:rPr lang="en-US" sz="1100" dirty="0"/>
              <a:t>Model warmth and enthusiasm when opening the meeting, tone matters.</a:t>
            </a:r>
          </a:p>
          <a:p>
            <a:r>
              <a:rPr lang="en-US" sz="1100" dirty="0"/>
              <a:t>Ensure her buddy checks in periodically, without hovering.</a:t>
            </a:r>
          </a:p>
          <a:p>
            <a:r>
              <a:rPr lang="en-US" sz="1100" dirty="0"/>
              <a:t>Celebrate achievements and milestones to show Toastmasters is supportive, not intimidating.</a:t>
            </a:r>
          </a:p>
          <a:p>
            <a:pPr marL="0" indent="0">
              <a:buNone/>
            </a:pPr>
            <a:endParaRPr lang="en-US" sz="800" dirty="0"/>
          </a:p>
          <a:p>
            <a:pPr marL="0" indent="0">
              <a:buNone/>
            </a:pPr>
            <a:r>
              <a:rPr lang="en-US" sz="1100" b="1" dirty="0"/>
              <a:t>Medium‑Term Actions (After the Meeting)</a:t>
            </a:r>
          </a:p>
          <a:p>
            <a:r>
              <a:rPr lang="en-US" sz="1100" dirty="0"/>
              <a:t>If the VPM is not available, have a gentle conversation with Imogene about why she came and what she hopes to gain. </a:t>
            </a:r>
          </a:p>
          <a:p>
            <a:r>
              <a:rPr lang="en-US" sz="1100" dirty="0"/>
              <a:t>Invite her back with no pressure to join immediately.</a:t>
            </a:r>
          </a:p>
          <a:p>
            <a:r>
              <a:rPr lang="en-US" sz="1100" dirty="0"/>
              <a:t>Share a simple “What to Expect Next Time” explanation to reduce uncertainty.</a:t>
            </a:r>
          </a:p>
          <a:p>
            <a:r>
              <a:rPr lang="en-US" sz="1100" dirty="0"/>
              <a:t>Encourage the VPM to follow-up with a warm, personalized message. </a:t>
            </a:r>
          </a:p>
          <a:p>
            <a:pPr marL="0" indent="0">
              <a:buNone/>
            </a:pPr>
            <a:endParaRPr lang="en-US" sz="800" dirty="0"/>
          </a:p>
          <a:p>
            <a:pPr marL="0" indent="0">
              <a:buNone/>
            </a:pPr>
            <a:r>
              <a:rPr lang="en-US" sz="1100" b="1" dirty="0"/>
              <a:t>Conclusion</a:t>
            </a:r>
          </a:p>
          <a:p>
            <a:r>
              <a:rPr lang="en-US" sz="1100" dirty="0"/>
              <a:t>Timid guests often fear being embarrassed or forced to speak.</a:t>
            </a:r>
          </a:p>
          <a:p>
            <a:r>
              <a:rPr lang="en-US" sz="1100" dirty="0"/>
              <a:t>The SAA plays a crucial role in reducing that fear by creating a calm, structured, reassuring first impression.</a:t>
            </a:r>
          </a:p>
          <a:p>
            <a:r>
              <a:rPr lang="en-US" sz="1100" dirty="0"/>
              <a:t>A consistent guest‑welcoming process helps visitors feel safe, supported, and more likely to return.</a:t>
            </a:r>
          </a:p>
        </p:txBody>
      </p:sp>
      <p:sp>
        <p:nvSpPr>
          <p:cNvPr id="4" name="Slide Number Placeholder 3"/>
          <p:cNvSpPr>
            <a:spLocks noGrp="1"/>
          </p:cNvSpPr>
          <p:nvPr>
            <p:ph type="sldNum" sz="quarter" idx="5"/>
          </p:nvPr>
        </p:nvSpPr>
        <p:spPr/>
        <p:txBody>
          <a:bodyPr/>
          <a:lstStyle/>
          <a:p>
            <a:fld id="{DC9DD302-1F34-F94E-BE63-3678BC305FEB}" type="slidenum">
              <a:rPr lang="en-US" smtClean="0"/>
              <a:pPr/>
              <a:t>41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59160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for Case Studies: 20 minutes/30 minutes</a:t>
            </a:r>
          </a:p>
          <a:p>
            <a:pPr marL="0" indent="0">
              <a:buNone/>
            </a:pPr>
            <a:r>
              <a:rPr lang="en-US" b="1" dirty="0"/>
              <a:t>Elapsed time AFTER Case Studies: 51 minutes of 60-minute session/64 minutes of 75-minute session</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endParaRPr lang="en-GB" b="1" dirty="0"/>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b="1" dirty="0"/>
              <a:t>Facilitators Notes:</a:t>
            </a:r>
          </a:p>
          <a:p>
            <a:pPr marL="0" indent="0">
              <a:buNone/>
            </a:pPr>
            <a:r>
              <a:rPr lang="en-US" dirty="0"/>
              <a:t>(</a:t>
            </a:r>
            <a:r>
              <a:rPr lang="en-US" b="1" dirty="0"/>
              <a:t>Ask</a:t>
            </a:r>
            <a:r>
              <a:rPr lang="en-US" dirty="0"/>
              <a:t> club officers to use the 5 Whys problem-solving technique to create 5 Whys statements, identify the root cause, and determine the root solutions. Encourage participants to identify what “they would do” in this situation if it happened to their own clubs. Guide them to think of possible solutions that are easy to follow and use. The aim is to reach a root solution which must address the underlying cause, not the symptoms.)</a:t>
            </a:r>
          </a:p>
          <a:p>
            <a:endParaRPr lang="en-US" dirty="0"/>
          </a:p>
          <a:p>
            <a:pPr marL="0" indent="0">
              <a:buNone/>
            </a:pPr>
            <a:r>
              <a:rPr lang="en-US" b="1" dirty="0"/>
              <a:t>5 Whys Problem-Solving Technique:</a:t>
            </a:r>
          </a:p>
          <a:p>
            <a:r>
              <a:rPr lang="en-US" dirty="0"/>
              <a:t>Keep asking “Why?” until you reach a structural or behavioral cause.</a:t>
            </a:r>
          </a:p>
          <a:p>
            <a:r>
              <a:rPr lang="en-US" dirty="0"/>
              <a:t>Avoid circularity — rephrase if needed.</a:t>
            </a:r>
          </a:p>
          <a:p>
            <a:pPr marL="0" indent="0">
              <a:buNone/>
            </a:pPr>
            <a:endParaRPr lang="en-US"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31826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for Case Studies: 20 minutes/30 minutes</a:t>
            </a:r>
          </a:p>
          <a:p>
            <a:pPr marL="0" indent="0">
              <a:buNone/>
            </a:pPr>
            <a:r>
              <a:rPr lang="en-US" b="1" dirty="0"/>
              <a:t>Elapsed time AFTER Case Studies: 51 minutes of 60-minute session/64 minutes of 75-minute session</a:t>
            </a:r>
          </a:p>
          <a:p>
            <a:pPr marL="0" indent="0">
              <a:buNone/>
            </a:pPr>
            <a:endParaRPr lang="en-US" b="1" dirty="0"/>
          </a:p>
          <a:p>
            <a:pPr marL="0" indent="0">
              <a:buNone/>
            </a:pPr>
            <a:r>
              <a:rPr lang="en-US" b="1" dirty="0"/>
              <a:t>Facilitator Notes:</a:t>
            </a:r>
          </a:p>
          <a:p>
            <a:pPr marL="0" indent="0">
              <a:buNone/>
            </a:pPr>
            <a:r>
              <a:rPr lang="en-US" dirty="0"/>
              <a:t>(Only </a:t>
            </a:r>
            <a:r>
              <a:rPr lang="en-US" b="1" dirty="0"/>
              <a:t>show</a:t>
            </a:r>
            <a:r>
              <a:rPr lang="en-US" dirty="0"/>
              <a:t> this slide, if needed, after the participants have developed their own 5 Why Analysis, Root Cause, and Root Solutions.)</a:t>
            </a:r>
          </a:p>
        </p:txBody>
      </p:sp>
      <p:sp>
        <p:nvSpPr>
          <p:cNvPr id="4" name="Slide Number Placeholder 3"/>
          <p:cNvSpPr>
            <a:spLocks noGrp="1"/>
          </p:cNvSpPr>
          <p:nvPr>
            <p:ph type="sldNum" sz="quarter" idx="5"/>
          </p:nvPr>
        </p:nvSpPr>
        <p:spPr/>
        <p:txBody>
          <a:bodyPr/>
          <a:lstStyle/>
          <a:p>
            <a:fld id="{DC9DD302-1F34-F94E-BE63-3678BC305FEB}" type="slidenum">
              <a:rPr lang="en-US" smtClean="0"/>
              <a:pPr/>
              <a:t>43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83389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0775" y="587375"/>
            <a:ext cx="4591050" cy="2582863"/>
          </a:xfrm>
        </p:spPr>
        <p:txBody>
          <a:bodyPr/>
          <a:lstStyle/>
          <a:p>
            <a:endParaRPr lang="en-US" dirty="0"/>
          </a:p>
        </p:txBody>
      </p:sp>
      <p:sp>
        <p:nvSpPr>
          <p:cNvPr id="3" name="Notes Placeholder 2"/>
          <p:cNvSpPr>
            <a:spLocks noGrp="1"/>
          </p:cNvSpPr>
          <p:nvPr>
            <p:ph type="body" idx="1"/>
          </p:nvPr>
        </p:nvSpPr>
        <p:spPr>
          <a:xfrm>
            <a:off x="397565" y="3170236"/>
            <a:ext cx="6082748" cy="14229867"/>
          </a:xfrm>
        </p:spPr>
        <p:txBody>
          <a:bodyPr/>
          <a:lstStyle/>
          <a:p>
            <a:pPr marL="0" indent="0">
              <a:buNone/>
            </a:pPr>
            <a:r>
              <a:rPr lang="en-US" sz="1050" b="1" dirty="0"/>
              <a:t>Time for Case Studies: 20 minutes/30 minutes</a:t>
            </a:r>
          </a:p>
          <a:p>
            <a:pPr marL="0" indent="0">
              <a:buNone/>
            </a:pPr>
            <a:r>
              <a:rPr lang="en-US" sz="1050" b="1" dirty="0"/>
              <a:t>Elapsed time AFTER Case Studies: 51 minutes of 60-minute session/64 minutes of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lnSpc>
                <a:spcPts val="1500"/>
              </a:lnSpc>
              <a:spcBef>
                <a:spcPts val="0"/>
              </a:spcBef>
              <a:buClrTx/>
              <a:buSzTx/>
              <a:buFont typeface="Wingdings" pitchFamily="2" charset="2"/>
              <a:buNone/>
              <a:tabLst>
                <a:tab pos="216000" algn="l"/>
                <a:tab pos="432000" algn="l"/>
                <a:tab pos="648000" algn="l"/>
                <a:tab pos="864000" algn="l"/>
              </a:tabLst>
              <a:defRPr/>
            </a:pPr>
            <a:r>
              <a:rPr lang="en-US" sz="1050" dirty="0"/>
              <a:t>(Only </a:t>
            </a:r>
            <a:r>
              <a:rPr lang="en-US" sz="1050" b="1" dirty="0"/>
              <a:t>show</a:t>
            </a:r>
            <a:r>
              <a:rPr lang="en-US" sz="1050" dirty="0"/>
              <a:t> this slide, if needed, after the participants have developed their own 5 Why Analysis and Root Cause and Solution(s). </a:t>
            </a:r>
            <a:r>
              <a:rPr lang="en-GB" sz="1050" b="0" kern="1200" dirty="0">
                <a:solidFill>
                  <a:schemeClr val="tx1"/>
                </a:solidFill>
                <a:effectLst/>
                <a:latin typeface="Arial" panose="020B0604020202020204" pitchFamily="34" charset="0"/>
                <a:ea typeface="+mn-ea"/>
                <a:cs typeface="Arial" panose="020B0604020202020204" pitchFamily="34" charset="0"/>
              </a:rPr>
              <a:t>Explain that root solutions must address the underlying cause, not symptoms.)</a:t>
            </a:r>
          </a:p>
          <a:p>
            <a:pPr marL="0" marR="0" lvl="0" indent="0" algn="l" defTabSz="216000" rtl="0" eaLnBrk="1" fontAlgn="auto" latinLnBrk="0" hangingPunct="1">
              <a:spcBef>
                <a:spcPts val="0"/>
              </a:spcBef>
              <a:buClrTx/>
              <a:buSzTx/>
              <a:buFont typeface="Wingdings" pitchFamily="2" charset="2"/>
              <a:buNone/>
              <a:tabLst>
                <a:tab pos="216000" algn="l"/>
                <a:tab pos="432000" algn="l"/>
                <a:tab pos="648000" algn="l"/>
                <a:tab pos="864000" algn="l"/>
              </a:tabLst>
              <a:defRPr/>
            </a:pPr>
            <a:endParaRPr lang="en-GB" sz="800" b="0" kern="1200" dirty="0">
              <a:solidFill>
                <a:schemeClr val="tx1"/>
              </a:solidFill>
              <a:effectLst/>
              <a:latin typeface="Arial" panose="020B0604020202020204" pitchFamily="34" charset="0"/>
              <a:ea typeface="+mn-ea"/>
              <a:cs typeface="Arial" panose="020B0604020202020204" pitchFamily="34" charset="0"/>
            </a:endParaRPr>
          </a:p>
          <a:p>
            <a:pPr marL="12600" indent="-228600">
              <a:buFont typeface="+mj-lt"/>
              <a:buAutoNum type="arabicPeriod"/>
            </a:pPr>
            <a:r>
              <a:rPr lang="en-US" sz="1050" b="1" dirty="0"/>
              <a:t>Explain the Purpose of Club Funds (Correct the Misunderstanding)</a:t>
            </a:r>
          </a:p>
          <a:p>
            <a:pPr marL="432000" lvl="1" indent="-216000"/>
            <a:r>
              <a:rPr lang="en-US" sz="1050" dirty="0"/>
              <a:t>Antrom can present:</a:t>
            </a:r>
          </a:p>
          <a:p>
            <a:pPr marL="648000" lvl="2" indent="-216000">
              <a:buFont typeface="Arial" panose="020B0604020202020204" pitchFamily="34" charset="0"/>
              <a:buChar char="•"/>
            </a:pPr>
            <a:r>
              <a:rPr lang="en-US" sz="1050" dirty="0"/>
              <a:t>Club funds exist to support current members, not future ones.</a:t>
            </a:r>
          </a:p>
          <a:p>
            <a:pPr marL="648000" lvl="2" indent="-216000">
              <a:buFont typeface="Arial" panose="020B0604020202020204" pitchFamily="34" charset="0"/>
              <a:buChar char="•"/>
            </a:pPr>
            <a:r>
              <a:rPr lang="en-US" sz="1050" dirty="0"/>
              <a:t>Hoarding money means today’s members are paying for tomorrow’s needs.</a:t>
            </a:r>
          </a:p>
          <a:p>
            <a:pPr marL="648000" lvl="2" indent="-216000">
              <a:buFont typeface="Arial" panose="020B0604020202020204" pitchFamily="34" charset="0"/>
              <a:buChar char="•"/>
            </a:pPr>
            <a:r>
              <a:rPr lang="en-US" sz="1050" dirty="0"/>
              <a:t>Surplus funds indicate under‑investment, not good stewardship.</a:t>
            </a:r>
          </a:p>
          <a:p>
            <a:pPr marL="648000" lvl="2" indent="-216000">
              <a:buFont typeface="Arial" panose="020B0604020202020204" pitchFamily="34" charset="0"/>
              <a:buChar char="•"/>
            </a:pPr>
            <a:r>
              <a:rPr lang="en-US" sz="1050" dirty="0"/>
              <a:t>Toastmasters encourages clubs to spend funds on education, recognition, and meeting quality.</a:t>
            </a:r>
          </a:p>
          <a:p>
            <a:pPr marL="432000" lvl="1" indent="-216000"/>
            <a:r>
              <a:rPr lang="en-US" sz="1050" dirty="0"/>
              <a:t>This directly addresses Why #2 and #3.</a:t>
            </a:r>
          </a:p>
          <a:p>
            <a:pPr marL="432000" lvl="1" indent="-216000"/>
            <a:endParaRPr lang="en-US" sz="800" dirty="0"/>
          </a:p>
          <a:p>
            <a:pPr marL="12600" indent="-228600">
              <a:buFont typeface="+mj-lt"/>
              <a:buAutoNum type="arabicPeriod"/>
            </a:pPr>
            <a:r>
              <a:rPr lang="en-US" sz="1050" b="1" dirty="0"/>
              <a:t>Clarify What Club Money Can Be Spent On (Remove Fear of “Doing It Wrong”)</a:t>
            </a:r>
          </a:p>
          <a:p>
            <a:pPr marL="432000" lvl="1" indent="-216000"/>
            <a:r>
              <a:rPr lang="en-US" sz="1050" dirty="0"/>
              <a:t>Many committees hesitate because they’re unsure what is allowed.</a:t>
            </a:r>
          </a:p>
          <a:p>
            <a:pPr marL="432000" lvl="1" indent="-216000"/>
            <a:r>
              <a:rPr lang="en-US" sz="1050" dirty="0"/>
              <a:t>Antrom can explain that funds may be used for:</a:t>
            </a:r>
          </a:p>
          <a:p>
            <a:pPr marL="648000" lvl="2" indent="-216000">
              <a:buFont typeface="Arial" panose="020B0604020202020204" pitchFamily="34" charset="0"/>
              <a:buChar char="•"/>
            </a:pPr>
            <a:r>
              <a:rPr lang="en-US" sz="1050" dirty="0"/>
              <a:t>educational materials</a:t>
            </a:r>
          </a:p>
          <a:p>
            <a:pPr marL="648000" lvl="2" indent="-216000">
              <a:buFont typeface="Arial" panose="020B0604020202020204" pitchFamily="34" charset="0"/>
              <a:buChar char="•"/>
            </a:pPr>
            <a:r>
              <a:rPr lang="en-US" sz="1050" dirty="0"/>
              <a:t>recognition items</a:t>
            </a:r>
          </a:p>
          <a:p>
            <a:pPr marL="648000" lvl="2" indent="-216000">
              <a:buFont typeface="Arial" panose="020B0604020202020204" pitchFamily="34" charset="0"/>
              <a:buChar char="•"/>
            </a:pPr>
            <a:r>
              <a:rPr lang="en-US" sz="1050" dirty="0"/>
              <a:t>meeting supplies</a:t>
            </a:r>
          </a:p>
          <a:p>
            <a:pPr marL="648000" lvl="2" indent="-216000">
              <a:buFont typeface="Arial" panose="020B0604020202020204" pitchFamily="34" charset="0"/>
              <a:buChar char="•"/>
            </a:pPr>
            <a:r>
              <a:rPr lang="en-US" sz="1050" dirty="0"/>
              <a:t>Pathways incentives</a:t>
            </a:r>
          </a:p>
          <a:p>
            <a:pPr marL="648000" lvl="2" indent="-216000">
              <a:buFont typeface="Arial" panose="020B0604020202020204" pitchFamily="34" charset="0"/>
              <a:buChar char="•"/>
            </a:pPr>
            <a:r>
              <a:rPr lang="en-US" sz="1050" dirty="0"/>
              <a:t>hybrid/online equipment</a:t>
            </a:r>
          </a:p>
          <a:p>
            <a:pPr marL="648000" lvl="2" indent="-216000">
              <a:buFont typeface="Arial" panose="020B0604020202020204" pitchFamily="34" charset="0"/>
              <a:buChar char="•"/>
            </a:pPr>
            <a:r>
              <a:rPr lang="en-US" sz="1050" dirty="0"/>
              <a:t>guest‑experience improvements</a:t>
            </a:r>
          </a:p>
          <a:p>
            <a:pPr marL="648000" lvl="2" indent="-216000">
              <a:buFont typeface="Arial" panose="020B0604020202020204" pitchFamily="34" charset="0"/>
              <a:buChar char="•"/>
            </a:pPr>
            <a:r>
              <a:rPr lang="en-US" sz="1050" dirty="0"/>
              <a:t>club‑building materials</a:t>
            </a:r>
          </a:p>
          <a:p>
            <a:pPr marL="432000" lvl="1" indent="-216000"/>
            <a:r>
              <a:rPr lang="en-US" sz="1050" dirty="0"/>
              <a:t>This addresses Why #3 and #4.</a:t>
            </a:r>
          </a:p>
          <a:p>
            <a:pPr marL="216000" lvl="1" indent="0">
              <a:buNone/>
            </a:pPr>
            <a:endParaRPr lang="en-US" sz="800" dirty="0"/>
          </a:p>
          <a:p>
            <a:pPr marL="12600" indent="-228600">
              <a:buFont typeface="+mj-lt"/>
              <a:buAutoNum type="arabicPeriod"/>
            </a:pPr>
            <a:r>
              <a:rPr lang="en-US" sz="1050" b="1" dirty="0"/>
              <a:t>Introduce the Two Budgeting Models (Give Them a Framework)</a:t>
            </a:r>
          </a:p>
          <a:p>
            <a:pPr marL="432000" lvl="1" indent="-216000"/>
            <a:r>
              <a:rPr lang="en-US" sz="1050" dirty="0"/>
              <a:t>Antrom can explain:</a:t>
            </a:r>
          </a:p>
          <a:p>
            <a:pPr marL="648000" lvl="2" indent="-216000">
              <a:buFont typeface="Arial" panose="020B0604020202020204" pitchFamily="34" charset="0"/>
              <a:buChar char="•"/>
            </a:pPr>
            <a:r>
              <a:rPr lang="en-US" sz="1050" dirty="0"/>
              <a:t>Business model → estimate needs, then collect dues to meet them</a:t>
            </a:r>
          </a:p>
          <a:p>
            <a:pPr marL="648000" lvl="2" indent="-216000">
              <a:buFont typeface="Arial" panose="020B0604020202020204" pitchFamily="34" charset="0"/>
              <a:buChar char="•"/>
            </a:pPr>
            <a:r>
              <a:rPr lang="en-US" sz="1050" dirty="0"/>
              <a:t>Government model → collect dues first, then spend only what is affordable</a:t>
            </a:r>
          </a:p>
          <a:p>
            <a:pPr marL="648000" lvl="2" indent="-216000">
              <a:buFont typeface="Arial" panose="020B0604020202020204" pitchFamily="34" charset="0"/>
              <a:buChar char="•"/>
            </a:pPr>
            <a:r>
              <a:rPr lang="en-US" sz="1050" dirty="0"/>
              <a:t>Most Toastmasters clubs thrive using the business model, because it:</a:t>
            </a:r>
          </a:p>
          <a:p>
            <a:pPr marL="648000" lvl="2" indent="-216000">
              <a:buFont typeface="Arial" panose="020B0604020202020204" pitchFamily="34" charset="0"/>
              <a:buChar char="•"/>
            </a:pPr>
            <a:r>
              <a:rPr lang="en-US" sz="1050" dirty="0"/>
              <a:t>prevents hoarding</a:t>
            </a:r>
          </a:p>
          <a:p>
            <a:pPr marL="648000" lvl="2" indent="-216000">
              <a:buFont typeface="Arial" panose="020B0604020202020204" pitchFamily="34" charset="0"/>
              <a:buChar char="•"/>
            </a:pPr>
            <a:r>
              <a:rPr lang="en-US" sz="1050" dirty="0"/>
              <a:t>ensures predictable spending</a:t>
            </a:r>
          </a:p>
          <a:p>
            <a:pPr marL="648000" lvl="2" indent="-216000">
              <a:buFont typeface="Arial" panose="020B0604020202020204" pitchFamily="34" charset="0"/>
              <a:buChar char="•"/>
            </a:pPr>
            <a:r>
              <a:rPr lang="en-US" sz="1050" dirty="0"/>
              <a:t>aligns funds with educational goals</a:t>
            </a:r>
          </a:p>
          <a:p>
            <a:pPr marL="648000" lvl="2" indent="-216000">
              <a:buFont typeface="Arial" panose="020B0604020202020204" pitchFamily="34" charset="0"/>
              <a:buChar char="•"/>
            </a:pPr>
            <a:r>
              <a:rPr lang="en-US" sz="1050" dirty="0"/>
              <a:t>supports member engagement</a:t>
            </a:r>
          </a:p>
          <a:p>
            <a:pPr marL="432000" lvl="1" indent="-216000"/>
            <a:r>
              <a:rPr lang="en-US" sz="1050" dirty="0"/>
              <a:t>This addresses Why #4 and #5.</a:t>
            </a:r>
          </a:p>
          <a:p>
            <a:pPr marL="216000" lvl="1" indent="0">
              <a:buNone/>
            </a:pPr>
            <a:endParaRPr lang="en-US" sz="800" dirty="0"/>
          </a:p>
          <a:p>
            <a:pPr marL="12600" indent="-228600">
              <a:buFont typeface="+mj-lt"/>
              <a:buAutoNum type="arabicPeriod"/>
            </a:pPr>
            <a:r>
              <a:rPr lang="en-US" sz="1050" b="1" dirty="0"/>
              <a:t>Show the Cost of Not Spending (Make the Consequences Visible)</a:t>
            </a:r>
          </a:p>
          <a:p>
            <a:pPr marL="432000" lvl="1" indent="-216000"/>
            <a:r>
              <a:rPr lang="en-US" sz="1050" dirty="0"/>
              <a:t>Antrom can highlight that:</a:t>
            </a:r>
          </a:p>
          <a:p>
            <a:pPr marL="648000" lvl="2" indent="-216000">
              <a:buFont typeface="Arial" panose="020B0604020202020204" pitchFamily="34" charset="0"/>
              <a:buChar char="•"/>
            </a:pPr>
            <a:r>
              <a:rPr lang="en-US" sz="1050" dirty="0"/>
              <a:t>declining membership</a:t>
            </a:r>
          </a:p>
          <a:p>
            <a:pPr marL="648000" lvl="2" indent="-216000">
              <a:buFont typeface="Arial" panose="020B0604020202020204" pitchFamily="34" charset="0"/>
              <a:buChar char="•"/>
            </a:pPr>
            <a:r>
              <a:rPr lang="en-US" sz="1050" dirty="0"/>
              <a:t>low Pathways engagement</a:t>
            </a:r>
          </a:p>
          <a:p>
            <a:pPr marL="648000" lvl="2" indent="-216000">
              <a:buFont typeface="Arial" panose="020B0604020202020204" pitchFamily="34" charset="0"/>
              <a:buChar char="•"/>
            </a:pPr>
            <a:r>
              <a:rPr lang="en-US" sz="1050" dirty="0"/>
              <a:t>uninspiring meetings</a:t>
            </a:r>
          </a:p>
          <a:p>
            <a:pPr marL="648000" lvl="2" indent="-216000">
              <a:buFont typeface="Arial" panose="020B0604020202020204" pitchFamily="34" charset="0"/>
              <a:buChar char="•"/>
            </a:pPr>
            <a:r>
              <a:rPr lang="en-US" sz="1050" dirty="0"/>
              <a:t>are symptoms of under‑investment.</a:t>
            </a:r>
          </a:p>
          <a:p>
            <a:pPr marL="648000" lvl="2" indent="-216000">
              <a:buFont typeface="Arial" panose="020B0604020202020204" pitchFamily="34" charset="0"/>
              <a:buChar char="•"/>
            </a:pPr>
            <a:r>
              <a:rPr lang="en-US" sz="1050" dirty="0"/>
              <a:t>Saving money is costing the club members.</a:t>
            </a:r>
          </a:p>
          <a:p>
            <a:pPr marL="432000" lvl="1" indent="-216000"/>
            <a:r>
              <a:rPr lang="en-US" sz="1050" dirty="0"/>
              <a:t>This addresses Why #1 and #2.</a:t>
            </a:r>
          </a:p>
          <a:p>
            <a:pPr marL="216000" lvl="1" indent="0">
              <a:buNone/>
            </a:pPr>
            <a:endParaRPr lang="en-US" sz="800" dirty="0"/>
          </a:p>
          <a:p>
            <a:pPr marL="12600" indent="-228600">
              <a:buFont typeface="+mj-lt"/>
              <a:buAutoNum type="arabicPeriod"/>
            </a:pPr>
            <a:r>
              <a:rPr lang="en-US" sz="1050" dirty="0"/>
              <a:t>Propose Specific Investments (Make the Solution Concrete)</a:t>
            </a:r>
          </a:p>
          <a:p>
            <a:pPr marL="432000" lvl="1" indent="-216000"/>
            <a:r>
              <a:rPr lang="en-US" sz="1050" dirty="0"/>
              <a:t>Antrom can recommend:</a:t>
            </a:r>
          </a:p>
          <a:p>
            <a:pPr marL="432000" lvl="1" indent="-216000"/>
            <a:r>
              <a:rPr lang="en-US" sz="1050" dirty="0"/>
              <a:t>Recognition &amp; Engagement</a:t>
            </a:r>
          </a:p>
          <a:p>
            <a:pPr marL="648000" lvl="2" indent="-216000">
              <a:buFont typeface="Arial" panose="020B0604020202020204" pitchFamily="34" charset="0"/>
              <a:buChar char="•"/>
            </a:pPr>
            <a:r>
              <a:rPr lang="en-US" sz="1050" dirty="0"/>
              <a:t>Participation ribbons</a:t>
            </a:r>
          </a:p>
          <a:p>
            <a:pPr marL="648000" lvl="2" indent="-216000">
              <a:buFont typeface="Arial" panose="020B0604020202020204" pitchFamily="34" charset="0"/>
              <a:buChar char="•"/>
            </a:pPr>
            <a:r>
              <a:rPr lang="en-US" sz="1050" dirty="0"/>
              <a:t>Official Toastmasters name badges</a:t>
            </a:r>
          </a:p>
          <a:p>
            <a:pPr marL="648000" lvl="2" indent="-216000">
              <a:buFont typeface="Arial" panose="020B0604020202020204" pitchFamily="34" charset="0"/>
              <a:buChar char="•"/>
            </a:pPr>
            <a:r>
              <a:rPr lang="en-US" sz="1050" dirty="0"/>
              <a:t>Pathways level pins</a:t>
            </a:r>
          </a:p>
          <a:p>
            <a:pPr marL="648000" lvl="2" indent="-216000">
              <a:buFont typeface="Arial" panose="020B0604020202020204" pitchFamily="34" charset="0"/>
              <a:buChar char="•"/>
            </a:pPr>
            <a:r>
              <a:rPr lang="en-US" sz="1050" dirty="0"/>
              <a:t>A Pathways progress wall chart</a:t>
            </a:r>
          </a:p>
          <a:p>
            <a:pPr marL="648000" lvl="2" indent="-216000">
              <a:buFont typeface="Arial" panose="020B0604020202020204" pitchFamily="34" charset="0"/>
              <a:buChar char="•"/>
            </a:pPr>
            <a:r>
              <a:rPr lang="en-US" sz="1050" dirty="0"/>
              <a:t>Certificates for milestones</a:t>
            </a:r>
          </a:p>
          <a:p>
            <a:pPr marL="648000" lvl="2" indent="-216000">
              <a:buFont typeface="Arial" panose="020B0604020202020204" pitchFamily="34" charset="0"/>
              <a:buChar char="•"/>
            </a:pPr>
            <a:r>
              <a:rPr lang="en-US" sz="1050" dirty="0"/>
              <a:t>Meeting Quality</a:t>
            </a:r>
          </a:p>
          <a:p>
            <a:pPr marL="648000" lvl="2" indent="-216000">
              <a:buFont typeface="Arial" panose="020B0604020202020204" pitchFamily="34" charset="0"/>
              <a:buChar char="•"/>
            </a:pPr>
            <a:r>
              <a:rPr lang="en-US" sz="1050" dirty="0"/>
              <a:t>Updated timing lights</a:t>
            </a:r>
          </a:p>
          <a:p>
            <a:pPr marL="648000" lvl="2" indent="-216000">
              <a:buFont typeface="Arial" panose="020B0604020202020204" pitchFamily="34" charset="0"/>
              <a:buChar char="•"/>
            </a:pPr>
            <a:r>
              <a:rPr lang="en-US" sz="1050" dirty="0"/>
              <a:t>Better lectern or signage</a:t>
            </a:r>
          </a:p>
          <a:p>
            <a:pPr marL="648000" lvl="2" indent="-216000">
              <a:buFont typeface="Arial" panose="020B0604020202020204" pitchFamily="34" charset="0"/>
              <a:buChar char="•"/>
            </a:pPr>
            <a:r>
              <a:rPr lang="en-US" sz="1050" dirty="0"/>
              <a:t>Guest packets</a:t>
            </a:r>
          </a:p>
          <a:p>
            <a:pPr marL="648000" lvl="2" indent="-216000">
              <a:buFont typeface="Arial" panose="020B0604020202020204" pitchFamily="34" charset="0"/>
              <a:buChar char="•"/>
            </a:pPr>
            <a:r>
              <a:rPr lang="en-US" sz="1050" dirty="0"/>
              <a:t>High‑quality agendas</a:t>
            </a:r>
          </a:p>
          <a:p>
            <a:pPr marL="648000" lvl="2" indent="-216000">
              <a:buFont typeface="Arial" panose="020B0604020202020204" pitchFamily="34" charset="0"/>
              <a:buChar char="•"/>
            </a:pPr>
            <a:r>
              <a:rPr lang="en-US" sz="1050" dirty="0"/>
              <a:t>Refreshments for special meetings</a:t>
            </a:r>
          </a:p>
          <a:p>
            <a:pPr marL="648000" lvl="2" indent="-216000">
              <a:buFont typeface="Arial" panose="020B0604020202020204" pitchFamily="34" charset="0"/>
              <a:buChar char="•"/>
            </a:pPr>
            <a:r>
              <a:rPr lang="en-US" sz="1050" dirty="0"/>
              <a:t>Hybrid / Online Support</a:t>
            </a:r>
          </a:p>
          <a:p>
            <a:pPr marL="648000" lvl="2" indent="-216000">
              <a:buFont typeface="Arial" panose="020B0604020202020204" pitchFamily="34" charset="0"/>
              <a:buChar char="•"/>
            </a:pPr>
            <a:r>
              <a:rPr lang="en-US" sz="1050" dirty="0"/>
              <a:t>Microphones</a:t>
            </a:r>
          </a:p>
          <a:p>
            <a:pPr marL="648000" lvl="2" indent="-216000">
              <a:buFont typeface="Arial" panose="020B0604020202020204" pitchFamily="34" charset="0"/>
              <a:buChar char="•"/>
            </a:pPr>
            <a:r>
              <a:rPr lang="en-US" sz="1050" dirty="0"/>
              <a:t>Cameras</a:t>
            </a:r>
          </a:p>
          <a:p>
            <a:pPr marL="648000" lvl="2" indent="-216000">
              <a:buFont typeface="Arial" panose="020B0604020202020204" pitchFamily="34" charset="0"/>
              <a:buChar char="•"/>
            </a:pPr>
            <a:r>
              <a:rPr lang="en-US" sz="1050" dirty="0"/>
              <a:t>Lighting</a:t>
            </a:r>
          </a:p>
          <a:p>
            <a:pPr marL="648000" lvl="2" indent="-216000">
              <a:buFont typeface="Arial" panose="020B0604020202020204" pitchFamily="34" charset="0"/>
              <a:buChar char="•"/>
            </a:pPr>
            <a:r>
              <a:rPr lang="en-US" sz="1050" dirty="0"/>
              <a:t>Extension cables</a:t>
            </a:r>
          </a:p>
          <a:p>
            <a:pPr marL="648000" lvl="2" indent="-216000">
              <a:buFont typeface="Arial" panose="020B0604020202020204" pitchFamily="34" charset="0"/>
              <a:buChar char="•"/>
            </a:pPr>
            <a:r>
              <a:rPr lang="en-US" sz="1050" dirty="0"/>
              <a:t>Portable speakers</a:t>
            </a:r>
          </a:p>
          <a:p>
            <a:pPr marL="648000" lvl="2" indent="-216000">
              <a:buFont typeface="Arial" panose="020B0604020202020204" pitchFamily="34" charset="0"/>
              <a:buChar char="•"/>
            </a:pPr>
            <a:r>
              <a:rPr lang="en-US" sz="1050" dirty="0"/>
              <a:t>Club‑Building Supplies</a:t>
            </a:r>
          </a:p>
          <a:p>
            <a:pPr marL="648000" lvl="2" indent="-216000">
              <a:buFont typeface="Arial" panose="020B0604020202020204" pitchFamily="34" charset="0"/>
              <a:buChar char="•"/>
            </a:pPr>
            <a:r>
              <a:rPr lang="en-US" sz="1050" dirty="0"/>
              <a:t>Open house materials</a:t>
            </a:r>
          </a:p>
          <a:p>
            <a:pPr marL="648000" lvl="2" indent="-216000">
              <a:buFont typeface="Arial" panose="020B0604020202020204" pitchFamily="34" charset="0"/>
              <a:buChar char="•"/>
            </a:pPr>
            <a:r>
              <a:rPr lang="en-US" sz="1050" dirty="0"/>
              <a:t>Flyers</a:t>
            </a:r>
          </a:p>
          <a:p>
            <a:pPr marL="648000" lvl="2" indent="-216000">
              <a:buFont typeface="Arial" panose="020B0604020202020204" pitchFamily="34" charset="0"/>
              <a:buChar char="•"/>
            </a:pPr>
            <a:r>
              <a:rPr lang="en-US" sz="1050" dirty="0"/>
              <a:t>Posters</a:t>
            </a:r>
          </a:p>
          <a:p>
            <a:pPr marL="648000" lvl="2" indent="-216000">
              <a:buFont typeface="Arial" panose="020B0604020202020204" pitchFamily="34" charset="0"/>
              <a:buChar char="•"/>
            </a:pPr>
            <a:r>
              <a:rPr lang="en-US" sz="1050" dirty="0"/>
              <a:t>Guest welcome kits</a:t>
            </a:r>
          </a:p>
          <a:p>
            <a:pPr marL="432000" lvl="1" indent="-216000"/>
            <a:r>
              <a:rPr lang="en-US" sz="1050" dirty="0"/>
              <a:t>These directly address the club’s engagement problems.</a:t>
            </a:r>
            <a:br>
              <a:rPr lang="en-US" sz="1050" dirty="0"/>
            </a:br>
            <a:endParaRPr lang="en-US" sz="1050" dirty="0"/>
          </a:p>
          <a:p>
            <a:pPr marL="12600" indent="-228600">
              <a:buFont typeface="+mj-lt"/>
              <a:buAutoNum type="arabicPeriod"/>
            </a:pPr>
            <a:r>
              <a:rPr lang="en-US" sz="1050" b="1" dirty="0"/>
              <a:t>Summary</a:t>
            </a:r>
          </a:p>
          <a:p>
            <a:pPr marL="432000" lvl="1" indent="-216000"/>
            <a:r>
              <a:rPr lang="en-US" sz="1050" dirty="0"/>
              <a:t>Antrom can convince the Executive Committee by using the 5 Whys to reveal the real issue:</a:t>
            </a:r>
          </a:p>
          <a:p>
            <a:pPr marL="648000" lvl="2" indent="-216000">
              <a:buFont typeface="Arial" panose="020B0604020202020204" pitchFamily="34" charset="0"/>
              <a:buChar char="•"/>
            </a:pPr>
            <a:r>
              <a:rPr lang="en-US" sz="1050" dirty="0"/>
              <a:t>a misunderstanding of the purpose of club funds.</a:t>
            </a:r>
          </a:p>
          <a:p>
            <a:pPr marL="648000" lvl="2" indent="-216000">
              <a:buFont typeface="Arial" panose="020B0604020202020204" pitchFamily="34" charset="0"/>
              <a:buChar char="•"/>
            </a:pPr>
            <a:r>
              <a:rPr lang="en-US" sz="1050" dirty="0"/>
              <a:t>Once the committee understands:</a:t>
            </a:r>
          </a:p>
          <a:p>
            <a:pPr marL="648000" lvl="2" indent="-216000">
              <a:buFont typeface="Arial" panose="020B0604020202020204" pitchFamily="34" charset="0"/>
              <a:buChar char="•"/>
            </a:pPr>
            <a:r>
              <a:rPr lang="en-US" sz="1050" dirty="0"/>
              <a:t>why funds exist</a:t>
            </a:r>
          </a:p>
          <a:p>
            <a:pPr marL="648000" lvl="2" indent="-216000">
              <a:buFont typeface="Arial" panose="020B0604020202020204" pitchFamily="34" charset="0"/>
              <a:buChar char="•"/>
            </a:pPr>
            <a:r>
              <a:rPr lang="en-US" sz="1050" dirty="0"/>
              <a:t>what they can be used for</a:t>
            </a:r>
          </a:p>
          <a:p>
            <a:pPr marL="432000" lvl="1" indent="-216000"/>
            <a:r>
              <a:rPr lang="en-US" sz="1050" dirty="0"/>
              <a:t>how spending supports engagement</a:t>
            </a:r>
          </a:p>
          <a:p>
            <a:pPr marL="432000" lvl="1" indent="-216000"/>
            <a:r>
              <a:rPr lang="en-US" sz="1050" dirty="0"/>
              <a:t>why hoarding harms the club</a:t>
            </a:r>
          </a:p>
          <a:p>
            <a:pPr marL="432000" lvl="1" indent="-216000"/>
            <a:r>
              <a:rPr lang="en-US" sz="1050" dirty="0"/>
              <a:t>they will be far more willing to invest in supplies and incentives that rebuild energy, participation, and Pathways progress.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8248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for Case Studies: 20 minutes/30 minutes</a:t>
            </a:r>
          </a:p>
          <a:p>
            <a:pPr marL="0" indent="0">
              <a:buNone/>
            </a:pPr>
            <a:r>
              <a:rPr lang="en-US" b="1" dirty="0"/>
              <a:t>Elapsed time AFTER Case Studies: 51 minutes of 60-minute session/64 minutes of 75-minute session</a:t>
            </a:r>
          </a:p>
          <a:p>
            <a:pPr marL="0" indent="0">
              <a:buNone/>
            </a:pPr>
            <a:endParaRPr lang="en-US" b="1" dirty="0"/>
          </a:p>
          <a:p>
            <a:pPr marL="0" indent="0">
              <a:buNone/>
            </a:pPr>
            <a:r>
              <a:rPr lang="en-US" b="1" dirty="0"/>
              <a:t>Facilitators Notes:</a:t>
            </a:r>
          </a:p>
          <a:p>
            <a:pPr marL="0" indent="0">
              <a:buNone/>
            </a:pPr>
            <a:r>
              <a:rPr lang="en-US" dirty="0"/>
              <a:t>(</a:t>
            </a:r>
            <a:r>
              <a:rPr lang="en-US" b="1" dirty="0"/>
              <a:t>Ask</a:t>
            </a:r>
            <a:r>
              <a:rPr lang="en-US" dirty="0"/>
              <a:t> club officers to use the 5 Whys problem-solving technique to create 5 Whys statements, identify the root cause, and determine the root solutions. Encourage participants to identify what “they would do” in this situation if it happened to their own clubs. Guide them to think of possible solutions that are easy to follow and use. The aim is to reach a root solution which must address the underlying cause, not the symptoms.)</a:t>
            </a:r>
          </a:p>
          <a:p>
            <a:endParaRPr lang="en-US" dirty="0"/>
          </a:p>
          <a:p>
            <a:pPr marL="0" indent="0">
              <a:buNone/>
            </a:pPr>
            <a:r>
              <a:rPr lang="en-US" b="1" dirty="0"/>
              <a:t>5 Whys Problem-Solving Technique:</a:t>
            </a:r>
          </a:p>
          <a:p>
            <a:r>
              <a:rPr lang="en-US" dirty="0"/>
              <a:t>Keep asking “Why?” until you reach a structural or behavioral cause.</a:t>
            </a:r>
          </a:p>
          <a:p>
            <a:r>
              <a:rPr lang="en-US" dirty="0"/>
              <a:t>Avoid circularity — rephrase if needed.</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95345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5363" y="587375"/>
            <a:ext cx="4867275" cy="2738438"/>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for Case Studies: 20 minutes/30 minutes</a:t>
            </a:r>
          </a:p>
          <a:p>
            <a:pPr marL="0" indent="0">
              <a:buNone/>
            </a:pPr>
            <a:r>
              <a:rPr lang="en-US" b="1" dirty="0"/>
              <a:t>Elapsed time AFTER Case Studies: 51 minutes of 60-minute session/64 minutes of 75-minute session</a:t>
            </a:r>
          </a:p>
          <a:p>
            <a:pPr marL="0" indent="0">
              <a:buNone/>
            </a:pPr>
            <a:endParaRPr lang="en-US" b="1" dirty="0"/>
          </a:p>
          <a:p>
            <a:pPr marL="0" indent="0">
              <a:buNone/>
            </a:pPr>
            <a:r>
              <a:rPr lang="en-US" b="1" dirty="0"/>
              <a:t>Facilitator Notes:</a:t>
            </a:r>
          </a:p>
          <a:p>
            <a:pPr marL="0" indent="0">
              <a:buNone/>
            </a:pPr>
            <a:r>
              <a:rPr lang="en-US" dirty="0"/>
              <a:t>(Only </a:t>
            </a:r>
            <a:r>
              <a:rPr lang="en-US" b="1" dirty="0"/>
              <a:t>show</a:t>
            </a:r>
            <a:r>
              <a:rPr lang="en-US" dirty="0"/>
              <a:t> this slide, if needed, after the participants have developed their own 5 Why Analysis, Root Cause, and Root Solutions.)</a:t>
            </a:r>
          </a:p>
        </p:txBody>
      </p:sp>
      <p:sp>
        <p:nvSpPr>
          <p:cNvPr id="4" name="Slide Number Placeholder 3"/>
          <p:cNvSpPr>
            <a:spLocks noGrp="1"/>
          </p:cNvSpPr>
          <p:nvPr>
            <p:ph type="sldNum" sz="quarter" idx="5"/>
          </p:nvPr>
        </p:nvSpPr>
        <p:spPr/>
        <p:txBody>
          <a:bodyPr/>
          <a:lstStyle/>
          <a:p>
            <a:fld id="{DC9DD302-1F34-F94E-BE63-3678BC305FEB}" type="slidenum">
              <a:rPr lang="en-US" smtClean="0"/>
              <a:pPr/>
              <a:t>46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943845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5363" y="587375"/>
            <a:ext cx="4867275" cy="2738438"/>
          </a:xfrm>
        </p:spPr>
        <p:txBody>
          <a:bodyPr/>
          <a:lstStyle/>
          <a:p>
            <a:endParaRPr lang="en-US" dirty="0"/>
          </a:p>
        </p:txBody>
      </p:sp>
      <p:sp>
        <p:nvSpPr>
          <p:cNvPr id="3" name="Notes Placeholder 2"/>
          <p:cNvSpPr>
            <a:spLocks noGrp="1"/>
          </p:cNvSpPr>
          <p:nvPr>
            <p:ph type="body" idx="1"/>
          </p:nvPr>
        </p:nvSpPr>
        <p:spPr>
          <a:xfrm>
            <a:off x="331303" y="3485321"/>
            <a:ext cx="6215270" cy="9356036"/>
          </a:xfrm>
        </p:spPr>
        <p:txBody>
          <a:bodyPr/>
          <a:lstStyle/>
          <a:p>
            <a:pPr marL="0" indent="0">
              <a:buNone/>
            </a:pPr>
            <a:r>
              <a:rPr lang="en-US" sz="1050" b="1" dirty="0"/>
              <a:t>Time for Case Studies: 20 minutes/30 minutes</a:t>
            </a:r>
          </a:p>
          <a:p>
            <a:pPr marL="0" indent="0">
              <a:buNone/>
            </a:pPr>
            <a:r>
              <a:rPr lang="en-US" sz="1050" b="1" dirty="0"/>
              <a:t>Elapsed time AFTER Case Studies: 51 minutes of 60-minute session/64 minutes of 75-minute session</a:t>
            </a:r>
          </a:p>
          <a:p>
            <a:pPr marL="0" marR="0" indent="0" algn="l" defTabSz="216000" rtl="0" eaLnBrk="1" fontAlgn="auto" latinLnBrk="0" hangingPunct="1">
              <a:spcBef>
                <a:spcPts val="0"/>
              </a:spcBef>
              <a:buClrTx/>
              <a:buSzTx/>
              <a:buFont typeface="Wingdings" pitchFamily="2" charset="2"/>
              <a:buNone/>
              <a:tabLst>
                <a:tab pos="216000" algn="l"/>
                <a:tab pos="432000" algn="l"/>
                <a:tab pos="648000" algn="l"/>
                <a:tab pos="864000" algn="l"/>
              </a:tabLst>
              <a:defRPr/>
            </a:pPr>
            <a:endParaRPr lang="en-US" sz="1050" b="1" dirty="0"/>
          </a:p>
          <a:p>
            <a:pPr marL="0" marR="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US" sz="1050" b="1" dirty="0"/>
              <a:t>Facilitator Notes:</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US" sz="1050" dirty="0"/>
              <a:t>(Only </a:t>
            </a:r>
            <a:r>
              <a:rPr lang="en-US" sz="1050" b="1" dirty="0"/>
              <a:t>show</a:t>
            </a:r>
            <a:r>
              <a:rPr lang="en-US" sz="1050" dirty="0"/>
              <a:t> this slide, if needed, after the participants have developed their own 5 Why Analysis and Root Cause and Solution(s). Explain that root solutions must address the underlying cause, not symptoms.)</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endParaRPr lang="en-US" sz="800" dirty="0"/>
          </a:p>
          <a:p>
            <a:pPr marL="12600" marR="0" indent="-228600" algn="l" defTabSz="216000" rtl="0" eaLnBrk="1" fontAlgn="auto" latinLnBrk="0" hangingPunct="1">
              <a:buClrTx/>
              <a:buSzTx/>
              <a:buFont typeface="+mj-lt"/>
              <a:buAutoNum type="arabicPeriod"/>
              <a:tabLst>
                <a:tab pos="216000" algn="l"/>
                <a:tab pos="432000" algn="l"/>
                <a:tab pos="648000" algn="l"/>
                <a:tab pos="864000" algn="l"/>
              </a:tabLst>
              <a:defRPr/>
            </a:pPr>
            <a:r>
              <a:rPr lang="en-US" sz="1050" b="1" dirty="0"/>
              <a:t>Make Every Member Feel Welcome and “Seen”</a:t>
            </a:r>
          </a:p>
          <a:p>
            <a:pPr marL="432000" lvl="1" indent="-216000"/>
            <a:r>
              <a:rPr lang="en-US" sz="1050" dirty="0"/>
              <a:t>Greet members warmly as they enter.</a:t>
            </a:r>
          </a:p>
          <a:p>
            <a:pPr marL="432000" lvl="1" indent="-216000"/>
            <a:r>
              <a:rPr lang="en-US" sz="1050" dirty="0"/>
              <a:t>Comment positively on their recent speeches or progress.</a:t>
            </a:r>
          </a:p>
          <a:p>
            <a:pPr marL="432000" lvl="1" indent="-216000"/>
            <a:r>
              <a:rPr lang="en-US" sz="1050" dirty="0"/>
              <a:t>Encourage them to take roles and participate.</a:t>
            </a:r>
          </a:p>
          <a:p>
            <a:pPr marL="432000" lvl="1" indent="-216000"/>
            <a:r>
              <a:rPr lang="en-US" sz="1050" dirty="0"/>
              <a:t>Make the room feel like the best part of their week.</a:t>
            </a:r>
          </a:p>
          <a:p>
            <a:pPr marL="432000" lvl="1" indent="-216000"/>
            <a:r>
              <a:rPr lang="en-US" sz="1050" dirty="0"/>
              <a:t>This directly addresses Why #2 and #3.</a:t>
            </a:r>
          </a:p>
          <a:p>
            <a:pPr marL="432000" lvl="1" indent="-216000"/>
            <a:endParaRPr lang="en-US" sz="800" dirty="0"/>
          </a:p>
          <a:p>
            <a:pPr marL="12600" indent="-228600">
              <a:buFont typeface="+mj-lt"/>
              <a:buAutoNum type="arabicPeriod"/>
            </a:pPr>
            <a:r>
              <a:rPr lang="en-US" sz="1050" b="1" dirty="0"/>
              <a:t>Reinstate Consistent Recognition</a:t>
            </a:r>
          </a:p>
          <a:p>
            <a:pPr marL="432000" lvl="1" indent="-216000"/>
            <a:r>
              <a:rPr lang="en-US" sz="1050" dirty="0"/>
              <a:t>Celebrate Pathways achievements publicly.</a:t>
            </a:r>
          </a:p>
          <a:p>
            <a:pPr marL="432000" lvl="1" indent="-216000"/>
            <a:r>
              <a:rPr lang="en-US" sz="1050" dirty="0"/>
              <a:t>Recognize members who bring guests or new members.</a:t>
            </a:r>
          </a:p>
          <a:p>
            <a:pPr marL="432000" lvl="1" indent="-216000"/>
            <a:r>
              <a:rPr lang="en-US" sz="1050" dirty="0"/>
              <a:t>Use ribbons, badges, pins, and progress charts to make achievement visible.</a:t>
            </a:r>
          </a:p>
          <a:p>
            <a:pPr marL="432000" lvl="1" indent="-216000"/>
            <a:r>
              <a:rPr lang="en-US" sz="1050" dirty="0"/>
              <a:t>Reinforce that progress matters.</a:t>
            </a:r>
          </a:p>
          <a:p>
            <a:pPr marL="432000" lvl="1" indent="-216000"/>
            <a:r>
              <a:rPr lang="en-US" sz="1050" dirty="0"/>
              <a:t>This addresses Why #3 and #4.</a:t>
            </a:r>
          </a:p>
          <a:p>
            <a:pPr marL="216000" lvl="1" indent="0">
              <a:buNone/>
            </a:pPr>
            <a:endParaRPr lang="en-US" sz="800" dirty="0"/>
          </a:p>
          <a:p>
            <a:pPr marL="12600" indent="-228600">
              <a:buFont typeface="+mj-lt"/>
              <a:buAutoNum type="arabicPeriod"/>
            </a:pPr>
            <a:r>
              <a:rPr lang="en-US" sz="1050" b="1" dirty="0"/>
              <a:t>Model High‑Energy Behavior at Every Meeting</a:t>
            </a:r>
          </a:p>
          <a:p>
            <a:pPr marL="432000" lvl="1" indent="-216000"/>
            <a:r>
              <a:rPr lang="en-US" sz="1050" dirty="0"/>
              <a:t>Start meetings with humor, enthusiasm, and confidence.</a:t>
            </a:r>
          </a:p>
          <a:p>
            <a:pPr marL="432000" lvl="1" indent="-216000"/>
            <a:r>
              <a:rPr lang="en-US" sz="1050" dirty="0"/>
              <a:t>Set the tone before handing over to the President.</a:t>
            </a:r>
          </a:p>
          <a:p>
            <a:pPr marL="432000" lvl="1" indent="-216000"/>
            <a:r>
              <a:rPr lang="en-US" sz="1050" dirty="0"/>
              <a:t>Show that Toastmasters is vibrant, not routine.</a:t>
            </a:r>
          </a:p>
          <a:p>
            <a:pPr marL="432000" lvl="1" indent="-216000"/>
            <a:r>
              <a:rPr lang="en-US" sz="1050" dirty="0"/>
              <a:t>This addresses Why #4 and #5.</a:t>
            </a:r>
          </a:p>
          <a:p>
            <a:pPr marL="216000" lvl="1" indent="0">
              <a:buNone/>
            </a:pPr>
            <a:endParaRPr lang="en-US" sz="800" dirty="0"/>
          </a:p>
          <a:p>
            <a:pPr marL="12600" indent="-228600">
              <a:buFont typeface="+mj-lt"/>
              <a:buAutoNum type="arabicPeriod"/>
            </a:pPr>
            <a:r>
              <a:rPr lang="en-US" sz="1050" b="1" dirty="0"/>
              <a:t>Support Educational Success Through Organization</a:t>
            </a:r>
          </a:p>
          <a:p>
            <a:pPr marL="432000" lvl="1" indent="-216000"/>
            <a:r>
              <a:rPr lang="en-US" sz="1050" dirty="0"/>
              <a:t>Ensure evaluation forms, Pathways materials, and membership applications are available.</a:t>
            </a:r>
          </a:p>
          <a:p>
            <a:pPr marL="432000" lvl="1" indent="-216000"/>
            <a:r>
              <a:rPr lang="en-US" sz="1050" dirty="0"/>
              <a:t>Pre‑fill club details on membership forms to make joining easy.</a:t>
            </a:r>
          </a:p>
          <a:p>
            <a:pPr marL="432000" lvl="1" indent="-216000"/>
            <a:r>
              <a:rPr lang="en-US" sz="1050" dirty="0"/>
              <a:t>Keep the room tidy, organized, and professional.</a:t>
            </a:r>
          </a:p>
          <a:p>
            <a:pPr marL="432000" lvl="1" indent="-216000"/>
            <a:r>
              <a:rPr lang="en-US" sz="1050" dirty="0"/>
              <a:t>This supports DCP goals directly.</a:t>
            </a:r>
          </a:p>
          <a:p>
            <a:pPr marL="432000" lvl="1" indent="-216000"/>
            <a:endParaRPr lang="en-US" sz="800" dirty="0"/>
          </a:p>
          <a:p>
            <a:pPr marL="12600" indent="-228600">
              <a:buFont typeface="+mj-lt"/>
              <a:buAutoNum type="arabicPeriod"/>
            </a:pPr>
            <a:r>
              <a:rPr lang="en-US" sz="1050" b="1" dirty="0"/>
              <a:t>Encourage Officer Training and Leadership Excellence</a:t>
            </a:r>
          </a:p>
          <a:p>
            <a:pPr marL="432000" lvl="1" indent="-216000"/>
            <a:r>
              <a:rPr lang="en-US" sz="1050" dirty="0"/>
              <a:t>Attend Officer Training yourself.</a:t>
            </a:r>
          </a:p>
          <a:p>
            <a:pPr marL="432000" lvl="1" indent="-216000"/>
            <a:r>
              <a:rPr lang="en-US" sz="1050" dirty="0"/>
              <a:t>Encourage other officers to do the same.</a:t>
            </a:r>
          </a:p>
          <a:p>
            <a:pPr marL="432000" lvl="1" indent="-216000"/>
            <a:r>
              <a:rPr lang="en-US" sz="1050" dirty="0"/>
              <a:t>Model commitment to club leadership.</a:t>
            </a:r>
          </a:p>
          <a:p>
            <a:pPr marL="432000" lvl="1" indent="-216000"/>
            <a:r>
              <a:rPr lang="en-US" sz="1050" dirty="0"/>
              <a:t>This reinforces the culture of excellence that previously drove President’s Distinguished success.</a:t>
            </a:r>
          </a:p>
          <a:p>
            <a:pPr marL="216000" lvl="1" indent="0">
              <a:buNone/>
            </a:pPr>
            <a:endParaRPr lang="en-US" sz="800" dirty="0"/>
          </a:p>
          <a:p>
            <a:pPr marL="12600" indent="-228600">
              <a:buFont typeface="+mj-lt"/>
              <a:buAutoNum type="arabicPeriod"/>
            </a:pPr>
            <a:r>
              <a:rPr lang="en-US" sz="1050" b="1" dirty="0"/>
              <a:t>Create a Welcoming Environment That Makes Attendance Feel Valuable</a:t>
            </a:r>
          </a:p>
          <a:p>
            <a:pPr marL="432000" lvl="1" indent="-216000"/>
            <a:r>
              <a:rPr lang="en-US" sz="1050" dirty="0"/>
              <a:t>Make the room visually appealing.</a:t>
            </a:r>
          </a:p>
          <a:p>
            <a:pPr marL="432000" lvl="1" indent="-216000"/>
            <a:r>
              <a:rPr lang="en-US" sz="1050" dirty="0"/>
              <a:t>Ensure guests feel comfortable and supported.</a:t>
            </a:r>
          </a:p>
          <a:p>
            <a:pPr marL="432000" lvl="1" indent="-216000"/>
            <a:r>
              <a:rPr lang="en-US" sz="1050" dirty="0"/>
              <a:t>Maintain a positive, warm atmosphere.</a:t>
            </a:r>
          </a:p>
          <a:p>
            <a:pPr marL="432000" lvl="1" indent="-216000"/>
            <a:r>
              <a:rPr lang="en-US" sz="1050" dirty="0"/>
              <a:t>This addresses Why #1 and #2.</a:t>
            </a:r>
          </a:p>
          <a:p>
            <a:pPr marL="0" indent="0">
              <a:buFont typeface="+mj-lt"/>
              <a:buNone/>
            </a:pPr>
            <a:endParaRPr lang="en-US" sz="800" b="1" dirty="0"/>
          </a:p>
          <a:p>
            <a:pPr marL="0" indent="0">
              <a:buFont typeface="+mj-lt"/>
              <a:buNone/>
            </a:pPr>
            <a:r>
              <a:rPr lang="en-US" sz="1050" b="1" dirty="0"/>
              <a:t>Conclusion</a:t>
            </a:r>
          </a:p>
          <a:p>
            <a:pPr marL="0" indent="0">
              <a:buNone/>
            </a:pPr>
            <a:r>
              <a:rPr lang="en-US" sz="1050" dirty="0"/>
              <a:t>Clubs remain President’s Distinguished when they maintain a culture of energy, recognition, welcome, and excellence.</a:t>
            </a:r>
          </a:p>
          <a:p>
            <a:pPr marL="171450" indent="-171450"/>
            <a:r>
              <a:rPr lang="en-US" sz="1050" dirty="0"/>
              <a:t>The SAA plays a crucial role in restoring that culture by:</a:t>
            </a:r>
          </a:p>
          <a:p>
            <a:pPr marL="603450" lvl="1" indent="-171450">
              <a:buFont typeface="Arial" panose="020B0604020202020204" pitchFamily="34" charset="0"/>
              <a:buChar char="•"/>
            </a:pPr>
            <a:r>
              <a:rPr lang="en-US" sz="1050" dirty="0"/>
              <a:t>setting the tone</a:t>
            </a:r>
          </a:p>
          <a:p>
            <a:pPr marL="603450" lvl="1" indent="-171450">
              <a:buFont typeface="Arial" panose="020B0604020202020204" pitchFamily="34" charset="0"/>
              <a:buChar char="•"/>
            </a:pPr>
            <a:r>
              <a:rPr lang="en-US" sz="1050" dirty="0"/>
              <a:t>encouraging participation</a:t>
            </a:r>
          </a:p>
          <a:p>
            <a:pPr marL="603450" lvl="1" indent="-171450">
              <a:buFont typeface="Arial" panose="020B0604020202020204" pitchFamily="34" charset="0"/>
              <a:buChar char="•"/>
            </a:pPr>
            <a:r>
              <a:rPr lang="en-US" sz="1050" dirty="0"/>
              <a:t>modeling enthusiasm</a:t>
            </a:r>
          </a:p>
          <a:p>
            <a:pPr marL="603450" lvl="1" indent="-171450">
              <a:buFont typeface="Arial" panose="020B0604020202020204" pitchFamily="34" charset="0"/>
              <a:buChar char="•"/>
            </a:pPr>
            <a:r>
              <a:rPr lang="en-US" sz="1050" dirty="0"/>
              <a:t>supporting organization and readiness</a:t>
            </a:r>
          </a:p>
          <a:p>
            <a:pPr marL="171450" indent="-171450"/>
            <a:r>
              <a:rPr lang="en-US" sz="1050" dirty="0"/>
              <a:t>When members feel valued and energized, they contribute naturally to DCP success.</a:t>
            </a:r>
          </a:p>
        </p:txBody>
      </p:sp>
      <p:sp>
        <p:nvSpPr>
          <p:cNvPr id="4" name="Slide Number Placeholder 3"/>
          <p:cNvSpPr>
            <a:spLocks noGrp="1"/>
          </p:cNvSpPr>
          <p:nvPr>
            <p:ph type="sldNum" sz="quarter" idx="5"/>
          </p:nvPr>
        </p:nvSpPr>
        <p:spPr/>
        <p:txBody>
          <a:bodyPr/>
          <a:lstStyle/>
          <a:p>
            <a:fld id="{DC9DD302-1F34-F94E-BE63-3678BC305FEB}" type="slidenum">
              <a:rPr lang="en-US" smtClean="0"/>
              <a:pPr/>
              <a:t>47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93790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for Case Studies: 20 minutes/30 minutes</a:t>
            </a:r>
          </a:p>
          <a:p>
            <a:pPr marL="0" indent="0">
              <a:buNone/>
            </a:pPr>
            <a:r>
              <a:rPr lang="en-US" b="1" dirty="0"/>
              <a:t>Elapsed time AFTER Case Studies: 51 minutes of 60-minute session/64 minutes of 75-minute session</a:t>
            </a:r>
          </a:p>
          <a:p>
            <a:pPr marL="0" indent="0">
              <a:buNone/>
            </a:pPr>
            <a:endParaRPr lang="en-US" b="1" dirty="0"/>
          </a:p>
          <a:p>
            <a:pPr marL="0" indent="0">
              <a:buNone/>
            </a:pPr>
            <a:r>
              <a:rPr lang="en-US" b="1" dirty="0"/>
              <a:t>Facilitators Notes:</a:t>
            </a:r>
          </a:p>
          <a:p>
            <a:pPr marL="0" indent="0">
              <a:buNone/>
            </a:pPr>
            <a:r>
              <a:rPr lang="en-US" dirty="0"/>
              <a:t>(</a:t>
            </a:r>
            <a:r>
              <a:rPr lang="en-US" b="1" dirty="0"/>
              <a:t>Ask</a:t>
            </a:r>
            <a:r>
              <a:rPr lang="en-US" dirty="0"/>
              <a:t> club officers to use the 5 Whys problem-solving technique to create 5 Whys statements, identify the root cause, and determine the root solutions. Encourage participants to identify what “they would do” in this situation if it happened to their own clubs. Guide them to think of possible solutions that are easy to follow and use. The aim is to reach a root solution which must address the underlying cause, not the symptoms.)</a:t>
            </a:r>
          </a:p>
          <a:p>
            <a:endParaRPr lang="en-US" dirty="0"/>
          </a:p>
          <a:p>
            <a:pPr marL="0" indent="0">
              <a:buNone/>
            </a:pPr>
            <a:r>
              <a:rPr lang="en-US" b="1" dirty="0"/>
              <a:t>5 Whys Problem-Solving Technique:</a:t>
            </a:r>
          </a:p>
          <a:p>
            <a:r>
              <a:rPr lang="en-US" dirty="0"/>
              <a:t>Keep asking “Why?” until you reach a structural or behavioral cause.</a:t>
            </a:r>
          </a:p>
          <a:p>
            <a:r>
              <a:rPr lang="en-US" dirty="0"/>
              <a:t>Avoid circularity — rephrase if needed.</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54222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for Case Studies: 20 minutes/30 minutes</a:t>
            </a:r>
          </a:p>
          <a:p>
            <a:pPr marL="0" indent="0">
              <a:buNone/>
            </a:pPr>
            <a:r>
              <a:rPr lang="en-US" b="1" dirty="0"/>
              <a:t>Elapsed time AFTER Case Studies: 51 minutes of 60-minute session/64 minutes of 75-minute session</a:t>
            </a:r>
          </a:p>
          <a:p>
            <a:pPr marL="0" indent="0">
              <a:buNone/>
            </a:pPr>
            <a:endParaRPr lang="en-US" b="1" dirty="0"/>
          </a:p>
          <a:p>
            <a:pPr marL="0" indent="0">
              <a:buNone/>
            </a:pPr>
            <a:r>
              <a:rPr lang="en-US" b="1" dirty="0"/>
              <a:t>Facilitator Notes:</a:t>
            </a:r>
          </a:p>
          <a:p>
            <a:pPr marL="0" indent="0">
              <a:buNone/>
            </a:pPr>
            <a:r>
              <a:rPr lang="en-US" dirty="0"/>
              <a:t>(Only </a:t>
            </a:r>
            <a:r>
              <a:rPr lang="en-US" b="1" dirty="0"/>
              <a:t>show</a:t>
            </a:r>
            <a:r>
              <a:rPr lang="en-US" dirty="0"/>
              <a:t> this slide, if needed, after the participants have developed their own 5 Why Analysis, Root Cause, and Root Solutions.)</a:t>
            </a:r>
          </a:p>
        </p:txBody>
      </p:sp>
      <p:sp>
        <p:nvSpPr>
          <p:cNvPr id="4" name="Slide Number Placeholder 3"/>
          <p:cNvSpPr>
            <a:spLocks noGrp="1"/>
          </p:cNvSpPr>
          <p:nvPr>
            <p:ph type="sldNum" sz="quarter" idx="5"/>
          </p:nvPr>
        </p:nvSpPr>
        <p:spPr/>
        <p:txBody>
          <a:bodyPr/>
          <a:lstStyle/>
          <a:p>
            <a:fld id="{DC9DD302-1F34-F94E-BE63-3678BC305FEB}" type="slidenum">
              <a:rPr lang="en-US" smtClean="0"/>
              <a:pPr/>
              <a:t>49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9470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5363" y="587375"/>
            <a:ext cx="4867275" cy="2738438"/>
          </a:xfrm>
        </p:spPr>
        <p:txBody>
          <a:bodyPr/>
          <a:lstStyle/>
          <a:p>
            <a:endParaRPr lang="en-US" dirty="0"/>
          </a:p>
        </p:txBody>
      </p:sp>
      <p:sp>
        <p:nvSpPr>
          <p:cNvPr id="3" name="Notes Placeholder 2"/>
          <p:cNvSpPr>
            <a:spLocks noGrp="1"/>
          </p:cNvSpPr>
          <p:nvPr>
            <p:ph type="body" idx="1"/>
          </p:nvPr>
        </p:nvSpPr>
        <p:spPr>
          <a:xfrm>
            <a:off x="463826" y="3485322"/>
            <a:ext cx="5950226" cy="7845287"/>
          </a:xfrm>
        </p:spPr>
        <p:txBody>
          <a:bodyPr/>
          <a:lstStyle/>
          <a:p>
            <a:pPr marL="0" indent="0">
              <a:buNone/>
            </a:pPr>
            <a:r>
              <a:rPr lang="en-US" sz="1050" b="1" dirty="0"/>
              <a:t>Time for Case Studies: 20 minutes/30 minutes</a:t>
            </a:r>
          </a:p>
          <a:p>
            <a:pPr marL="0" indent="0">
              <a:buNone/>
            </a:pPr>
            <a:r>
              <a:rPr lang="en-US" sz="1050" b="1" dirty="0"/>
              <a:t>Elapsed time AFTER Case Studies: 51 minutes of 60-minute session/64 minutes of 75-minute session</a:t>
            </a:r>
          </a:p>
          <a:p>
            <a:pPr marL="0" indent="0">
              <a:buNone/>
            </a:pPr>
            <a:endParaRPr lang="en-US" sz="800" b="1" dirty="0"/>
          </a:p>
          <a:p>
            <a:pPr marL="0" indent="0">
              <a:buNone/>
            </a:pPr>
            <a:r>
              <a:rPr lang="en-US" sz="1050" b="1" dirty="0"/>
              <a:t>Facilitator Notes:</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US" sz="1050" dirty="0"/>
              <a:t>(Only </a:t>
            </a:r>
            <a:r>
              <a:rPr lang="en-US" sz="1050" b="1" dirty="0"/>
              <a:t>show</a:t>
            </a:r>
            <a:r>
              <a:rPr lang="en-US" sz="1050" dirty="0"/>
              <a:t> this slide, if needed, after the participants have developed their own 5 Why Analysis and Root Cause and Solution(s). Explain that root solutions must address the underlying cause, not symptoms.)</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endParaRPr lang="en-US" sz="800" dirty="0"/>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US" sz="1050" b="1" dirty="0"/>
              <a:t>(Emphasize </a:t>
            </a:r>
            <a:r>
              <a:rPr lang="en-US" sz="1050" b="0" dirty="0"/>
              <a:t>that hybrid meetings require planning, clear expectations, and consistent support for both in‑person and online attendees. </a:t>
            </a:r>
            <a:r>
              <a:rPr lang="en-US" sz="1050" dirty="0"/>
              <a:t>A more detailed Root Solutions available to Suratha are listed below. Share the one you feel are going to be the most beneficial to the SAA’s in the meeting.)</a:t>
            </a:r>
          </a:p>
          <a:p>
            <a:pPr marL="0" indent="0">
              <a:buNone/>
            </a:pPr>
            <a:endParaRPr lang="en-US" sz="800" dirty="0"/>
          </a:p>
          <a:p>
            <a:pPr marL="0" indent="0">
              <a:buNone/>
            </a:pPr>
            <a:r>
              <a:rPr lang="en-US" sz="1050" b="0" dirty="0"/>
              <a:t>Suratha does not need to be a hybrid expert.</a:t>
            </a:r>
          </a:p>
          <a:p>
            <a:pPr marL="0" marR="0">
              <a:buNone/>
            </a:pPr>
            <a:r>
              <a:rPr lang="en-GB" sz="1050" b="1" spc="8" dirty="0">
                <a:solidFill>
                  <a:srgbClr val="26221F"/>
                </a:solidFill>
                <a:effectLst/>
                <a:latin typeface="Ginto Copilot Variable"/>
              </a:rPr>
              <a:t>Hybrid meetings succeed when clubs:</a:t>
            </a:r>
          </a:p>
          <a:p>
            <a:pPr marL="171450" marR="0" indent="-171450"/>
            <a:r>
              <a:rPr lang="en-GB" sz="1050" spc="8" dirty="0">
                <a:solidFill>
                  <a:srgbClr val="26221F"/>
                </a:solidFill>
                <a:effectLst/>
                <a:latin typeface="Ginto Copilot Variable"/>
              </a:rPr>
              <a:t>Leverage internal expertise: Build an SAA team and involve tech‑savvy members so the SAA is never working alone.</a:t>
            </a:r>
          </a:p>
          <a:p>
            <a:pPr marL="171450" marR="0" indent="-171450"/>
            <a:r>
              <a:rPr lang="en-GB" sz="1050" spc="8" dirty="0">
                <a:solidFill>
                  <a:srgbClr val="26221F"/>
                </a:solidFill>
                <a:effectLst/>
                <a:latin typeface="Ginto Copilot Variable"/>
              </a:rPr>
              <a:t>Use external support: Learn from District leaders, Area/Division Directors, and successful hybrid clubs; review TI hybrid resources.</a:t>
            </a:r>
          </a:p>
          <a:p>
            <a:pPr marL="171450" marR="0" indent="-171450"/>
            <a:r>
              <a:rPr lang="en-GB" sz="1050" spc="8" dirty="0">
                <a:solidFill>
                  <a:srgbClr val="26221F"/>
                </a:solidFill>
                <a:effectLst/>
                <a:latin typeface="Ginto Copilot Variable"/>
              </a:rPr>
              <a:t>Choose the right venue: Select a space with reliable Wi‑Fi/Ethernet and built‑in A/V equipment to reduce complexity.</a:t>
            </a:r>
          </a:p>
          <a:p>
            <a:pPr marL="171450" marR="0" indent="-171450"/>
            <a:r>
              <a:rPr lang="en-GB" sz="1050" spc="8" dirty="0">
                <a:solidFill>
                  <a:srgbClr val="26221F"/>
                </a:solidFill>
                <a:effectLst/>
                <a:latin typeface="Ginto Copilot Variable"/>
              </a:rPr>
              <a:t>Invest in reliable equipment: Microphone, webcam, speaker, lighting, extension cables, laptop stand/tripod — only as needed and within budget.</a:t>
            </a:r>
          </a:p>
          <a:p>
            <a:pPr marL="171450" marR="0" indent="-171450"/>
            <a:r>
              <a:rPr lang="en-GB" sz="1050" spc="8" dirty="0">
                <a:solidFill>
                  <a:srgbClr val="26221F"/>
                </a:solidFill>
                <a:effectLst/>
                <a:latin typeface="Ginto Copilot Variable"/>
              </a:rPr>
              <a:t>Practice before launching: Run test meetings, simulate real conditions, identify weak points, and improve through experience.</a:t>
            </a:r>
          </a:p>
          <a:p>
            <a:pPr marL="171450" marR="0" indent="-171450"/>
            <a:r>
              <a:rPr lang="en-GB" sz="1050" spc="8" dirty="0">
                <a:solidFill>
                  <a:srgbClr val="26221F"/>
                </a:solidFill>
                <a:effectLst/>
                <a:latin typeface="Ginto Copilot Variable"/>
              </a:rPr>
              <a:t>Build a repeatable process: Create checklists, assign roles (Zoom Host, Tech Monitor, Room Setup Lead), and document steps for continuity.</a:t>
            </a:r>
          </a:p>
          <a:p>
            <a:pPr marL="0" marR="0">
              <a:buNone/>
            </a:pPr>
            <a:endParaRPr lang="en-GB" sz="800" spc="8" dirty="0">
              <a:solidFill>
                <a:srgbClr val="26221F"/>
              </a:solidFill>
              <a:effectLst/>
              <a:latin typeface="Ginto Copilot Variable"/>
            </a:endParaRPr>
          </a:p>
          <a:p>
            <a:pPr marL="0" marR="0">
              <a:buNone/>
            </a:pPr>
            <a:r>
              <a:rPr lang="en-GB" sz="1050" b="1" spc="8" dirty="0">
                <a:solidFill>
                  <a:srgbClr val="26221F"/>
                </a:solidFill>
                <a:effectLst/>
                <a:latin typeface="Ginto Copilot Variable"/>
              </a:rPr>
              <a:t>Key Insight</a:t>
            </a:r>
          </a:p>
          <a:p>
            <a:pPr marL="171450" marR="0" indent="-171450"/>
            <a:r>
              <a:rPr lang="en-GB" sz="1050" spc="8" dirty="0">
                <a:solidFill>
                  <a:srgbClr val="26221F"/>
                </a:solidFill>
                <a:effectLst/>
                <a:latin typeface="Ginto Copilot Variable"/>
              </a:rPr>
              <a:t>The SAA does not need to be a hybrid expert.</a:t>
            </a:r>
          </a:p>
          <a:p>
            <a:pPr marL="171450" marR="0" indent="-171450"/>
            <a:r>
              <a:rPr lang="en-GB" sz="1050" spc="8" dirty="0">
                <a:solidFill>
                  <a:srgbClr val="26221F"/>
                </a:solidFill>
                <a:effectLst/>
                <a:latin typeface="Ginto Copilot Variable"/>
              </a:rPr>
              <a:t>They need to coordinate expertise, prepare the environment, and build a reliable, repeatable process that supports both in‑person and online attendees.</a:t>
            </a:r>
          </a:p>
          <a:p>
            <a:pPr marL="171450" marR="0" indent="-171450"/>
            <a:r>
              <a:rPr lang="en-GB" sz="1050" spc="8" dirty="0">
                <a:solidFill>
                  <a:srgbClr val="26221F"/>
                </a:solidFill>
                <a:effectLst/>
                <a:latin typeface="Ginto Copilot Variable"/>
              </a:rPr>
              <a:t>A structured approach transforms hybrid from a risk into an opportunity to reconnect members, rebuild attendance, and strengthen meeting quality.</a:t>
            </a:r>
          </a:p>
          <a:p>
            <a:pPr marL="0" indent="0">
              <a:buFont typeface="+mj-lt"/>
              <a:buNone/>
            </a:pPr>
            <a:endParaRPr lang="en-US" sz="1050" dirty="0"/>
          </a:p>
          <a:p>
            <a:pPr marL="0" indent="0">
              <a:buFont typeface="+mj-lt"/>
              <a:buNone/>
            </a:pPr>
            <a:r>
              <a:rPr lang="en-US" sz="1050" b="1" dirty="0"/>
              <a:t>Footnote, Membership Location Analysis</a:t>
            </a:r>
          </a:p>
          <a:p>
            <a:pPr marL="0" indent="0">
              <a:buFont typeface="+mj-lt"/>
              <a:buNone/>
            </a:pPr>
            <a:r>
              <a:rPr lang="en-US" sz="1050" dirty="0"/>
              <a:t>Before committing fully to hybrid, the club should conduct a membership location analysis to understand where current members live.</a:t>
            </a:r>
          </a:p>
          <a:p>
            <a:pPr marL="0" indent="0">
              <a:buFont typeface="+mj-lt"/>
              <a:buNone/>
            </a:pPr>
            <a:r>
              <a:rPr lang="en-US" sz="1050" dirty="0"/>
              <a:t>Some clubs fear losing many members if they return to in‑person meetings, yet the data often shows that only one or two members live far away. This may mean that the club decides to go fully in person as most members prefer to meet in person</a:t>
            </a:r>
          </a:p>
          <a:p>
            <a:pPr marL="0" indent="0">
              <a:buFont typeface="+mj-lt"/>
              <a:buNone/>
            </a:pPr>
            <a:endParaRPr lang="en-US" sz="1050" dirty="0"/>
          </a:p>
          <a:p>
            <a:pPr marL="0" indent="0">
              <a:buFont typeface="+mj-lt"/>
              <a:buNone/>
            </a:pPr>
            <a:r>
              <a:rPr lang="en-US" sz="1050" dirty="0"/>
              <a:t>If the majority of members live within a reasonable distance of the venue, the club may wish to consider returning to in‑person only meetings — especially if hybrid complexity is likely to reduce meeting quality.</a:t>
            </a:r>
          </a:p>
          <a:p>
            <a:pPr marL="0" indent="0">
              <a:buFont typeface="+mj-lt"/>
              <a:buNone/>
            </a:pPr>
            <a:r>
              <a:rPr lang="en-US" sz="1050" dirty="0"/>
              <a:t>This analysis helps the Executive Committee make a data‑driven decision, not an emotional one.</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78347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for section: 2 minutes of 60-minute session/2 minutes of 75-minute session</a:t>
            </a:r>
          </a:p>
          <a:p>
            <a:pPr marL="0" indent="0">
              <a:buNone/>
            </a:pPr>
            <a:r>
              <a:rPr lang="en-US" b="1" dirty="0"/>
              <a:t>Elapsed time: 53 minutes of 60-minute session/66 minutes of 75-minute session</a:t>
            </a:r>
          </a:p>
          <a:p>
            <a:pPr marL="0" indent="0">
              <a:buNone/>
            </a:pPr>
            <a:endParaRPr lang="en-US" b="1" dirty="0"/>
          </a:p>
          <a:p>
            <a:pPr marL="0" indent="0">
              <a:buNone/>
            </a:pPr>
            <a:r>
              <a:rPr lang="en-US" b="1" dirty="0"/>
              <a:t>Facilitator Notes:</a:t>
            </a:r>
          </a:p>
          <a:p>
            <a:pPr marL="0" indent="0">
              <a:buNone/>
            </a:pPr>
            <a:r>
              <a:rPr lang="en-US" b="1" dirty="0"/>
              <a:t>(Ask) </a:t>
            </a:r>
            <a:r>
              <a:rPr lang="en-US" dirty="0"/>
              <a:t>What are some key lessons you have learned from today’s training and/or through serving in your Sergeant at Arms role?</a:t>
            </a:r>
          </a:p>
          <a:p>
            <a:pPr marL="0" indent="0">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online training</a:t>
            </a:r>
            <a:r>
              <a:rPr lang="en-US"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onsite training</a:t>
            </a:r>
            <a:r>
              <a:rPr lang="en-US" dirty="0"/>
              <a:t>, ask them to raise their hands and again limit them to one sentence or less to have time for multiple responses.)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68518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for section: 1 minute of 60-minute session/1 minute of 75-minute session</a:t>
            </a:r>
          </a:p>
          <a:p>
            <a:pPr marL="0" indent="0">
              <a:buNone/>
            </a:pPr>
            <a:r>
              <a:rPr lang="en-US" b="1" dirty="0"/>
              <a:t>Elapsed time: 54 minutes of 60-minute session/67 minutes of 75-minute session</a:t>
            </a:r>
          </a:p>
          <a:p>
            <a:pPr marL="0" indent="0">
              <a:buNone/>
            </a:pPr>
            <a:endParaRPr lang="en-US" b="1" dirty="0"/>
          </a:p>
          <a:p>
            <a:pPr marL="0" indent="0">
              <a:buNone/>
            </a:pPr>
            <a:r>
              <a:rPr lang="en-US" b="1" dirty="0"/>
              <a:t>Facilitator Notes:</a:t>
            </a:r>
          </a:p>
          <a:p>
            <a:pPr marL="0" indent="0">
              <a:buNone/>
            </a:pPr>
            <a:r>
              <a:rPr lang="en-US" b="1" dirty="0"/>
              <a:t>(Ask) </a:t>
            </a:r>
            <a:r>
              <a:rPr lang="en-US" dirty="0"/>
              <a:t>How were you selected to serve as Sergeant at Arms this year? Which member of your club do you want to serve as SAA next year? Is this member currently serving on your Sergeant at Arms Committee or hospitality team? What skills does this member have to serve as the SAA next year?</a:t>
            </a:r>
          </a:p>
          <a:p>
            <a:pPr marL="0" indent="0">
              <a:buNone/>
            </a:pPr>
            <a:endParaRPr lang="en-US" dirty="0"/>
          </a:p>
          <a:p>
            <a:pPr marL="0" indent="0">
              <a:buNone/>
            </a:pPr>
            <a:r>
              <a:rPr lang="en-US" dirty="0"/>
              <a:t>(</a:t>
            </a:r>
            <a:r>
              <a:rPr lang="en-US" b="1" dirty="0"/>
              <a:t>Show</a:t>
            </a:r>
            <a:r>
              <a:rPr lang="en-US" dirty="0"/>
              <a:t> the information, expanding as needed to share examples from your own experience.)</a:t>
            </a:r>
          </a:p>
          <a:p>
            <a:pPr marL="171450" indent="-171450"/>
            <a:r>
              <a:rPr lang="en-US" dirty="0"/>
              <a:t>Create a transition document for your successor with the main lessons you have learned as SAA</a:t>
            </a:r>
          </a:p>
          <a:p>
            <a:pPr marL="171450" indent="-171450"/>
            <a:r>
              <a:rPr lang="en-US" dirty="0"/>
              <a:t>Handover the inventory list</a:t>
            </a:r>
          </a:p>
          <a:p>
            <a:pPr marL="171450" indent="-171450"/>
            <a:r>
              <a:rPr lang="en-US" dirty="0"/>
              <a:t>List the processes you have used successfully as SAA</a:t>
            </a:r>
          </a:p>
          <a:p>
            <a:pPr marL="171450" indent="-171450"/>
            <a:r>
              <a:rPr lang="en-US" dirty="0"/>
              <a:t>Ideally, you started looking for your successor the day you started your role as SAA. If not, start now! Find someone you think would do well as SAA, enlist their help, and delegate tasks to let them to develop their SAA skills as a member of your Sergeant at Arms Committee of hospitality team. This ensures a much smoother transition at the end of your term than desperately looking for someone at the last minute. </a:t>
            </a:r>
          </a:p>
          <a:p>
            <a:pPr marL="171450" indent="-171450"/>
            <a:r>
              <a:rPr lang="en-US" dirty="0"/>
              <a:t>Remember, you can’t be promoted until you find someone to take your place.</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012476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for section: 2 minutes of 60-minute session/2 minutes of 75-minute session</a:t>
            </a:r>
          </a:p>
          <a:p>
            <a:pPr marL="0" indent="0">
              <a:buNone/>
            </a:pPr>
            <a:r>
              <a:rPr lang="en-US" b="1" dirty="0"/>
              <a:t>Elapsed time: 56 minutes of 60-minute session/69 minutes of 75-minute session</a:t>
            </a:r>
          </a:p>
          <a:p>
            <a:pPr marL="0" indent="0">
              <a:buNone/>
            </a:pPr>
            <a:endParaRPr lang="en-US" b="1" dirty="0"/>
          </a:p>
          <a:p>
            <a:pPr marL="0" indent="0">
              <a:buNone/>
            </a:pPr>
            <a:r>
              <a:rPr lang="en-US" b="1" dirty="0"/>
              <a:t>Facilitator Notes:</a:t>
            </a:r>
          </a:p>
          <a:p>
            <a:pPr marL="0" indent="0">
              <a:buNone/>
            </a:pPr>
            <a:r>
              <a:rPr lang="en-US" b="1" dirty="0"/>
              <a:t>(Ask) </a:t>
            </a:r>
            <a:r>
              <a:rPr lang="en-US" dirty="0"/>
              <a:t>What did your predecessor do that made it easy for you to follow in the role. What do you wish they had done to make the transition smoother?</a:t>
            </a:r>
          </a:p>
          <a:p>
            <a:endParaRPr lang="en-US" dirty="0"/>
          </a:p>
          <a:p>
            <a:pPr marL="0" indent="0">
              <a:buNone/>
            </a:pPr>
            <a:r>
              <a:rPr lang="en-US" b="1" dirty="0"/>
              <a:t>Examples:</a:t>
            </a:r>
          </a:p>
          <a:p>
            <a:r>
              <a:rPr lang="en-US" dirty="0"/>
              <a:t>Handover all physical equipment, organized, clean, and ready for the next meeting.</a:t>
            </a:r>
          </a:p>
          <a:p>
            <a:r>
              <a:rPr lang="en-US" dirty="0"/>
              <a:t>Provide any keys or passwords required for in-person or online meetings.</a:t>
            </a:r>
          </a:p>
          <a:p>
            <a:r>
              <a:rPr lang="en-US" dirty="0"/>
              <a:t>Show the new SAA where equipment had been stored, if they will use the same facility. </a:t>
            </a:r>
          </a:p>
          <a:p>
            <a:r>
              <a:rPr lang="en-US" dirty="0"/>
              <a:t>Introduce the new SAA to the manager of the meeting space or the provider of the Zoom link.</a:t>
            </a:r>
          </a:p>
          <a:p>
            <a:r>
              <a:rPr lang="en-US" dirty="0"/>
              <a:t>Encourage the new SAA to find an assistant as soon as possible (the next SAA) and to recruit an SAA Committee or hospitality team.  Be sure these support team members have all of the access and information needed should the new SAA have an unexpected absence.</a:t>
            </a:r>
          </a:p>
          <a:p>
            <a:pPr marL="0" indent="0">
              <a:buNone/>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97438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b="1">
                <a:latin typeface="Arial"/>
                <a:ea typeface="Arial"/>
                <a:cs typeface="Arial"/>
                <a:sym typeface="Arial"/>
              </a:defRPr>
            </a:pPr>
            <a:r>
              <a:rPr kumimoji="0" lang="en-GB" sz="1200" b="1" i="0" u="none" strike="noStrike" kern="0" cap="none" spc="0" normalizeH="0" baseline="0" noProof="0" dirty="0">
                <a:ln>
                  <a:noFill/>
                </a:ln>
                <a:solidFill>
                  <a:sysClr val="windowText" lastClr="000000"/>
                </a:solidFill>
                <a:effectLst/>
                <a:uLnTx/>
                <a:uFillTx/>
                <a:latin typeface="Arial"/>
                <a:cs typeface="Arial"/>
                <a:sym typeface="Arial"/>
              </a:rPr>
              <a:t>Time on slide: 1 minute of 60-minute session/2 minutes of a 75-minute session</a:t>
            </a:r>
          </a:p>
          <a:p>
            <a:pPr marL="0" marR="0" lvl="0" indent="0" defTabSz="914400" eaLnBrk="1" fontAlgn="auto" latinLnBrk="0" hangingPunct="1">
              <a:lnSpc>
                <a:spcPct val="100000"/>
              </a:lnSpc>
              <a:spcBef>
                <a:spcPts val="0"/>
              </a:spcBef>
              <a:spcAft>
                <a:spcPts val="0"/>
              </a:spcAft>
              <a:buClrTx/>
              <a:buSzTx/>
              <a:buFontTx/>
              <a:buNone/>
              <a:tabLst/>
              <a:defRPr b="1">
                <a:latin typeface="Arial"/>
                <a:ea typeface="Arial"/>
                <a:cs typeface="Arial"/>
                <a:sym typeface="Arial"/>
              </a:defRPr>
            </a:pPr>
            <a:r>
              <a:rPr kumimoji="0" lang="en-GB" sz="1200" b="1" i="0" u="none" strike="noStrike" kern="0" cap="none" spc="0" normalizeH="0" baseline="0" noProof="0" dirty="0">
                <a:ln>
                  <a:noFill/>
                </a:ln>
                <a:solidFill>
                  <a:sysClr val="windowText" lastClr="000000"/>
                </a:solidFill>
                <a:effectLst/>
                <a:uLnTx/>
                <a:uFillTx/>
                <a:latin typeface="Arial"/>
                <a:cs typeface="Arial"/>
                <a:sym typeface="Arial"/>
              </a:rPr>
              <a:t>Elapsed time: 57 minutes of 60-minute session/71 minutes of 75-minute session</a:t>
            </a:r>
          </a:p>
          <a:p>
            <a:pPr marL="0" marR="0" lvl="0" indent="0" defTabSz="914400" eaLnBrk="1" fontAlgn="auto" latinLnBrk="0" hangingPunct="1">
              <a:lnSpc>
                <a:spcPct val="107000"/>
              </a:lnSpc>
              <a:spcBef>
                <a:spcPts val="800"/>
              </a:spcBef>
              <a:spcAft>
                <a:spcPts val="0"/>
              </a:spcAft>
              <a:buClrTx/>
              <a:buSzTx/>
              <a:buFontTx/>
              <a:buNone/>
              <a:tabLst/>
              <a:defRPr>
                <a:latin typeface="Arial"/>
                <a:ea typeface="Arial"/>
                <a:cs typeface="Arial"/>
                <a:sym typeface="Arial"/>
              </a:defRPr>
            </a:pPr>
            <a:endParaRPr kumimoji="0" lang="en-GB" sz="1200" b="0" i="0" u="none" strike="noStrike" kern="0" cap="none" spc="0" normalizeH="0" baseline="0" noProof="0" dirty="0">
              <a:ln>
                <a:noFill/>
              </a:ln>
              <a:solidFill>
                <a:sysClr val="windowText" lastClr="000000"/>
              </a:solidFill>
              <a:effectLst/>
              <a:uLnTx/>
              <a:uFillTx/>
              <a:latin typeface="Arial"/>
              <a:cs typeface="Arial"/>
              <a:sym typeface="Arial"/>
            </a:endParaRPr>
          </a:p>
          <a:p>
            <a:pPr marL="0" marR="0" lvl="0" indent="0" defTabSz="914400" eaLnBrk="1" fontAlgn="auto" latinLnBrk="0" hangingPunct="1">
              <a:lnSpc>
                <a:spcPct val="107000"/>
              </a:lnSpc>
              <a:spcBef>
                <a:spcPts val="800"/>
              </a:spcBef>
              <a:spcAft>
                <a:spcPts val="0"/>
              </a:spcAft>
              <a:buClrTx/>
              <a:buSzTx/>
              <a:buFontTx/>
              <a:buNone/>
              <a:tabLst/>
              <a:defRPr b="1">
                <a:latin typeface="Arial"/>
                <a:ea typeface="Arial"/>
                <a:cs typeface="Arial"/>
                <a:sym typeface="Arial"/>
              </a:defRPr>
            </a:pPr>
            <a:r>
              <a:rPr kumimoji="0" lang="en-GB" sz="1200" b="1" i="0" u="none" strike="noStrike" kern="0" cap="none" spc="0" normalizeH="0" baseline="0" noProof="0" dirty="0">
                <a:ln>
                  <a:noFill/>
                </a:ln>
                <a:solidFill>
                  <a:sysClr val="windowText" lastClr="000000"/>
                </a:solidFill>
                <a:effectLst/>
                <a:uLnTx/>
                <a:uFillTx/>
                <a:latin typeface="Arial"/>
                <a:cs typeface="Arial"/>
                <a:sym typeface="Arial"/>
              </a:rPr>
              <a:t>Facilitator Notes:</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ysClr val="windowText" lastClr="000000"/>
                </a:solidFill>
                <a:effectLst/>
                <a:uLnTx/>
                <a:uFillTx/>
                <a:latin typeface="Calibri"/>
                <a:cs typeface="Calibri"/>
                <a:sym typeface="Calibri"/>
              </a:rPr>
              <a:t>(</a:t>
            </a:r>
            <a:r>
              <a:rPr kumimoji="0" lang="en-GB" sz="1200" b="1" i="0" u="none" strike="noStrike" kern="0" cap="none" spc="0" normalizeH="0" baseline="0" noProof="0" dirty="0">
                <a:ln>
                  <a:noFill/>
                </a:ln>
                <a:solidFill>
                  <a:sysClr val="windowText" lastClr="000000"/>
                </a:solidFill>
                <a:effectLst/>
                <a:uLnTx/>
                <a:uFillTx/>
                <a:latin typeface="Calibri"/>
                <a:cs typeface="Calibri"/>
                <a:sym typeface="Calibri"/>
              </a:rPr>
              <a:t>Answer</a:t>
            </a:r>
            <a:r>
              <a:rPr kumimoji="0" lang="en-GB" sz="1200" b="0" i="0" u="none" strike="noStrike" kern="0" cap="none" spc="0" normalizeH="0" baseline="0" noProof="0" dirty="0">
                <a:ln>
                  <a:noFill/>
                </a:ln>
                <a:solidFill>
                  <a:sysClr val="windowText" lastClr="000000"/>
                </a:solidFill>
                <a:effectLst/>
                <a:uLnTx/>
                <a:uFillTx/>
                <a:latin typeface="Calibri"/>
                <a:cs typeface="Calibri"/>
                <a:sym typeface="Calibri"/>
              </a:rPr>
              <a:t> any questions from the SAAs.)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27792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5363" y="587375"/>
            <a:ext cx="4867275" cy="2738438"/>
          </a:xfrm>
        </p:spPr>
        <p:txBody>
          <a:bodyPr/>
          <a:lstStyle/>
          <a:p>
            <a:endParaRPr lang="en-US" dirty="0"/>
          </a:p>
        </p:txBody>
      </p:sp>
      <p:sp>
        <p:nvSpPr>
          <p:cNvPr id="3" name="Notes Placeholder 2"/>
          <p:cNvSpPr>
            <a:spLocks noGrp="1"/>
          </p:cNvSpPr>
          <p:nvPr>
            <p:ph type="body" idx="1"/>
          </p:nvPr>
        </p:nvSpPr>
        <p:spPr>
          <a:xfrm>
            <a:off x="397565" y="3485322"/>
            <a:ext cx="6029739" cy="5473147"/>
          </a:xfrm>
        </p:spPr>
        <p:txBody>
          <a:bodyPr/>
          <a:lstStyle/>
          <a:p>
            <a:pPr marL="0" indent="0">
              <a:buNone/>
            </a:pPr>
            <a:r>
              <a:rPr lang="en-US" sz="1100" b="1" dirty="0"/>
              <a:t>Time for section: 2.5 minutes of 60-minute session/3.5 minutes of 75-minute session</a:t>
            </a:r>
          </a:p>
          <a:p>
            <a:pPr marL="0" indent="0">
              <a:buNone/>
            </a:pPr>
            <a:r>
              <a:rPr lang="en-US" sz="1100" b="1" dirty="0"/>
              <a:t>Elapsed time: 59.5 minutes of 60-minute session/74.5 minutes of 75-minute session</a:t>
            </a:r>
          </a:p>
          <a:p>
            <a:pPr marL="0" indent="0">
              <a:buNone/>
            </a:pPr>
            <a:endParaRPr lang="en-US" sz="800" b="1" dirty="0"/>
          </a:p>
          <a:p>
            <a:pPr marL="0" indent="0">
              <a:buNone/>
            </a:pPr>
            <a:r>
              <a:rPr lang="en-US" sz="1100" b="1" dirty="0"/>
              <a:t>Facilitator Notes:</a:t>
            </a:r>
          </a:p>
          <a:p>
            <a:pPr marL="0" indent="0">
              <a:buNone/>
            </a:pPr>
            <a:r>
              <a:rPr lang="en-US" sz="1100" b="1" dirty="0"/>
              <a:t>(Ask) </a:t>
            </a:r>
            <a:r>
              <a:rPr lang="en-US" sz="1100" dirty="0"/>
              <a:t>What are your next steps as Sergeant at Arms for your club? </a:t>
            </a:r>
          </a:p>
          <a:p>
            <a:pPr marL="0" indent="0">
              <a:buNone/>
            </a:pPr>
            <a:endParaRPr lang="en-US" sz="800" dirty="0"/>
          </a:p>
          <a:p>
            <a:pPr marL="0" indent="0">
              <a:buNone/>
            </a:pPr>
            <a:r>
              <a:rPr lang="en-US" sz="1100" dirty="0"/>
              <a:t>(After listening to the ideas of attendees, share any appropriate ideas from the following information.) </a:t>
            </a:r>
          </a:p>
          <a:p>
            <a:pPr marL="0" indent="0">
              <a:buNone/>
            </a:pPr>
            <a:endParaRPr lang="en-US" sz="800" dirty="0"/>
          </a:p>
          <a:p>
            <a:pPr marL="0" indent="0">
              <a:buNone/>
            </a:pPr>
            <a:r>
              <a:rPr lang="en-US" sz="1100" b="1" dirty="0"/>
              <a:t>Next SAA steps:</a:t>
            </a:r>
          </a:p>
          <a:p>
            <a:pPr marL="171450" indent="-171450"/>
            <a:r>
              <a:rPr lang="en-US" sz="1100" dirty="0"/>
              <a:t>The SAA should have some new ideas based on their participation in the training. They should meet with the current Executive Committee to discuss enhancements and course corrections in line with the Club Success Plan.</a:t>
            </a:r>
          </a:p>
          <a:p>
            <a:pPr marL="171450" indent="-171450"/>
            <a:r>
              <a:rPr lang="en-US" sz="1100" dirty="0"/>
              <a:t>An action list is like a to-do list, but instead of saying "Implement an inventory system," it's more specific – "Choose the software program that we will use to keep an inventory of our equipment." This comes from Getting Things Done by David Allen. To-do lists can be overwhelming, action lists identify the small, concrete next steps to move the project forward.</a:t>
            </a:r>
          </a:p>
          <a:p>
            <a:pPr marL="171450" indent="-171450"/>
            <a:r>
              <a:rPr lang="en-US" sz="1100" dirty="0"/>
              <a:t>Take an inventory of club supplies, equipment, and assets twice a year.</a:t>
            </a:r>
          </a:p>
          <a:p>
            <a:pPr marL="171450" indent="-171450"/>
            <a:r>
              <a:rPr lang="en-US" sz="1100" dirty="0"/>
              <a:t>Grooming new leaders is the responsibility of every club officer, but you have a unique opportunity to groom members for leadership slowly. Ask members to join your Hospitality team. Then schedule them to be your regular club meeting greeters, social event organizers, and open houses support team. </a:t>
            </a:r>
          </a:p>
          <a:p>
            <a:pPr marL="171450" indent="-171450"/>
            <a:r>
              <a:rPr lang="en-US" sz="1100" dirty="0"/>
              <a:t>It's always a good idea to maintain communication with the manager of the meeting space. Asking for feedback might elicit information about minor annoyances (arrangement of chairs, etc.). Expressing appreciation and showing that you care about using the facility properly will go a long way toward keeping the relationship on an even keel.</a:t>
            </a:r>
          </a:p>
          <a:p>
            <a:pPr marL="171450" indent="-171450"/>
            <a:r>
              <a:rPr lang="en-US" sz="1100" dirty="0"/>
              <a:t>And, after club elections, please mentor your successor and be available throughout the year for additional support. </a:t>
            </a:r>
          </a:p>
          <a:p>
            <a:endParaRPr lang="en-US"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13351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ysClr val="windowText" lastClr="000000"/>
                </a:solidFill>
                <a:effectLst/>
                <a:uLnTx/>
                <a:uFillTx/>
                <a:latin typeface="Calibri"/>
                <a:cs typeface="Calibri"/>
                <a:sym typeface="Calibri"/>
              </a:rPr>
              <a:t>Time on slide</a:t>
            </a:r>
            <a:r>
              <a:rPr kumimoji="0" lang="en-US" sz="1200" b="0" i="0" u="none" strike="noStrike" kern="0" cap="none" spc="0" normalizeH="0" baseline="0" noProof="0" dirty="0">
                <a:ln>
                  <a:noFill/>
                </a:ln>
                <a:solidFill>
                  <a:sysClr val="windowText" lastClr="000000"/>
                </a:solidFill>
                <a:effectLst/>
                <a:uLnTx/>
                <a:uFillTx/>
                <a:latin typeface="Calibri"/>
                <a:cs typeface="Calibri"/>
                <a:sym typeface="Calibri"/>
              </a:rPr>
              <a:t>: </a:t>
            </a:r>
            <a:r>
              <a:rPr kumimoji="0" lang="en-US" sz="1200" b="1" i="0" u="none" strike="noStrike" kern="0" cap="none" spc="0" normalizeH="0" baseline="0" noProof="0" dirty="0">
                <a:ln>
                  <a:noFill/>
                </a:ln>
                <a:solidFill>
                  <a:sysClr val="windowText" lastClr="000000"/>
                </a:solidFill>
                <a:effectLst/>
                <a:uLnTx/>
                <a:uFillTx/>
                <a:latin typeface="Calibri"/>
                <a:cs typeface="Calibri"/>
                <a:sym typeface="Calibri"/>
              </a:rPr>
              <a:t>0.5 minute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ysClr val="windowText" lastClr="000000"/>
                </a:solidFill>
                <a:effectLst/>
                <a:uLnTx/>
                <a:uFillTx/>
                <a:latin typeface="Calibri"/>
                <a:cs typeface="Calibri"/>
                <a:sym typeface="Calibri"/>
              </a:rPr>
              <a:t>Elapsed time</a:t>
            </a:r>
            <a:r>
              <a:rPr kumimoji="0" lang="en-US" sz="1200" b="0" i="0" u="none" strike="noStrike" kern="0" cap="none" spc="0" normalizeH="0" baseline="0" noProof="0" dirty="0">
                <a:ln>
                  <a:noFill/>
                </a:ln>
                <a:solidFill>
                  <a:sysClr val="windowText" lastClr="000000"/>
                </a:solidFill>
                <a:effectLst/>
                <a:uLnTx/>
                <a:uFillTx/>
                <a:latin typeface="Calibri"/>
                <a:cs typeface="Calibri"/>
                <a:sym typeface="Calibri"/>
              </a:rPr>
              <a:t>: </a:t>
            </a:r>
            <a:r>
              <a:rPr kumimoji="0" lang="en-US" sz="1200" b="1" i="0" u="none" strike="noStrike" kern="0" cap="none" spc="0" normalizeH="0" baseline="0" noProof="0" dirty="0">
                <a:ln>
                  <a:noFill/>
                </a:ln>
                <a:solidFill>
                  <a:sysClr val="windowText" lastClr="000000"/>
                </a:solidFill>
                <a:effectLst/>
                <a:uLnTx/>
                <a:uFillTx/>
                <a:latin typeface="Calibri"/>
                <a:cs typeface="Calibri"/>
                <a:sym typeface="Calibri"/>
              </a:rPr>
              <a:t>60 minutes for 60-minute session/75 minutes for 75-minute session</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Text" lastClr="000000"/>
              </a:solidFill>
              <a:effectLst/>
              <a:uLnTx/>
              <a:uFillTx/>
              <a:latin typeface="Calibri"/>
              <a:cs typeface="Calibri"/>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ysClr val="windowText" lastClr="000000"/>
                </a:solidFill>
                <a:effectLst/>
                <a:uLnTx/>
                <a:uFillTx/>
                <a:latin typeface="Calibri"/>
                <a:cs typeface="Calibri"/>
                <a:sym typeface="Calibri"/>
              </a:rPr>
              <a:t>Facilitator Notes: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ysClr val="windowText" lastClr="000000"/>
                </a:solidFill>
                <a:effectLst/>
                <a:uLnTx/>
                <a:uFillTx/>
                <a:latin typeface="Calibri"/>
                <a:cs typeface="Calibri"/>
                <a:sym typeface="Calibri"/>
              </a:rPr>
              <a:t>(Say) </a:t>
            </a:r>
            <a:r>
              <a:rPr kumimoji="0" lang="en-US" sz="1200" b="0" i="0" u="none" strike="noStrike" kern="0" cap="none" spc="0" normalizeH="0" baseline="0" noProof="0" dirty="0">
                <a:ln>
                  <a:noFill/>
                </a:ln>
                <a:solidFill>
                  <a:sysClr val="windowText" lastClr="000000"/>
                </a:solidFill>
                <a:effectLst/>
                <a:uLnTx/>
                <a:uFillTx/>
                <a:latin typeface="Calibri"/>
                <a:cs typeface="Calibri"/>
                <a:sym typeface="Calibri"/>
              </a:rPr>
              <a:t>Thanks for serving your club as Sergeant at Arms and for participating in this training!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Text" lastClr="000000"/>
              </a:solidFill>
              <a:effectLst/>
              <a:uLnTx/>
              <a:uFillTx/>
              <a:latin typeface="Calibri"/>
              <a:cs typeface="Calibri"/>
              <a:sym typeface="Calibr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ysClr val="windowText" lastClr="000000"/>
              </a:solidFill>
              <a:effectLst/>
              <a:uLnTx/>
              <a:uFillTx/>
              <a:latin typeface="Calibri"/>
              <a:cs typeface="Calibri"/>
              <a:sym typeface="Calibri"/>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22001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D929-C129-FCB6-3FDB-54432F5C5021}"/>
              </a:ext>
            </a:extLst>
          </p:cNvPr>
          <p:cNvSpPr>
            <a:spLocks noGrp="1"/>
          </p:cNvSpPr>
          <p:nvPr>
            <p:ph type="ctrTitle"/>
          </p:nvPr>
        </p:nvSpPr>
        <p:spPr>
          <a:xfrm>
            <a:off x="1624730" y="1484415"/>
            <a:ext cx="9000000" cy="2025547"/>
          </a:xfrm>
          <a:prstGeom prst="rect">
            <a:avLst/>
          </a:prstGeom>
        </p:spPr>
        <p:txBody>
          <a:bodyPr lIns="108000" tIns="108000" rIns="108000" bIns="72000" anchor="b"/>
          <a:lstStyle>
            <a:lvl1pPr algn="ctr">
              <a:defRPr sz="4000" b="1">
                <a:solidFill>
                  <a:schemeClr val="accent4"/>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1FE404E6-FE9B-AC73-867E-4DD5369CBF6E}"/>
              </a:ext>
            </a:extLst>
          </p:cNvPr>
          <p:cNvSpPr>
            <a:spLocks noGrp="1"/>
          </p:cNvSpPr>
          <p:nvPr>
            <p:ph type="subTitle" idx="1"/>
          </p:nvPr>
        </p:nvSpPr>
        <p:spPr>
          <a:xfrm>
            <a:off x="1624731" y="3602038"/>
            <a:ext cx="9000000" cy="1655762"/>
          </a:xfrm>
          <a:prstGeom prst="rect">
            <a:avLst/>
          </a:prstGeom>
        </p:spPr>
        <p:txBody>
          <a:bodyPr lIns="144000" tIns="108000" rIns="108000" bIns="72000"/>
          <a:lstStyle>
            <a:lvl1pPr marL="0" indent="0" algn="ctr">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8" name="Picture 7">
            <a:extLst>
              <a:ext uri="{FF2B5EF4-FFF2-40B4-BE49-F238E27FC236}">
                <a16:creationId xmlns:a16="http://schemas.microsoft.com/office/drawing/2014/main" id="{C53F5893-95B2-DD72-7CA3-9DC51597542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66274" y="1484415"/>
            <a:ext cx="2880000" cy="576000"/>
          </a:xfrm>
          <a:prstGeom prst="rect">
            <a:avLst/>
          </a:prstGeom>
        </p:spPr>
      </p:pic>
    </p:spTree>
    <p:extLst>
      <p:ext uri="{BB962C8B-B14F-4D97-AF65-F5344CB8AC3E}">
        <p14:creationId xmlns:p14="http://schemas.microsoft.com/office/powerpoint/2010/main" val="22906518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9F93-6858-8980-DCAF-6C7423ED2476}"/>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64029B37-25D7-0C51-8EAD-76326FD81400}"/>
              </a:ext>
            </a:extLst>
          </p:cNvPr>
          <p:cNvSpPr>
            <a:spLocks noGrp="1"/>
          </p:cNvSpPr>
          <p:nvPr>
            <p:ph idx="1"/>
          </p:nvPr>
        </p:nvSpPr>
        <p:spPr>
          <a:xfrm>
            <a:off x="432000" y="1277999"/>
            <a:ext cx="11376000" cy="4898964"/>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Rectangle 6">
            <a:extLst>
              <a:ext uri="{FF2B5EF4-FFF2-40B4-BE49-F238E27FC236}">
                <a16:creationId xmlns:a16="http://schemas.microsoft.com/office/drawing/2014/main" id="{55A3AE9C-056C-F88A-209C-DEAC7F9F3960}"/>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3F6F0BDF-22D1-0038-148F-A8A3725400D0}"/>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855442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3B204-B8C8-20E9-7F6B-AFFE5E62D185}"/>
              </a:ext>
            </a:extLst>
          </p:cNvPr>
          <p:cNvSpPr>
            <a:spLocks noGrp="1"/>
          </p:cNvSpPr>
          <p:nvPr>
            <p:ph type="title"/>
          </p:nvPr>
        </p:nvSpPr>
        <p:spPr>
          <a:xfrm>
            <a:off x="802800" y="1709738"/>
            <a:ext cx="10584000" cy="2852737"/>
          </a:xfrm>
          <a:prstGeom prst="rect">
            <a:avLst/>
          </a:prstGeom>
        </p:spPr>
        <p:txBody>
          <a:bodyPr lIns="108000" tIns="72000" rIns="108000" bIns="36000" anchor="b"/>
          <a:lstStyle>
            <a:lvl1pPr>
              <a:defRPr sz="4000">
                <a:solidFill>
                  <a:schemeClr val="bg1"/>
                </a:solidFill>
              </a:defRPr>
            </a:lvl1p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89E87122-1684-E567-C3FF-321AC8487513}"/>
              </a:ext>
            </a:extLst>
          </p:cNvPr>
          <p:cNvSpPr>
            <a:spLocks noGrp="1"/>
          </p:cNvSpPr>
          <p:nvPr>
            <p:ph type="body" idx="1"/>
          </p:nvPr>
        </p:nvSpPr>
        <p:spPr>
          <a:xfrm>
            <a:off x="802800" y="4589463"/>
            <a:ext cx="10584000" cy="1500187"/>
          </a:xfrm>
          <a:prstGeom prst="rect">
            <a:avLst/>
          </a:prstGeom>
        </p:spPr>
        <p:txBody>
          <a:bodyPr lIns="108000" tIns="144000" rIns="108000" bIns="108000"/>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Tree>
    <p:extLst>
      <p:ext uri="{BB962C8B-B14F-4D97-AF65-F5344CB8AC3E}">
        <p14:creationId xmlns:p14="http://schemas.microsoft.com/office/powerpoint/2010/main" val="2635549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B408E75-3FBB-DEF6-C728-09D114522F29}"/>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2" name="Content Placeholder 2">
            <a:extLst>
              <a:ext uri="{FF2B5EF4-FFF2-40B4-BE49-F238E27FC236}">
                <a16:creationId xmlns:a16="http://schemas.microsoft.com/office/drawing/2014/main" id="{D6615597-FF77-F6DC-E6F4-ACE089FE4746}"/>
              </a:ext>
            </a:extLst>
          </p:cNvPr>
          <p:cNvSpPr>
            <a:spLocks noGrp="1"/>
          </p:cNvSpPr>
          <p:nvPr>
            <p:ph idx="1"/>
          </p:nvPr>
        </p:nvSpPr>
        <p:spPr>
          <a:xfrm>
            <a:off x="432000" y="1390389"/>
            <a:ext cx="5436000" cy="4786574"/>
          </a:xfrm>
          <a:prstGeom prst="rect">
            <a:avLst/>
          </a:prstGeom>
        </p:spPr>
        <p:txBody>
          <a:bodyPr lIns="108000" tIns="108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Content Placeholder 2">
            <a:extLst>
              <a:ext uri="{FF2B5EF4-FFF2-40B4-BE49-F238E27FC236}">
                <a16:creationId xmlns:a16="http://schemas.microsoft.com/office/drawing/2014/main" id="{53840C74-6732-282D-B908-2ABFF62EDE93}"/>
              </a:ext>
            </a:extLst>
          </p:cNvPr>
          <p:cNvSpPr>
            <a:spLocks noGrp="1"/>
          </p:cNvSpPr>
          <p:nvPr>
            <p:ph idx="11"/>
          </p:nvPr>
        </p:nvSpPr>
        <p:spPr>
          <a:xfrm>
            <a:off x="6354000" y="1390389"/>
            <a:ext cx="5436000" cy="4786574"/>
          </a:xfrm>
          <a:prstGeom prst="rect">
            <a:avLst/>
          </a:prstGeom>
        </p:spPr>
        <p:txBody>
          <a:bodyPr lIns="108000" tIns="108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Rectangle 17">
            <a:extLst>
              <a:ext uri="{FF2B5EF4-FFF2-40B4-BE49-F238E27FC236}">
                <a16:creationId xmlns:a16="http://schemas.microsoft.com/office/drawing/2014/main" id="{C67DA414-61AE-38D9-79DA-E4570C50B05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680AE934-F24D-BFB4-6FAB-98D6FA81B7C3}"/>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292605255"/>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474EC1F-95D1-5EEA-FA0C-262220264F7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4" name="Content Placeholder 2">
            <a:extLst>
              <a:ext uri="{FF2B5EF4-FFF2-40B4-BE49-F238E27FC236}">
                <a16:creationId xmlns:a16="http://schemas.microsoft.com/office/drawing/2014/main" id="{F3ACAA8D-38D1-5E47-E20A-1BF5D263DF15}"/>
              </a:ext>
            </a:extLst>
          </p:cNvPr>
          <p:cNvSpPr>
            <a:spLocks noGrp="1"/>
          </p:cNvSpPr>
          <p:nvPr>
            <p:ph idx="1"/>
          </p:nvPr>
        </p:nvSpPr>
        <p:spPr>
          <a:xfrm>
            <a:off x="432000" y="2041741"/>
            <a:ext cx="5472000" cy="4135221"/>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Content Placeholder 2">
            <a:extLst>
              <a:ext uri="{FF2B5EF4-FFF2-40B4-BE49-F238E27FC236}">
                <a16:creationId xmlns:a16="http://schemas.microsoft.com/office/drawing/2014/main" id="{9BADC649-714A-818B-8DDD-3F783755E830}"/>
              </a:ext>
            </a:extLst>
          </p:cNvPr>
          <p:cNvSpPr>
            <a:spLocks noGrp="1"/>
          </p:cNvSpPr>
          <p:nvPr>
            <p:ph idx="11"/>
          </p:nvPr>
        </p:nvSpPr>
        <p:spPr>
          <a:xfrm>
            <a:off x="6354000" y="2041741"/>
            <a:ext cx="5472000" cy="4135222"/>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Content Placeholder 18">
            <a:extLst>
              <a:ext uri="{FF2B5EF4-FFF2-40B4-BE49-F238E27FC236}">
                <a16:creationId xmlns:a16="http://schemas.microsoft.com/office/drawing/2014/main" id="{625E3352-7F00-6DE7-E829-90A967E0CD84}"/>
              </a:ext>
            </a:extLst>
          </p:cNvPr>
          <p:cNvSpPr>
            <a:spLocks noGrp="1"/>
          </p:cNvSpPr>
          <p:nvPr>
            <p:ph sz="quarter" idx="12" hasCustomPrompt="1"/>
          </p:nvPr>
        </p:nvSpPr>
        <p:spPr>
          <a:xfrm>
            <a:off x="431999" y="1290638"/>
            <a:ext cx="5472000" cy="563562"/>
          </a:xfrm>
          <a:prstGeom prst="rect">
            <a:avLst/>
          </a:prstGeom>
        </p:spPr>
        <p:txBody>
          <a:bodyPr lIns="108000" tIns="72000" rIns="108000" anchor="ctr"/>
          <a:lstStyle>
            <a:lvl1pPr>
              <a:buNone/>
              <a:defRPr sz="2400" i="1">
                <a:solidFill>
                  <a:schemeClr val="bg1"/>
                </a:solidFill>
              </a:defRPr>
            </a:lvl1pPr>
          </a:lstStyle>
          <a:p>
            <a:pPr lvl="0"/>
            <a:r>
              <a:rPr lang="en-US" sz="2400" i="1" dirty="0"/>
              <a:t>Click to edit text</a:t>
            </a:r>
            <a:endParaRPr lang="en-US" dirty="0"/>
          </a:p>
        </p:txBody>
      </p:sp>
      <p:sp>
        <p:nvSpPr>
          <p:cNvPr id="20" name="Content Placeholder 18">
            <a:extLst>
              <a:ext uri="{FF2B5EF4-FFF2-40B4-BE49-F238E27FC236}">
                <a16:creationId xmlns:a16="http://schemas.microsoft.com/office/drawing/2014/main" id="{51EDE1F2-E559-6D3D-5B66-8E9A69C2E4A6}"/>
              </a:ext>
            </a:extLst>
          </p:cNvPr>
          <p:cNvSpPr>
            <a:spLocks noGrp="1"/>
          </p:cNvSpPr>
          <p:nvPr>
            <p:ph sz="quarter" idx="13" hasCustomPrompt="1"/>
          </p:nvPr>
        </p:nvSpPr>
        <p:spPr>
          <a:xfrm>
            <a:off x="6354000" y="1290638"/>
            <a:ext cx="5472000" cy="563562"/>
          </a:xfrm>
          <a:prstGeom prst="rect">
            <a:avLst/>
          </a:prstGeom>
        </p:spPr>
        <p:txBody>
          <a:bodyPr lIns="108000" tIns="72000" rIns="108000" anchor="ctr"/>
          <a:lstStyle>
            <a:lvl1pPr>
              <a:buNone/>
              <a:defRPr sz="2400" i="1">
                <a:solidFill>
                  <a:schemeClr val="bg1"/>
                </a:solidFill>
              </a:defRPr>
            </a:lvl1pPr>
          </a:lstStyle>
          <a:p>
            <a:pPr lvl="0"/>
            <a:r>
              <a:rPr lang="en-US" sz="2400" i="1" dirty="0"/>
              <a:t>Click to edit text</a:t>
            </a:r>
            <a:endParaRPr lang="en-US" dirty="0"/>
          </a:p>
        </p:txBody>
      </p:sp>
      <p:sp>
        <p:nvSpPr>
          <p:cNvPr id="9" name="Rectangle 8">
            <a:extLst>
              <a:ext uri="{FF2B5EF4-FFF2-40B4-BE49-F238E27FC236}">
                <a16:creationId xmlns:a16="http://schemas.microsoft.com/office/drawing/2014/main" id="{4811D7F2-C995-024B-59EE-B7705327F7CA}"/>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D378BCEF-D01C-F6DA-6D5C-EF811D35815C}"/>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3424433993"/>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12000" cy="720000"/>
          </a:xfrm>
          <a:prstGeom prst="rect">
            <a:avLst/>
          </a:prstGeom>
        </p:spPr>
        <p:txBody>
          <a:bodyPr lIns="108000" rIns="108000" bIns="0" anchor="ctr"/>
          <a:lstStyle>
            <a:lvl1pPr>
              <a:defRPr sz="2800" b="1">
                <a:solidFill>
                  <a:schemeClr val="bg1"/>
                </a:solidFill>
              </a:defRPr>
            </a:lvl1pPr>
          </a:lstStyle>
          <a:p>
            <a:r>
              <a:rPr lang="en-GB"/>
              <a:t>Click to edit Master title style</a:t>
            </a:r>
            <a:endParaRPr lang="en-US" dirty="0"/>
          </a:p>
        </p:txBody>
      </p:sp>
      <p:sp>
        <p:nvSpPr>
          <p:cNvPr id="13" name="Rectangle 12">
            <a:extLst>
              <a:ext uri="{FF2B5EF4-FFF2-40B4-BE49-F238E27FC236}">
                <a16:creationId xmlns:a16="http://schemas.microsoft.com/office/drawing/2014/main" id="{3DECD562-A513-0D31-7F1A-167C51DB80C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F0B984C1-EA49-4799-AE9B-D6DC7CA20A85}"/>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750341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and Image Place hold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4FF5F0-C1AC-26D3-6E7E-E734AF54C652}"/>
              </a:ext>
            </a:extLst>
          </p:cNvPr>
          <p:cNvSpPr>
            <a:spLocks noGrp="1"/>
          </p:cNvSpPr>
          <p:nvPr>
            <p:ph type="pic" sz="quarter" idx="10"/>
          </p:nvPr>
        </p:nvSpPr>
        <p:spPr>
          <a:xfrm>
            <a:off x="0" y="0"/>
            <a:ext cx="12192000" cy="6497638"/>
          </a:xfrm>
          <a:prstGeom prst="rect">
            <a:avLst/>
          </a:prstGeom>
        </p:spPr>
        <p:txBody>
          <a:bodyPr/>
          <a:lstStyle/>
          <a:p>
            <a:r>
              <a:rPr lang="en-GB" dirty="0"/>
              <a:t>Click icon to add picture</a:t>
            </a:r>
            <a:endParaRPr lang="en-US" dirty="0"/>
          </a:p>
        </p:txBody>
      </p:sp>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12000" cy="720000"/>
          </a:xfrm>
          <a:prstGeom prst="rect">
            <a:avLst/>
          </a:prstGeom>
        </p:spPr>
        <p:txBody>
          <a:bodyPr lIns="108000" rIns="108000" bIns="0" anchor="ctr"/>
          <a:lstStyle>
            <a:lvl1pPr>
              <a:defRPr sz="2800" b="1">
                <a:solidFill>
                  <a:schemeClr val="bg1"/>
                </a:solidFill>
              </a:defRPr>
            </a:lvl1pPr>
          </a:lstStyle>
          <a:p>
            <a:r>
              <a:rPr lang="en-GB"/>
              <a:t>Click to edit Master title style</a:t>
            </a:r>
            <a:endParaRPr lang="en-US" dirty="0"/>
          </a:p>
        </p:txBody>
      </p:sp>
      <p:sp>
        <p:nvSpPr>
          <p:cNvPr id="13" name="Rectangle 12">
            <a:extLst>
              <a:ext uri="{FF2B5EF4-FFF2-40B4-BE49-F238E27FC236}">
                <a16:creationId xmlns:a16="http://schemas.microsoft.com/office/drawing/2014/main" id="{3DECD562-A513-0D31-7F1A-167C51DB80C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F0B984C1-EA49-4799-AE9B-D6DC7CA20A85}"/>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1718004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901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6DF8D-036F-3C97-4CB8-04A0C2624EDD}"/>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bg1"/>
                </a:solidFill>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B7837E58-4F40-7BA1-553F-71F38F10668A}"/>
              </a:ext>
            </a:extLst>
          </p:cNvPr>
          <p:cNvSpPr>
            <a:spLocks noGrp="1"/>
          </p:cNvSpPr>
          <p:nvPr>
            <p:ph idx="1"/>
          </p:nvPr>
        </p:nvSpPr>
        <p:spPr>
          <a:xfrm>
            <a:off x="5183188" y="914399"/>
            <a:ext cx="6648812" cy="5198301"/>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CDBF74C-6207-296C-48F8-A8D9086D932E}"/>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5" name="Rectangle 14">
            <a:extLst>
              <a:ext uri="{FF2B5EF4-FFF2-40B4-BE49-F238E27FC236}">
                <a16:creationId xmlns:a16="http://schemas.microsoft.com/office/drawing/2014/main" id="{184486C0-CE13-B371-7267-C83FF37ECBAA}"/>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3AED005A-BEB8-FD4B-D884-4B577C9CE436}"/>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996091798"/>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02D4AB-0C7E-96EB-F1E9-49C16F1D944D}"/>
              </a:ext>
            </a:extLst>
          </p:cNvPr>
          <p:cNvSpPr>
            <a:spLocks noGrp="1"/>
          </p:cNvSpPr>
          <p:nvPr>
            <p:ph type="pic" idx="1"/>
          </p:nvPr>
        </p:nvSpPr>
        <p:spPr>
          <a:xfrm>
            <a:off x="5183188" y="987425"/>
            <a:ext cx="6576812"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14" name="Title 1">
            <a:extLst>
              <a:ext uri="{FF2B5EF4-FFF2-40B4-BE49-F238E27FC236}">
                <a16:creationId xmlns:a16="http://schemas.microsoft.com/office/drawing/2014/main" id="{FBEAE37A-0424-9539-4678-C42294C84E58}"/>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bg1"/>
                </a:solidFill>
              </a:defRPr>
            </a:lvl1pPr>
          </a:lstStyle>
          <a:p>
            <a:r>
              <a:rPr lang="en-GB"/>
              <a:t>Click to edit Master title style</a:t>
            </a:r>
            <a:endParaRPr lang="en-US" dirty="0"/>
          </a:p>
        </p:txBody>
      </p:sp>
      <p:sp>
        <p:nvSpPr>
          <p:cNvPr id="15" name="Text Placeholder 3">
            <a:extLst>
              <a:ext uri="{FF2B5EF4-FFF2-40B4-BE49-F238E27FC236}">
                <a16:creationId xmlns:a16="http://schemas.microsoft.com/office/drawing/2014/main" id="{103AD219-ECD1-6D82-014A-53E591465F72}"/>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3" name="Rectangle 12">
            <a:extLst>
              <a:ext uri="{FF2B5EF4-FFF2-40B4-BE49-F238E27FC236}">
                <a16:creationId xmlns:a16="http://schemas.microsoft.com/office/drawing/2014/main" id="{19D28A02-3761-7F50-144F-F2A34AF486C0}"/>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A2FD4747-DD79-A5B0-6FC6-F69C70A2A2AA}"/>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411378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623EA5C2-D77C-40C0-D9EF-771B9A83CCB9}"/>
              </a:ext>
            </a:extLst>
          </p:cNvPr>
          <p:cNvSpPr>
            <a:spLocks noGrp="1"/>
          </p:cNvSpPr>
          <p:nvPr>
            <p:ph type="body" orient="vert" idx="1"/>
          </p:nvPr>
        </p:nvSpPr>
        <p:spPr>
          <a:xfrm>
            <a:off x="432000" y="1302707"/>
            <a:ext cx="11376000" cy="4874256"/>
          </a:xfrm>
          <a:prstGeom prst="rect">
            <a:avLst/>
          </a:prstGeom>
        </p:spPr>
        <p:txBody>
          <a:bodyPr vert="eaVert"/>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itle 1">
            <a:extLst>
              <a:ext uri="{FF2B5EF4-FFF2-40B4-BE49-F238E27FC236}">
                <a16:creationId xmlns:a16="http://schemas.microsoft.com/office/drawing/2014/main" id="{22868CC6-F90F-84C2-6159-4BC336ADD285}"/>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4" name="Rectangle 13">
            <a:extLst>
              <a:ext uri="{FF2B5EF4-FFF2-40B4-BE49-F238E27FC236}">
                <a16:creationId xmlns:a16="http://schemas.microsoft.com/office/drawing/2014/main" id="{99516DA5-7EDB-8F07-D544-0193C32DB25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6260728A-2DF0-381F-579C-595333C4B4B2}"/>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3148783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5CABD8-085C-886B-DA99-D41ACC6F5BD4}"/>
              </a:ext>
            </a:extLst>
          </p:cNvPr>
          <p:cNvSpPr>
            <a:spLocks noGrp="1"/>
          </p:cNvSpPr>
          <p:nvPr>
            <p:ph type="title" orient="vert"/>
          </p:nvPr>
        </p:nvSpPr>
        <p:spPr>
          <a:xfrm>
            <a:off x="9342000" y="432000"/>
            <a:ext cx="2417554" cy="5760000"/>
          </a:xfrm>
          <a:prstGeom prst="rect">
            <a:avLst/>
          </a:prstGeom>
        </p:spPr>
        <p:txBody>
          <a:bodyPr vert="eaVert" lIns="108000" tIns="108000" rIns="108000" bIns="108000"/>
          <a:lstStyle>
            <a:lvl1pPr>
              <a:defRPr sz="2800" b="1">
                <a:solidFill>
                  <a:schemeClr val="bg1"/>
                </a:solidFill>
              </a:defRPr>
            </a:lvl1pPr>
          </a:lstStyle>
          <a:p>
            <a:r>
              <a:rPr lang="en-GB"/>
              <a:t>Click to edit Master title style</a:t>
            </a:r>
            <a:endParaRPr lang="en-US" dirty="0"/>
          </a:p>
        </p:txBody>
      </p:sp>
      <p:sp>
        <p:nvSpPr>
          <p:cNvPr id="3" name="Vertical Text Placeholder 2">
            <a:extLst>
              <a:ext uri="{FF2B5EF4-FFF2-40B4-BE49-F238E27FC236}">
                <a16:creationId xmlns:a16="http://schemas.microsoft.com/office/drawing/2014/main" id="{66E5B32D-FB98-BDCE-06F1-4B43A4B3EF1C}"/>
              </a:ext>
            </a:extLst>
          </p:cNvPr>
          <p:cNvSpPr>
            <a:spLocks noGrp="1"/>
          </p:cNvSpPr>
          <p:nvPr>
            <p:ph type="body" orient="vert" idx="1"/>
          </p:nvPr>
        </p:nvSpPr>
        <p:spPr>
          <a:xfrm>
            <a:off x="432000" y="432000"/>
            <a:ext cx="8676000" cy="5760000"/>
          </a:xfrm>
          <a:prstGeom prst="rect">
            <a:avLst/>
          </a:prstGeom>
        </p:spPr>
        <p:txBody>
          <a:bodyPr vert="eaVert" lIns="108000" tIns="72000" rIns="108000" bIns="108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buNone/>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Rectangle 13">
            <a:extLst>
              <a:ext uri="{FF2B5EF4-FFF2-40B4-BE49-F238E27FC236}">
                <a16:creationId xmlns:a16="http://schemas.microsoft.com/office/drawing/2014/main" id="{5DEF485C-68C8-179E-C4AD-99390E646248}"/>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C95D160A-4799-7141-A101-185533CB9C4E}"/>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7148960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D929-C129-FCB6-3FDB-54432F5C5021}"/>
              </a:ext>
            </a:extLst>
          </p:cNvPr>
          <p:cNvSpPr>
            <a:spLocks noGrp="1"/>
          </p:cNvSpPr>
          <p:nvPr>
            <p:ph type="ctrTitle"/>
          </p:nvPr>
        </p:nvSpPr>
        <p:spPr>
          <a:xfrm>
            <a:off x="802799" y="1484415"/>
            <a:ext cx="9000000" cy="2025547"/>
          </a:xfrm>
          <a:prstGeom prst="rect">
            <a:avLst/>
          </a:prstGeom>
        </p:spPr>
        <p:txBody>
          <a:bodyPr lIns="108000" tIns="108000" rIns="108000" bIns="0" anchor="b"/>
          <a:lstStyle>
            <a:lvl1pPr algn="l">
              <a:defRPr sz="4000" b="0">
                <a:solidFill>
                  <a:schemeClr val="tx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1FE404E6-FE9B-AC73-867E-4DD5369CBF6E}"/>
              </a:ext>
            </a:extLst>
          </p:cNvPr>
          <p:cNvSpPr>
            <a:spLocks noGrp="1"/>
          </p:cNvSpPr>
          <p:nvPr>
            <p:ph type="subTitle" idx="1"/>
          </p:nvPr>
        </p:nvSpPr>
        <p:spPr>
          <a:xfrm>
            <a:off x="802800" y="3602038"/>
            <a:ext cx="9000000" cy="1655762"/>
          </a:xfrm>
          <a:prstGeom prst="rect">
            <a:avLst/>
          </a:prstGeom>
        </p:spPr>
        <p:txBody>
          <a:bodyPr lIns="108000" tIns="144000" rIns="108000" bIns="72000"/>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8" name="Picture 7">
            <a:extLst>
              <a:ext uri="{FF2B5EF4-FFF2-40B4-BE49-F238E27FC236}">
                <a16:creationId xmlns:a16="http://schemas.microsoft.com/office/drawing/2014/main" id="{C53F5893-95B2-DD72-7CA3-9DC51597542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323438" y="690876"/>
            <a:ext cx="2160000" cy="430973"/>
          </a:xfrm>
          <a:prstGeom prst="rect">
            <a:avLst/>
          </a:prstGeom>
        </p:spPr>
      </p:pic>
    </p:spTree>
    <p:extLst>
      <p:ext uri="{BB962C8B-B14F-4D97-AF65-F5344CB8AC3E}">
        <p14:creationId xmlns:p14="http://schemas.microsoft.com/office/powerpoint/2010/main" val="27850433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9F93-6858-8980-DCAF-6C7423ED2476}"/>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4029B37-25D7-0C51-8EAD-76326FD81400}"/>
              </a:ext>
            </a:extLst>
          </p:cNvPr>
          <p:cNvSpPr>
            <a:spLocks noGrp="1"/>
          </p:cNvSpPr>
          <p:nvPr>
            <p:ph idx="1"/>
          </p:nvPr>
        </p:nvSpPr>
        <p:spPr>
          <a:xfrm>
            <a:off x="432000" y="1278000"/>
            <a:ext cx="11412000" cy="4899600"/>
          </a:xfrm>
          <a:prstGeom prst="rect">
            <a:avLst/>
          </a:prstGeom>
        </p:spPr>
        <p:txBody>
          <a:bodyPr lIns="108000" tIns="72000" rIns="72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7" name="Rectangle 6">
            <a:extLst>
              <a:ext uri="{FF2B5EF4-FFF2-40B4-BE49-F238E27FC236}">
                <a16:creationId xmlns:a16="http://schemas.microsoft.com/office/drawing/2014/main" id="{55A3AE9C-056C-F88A-209C-DEAC7F9F3960}"/>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1" name="Picture 10">
            <a:extLst>
              <a:ext uri="{FF2B5EF4-FFF2-40B4-BE49-F238E27FC236}">
                <a16:creationId xmlns:a16="http://schemas.microsoft.com/office/drawing/2014/main" id="{3F6F0BDF-22D1-0038-148F-A8A3725400D0}"/>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079977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3B204-B8C8-20E9-7F6B-AFFE5E62D185}"/>
              </a:ext>
            </a:extLst>
          </p:cNvPr>
          <p:cNvSpPr>
            <a:spLocks noGrp="1"/>
          </p:cNvSpPr>
          <p:nvPr>
            <p:ph type="title"/>
          </p:nvPr>
        </p:nvSpPr>
        <p:spPr>
          <a:xfrm>
            <a:off x="802800" y="1709738"/>
            <a:ext cx="10584000" cy="2852737"/>
          </a:xfrm>
          <a:prstGeom prst="rect">
            <a:avLst/>
          </a:prstGeom>
        </p:spPr>
        <p:txBody>
          <a:bodyPr lIns="108000" tIns="72000" rIns="108000" bIns="0" anchor="b"/>
          <a:lstStyle>
            <a:lvl1pPr>
              <a:defRPr sz="4000">
                <a:solidFill>
                  <a:schemeClr val="tx1"/>
                </a:solidFill>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89E87122-1684-E567-C3FF-321AC8487513}"/>
              </a:ext>
            </a:extLst>
          </p:cNvPr>
          <p:cNvSpPr>
            <a:spLocks noGrp="1"/>
          </p:cNvSpPr>
          <p:nvPr>
            <p:ph type="body" idx="1"/>
          </p:nvPr>
        </p:nvSpPr>
        <p:spPr>
          <a:xfrm>
            <a:off x="802800" y="4589463"/>
            <a:ext cx="10584000" cy="1500187"/>
          </a:xfrm>
          <a:prstGeom prst="rect">
            <a:avLst/>
          </a:prstGeom>
        </p:spPr>
        <p:txBody>
          <a:bodyPr lIns="108000" tIns="144000" rIns="108000" bIns="108000"/>
          <a:lstStyle>
            <a:lvl1pPr marL="0" indent="0">
              <a:buNone/>
              <a:defRPr sz="24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3242935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B408E75-3FBB-DEF6-C728-09D114522F29}"/>
              </a:ext>
            </a:extLst>
          </p:cNvPr>
          <p:cNvSpPr>
            <a:spLocks noGrp="1"/>
          </p:cNvSpPr>
          <p:nvPr>
            <p:ph type="title"/>
          </p:nvPr>
        </p:nvSpPr>
        <p:spPr>
          <a:xfrm>
            <a:off x="432000" y="432000"/>
            <a:ext cx="11394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2" name="Content Placeholder 2">
            <a:extLst>
              <a:ext uri="{FF2B5EF4-FFF2-40B4-BE49-F238E27FC236}">
                <a16:creationId xmlns:a16="http://schemas.microsoft.com/office/drawing/2014/main" id="{D6615597-FF77-F6DC-E6F4-ACE089FE4746}"/>
              </a:ext>
            </a:extLst>
          </p:cNvPr>
          <p:cNvSpPr>
            <a:spLocks noGrp="1"/>
          </p:cNvSpPr>
          <p:nvPr>
            <p:ph idx="1"/>
          </p:nvPr>
        </p:nvSpPr>
        <p:spPr>
          <a:xfrm>
            <a:off x="432000" y="1390389"/>
            <a:ext cx="5472000" cy="4786574"/>
          </a:xfrm>
          <a:prstGeom prst="rect">
            <a:avLst/>
          </a:prstGeom>
        </p:spPr>
        <p:txBody>
          <a:bodyPr lIns="108000" tIns="108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3" name="Content Placeholder 2">
            <a:extLst>
              <a:ext uri="{FF2B5EF4-FFF2-40B4-BE49-F238E27FC236}">
                <a16:creationId xmlns:a16="http://schemas.microsoft.com/office/drawing/2014/main" id="{53840C74-6732-282D-B908-2ABFF62EDE93}"/>
              </a:ext>
            </a:extLst>
          </p:cNvPr>
          <p:cNvSpPr>
            <a:spLocks noGrp="1"/>
          </p:cNvSpPr>
          <p:nvPr>
            <p:ph idx="11"/>
          </p:nvPr>
        </p:nvSpPr>
        <p:spPr>
          <a:xfrm>
            <a:off x="6354000" y="1390389"/>
            <a:ext cx="5472000" cy="4786574"/>
          </a:xfrm>
          <a:prstGeom prst="rect">
            <a:avLst/>
          </a:prstGeom>
        </p:spPr>
        <p:txBody>
          <a:bodyPr lIns="108000" tIns="108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7" name="Rectangle 16">
            <a:extLst>
              <a:ext uri="{FF2B5EF4-FFF2-40B4-BE49-F238E27FC236}">
                <a16:creationId xmlns:a16="http://schemas.microsoft.com/office/drawing/2014/main" id="{280E08C2-94EE-43E3-0988-2D452A0070CA}"/>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8" name="Picture 17">
            <a:extLst>
              <a:ext uri="{FF2B5EF4-FFF2-40B4-BE49-F238E27FC236}">
                <a16:creationId xmlns:a16="http://schemas.microsoft.com/office/drawing/2014/main" id="{85E595C9-0ED4-F8B1-E0BE-3189EC6AF574}"/>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292236917"/>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474EC1F-95D1-5EEA-FA0C-262220264F7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4" name="Content Placeholder 2">
            <a:extLst>
              <a:ext uri="{FF2B5EF4-FFF2-40B4-BE49-F238E27FC236}">
                <a16:creationId xmlns:a16="http://schemas.microsoft.com/office/drawing/2014/main" id="{F3ACAA8D-38D1-5E47-E20A-1BF5D263DF15}"/>
              </a:ext>
            </a:extLst>
          </p:cNvPr>
          <p:cNvSpPr>
            <a:spLocks noGrp="1"/>
          </p:cNvSpPr>
          <p:nvPr>
            <p:ph idx="1"/>
          </p:nvPr>
        </p:nvSpPr>
        <p:spPr>
          <a:xfrm>
            <a:off x="431999" y="2041741"/>
            <a:ext cx="5472001" cy="4135221"/>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5" name="Content Placeholder 2">
            <a:extLst>
              <a:ext uri="{FF2B5EF4-FFF2-40B4-BE49-F238E27FC236}">
                <a16:creationId xmlns:a16="http://schemas.microsoft.com/office/drawing/2014/main" id="{9BADC649-714A-818B-8DDD-3F783755E830}"/>
              </a:ext>
            </a:extLst>
          </p:cNvPr>
          <p:cNvSpPr>
            <a:spLocks noGrp="1"/>
          </p:cNvSpPr>
          <p:nvPr>
            <p:ph idx="11"/>
          </p:nvPr>
        </p:nvSpPr>
        <p:spPr>
          <a:xfrm>
            <a:off x="6354000" y="2041741"/>
            <a:ext cx="5472000" cy="4135222"/>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9" name="Content Placeholder 18">
            <a:extLst>
              <a:ext uri="{FF2B5EF4-FFF2-40B4-BE49-F238E27FC236}">
                <a16:creationId xmlns:a16="http://schemas.microsoft.com/office/drawing/2014/main" id="{625E3352-7F00-6DE7-E829-90A967E0CD84}"/>
              </a:ext>
            </a:extLst>
          </p:cNvPr>
          <p:cNvSpPr>
            <a:spLocks noGrp="1"/>
          </p:cNvSpPr>
          <p:nvPr>
            <p:ph sz="quarter" idx="12" hasCustomPrompt="1"/>
          </p:nvPr>
        </p:nvSpPr>
        <p:spPr>
          <a:xfrm>
            <a:off x="431999" y="1290638"/>
            <a:ext cx="5472000" cy="563562"/>
          </a:xfrm>
          <a:prstGeom prst="rect">
            <a:avLst/>
          </a:prstGeom>
        </p:spPr>
        <p:txBody>
          <a:bodyPr lIns="108000" tIns="72000" rIns="108000" anchor="ctr"/>
          <a:lstStyle>
            <a:lvl1pPr>
              <a:buNone/>
              <a:defRPr sz="2400" i="1">
                <a:solidFill>
                  <a:schemeClr val="tx1"/>
                </a:solidFill>
              </a:defRPr>
            </a:lvl1pPr>
          </a:lstStyle>
          <a:p>
            <a:pPr lvl="0"/>
            <a:r>
              <a:rPr lang="en-US" sz="2400" i="1" dirty="0"/>
              <a:t>Click to edit text</a:t>
            </a:r>
            <a:endParaRPr lang="en-US" dirty="0"/>
          </a:p>
        </p:txBody>
      </p:sp>
      <p:sp>
        <p:nvSpPr>
          <p:cNvPr id="20" name="Content Placeholder 18">
            <a:extLst>
              <a:ext uri="{FF2B5EF4-FFF2-40B4-BE49-F238E27FC236}">
                <a16:creationId xmlns:a16="http://schemas.microsoft.com/office/drawing/2014/main" id="{51EDE1F2-E559-6D3D-5B66-8E9A69C2E4A6}"/>
              </a:ext>
            </a:extLst>
          </p:cNvPr>
          <p:cNvSpPr>
            <a:spLocks noGrp="1"/>
          </p:cNvSpPr>
          <p:nvPr>
            <p:ph sz="quarter" idx="13" hasCustomPrompt="1"/>
          </p:nvPr>
        </p:nvSpPr>
        <p:spPr>
          <a:xfrm>
            <a:off x="6354000" y="1290638"/>
            <a:ext cx="5472000" cy="563562"/>
          </a:xfrm>
          <a:prstGeom prst="rect">
            <a:avLst/>
          </a:prstGeom>
        </p:spPr>
        <p:txBody>
          <a:bodyPr lIns="108000" tIns="72000" rIns="108000" anchor="ctr"/>
          <a:lstStyle>
            <a:lvl1pPr>
              <a:buNone/>
              <a:defRPr sz="2400" i="1">
                <a:solidFill>
                  <a:schemeClr val="tx1"/>
                </a:solidFill>
              </a:defRPr>
            </a:lvl1pPr>
          </a:lstStyle>
          <a:p>
            <a:pPr lvl="0"/>
            <a:r>
              <a:rPr lang="en-US" sz="2400" i="1" dirty="0"/>
              <a:t>Click to edit text</a:t>
            </a:r>
            <a:endParaRPr lang="en-US" dirty="0"/>
          </a:p>
        </p:txBody>
      </p:sp>
      <p:sp>
        <p:nvSpPr>
          <p:cNvPr id="17" name="Rectangle 16">
            <a:extLst>
              <a:ext uri="{FF2B5EF4-FFF2-40B4-BE49-F238E27FC236}">
                <a16:creationId xmlns:a16="http://schemas.microsoft.com/office/drawing/2014/main" id="{F3E84C53-713A-BE72-236C-775F2287F27C}"/>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8" name="Picture 17">
            <a:extLst>
              <a:ext uri="{FF2B5EF4-FFF2-40B4-BE49-F238E27FC236}">
                <a16:creationId xmlns:a16="http://schemas.microsoft.com/office/drawing/2014/main" id="{5CB7F97D-10BF-22AB-45F3-536DFB13439C}"/>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1241176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953"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73200" cy="720000"/>
          </a:xfrm>
          <a:prstGeom prst="rect">
            <a:avLst/>
          </a:prstGeom>
        </p:spPr>
        <p:txBody>
          <a:bodyPr lIns="108000" rIns="108000" bIns="0" anchor="ctr"/>
          <a:lstStyle>
            <a:lvl1pPr>
              <a:defRPr sz="2800" b="1">
                <a:solidFill>
                  <a:schemeClr val="tx1"/>
                </a:solidFill>
              </a:defRPr>
            </a:lvl1pPr>
          </a:lstStyle>
          <a:p>
            <a:r>
              <a:rPr lang="en-GB" dirty="0"/>
              <a:t>Click to edit Master title style</a:t>
            </a:r>
            <a:endParaRPr lang="en-US" dirty="0"/>
          </a:p>
        </p:txBody>
      </p:sp>
      <p:sp>
        <p:nvSpPr>
          <p:cNvPr id="13" name="Rectangle 12">
            <a:extLst>
              <a:ext uri="{FF2B5EF4-FFF2-40B4-BE49-F238E27FC236}">
                <a16:creationId xmlns:a16="http://schemas.microsoft.com/office/drawing/2014/main" id="{F25E53C9-C17D-A3C1-C52D-1B854F6BF6F6}"/>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4" name="Picture 13">
            <a:extLst>
              <a:ext uri="{FF2B5EF4-FFF2-40B4-BE49-F238E27FC236}">
                <a16:creationId xmlns:a16="http://schemas.microsoft.com/office/drawing/2014/main" id="{3CE81902-780C-8792-21DE-D48B387BEFD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2990783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and Image Place hold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B56E707-1D0D-1F13-2B41-2F53CD4793AF}"/>
              </a:ext>
            </a:extLst>
          </p:cNvPr>
          <p:cNvSpPr>
            <a:spLocks noGrp="1"/>
          </p:cNvSpPr>
          <p:nvPr>
            <p:ph type="pic" sz="quarter" idx="10"/>
          </p:nvPr>
        </p:nvSpPr>
        <p:spPr>
          <a:xfrm>
            <a:off x="0" y="0"/>
            <a:ext cx="12192000" cy="6497638"/>
          </a:xfrm>
          <a:prstGeom prst="rect">
            <a:avLst/>
          </a:prstGeom>
        </p:spPr>
        <p:txBody>
          <a:bodyPr/>
          <a:lstStyle/>
          <a:p>
            <a:endParaRPr lang="en-US" dirty="0"/>
          </a:p>
        </p:txBody>
      </p:sp>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73200" cy="720000"/>
          </a:xfrm>
          <a:prstGeom prst="rect">
            <a:avLst/>
          </a:prstGeom>
        </p:spPr>
        <p:txBody>
          <a:bodyPr lIns="108000" rIns="108000" bIns="0" anchor="ctr"/>
          <a:lstStyle>
            <a:lvl1pPr>
              <a:defRPr sz="2800" b="1">
                <a:solidFill>
                  <a:schemeClr val="tx1"/>
                </a:solidFill>
              </a:defRPr>
            </a:lvl1pPr>
          </a:lstStyle>
          <a:p>
            <a:r>
              <a:rPr lang="en-GB" dirty="0"/>
              <a:t>Click to edit Master title style</a:t>
            </a:r>
            <a:endParaRPr lang="en-US" dirty="0"/>
          </a:p>
        </p:txBody>
      </p:sp>
      <p:sp>
        <p:nvSpPr>
          <p:cNvPr id="13" name="Rectangle 12">
            <a:extLst>
              <a:ext uri="{FF2B5EF4-FFF2-40B4-BE49-F238E27FC236}">
                <a16:creationId xmlns:a16="http://schemas.microsoft.com/office/drawing/2014/main" id="{F25E53C9-C17D-A3C1-C52D-1B854F6BF6F6}"/>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4" name="Picture 13">
            <a:extLst>
              <a:ext uri="{FF2B5EF4-FFF2-40B4-BE49-F238E27FC236}">
                <a16:creationId xmlns:a16="http://schemas.microsoft.com/office/drawing/2014/main" id="{3CE81902-780C-8792-21DE-D48B387BEFD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2502414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3013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6DF8D-036F-3C97-4CB8-04A0C2624EDD}"/>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tx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B7837E58-4F40-7BA1-553F-71F38F10668A}"/>
              </a:ext>
            </a:extLst>
          </p:cNvPr>
          <p:cNvSpPr>
            <a:spLocks noGrp="1"/>
          </p:cNvSpPr>
          <p:nvPr>
            <p:ph idx="1"/>
          </p:nvPr>
        </p:nvSpPr>
        <p:spPr>
          <a:xfrm>
            <a:off x="5183188" y="914399"/>
            <a:ext cx="6648812" cy="5198301"/>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4" name="Text Placeholder 3">
            <a:extLst>
              <a:ext uri="{FF2B5EF4-FFF2-40B4-BE49-F238E27FC236}">
                <a16:creationId xmlns:a16="http://schemas.microsoft.com/office/drawing/2014/main" id="{CCDBF74C-6207-296C-48F8-A8D9086D932E}"/>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5" name="Rectangle 14">
            <a:extLst>
              <a:ext uri="{FF2B5EF4-FFF2-40B4-BE49-F238E27FC236}">
                <a16:creationId xmlns:a16="http://schemas.microsoft.com/office/drawing/2014/main" id="{F50D8318-46B8-E278-C8D6-1A87DA698655}"/>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6" name="Picture 15">
            <a:extLst>
              <a:ext uri="{FF2B5EF4-FFF2-40B4-BE49-F238E27FC236}">
                <a16:creationId xmlns:a16="http://schemas.microsoft.com/office/drawing/2014/main" id="{2EBE5591-A402-DC37-017D-533D74E3EBD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934478151"/>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02D4AB-0C7E-96EB-F1E9-49C16F1D944D}"/>
              </a:ext>
            </a:extLst>
          </p:cNvPr>
          <p:cNvSpPr>
            <a:spLocks noGrp="1"/>
          </p:cNvSpPr>
          <p:nvPr>
            <p:ph type="pic" idx="1"/>
          </p:nvPr>
        </p:nvSpPr>
        <p:spPr>
          <a:xfrm>
            <a:off x="5183188" y="987425"/>
            <a:ext cx="6576812"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4" name="Title 1">
            <a:extLst>
              <a:ext uri="{FF2B5EF4-FFF2-40B4-BE49-F238E27FC236}">
                <a16:creationId xmlns:a16="http://schemas.microsoft.com/office/drawing/2014/main" id="{FBEAE37A-0424-9539-4678-C42294C84E58}"/>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tx1"/>
                </a:solidFill>
              </a:defRPr>
            </a:lvl1pPr>
          </a:lstStyle>
          <a:p>
            <a:r>
              <a:rPr lang="en-GB" dirty="0"/>
              <a:t>Click to edit Master title style</a:t>
            </a:r>
            <a:endParaRPr lang="en-US" dirty="0"/>
          </a:p>
        </p:txBody>
      </p:sp>
      <p:sp>
        <p:nvSpPr>
          <p:cNvPr id="15" name="Text Placeholder 3">
            <a:extLst>
              <a:ext uri="{FF2B5EF4-FFF2-40B4-BE49-F238E27FC236}">
                <a16:creationId xmlns:a16="http://schemas.microsoft.com/office/drawing/2014/main" id="{103AD219-ECD1-6D82-014A-53E591465F72}"/>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3" name="Rectangle 12">
            <a:extLst>
              <a:ext uri="{FF2B5EF4-FFF2-40B4-BE49-F238E27FC236}">
                <a16:creationId xmlns:a16="http://schemas.microsoft.com/office/drawing/2014/main" id="{2B0FCEAA-F033-4AFB-5178-4FE1741CFC23}"/>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6" name="Picture 15">
            <a:extLst>
              <a:ext uri="{FF2B5EF4-FFF2-40B4-BE49-F238E27FC236}">
                <a16:creationId xmlns:a16="http://schemas.microsoft.com/office/drawing/2014/main" id="{C22C8D6F-52C2-460B-3A53-0E9F9475159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7981721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623EA5C2-D77C-40C0-D9EF-771B9A83CCB9}"/>
              </a:ext>
            </a:extLst>
          </p:cNvPr>
          <p:cNvSpPr>
            <a:spLocks noGrp="1"/>
          </p:cNvSpPr>
          <p:nvPr>
            <p:ph type="body" orient="vert" idx="1"/>
          </p:nvPr>
        </p:nvSpPr>
        <p:spPr>
          <a:xfrm>
            <a:off x="421200" y="1302707"/>
            <a:ext cx="11412000" cy="4874256"/>
          </a:xfrm>
          <a:prstGeom prst="rect">
            <a:avLst/>
          </a:prstGeom>
        </p:spPr>
        <p:txBody>
          <a:bodyPr vert="eaVert"/>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0" name="Title 1">
            <a:extLst>
              <a:ext uri="{FF2B5EF4-FFF2-40B4-BE49-F238E27FC236}">
                <a16:creationId xmlns:a16="http://schemas.microsoft.com/office/drawing/2014/main" id="{22868CC6-F90F-84C2-6159-4BC336ADD28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985CFC6A-5183-02F6-8E78-5BFAEF406E3D}"/>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3" name="Picture 12">
            <a:extLst>
              <a:ext uri="{FF2B5EF4-FFF2-40B4-BE49-F238E27FC236}">
                <a16:creationId xmlns:a16="http://schemas.microsoft.com/office/drawing/2014/main" id="{ECA14C0B-AC6A-32C4-9F6A-39222516148A}"/>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39464439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5CABD8-085C-886B-DA99-D41ACC6F5BD4}"/>
              </a:ext>
            </a:extLst>
          </p:cNvPr>
          <p:cNvSpPr>
            <a:spLocks noGrp="1"/>
          </p:cNvSpPr>
          <p:nvPr>
            <p:ph type="title" orient="vert"/>
          </p:nvPr>
        </p:nvSpPr>
        <p:spPr>
          <a:xfrm>
            <a:off x="9340948" y="432000"/>
            <a:ext cx="2419200" cy="5760000"/>
          </a:xfrm>
          <a:prstGeom prst="rect">
            <a:avLst/>
          </a:prstGeom>
        </p:spPr>
        <p:txBody>
          <a:bodyPr vert="eaVert" lIns="108000" tIns="108000" rIns="108000" bIns="108000"/>
          <a:lstStyle>
            <a:lvl1pPr>
              <a:defRPr sz="2800" b="1">
                <a:solidFill>
                  <a:schemeClr val="tx1"/>
                </a:solidFill>
              </a:defRPr>
            </a:lvl1pPr>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66E5B32D-FB98-BDCE-06F1-4B43A4B3EF1C}"/>
              </a:ext>
            </a:extLst>
          </p:cNvPr>
          <p:cNvSpPr>
            <a:spLocks noGrp="1"/>
          </p:cNvSpPr>
          <p:nvPr>
            <p:ph type="body" orient="vert" idx="1"/>
          </p:nvPr>
        </p:nvSpPr>
        <p:spPr>
          <a:xfrm>
            <a:off x="432000" y="432000"/>
            <a:ext cx="8712563" cy="5760000"/>
          </a:xfrm>
          <a:prstGeom prst="rect">
            <a:avLst/>
          </a:prstGeom>
        </p:spPr>
        <p:txBody>
          <a:bodyPr vert="eaVert" lIns="108000" tIns="72000" rIns="108000" bIns="108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2" name="Rectangle 11">
            <a:extLst>
              <a:ext uri="{FF2B5EF4-FFF2-40B4-BE49-F238E27FC236}">
                <a16:creationId xmlns:a16="http://schemas.microsoft.com/office/drawing/2014/main" id="{7BDA35CD-265E-FD99-B312-C944F0E79463}"/>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3" name="Picture 12">
            <a:extLst>
              <a:ext uri="{FF2B5EF4-FFF2-40B4-BE49-F238E27FC236}">
                <a16:creationId xmlns:a16="http://schemas.microsoft.com/office/drawing/2014/main" id="{48BED17D-A071-62E5-FE71-518543CBB20D}"/>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302308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gs>
            <a:gs pos="100000">
              <a:schemeClr val="accent1"/>
            </a:gs>
          </a:gsLst>
          <a:lin ang="27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7822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72"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49463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3" r:id="rId7"/>
    <p:sldLayoutId id="2147483667" r:id="rId8"/>
    <p:sldLayoutId id="2147483668" r:id="rId9"/>
    <p:sldLayoutId id="2147483669" r:id="rId10"/>
    <p:sldLayoutId id="2147483670" r:id="rId11"/>
    <p:sldLayoutId id="214748367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1.xml"/><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6.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66E0A8F2-1AEE-35F5-9838-2105722969E3}"/>
              </a:ext>
            </a:extLst>
          </p:cNvPr>
          <p:cNvSpPr>
            <a:spLocks noGrp="1"/>
          </p:cNvSpPr>
          <p:nvPr>
            <p:ph idx="1"/>
          </p:nvPr>
        </p:nvSpPr>
        <p:spPr>
          <a:xfrm>
            <a:off x="277933" y="1156997"/>
            <a:ext cx="11647367" cy="5008307"/>
          </a:xfrm>
        </p:spPr>
        <p:txBody>
          <a:bodyPr>
            <a:noAutofit/>
          </a:bodyPr>
          <a:lstStyle/>
          <a:p>
            <a:pPr marL="0" indent="0">
              <a:lnSpc>
                <a:spcPct val="100000"/>
              </a:lnSpc>
              <a:spcBef>
                <a:spcPts val="0"/>
              </a:spcBef>
              <a:spcAft>
                <a:spcPts val="600"/>
              </a:spcAft>
              <a:buNone/>
            </a:pPr>
            <a:r>
              <a:rPr lang="en-US" sz="1800" b="1" dirty="0"/>
              <a:t>Session Overview: </a:t>
            </a:r>
            <a:r>
              <a:rPr lang="en-US" sz="1800" dirty="0"/>
              <a:t>This presentation is the Sergeant at Arms breakout session for the Round 2 Mid-Year Club Officer Training (COT). It </a:t>
            </a:r>
            <a:r>
              <a:rPr lang="en-GB" sz="1800" dirty="0"/>
              <a:t>is designed as a mid-term check-in to assess progress, tackle challenges, and strategize for a successful second half of the year. It </a:t>
            </a:r>
            <a:r>
              <a:rPr lang="en-US" sz="1800" dirty="0"/>
              <a:t>is part of a larger training event that starts with General Session Part 1 for all club officers followed by the individual club officer breakout sessions (like this one) and ends with General Session Part 2 for all club officers.</a:t>
            </a:r>
          </a:p>
          <a:p>
            <a:pPr marL="0" indent="0">
              <a:lnSpc>
                <a:spcPct val="100000"/>
              </a:lnSpc>
              <a:spcBef>
                <a:spcPts val="0"/>
              </a:spcBef>
              <a:spcAft>
                <a:spcPts val="600"/>
              </a:spcAft>
              <a:buNone/>
            </a:pPr>
            <a:r>
              <a:rPr lang="en-US" sz="1800" b="1" dirty="0"/>
              <a:t>Facilitator Notes:  </a:t>
            </a:r>
            <a:r>
              <a:rPr lang="en-US" sz="1800" dirty="0"/>
              <a:t>Each slide contains detailed facilitator notes to guide your presentation. Review the facilitator notes thoroughly to prepare to train the session. Use the notes as a guide rather than a script that must be stated “word-for-word”. Adapt the language to your personal style. </a:t>
            </a:r>
          </a:p>
          <a:p>
            <a:pPr marL="0" indent="0">
              <a:lnSpc>
                <a:spcPct val="100000"/>
              </a:lnSpc>
              <a:spcBef>
                <a:spcPts val="0"/>
              </a:spcBef>
              <a:spcAft>
                <a:spcPts val="600"/>
              </a:spcAft>
              <a:buNone/>
            </a:pPr>
            <a:r>
              <a:rPr lang="en-US" sz="1800" b="1" dirty="0"/>
              <a:t>Timing:</a:t>
            </a:r>
            <a:r>
              <a:rPr lang="en-US" sz="1800" dirty="0"/>
              <a:t> The </a:t>
            </a:r>
            <a:r>
              <a:rPr lang="en-GB" sz="1800" dirty="0"/>
              <a:t>facilitator notes begin with the estimated time to present the individual slide and then the overall elapsed session time. We </a:t>
            </a:r>
            <a:r>
              <a:rPr lang="en-US" sz="1800" dirty="0"/>
              <a:t>recommend 75 minutes for each individual club officer breakout session, but have included the estimated times for each slide and elapsed session times for a 60-minute session AND a 75-minute session.</a:t>
            </a:r>
          </a:p>
          <a:p>
            <a:pPr marL="0" indent="0">
              <a:lnSpc>
                <a:spcPct val="100000"/>
              </a:lnSpc>
              <a:spcBef>
                <a:spcPts val="0"/>
              </a:spcBef>
              <a:spcAft>
                <a:spcPts val="600"/>
              </a:spcAft>
              <a:buNone/>
            </a:pPr>
            <a:r>
              <a:rPr lang="en-US" sz="1800" b="1" dirty="0"/>
              <a:t>Practice for Proficiency:</a:t>
            </a:r>
            <a:r>
              <a:rPr lang="en-US" sz="1800" dirty="0"/>
              <a:t> This training includes questions and case studies that </a:t>
            </a:r>
            <a:r>
              <a:rPr lang="en-GB" sz="1800" dirty="0"/>
              <a:t>MUST be reviewed and practiced for training effectiveness. </a:t>
            </a:r>
            <a:r>
              <a:rPr lang="en-US" sz="1800" dirty="0"/>
              <a:t>Please review the facilitator notes and practice delivering the presentation multiple times until you feel confident. Your familiarity with the content is key to an effective session.</a:t>
            </a:r>
          </a:p>
          <a:p>
            <a:pPr marL="0" indent="0">
              <a:lnSpc>
                <a:spcPct val="100000"/>
              </a:lnSpc>
              <a:spcBef>
                <a:spcPts val="0"/>
              </a:spcBef>
              <a:spcAft>
                <a:spcPts val="600"/>
              </a:spcAft>
              <a:buNone/>
            </a:pPr>
            <a:r>
              <a:rPr lang="en-US" sz="1800" b="1" dirty="0"/>
              <a:t>Action Cues:</a:t>
            </a:r>
            <a:r>
              <a:rPr lang="en-US" sz="1800" dirty="0"/>
              <a:t> Parentheses ( ) denote instructions for you, the facilitator, to </a:t>
            </a:r>
            <a:r>
              <a:rPr lang="en-US" sz="1800" i="1" dirty="0"/>
              <a:t>DO</a:t>
            </a:r>
            <a:r>
              <a:rPr lang="en-US" sz="1800" dirty="0"/>
              <a:t>—such as launching a poll, asking a question, or directing participants to a handout.</a:t>
            </a:r>
          </a:p>
          <a:p>
            <a:pPr marL="0" indent="0">
              <a:lnSpc>
                <a:spcPct val="100000"/>
              </a:lnSpc>
              <a:spcBef>
                <a:spcPts val="0"/>
              </a:spcBef>
              <a:buNone/>
            </a:pPr>
            <a:endParaRPr lang="en-US" sz="1600" dirty="0"/>
          </a:p>
        </p:txBody>
      </p:sp>
      <p:sp>
        <p:nvSpPr>
          <p:cNvPr id="9" name="Title 1">
            <a:extLst>
              <a:ext uri="{FF2B5EF4-FFF2-40B4-BE49-F238E27FC236}">
                <a16:creationId xmlns:a16="http://schemas.microsoft.com/office/drawing/2014/main" id="{28A9FAF9-395E-6C4B-E05D-92ADB4786968}"/>
              </a:ext>
            </a:extLst>
          </p:cNvPr>
          <p:cNvSpPr>
            <a:spLocks noGrp="1"/>
          </p:cNvSpPr>
          <p:nvPr>
            <p:ph type="title"/>
          </p:nvPr>
        </p:nvSpPr>
        <p:spPr>
          <a:xfrm>
            <a:off x="277934" y="295773"/>
            <a:ext cx="11914066" cy="649224"/>
          </a:xfrm>
        </p:spPr>
        <p:txBody>
          <a:bodyPr>
            <a:normAutofit/>
          </a:bodyPr>
          <a:lstStyle/>
          <a:p>
            <a:r>
              <a:rPr lang="en-GB" dirty="0"/>
              <a:t>Facilitator Instructions </a:t>
            </a:r>
            <a:r>
              <a:rPr lang="en-US" noProof="0" dirty="0">
                <a:solidFill>
                  <a:srgbClr val="FF0000"/>
                </a:solidFill>
              </a:rPr>
              <a:t>(not for presentation)</a:t>
            </a:r>
            <a:endParaRPr lang="en-GB" dirty="0">
              <a:solidFill>
                <a:srgbClr val="FF0000"/>
              </a:solidFill>
            </a:endParaRPr>
          </a:p>
        </p:txBody>
      </p:sp>
    </p:spTree>
    <p:extLst>
      <p:ext uri="{BB962C8B-B14F-4D97-AF65-F5344CB8AC3E}">
        <p14:creationId xmlns:p14="http://schemas.microsoft.com/office/powerpoint/2010/main" val="2994649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E9738-DB49-3BF1-3AF4-0F19CD011095}"/>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DC68C7A5-3030-7DDB-3B70-80BA91B86F09}"/>
              </a:ext>
            </a:extLst>
          </p:cNvPr>
          <p:cNvSpPr>
            <a:spLocks noGrp="1"/>
          </p:cNvSpPr>
          <p:nvPr>
            <p:ph idx="1"/>
          </p:nvPr>
        </p:nvSpPr>
        <p:spPr>
          <a:xfrm>
            <a:off x="277933" y="1156997"/>
            <a:ext cx="11647367" cy="5008307"/>
          </a:xfrm>
        </p:spPr>
        <p:txBody>
          <a:bodyPr>
            <a:noAutofit/>
          </a:bodyPr>
          <a:lstStyle/>
          <a:p>
            <a:pPr marL="0" indent="0">
              <a:lnSpc>
                <a:spcPct val="100000"/>
              </a:lnSpc>
              <a:spcBef>
                <a:spcPts val="0"/>
              </a:spcBef>
              <a:spcAft>
                <a:spcPts val="600"/>
              </a:spcAft>
              <a:buNone/>
            </a:pPr>
            <a:r>
              <a:rPr lang="en-US" sz="1800" b="1" dirty="0"/>
              <a:t>Interaction: </a:t>
            </a:r>
            <a:r>
              <a:rPr lang="en-US" sz="1800" dirty="0"/>
              <a:t>Audience engagement is crucial for a successful training. Use the following methods based on meeting format.</a:t>
            </a:r>
          </a:p>
          <a:p>
            <a:pPr>
              <a:lnSpc>
                <a:spcPct val="100000"/>
              </a:lnSpc>
              <a:spcBef>
                <a:spcPts val="0"/>
              </a:spcBef>
              <a:spcAft>
                <a:spcPts val="600"/>
              </a:spcAft>
            </a:pPr>
            <a:r>
              <a:rPr lang="en-US" sz="1800" b="1" dirty="0"/>
              <a:t>Online:</a:t>
            </a:r>
            <a:r>
              <a:rPr lang="en-US" sz="1800" dirty="0"/>
              <a:t> Ask participants to enter their concise responses to questions in the chat. Coordinate with a Chat Master to share a small number of their responses verbally.</a:t>
            </a:r>
          </a:p>
          <a:p>
            <a:pPr>
              <a:lnSpc>
                <a:spcPct val="100000"/>
              </a:lnSpc>
              <a:spcBef>
                <a:spcPts val="0"/>
              </a:spcBef>
              <a:spcAft>
                <a:spcPts val="600"/>
              </a:spcAft>
            </a:pPr>
            <a:r>
              <a:rPr lang="en-US" sz="1800" b="1" dirty="0"/>
              <a:t>Onsite:</a:t>
            </a:r>
            <a:r>
              <a:rPr lang="en-US" sz="1800" dirty="0"/>
              <a:t> Ask a few participants to verbalize their responses succinctly in one sentence or less.</a:t>
            </a:r>
          </a:p>
          <a:p>
            <a:pPr>
              <a:lnSpc>
                <a:spcPct val="100000"/>
              </a:lnSpc>
              <a:spcBef>
                <a:spcPts val="0"/>
              </a:spcBef>
              <a:spcAft>
                <a:spcPts val="600"/>
              </a:spcAft>
            </a:pPr>
            <a:r>
              <a:rPr lang="en-US" sz="1800" b="1" dirty="0"/>
              <a:t>Hybrid:</a:t>
            </a:r>
            <a:r>
              <a:rPr lang="en-US" sz="1800" dirty="0"/>
              <a:t> Use both methods stated above to engage your in-person and online audiences.</a:t>
            </a:r>
          </a:p>
          <a:p>
            <a:pPr marL="0" indent="0">
              <a:lnSpc>
                <a:spcPct val="100000"/>
              </a:lnSpc>
              <a:spcBef>
                <a:spcPts val="0"/>
              </a:spcBef>
              <a:spcAft>
                <a:spcPts val="600"/>
              </a:spcAft>
              <a:buNone/>
            </a:pPr>
            <a:r>
              <a:rPr lang="en-US" sz="1800" b="1" dirty="0"/>
              <a:t>Technical Support (Zoom/Chat Masters): </a:t>
            </a:r>
            <a:r>
              <a:rPr lang="en-US" sz="1800" dirty="0"/>
              <a:t>For any online or hybrid training, sufficient District technical support is essential. To facilitate seamless interaction and manage the technical aspects of the session, please ensure at least one dedicated Zoom Master and one Chat Master are assigned to the main room, and as often as possible, assign technical support to each breakout room.</a:t>
            </a:r>
          </a:p>
          <a:p>
            <a:pPr marL="0" indent="0">
              <a:lnSpc>
                <a:spcPct val="100000"/>
              </a:lnSpc>
              <a:spcBef>
                <a:spcPts val="0"/>
              </a:spcBef>
              <a:spcAft>
                <a:spcPts val="600"/>
              </a:spcAft>
              <a:buNone/>
            </a:pPr>
            <a:r>
              <a:rPr lang="en-US" sz="1800" b="1" dirty="0"/>
              <a:t>Customizing the session</a:t>
            </a:r>
            <a:r>
              <a:rPr lang="en-US" sz="1800" dirty="0"/>
              <a:t>: This session includes several quiz questions and case studies. Choose the quiz questions and case studies most relevant to your participants and “</a:t>
            </a:r>
            <a:r>
              <a:rPr lang="en-US" sz="1800" b="1" dirty="0"/>
              <a:t>hide</a:t>
            </a:r>
            <a:r>
              <a:rPr lang="en-US" sz="1800" dirty="0"/>
              <a:t>” the slides with questions and case studies you will </a:t>
            </a:r>
            <a:r>
              <a:rPr lang="en-US" sz="1800" b="1" dirty="0"/>
              <a:t>not</a:t>
            </a:r>
            <a:r>
              <a:rPr lang="en-US" sz="1800" dirty="0"/>
              <a:t> use. This session is planned for 75 minutes but you may adapt it to 60 minutes by “</a:t>
            </a:r>
            <a:r>
              <a:rPr lang="en-US" sz="1800" b="1" dirty="0"/>
              <a:t>hiding</a:t>
            </a:r>
            <a:r>
              <a:rPr lang="en-US" sz="1800" dirty="0"/>
              <a:t>” more questions and using only one case study.</a:t>
            </a:r>
            <a:endParaRPr lang="en-GB" sz="1800" dirty="0"/>
          </a:p>
          <a:p>
            <a:pPr marL="0" indent="0">
              <a:lnSpc>
                <a:spcPct val="100000"/>
              </a:lnSpc>
              <a:spcBef>
                <a:spcPts val="0"/>
              </a:spcBef>
              <a:buNone/>
            </a:pPr>
            <a:endParaRPr lang="en-US" sz="1600" dirty="0"/>
          </a:p>
        </p:txBody>
      </p:sp>
      <p:sp>
        <p:nvSpPr>
          <p:cNvPr id="5" name="Title 1">
            <a:extLst>
              <a:ext uri="{FF2B5EF4-FFF2-40B4-BE49-F238E27FC236}">
                <a16:creationId xmlns:a16="http://schemas.microsoft.com/office/drawing/2014/main" id="{BF1147AB-D74A-450C-651D-4A43672E86BD}"/>
              </a:ext>
            </a:extLst>
          </p:cNvPr>
          <p:cNvSpPr>
            <a:spLocks noGrp="1"/>
          </p:cNvSpPr>
          <p:nvPr>
            <p:ph type="title"/>
          </p:nvPr>
        </p:nvSpPr>
        <p:spPr>
          <a:xfrm>
            <a:off x="277934" y="295773"/>
            <a:ext cx="11914066" cy="649224"/>
          </a:xfrm>
        </p:spPr>
        <p:txBody>
          <a:bodyPr>
            <a:normAutofit/>
          </a:bodyPr>
          <a:lstStyle/>
          <a:p>
            <a:r>
              <a:rPr lang="en-GB" dirty="0"/>
              <a:t>Facilitator Instructions (cont’d) </a:t>
            </a:r>
            <a:r>
              <a:rPr lang="en-US" noProof="0" dirty="0">
                <a:solidFill>
                  <a:srgbClr val="FF0000"/>
                </a:solidFill>
              </a:rPr>
              <a:t>(not for presentation)</a:t>
            </a:r>
            <a:endParaRPr lang="en-GB" dirty="0">
              <a:solidFill>
                <a:srgbClr val="FF0000"/>
              </a:solidFill>
            </a:endParaRPr>
          </a:p>
        </p:txBody>
      </p:sp>
    </p:spTree>
    <p:extLst>
      <p:ext uri="{BB962C8B-B14F-4D97-AF65-F5344CB8AC3E}">
        <p14:creationId xmlns:p14="http://schemas.microsoft.com/office/powerpoint/2010/main" val="4240384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FA790-945F-CE53-BBE7-B6CA90E072A9}"/>
              </a:ext>
            </a:extLst>
          </p:cNvPr>
          <p:cNvSpPr>
            <a:spLocks noGrp="1"/>
          </p:cNvSpPr>
          <p:nvPr>
            <p:ph type="ctrTitle"/>
          </p:nvPr>
        </p:nvSpPr>
        <p:spPr/>
        <p:txBody>
          <a:bodyPr/>
          <a:lstStyle/>
          <a:p>
            <a:r>
              <a:rPr lang="en-US" dirty="0"/>
              <a:t>Sergeant at Arms Training</a:t>
            </a:r>
          </a:p>
        </p:txBody>
      </p:sp>
      <p:sp>
        <p:nvSpPr>
          <p:cNvPr id="3" name="Subtitle 2">
            <a:extLst>
              <a:ext uri="{FF2B5EF4-FFF2-40B4-BE49-F238E27FC236}">
                <a16:creationId xmlns:a16="http://schemas.microsoft.com/office/drawing/2014/main" id="{D1D2BBE1-CC04-0DF5-342E-1DE809D7270C}"/>
              </a:ext>
            </a:extLst>
          </p:cNvPr>
          <p:cNvSpPr>
            <a:spLocks noGrp="1"/>
          </p:cNvSpPr>
          <p:nvPr>
            <p:ph type="subTitle" idx="1"/>
          </p:nvPr>
        </p:nvSpPr>
        <p:spPr/>
        <p:txBody>
          <a:bodyPr/>
          <a:lstStyle/>
          <a:p>
            <a:r>
              <a:rPr lang="en-US" dirty="0"/>
              <a:t>Round 2: Mid-Year Training</a:t>
            </a:r>
          </a:p>
        </p:txBody>
      </p:sp>
    </p:spTree>
    <p:extLst>
      <p:ext uri="{BB962C8B-B14F-4D97-AF65-F5344CB8AC3E}">
        <p14:creationId xmlns:p14="http://schemas.microsoft.com/office/powerpoint/2010/main" val="3520582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57079EB8-1AA9-5AB4-0E1B-156CD4349874}"/>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6" name="Google Shape;293;p38">
            <a:extLst>
              <a:ext uri="{FF2B5EF4-FFF2-40B4-BE49-F238E27FC236}">
                <a16:creationId xmlns:a16="http://schemas.microsoft.com/office/drawing/2014/main" id="{F32C79BF-5E6C-84AF-F48E-AA52D17E98F6}"/>
              </a:ext>
            </a:extLst>
          </p:cNvPr>
          <p:cNvSpPr txBox="1"/>
          <p:nvPr/>
        </p:nvSpPr>
        <p:spPr>
          <a:xfrm>
            <a:off x="6410300" y="1219200"/>
            <a:ext cx="4095710" cy="353938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699" tIns="45699" rIns="45699" bIns="45699">
            <a:spAutoFit/>
          </a:bodyPr>
          <a:lstStyle/>
          <a:p>
            <a:pPr>
              <a:defRPr sz="2800">
                <a:solidFill>
                  <a:srgbClr val="00374A"/>
                </a:solidFill>
                <a:latin typeface="Arial"/>
                <a:ea typeface="Arial"/>
                <a:cs typeface="Arial"/>
                <a:sym typeface="Arial"/>
              </a:defRPr>
            </a:pPr>
            <a:r>
              <a:rPr dirty="0"/>
              <a:t>Refresher</a:t>
            </a:r>
            <a:endParaRPr dirty="0">
              <a:solidFill>
                <a:srgbClr val="FFFFFF"/>
              </a:solidFill>
            </a:endParaRPr>
          </a:p>
          <a:p>
            <a:pPr>
              <a:defRPr sz="2800">
                <a:solidFill>
                  <a:srgbClr val="00374A"/>
                </a:solidFill>
                <a:latin typeface="Arial"/>
                <a:ea typeface="Arial"/>
                <a:cs typeface="Arial"/>
                <a:sym typeface="Arial"/>
              </a:defRPr>
            </a:pPr>
            <a:r>
              <a:rPr dirty="0"/>
              <a:t>Where Are We Now?</a:t>
            </a:r>
            <a:endParaRPr dirty="0">
              <a:solidFill>
                <a:srgbClr val="FFFFFF"/>
              </a:solidFill>
            </a:endParaRPr>
          </a:p>
          <a:p>
            <a:pPr>
              <a:defRPr sz="2800">
                <a:solidFill>
                  <a:srgbClr val="00374A"/>
                </a:solidFill>
                <a:latin typeface="Arial"/>
                <a:ea typeface="Arial"/>
                <a:cs typeface="Arial"/>
                <a:sym typeface="Arial"/>
              </a:defRPr>
            </a:pPr>
            <a:r>
              <a:rPr dirty="0"/>
              <a:t>Where Are We Going?</a:t>
            </a:r>
          </a:p>
          <a:p>
            <a:pPr>
              <a:defRPr sz="2800">
                <a:solidFill>
                  <a:srgbClr val="00374A"/>
                </a:solidFill>
                <a:latin typeface="Arial"/>
                <a:ea typeface="Arial"/>
                <a:cs typeface="Arial"/>
                <a:sym typeface="Arial"/>
              </a:defRPr>
            </a:pPr>
            <a:r>
              <a:rPr dirty="0"/>
              <a:t>Case Studies</a:t>
            </a:r>
          </a:p>
          <a:p>
            <a:pPr>
              <a:defRPr sz="2800">
                <a:solidFill>
                  <a:srgbClr val="00374A"/>
                </a:solidFill>
                <a:latin typeface="Arial"/>
                <a:ea typeface="Arial"/>
                <a:cs typeface="Arial"/>
                <a:sym typeface="Arial"/>
              </a:defRPr>
            </a:pPr>
            <a:r>
              <a:rPr dirty="0"/>
              <a:t>Succession Planning</a:t>
            </a:r>
            <a:endParaRPr dirty="0">
              <a:solidFill>
                <a:srgbClr val="FFFFFF"/>
              </a:solidFill>
            </a:endParaRPr>
          </a:p>
          <a:p>
            <a:pPr>
              <a:defRPr sz="2800">
                <a:solidFill>
                  <a:srgbClr val="00374A"/>
                </a:solidFill>
                <a:latin typeface="Arial"/>
                <a:ea typeface="Arial"/>
                <a:cs typeface="Arial"/>
                <a:sym typeface="Arial"/>
              </a:defRPr>
            </a:pPr>
            <a:r>
              <a:rPr dirty="0"/>
              <a:t>Q&amp;A</a:t>
            </a:r>
            <a:endParaRPr dirty="0">
              <a:solidFill>
                <a:srgbClr val="FFFFFF"/>
              </a:solidFill>
            </a:endParaRPr>
          </a:p>
          <a:p>
            <a:pPr>
              <a:defRPr sz="2800">
                <a:solidFill>
                  <a:srgbClr val="00374A"/>
                </a:solidFill>
                <a:latin typeface="Arial"/>
                <a:ea typeface="Arial"/>
                <a:cs typeface="Arial"/>
                <a:sym typeface="Arial"/>
              </a:defRPr>
            </a:pPr>
            <a:r>
              <a:rPr dirty="0"/>
              <a:t>Next Steps</a:t>
            </a:r>
            <a:br>
              <a:rPr dirty="0"/>
            </a:br>
            <a:endParaRPr dirty="0"/>
          </a:p>
        </p:txBody>
      </p:sp>
      <p:sp>
        <p:nvSpPr>
          <p:cNvPr id="7" name="Title 3">
            <a:extLst>
              <a:ext uri="{FF2B5EF4-FFF2-40B4-BE49-F238E27FC236}">
                <a16:creationId xmlns:a16="http://schemas.microsoft.com/office/drawing/2014/main" id="{EDC58EB4-4C1A-7A7B-40CF-99B9D65AF5A9}"/>
              </a:ext>
            </a:extLst>
          </p:cNvPr>
          <p:cNvSpPr txBox="1">
            <a:spLocks noGrp="1"/>
          </p:cNvSpPr>
          <p:nvPr>
            <p:ph type="title"/>
          </p:nvPr>
        </p:nvSpPr>
        <p:spPr>
          <a:xfrm>
            <a:off x="2105247" y="1219200"/>
            <a:ext cx="2936654" cy="720000"/>
          </a:xfrm>
          <a:prstGeom prst="rect">
            <a:avLst/>
          </a:prstGeom>
        </p:spPr>
        <p:txBody>
          <a:bodyPr/>
          <a:lstStyle>
            <a:lvl1pPr algn="l" defTabSz="868680">
              <a:defRPr sz="4560">
                <a:solidFill>
                  <a:srgbClr val="00374A"/>
                </a:solidFill>
              </a:defRPr>
            </a:lvl1pPr>
          </a:lstStyle>
          <a:p>
            <a:r>
              <a:rPr sz="3600" dirty="0"/>
              <a:t>Agenda</a:t>
            </a:r>
          </a:p>
        </p:txBody>
      </p:sp>
    </p:spTree>
    <p:extLst>
      <p:ext uri="{BB962C8B-B14F-4D97-AF65-F5344CB8AC3E}">
        <p14:creationId xmlns:p14="http://schemas.microsoft.com/office/powerpoint/2010/main" val="823533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C7C4E61-A3CE-9A58-7AD8-D0F3EAF6C966}"/>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01339BD6-5BB5-F0CC-FD04-39008F95A91D}"/>
              </a:ext>
            </a:extLst>
          </p:cNvPr>
          <p:cNvSpPr>
            <a:spLocks noGrp="1"/>
          </p:cNvSpPr>
          <p:nvPr>
            <p:ph type="title"/>
          </p:nvPr>
        </p:nvSpPr>
        <p:spPr>
          <a:xfrm>
            <a:off x="4737100" y="2692572"/>
            <a:ext cx="4043900" cy="1472855"/>
          </a:xfrm>
        </p:spPr>
        <p:txBody>
          <a:bodyPr/>
          <a:lstStyle/>
          <a:p>
            <a:pPr>
              <a:lnSpc>
                <a:spcPct val="100000"/>
              </a:lnSpc>
            </a:pPr>
            <a:r>
              <a:rPr lang="en-US" sz="3600" dirty="0">
                <a:solidFill>
                  <a:schemeClr val="accent1"/>
                </a:solidFill>
              </a:rPr>
              <a:t>Sergeant At Arms</a:t>
            </a:r>
            <a:br>
              <a:rPr lang="en-US" sz="3600" dirty="0">
                <a:solidFill>
                  <a:schemeClr val="accent1"/>
                </a:solidFill>
              </a:rPr>
            </a:br>
            <a:r>
              <a:rPr lang="en-US" sz="3600" dirty="0">
                <a:solidFill>
                  <a:schemeClr val="accent1"/>
                </a:solidFill>
              </a:rPr>
              <a:t>Refresher</a:t>
            </a:r>
          </a:p>
        </p:txBody>
      </p:sp>
    </p:spTree>
    <p:extLst>
      <p:ext uri="{BB962C8B-B14F-4D97-AF65-F5344CB8AC3E}">
        <p14:creationId xmlns:p14="http://schemas.microsoft.com/office/powerpoint/2010/main" val="3719853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F54A0-DD8F-40D3-9FF5-991C16669820}"/>
              </a:ext>
            </a:extLst>
          </p:cNvPr>
          <p:cNvSpPr>
            <a:spLocks noGrp="1"/>
          </p:cNvSpPr>
          <p:nvPr>
            <p:ph type="title"/>
          </p:nvPr>
        </p:nvSpPr>
        <p:spPr/>
        <p:txBody>
          <a:bodyPr/>
          <a:lstStyle/>
          <a:p>
            <a:r>
              <a:rPr lang="en-US" sz="3600" dirty="0"/>
              <a:t>Club Success Cycle</a:t>
            </a:r>
          </a:p>
        </p:txBody>
      </p:sp>
      <p:sp>
        <p:nvSpPr>
          <p:cNvPr id="3" name="Content Placeholder 2">
            <a:extLst>
              <a:ext uri="{FF2B5EF4-FFF2-40B4-BE49-F238E27FC236}">
                <a16:creationId xmlns:a16="http://schemas.microsoft.com/office/drawing/2014/main" id="{79E84BF2-48AE-C541-74AB-F00B3A868465}"/>
              </a:ext>
            </a:extLst>
          </p:cNvPr>
          <p:cNvSpPr>
            <a:spLocks noGrp="1"/>
          </p:cNvSpPr>
          <p:nvPr>
            <p:ph idx="1"/>
          </p:nvPr>
        </p:nvSpPr>
        <p:spPr/>
        <p:txBody>
          <a:bodyPr/>
          <a:lstStyle/>
          <a:p>
            <a:pPr>
              <a:lnSpc>
                <a:spcPct val="100000"/>
              </a:lnSpc>
              <a:spcAft>
                <a:spcPts val="600"/>
              </a:spcAft>
              <a:buClr>
                <a:srgbClr val="0073C8"/>
              </a:buClr>
            </a:pPr>
            <a:r>
              <a:rPr lang="en-US" b="1" dirty="0">
                <a:solidFill>
                  <a:srgbClr val="0073C8"/>
                </a:solidFill>
              </a:rPr>
              <a:t>Vice President Public Relations</a:t>
            </a:r>
          </a:p>
          <a:p>
            <a:pPr>
              <a:lnSpc>
                <a:spcPct val="100000"/>
              </a:lnSpc>
              <a:spcAft>
                <a:spcPts val="600"/>
              </a:spcAft>
            </a:pPr>
            <a:r>
              <a:rPr lang="en-US" b="1" dirty="0"/>
              <a:t>Sergeant at Arms</a:t>
            </a:r>
          </a:p>
          <a:p>
            <a:pPr>
              <a:lnSpc>
                <a:spcPct val="100000"/>
              </a:lnSpc>
              <a:spcAft>
                <a:spcPts val="600"/>
              </a:spcAft>
              <a:buClr>
                <a:srgbClr val="02B752"/>
              </a:buClr>
            </a:pPr>
            <a:r>
              <a:rPr lang="en-US" b="1" dirty="0">
                <a:solidFill>
                  <a:srgbClr val="02B752"/>
                </a:solidFill>
              </a:rPr>
              <a:t>Vice President Membership</a:t>
            </a:r>
          </a:p>
          <a:p>
            <a:pPr>
              <a:lnSpc>
                <a:spcPct val="100000"/>
              </a:lnSpc>
              <a:spcAft>
                <a:spcPts val="600"/>
              </a:spcAft>
              <a:buClr>
                <a:srgbClr val="FFC700"/>
              </a:buClr>
            </a:pPr>
            <a:r>
              <a:rPr lang="en-US" b="1" dirty="0">
                <a:solidFill>
                  <a:srgbClr val="FFC700"/>
                </a:solidFill>
              </a:rPr>
              <a:t>Vice President Education</a:t>
            </a:r>
          </a:p>
          <a:p>
            <a:pPr lvl="0">
              <a:lnSpc>
                <a:spcPct val="100000"/>
              </a:lnSpc>
              <a:spcAft>
                <a:spcPts val="600"/>
              </a:spcAft>
              <a:buClr>
                <a:srgbClr val="C70100"/>
              </a:buClr>
              <a:defRPr/>
            </a:pPr>
            <a:r>
              <a:rPr lang="en-GB" b="1" dirty="0">
                <a:solidFill>
                  <a:srgbClr val="C70100"/>
                </a:solidFill>
              </a:rPr>
              <a:t>President</a:t>
            </a:r>
            <a:endParaRPr lang="en-GB" dirty="0">
              <a:solidFill>
                <a:srgbClr val="C70100"/>
              </a:solidFill>
            </a:endParaRPr>
          </a:p>
          <a:p>
            <a:pPr lvl="0">
              <a:lnSpc>
                <a:spcPct val="100000"/>
              </a:lnSpc>
              <a:spcAft>
                <a:spcPts val="600"/>
              </a:spcAft>
              <a:buClr>
                <a:srgbClr val="772432"/>
              </a:buClr>
              <a:defRPr/>
            </a:pPr>
            <a:r>
              <a:rPr lang="en-GB" b="1" dirty="0">
                <a:solidFill>
                  <a:srgbClr val="000000"/>
                </a:solidFill>
              </a:rPr>
              <a:t>Secretary</a:t>
            </a:r>
            <a:endParaRPr lang="en-GB" dirty="0">
              <a:solidFill>
                <a:srgbClr val="000000"/>
              </a:solidFill>
            </a:endParaRPr>
          </a:p>
          <a:p>
            <a:pPr lvl="0">
              <a:lnSpc>
                <a:spcPct val="100000"/>
              </a:lnSpc>
              <a:spcAft>
                <a:spcPts val="600"/>
              </a:spcAft>
              <a:buClr>
                <a:srgbClr val="772432"/>
              </a:buClr>
              <a:defRPr/>
            </a:pPr>
            <a:r>
              <a:rPr lang="en-GB" b="1" dirty="0">
                <a:solidFill>
                  <a:srgbClr val="000000"/>
                </a:solidFill>
              </a:rPr>
              <a:t>Treasurer</a:t>
            </a:r>
            <a:endParaRPr lang="en-GB" dirty="0">
              <a:solidFill>
                <a:srgbClr val="000000"/>
              </a:solidFill>
            </a:endParaRPr>
          </a:p>
          <a:p>
            <a:pPr lvl="0">
              <a:lnSpc>
                <a:spcPct val="100000"/>
              </a:lnSpc>
              <a:spcAft>
                <a:spcPts val="600"/>
              </a:spcAft>
              <a:buClr>
                <a:srgbClr val="FF6AFF"/>
              </a:buClr>
              <a:defRPr/>
            </a:pPr>
            <a:r>
              <a:rPr lang="en-GB" b="1" dirty="0">
                <a:solidFill>
                  <a:srgbClr val="FF6AFF"/>
                </a:solidFill>
              </a:rPr>
              <a:t>Advocate - All Members</a:t>
            </a:r>
            <a:endParaRPr lang="en-US" dirty="0"/>
          </a:p>
        </p:txBody>
      </p:sp>
      <p:grpSp>
        <p:nvGrpSpPr>
          <p:cNvPr id="4" name="Group 3">
            <a:extLst>
              <a:ext uri="{FF2B5EF4-FFF2-40B4-BE49-F238E27FC236}">
                <a16:creationId xmlns:a16="http://schemas.microsoft.com/office/drawing/2014/main" id="{25B9E7F1-3C37-639A-DD92-B55836476919}"/>
              </a:ext>
            </a:extLst>
          </p:cNvPr>
          <p:cNvGrpSpPr>
            <a:grpSpLocks noGrp="1" noUngrp="1" noRot="1" noMove="1" noResize="1"/>
          </p:cNvGrpSpPr>
          <p:nvPr/>
        </p:nvGrpSpPr>
        <p:grpSpPr>
          <a:xfrm>
            <a:off x="5393337" y="241906"/>
            <a:ext cx="6450663" cy="5935694"/>
            <a:chOff x="5276796" y="191152"/>
            <a:chExt cx="6450663" cy="6371075"/>
          </a:xfrm>
        </p:grpSpPr>
        <p:sp>
          <p:nvSpPr>
            <p:cNvPr id="5" name="Freeform: Shape 5">
              <a:extLst>
                <a:ext uri="{FF2B5EF4-FFF2-40B4-BE49-F238E27FC236}">
                  <a16:creationId xmlns:a16="http://schemas.microsoft.com/office/drawing/2014/main" id="{CB00364A-2DBB-B0F7-0130-871BAC822F4E}"/>
                </a:ext>
              </a:extLst>
            </p:cNvPr>
            <p:cNvSpPr>
              <a:spLocks noGrp="1" noRot="1" noMove="1" noResize="1" noEditPoints="1" noAdjustHandles="1" noChangeArrowheads="1" noChangeShapeType="1"/>
            </p:cNvSpPr>
            <p:nvPr/>
          </p:nvSpPr>
          <p:spPr>
            <a:xfrm>
              <a:off x="7896127" y="191152"/>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70C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Guest Interest</a:t>
              </a:r>
            </a:p>
          </p:txBody>
        </p:sp>
        <p:sp>
          <p:nvSpPr>
            <p:cNvPr id="6" name="Freeform: Shape 6">
              <a:extLst>
                <a:ext uri="{FF2B5EF4-FFF2-40B4-BE49-F238E27FC236}">
                  <a16:creationId xmlns:a16="http://schemas.microsoft.com/office/drawing/2014/main" id="{5FF98A68-5724-6CF1-1FEA-A8E3E6F4A51F}"/>
                </a:ext>
              </a:extLst>
            </p:cNvPr>
            <p:cNvSpPr>
              <a:spLocks noGrp="1" noRot="1" noMove="1" noResize="1" noEditPoints="1" noAdjustHandles="1" noChangeArrowheads="1" noChangeShapeType="1"/>
            </p:cNvSpPr>
            <p:nvPr/>
          </p:nvSpPr>
          <p:spPr>
            <a:xfrm rot="1200000">
              <a:off x="9187437" y="900642"/>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0" y="88353"/>
                  </a:moveTo>
                  <a:lnTo>
                    <a:pt x="173825" y="88353"/>
                  </a:lnTo>
                  <a:lnTo>
                    <a:pt x="173825" y="0"/>
                  </a:lnTo>
                  <a:lnTo>
                    <a:pt x="347650" y="220882"/>
                  </a:lnTo>
                  <a:lnTo>
                    <a:pt x="173825" y="441764"/>
                  </a:lnTo>
                  <a:lnTo>
                    <a:pt x="173825" y="353411"/>
                  </a:lnTo>
                  <a:lnTo>
                    <a:pt x="0" y="353411"/>
                  </a:lnTo>
                  <a:lnTo>
                    <a:pt x="0" y="88353"/>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8353" rIns="104294" bIns="8835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7" name="Freeform: Shape 7">
              <a:extLst>
                <a:ext uri="{FF2B5EF4-FFF2-40B4-BE49-F238E27FC236}">
                  <a16:creationId xmlns:a16="http://schemas.microsoft.com/office/drawing/2014/main" id="{1C8B8258-5DAE-6707-6E24-30C6ADCF09F9}"/>
                </a:ext>
              </a:extLst>
            </p:cNvPr>
            <p:cNvSpPr>
              <a:spLocks noGrp="1" noRot="1" noMove="1" noResize="1" noEditPoints="1" noAdjustHandles="1" noChangeArrowheads="1" noChangeShapeType="1"/>
            </p:cNvSpPr>
            <p:nvPr/>
          </p:nvSpPr>
          <p:spPr>
            <a:xfrm>
              <a:off x="9605774" y="813412"/>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70C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469" tIns="209469" rIns="209469" bIns="209469"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Research</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8" name="Freeform: Shape 8">
              <a:extLst>
                <a:ext uri="{FF2B5EF4-FFF2-40B4-BE49-F238E27FC236}">
                  <a16:creationId xmlns:a16="http://schemas.microsoft.com/office/drawing/2014/main" id="{43F23ED9-A371-D363-3812-9D44A1D22AC1}"/>
                </a:ext>
              </a:extLst>
            </p:cNvPr>
            <p:cNvSpPr>
              <a:spLocks noGrp="1" noRot="1" noMove="1" noResize="1" noEditPoints="1" noAdjustHandles="1" noChangeArrowheads="1" noChangeShapeType="1"/>
            </p:cNvSpPr>
            <p:nvPr/>
          </p:nvSpPr>
          <p:spPr>
            <a:xfrm rot="3600000">
              <a:off x="10501108" y="1994807"/>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0" y="88353"/>
                  </a:moveTo>
                  <a:lnTo>
                    <a:pt x="173825" y="88353"/>
                  </a:lnTo>
                  <a:lnTo>
                    <a:pt x="173825" y="0"/>
                  </a:lnTo>
                  <a:lnTo>
                    <a:pt x="347650" y="220882"/>
                  </a:lnTo>
                  <a:lnTo>
                    <a:pt x="173825" y="441764"/>
                  </a:lnTo>
                  <a:lnTo>
                    <a:pt x="173825" y="353411"/>
                  </a:lnTo>
                  <a:lnTo>
                    <a:pt x="0" y="353411"/>
                  </a:lnTo>
                  <a:lnTo>
                    <a:pt x="0" y="88353"/>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8352" rIns="104294"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9" name="Freeform: Shape 9">
              <a:extLst>
                <a:ext uri="{FF2B5EF4-FFF2-40B4-BE49-F238E27FC236}">
                  <a16:creationId xmlns:a16="http://schemas.microsoft.com/office/drawing/2014/main" id="{AA0455D0-B6E8-EE21-F751-4FA1C66E3060}"/>
                </a:ext>
              </a:extLst>
            </p:cNvPr>
            <p:cNvSpPr>
              <a:spLocks noGrp="1" noRot="1" noMove="1" noResize="1" noEditPoints="1" noAdjustHandles="1" noChangeArrowheads="1" noChangeShapeType="1"/>
            </p:cNvSpPr>
            <p:nvPr/>
          </p:nvSpPr>
          <p:spPr>
            <a:xfrm>
              <a:off x="10515459" y="2389031"/>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gradFill flip="none" rotWithShape="0">
              <a:gsLst>
                <a:gs pos="0">
                  <a:srgbClr val="0070C0"/>
                </a:gs>
                <a:gs pos="50000">
                  <a:srgbClr val="0070C0">
                    <a:shade val="67500"/>
                    <a:satMod val="115000"/>
                  </a:srgbClr>
                </a:gs>
                <a:gs pos="100000">
                  <a:srgbClr val="00B050"/>
                </a:gs>
              </a:gsLst>
              <a:lin ang="5400000" scaled="1"/>
              <a:tileRect/>
            </a:gra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469" tIns="209469" rIns="209469" bIns="209469"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Meeting</a:t>
              </a:r>
              <a:endParaRPr kumimoji="0" lang="en-US" sz="125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0" name="Freeform: Shape 10">
              <a:extLst>
                <a:ext uri="{FF2B5EF4-FFF2-40B4-BE49-F238E27FC236}">
                  <a16:creationId xmlns:a16="http://schemas.microsoft.com/office/drawing/2014/main" id="{C91F7E17-B359-02AB-4507-2FF19DF6E061}"/>
                </a:ext>
              </a:extLst>
            </p:cNvPr>
            <p:cNvSpPr>
              <a:spLocks noGrp="1" noRot="1" noMove="1" noResize="1" noEditPoints="1" noAdjustHandles="1" noChangeArrowheads="1" noChangeShapeType="1"/>
            </p:cNvSpPr>
            <p:nvPr/>
          </p:nvSpPr>
          <p:spPr>
            <a:xfrm rot="16800000">
              <a:off x="10804123" y="3677398"/>
              <a:ext cx="321906"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4" tIns="88353" rIns="1" bIns="8835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1" name="Freeform: Shape 11">
              <a:extLst>
                <a:ext uri="{FF2B5EF4-FFF2-40B4-BE49-F238E27FC236}">
                  <a16:creationId xmlns:a16="http://schemas.microsoft.com/office/drawing/2014/main" id="{6226F14C-77E9-F258-786D-743067E1A4A4}"/>
                </a:ext>
              </a:extLst>
            </p:cNvPr>
            <p:cNvSpPr>
              <a:spLocks noGrp="1" noRot="1" noMove="1" noResize="1" noEditPoints="1" noAdjustHandles="1" noChangeArrowheads="1" noChangeShapeType="1"/>
            </p:cNvSpPr>
            <p:nvPr/>
          </p:nvSpPr>
          <p:spPr>
            <a:xfrm>
              <a:off x="10199528" y="4180760"/>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B05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Member-ship</a:t>
              </a: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2" name="Freeform: Shape 12">
              <a:extLst>
                <a:ext uri="{FF2B5EF4-FFF2-40B4-BE49-F238E27FC236}">
                  <a16:creationId xmlns:a16="http://schemas.microsoft.com/office/drawing/2014/main" id="{D0EFD9A9-48F0-1B24-5723-73C367A6B696}"/>
                </a:ext>
              </a:extLst>
            </p:cNvPr>
            <p:cNvSpPr>
              <a:spLocks noGrp="1" noRot="1" noMove="1" noResize="1" noEditPoints="1" noAdjustHandles="1" noChangeArrowheads="1" noChangeShapeType="1"/>
            </p:cNvSpPr>
            <p:nvPr/>
          </p:nvSpPr>
          <p:spPr>
            <a:xfrm rot="19200000">
              <a:off x="9954697" y="5161111"/>
              <a:ext cx="321906" cy="409050"/>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4" tIns="88353" rIns="1"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3" name="Freeform: Shape 13">
              <a:extLst>
                <a:ext uri="{FF2B5EF4-FFF2-40B4-BE49-F238E27FC236}">
                  <a16:creationId xmlns:a16="http://schemas.microsoft.com/office/drawing/2014/main" id="{7747474F-083E-EF9D-C643-568649690CE6}"/>
                </a:ext>
              </a:extLst>
            </p:cNvPr>
            <p:cNvSpPr>
              <a:spLocks noGrp="1" noRot="1" noMove="1" noResize="1" noEditPoints="1" noAdjustHandles="1" noChangeArrowheads="1" noChangeShapeType="1"/>
            </p:cNvSpPr>
            <p:nvPr/>
          </p:nvSpPr>
          <p:spPr>
            <a:xfrm>
              <a:off x="8805812" y="5350227"/>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B05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15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Orientation</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4" name="Freeform: Shape 14">
              <a:extLst>
                <a:ext uri="{FF2B5EF4-FFF2-40B4-BE49-F238E27FC236}">
                  <a16:creationId xmlns:a16="http://schemas.microsoft.com/office/drawing/2014/main" id="{960F3A86-4B79-4B53-CB65-F4CE66DBC69B}"/>
                </a:ext>
              </a:extLst>
            </p:cNvPr>
            <p:cNvSpPr>
              <a:spLocks noGrp="1" noRot="1" noMove="1" noResize="1" noEditPoints="1" noAdjustHandles="1" noChangeArrowheads="1" noChangeShapeType="1"/>
            </p:cNvSpPr>
            <p:nvPr/>
          </p:nvSpPr>
          <p:spPr>
            <a:xfrm>
              <a:off x="8350285" y="5751701"/>
              <a:ext cx="321905" cy="409050"/>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5" tIns="88354" rIns="0"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5" name="Freeform: Shape 15">
              <a:extLst>
                <a:ext uri="{FF2B5EF4-FFF2-40B4-BE49-F238E27FC236}">
                  <a16:creationId xmlns:a16="http://schemas.microsoft.com/office/drawing/2014/main" id="{52D74E18-A690-5FC4-69D2-C4B949C203BB}"/>
                </a:ext>
              </a:extLst>
            </p:cNvPr>
            <p:cNvSpPr>
              <a:spLocks noGrp="1" noRot="1" noMove="1" noResize="1" noEditPoints="1" noAdjustHandles="1" noChangeArrowheads="1" noChangeShapeType="1"/>
            </p:cNvSpPr>
            <p:nvPr/>
          </p:nvSpPr>
          <p:spPr>
            <a:xfrm>
              <a:off x="6986443" y="5350227"/>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gradFill flip="none" rotWithShape="0">
              <a:gsLst>
                <a:gs pos="0">
                  <a:srgbClr val="FFC000"/>
                </a:gs>
                <a:gs pos="100000">
                  <a:srgbClr val="00B050">
                    <a:shade val="100000"/>
                    <a:satMod val="115000"/>
                  </a:srgbClr>
                </a:gs>
              </a:gsLst>
              <a:lin ang="2700000" scaled="1"/>
              <a:tileRect/>
            </a:gra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Mentoring</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6" name="Freeform: Shape 16">
              <a:extLst>
                <a:ext uri="{FF2B5EF4-FFF2-40B4-BE49-F238E27FC236}">
                  <a16:creationId xmlns:a16="http://schemas.microsoft.com/office/drawing/2014/main" id="{CC721F1E-75F5-ED9B-556D-4EA3C3FE576F}"/>
                </a:ext>
              </a:extLst>
            </p:cNvPr>
            <p:cNvSpPr>
              <a:spLocks noGrp="1" noRot="1" noMove="1" noResize="1" noEditPoints="1" noAdjustHandles="1" noChangeArrowheads="1" noChangeShapeType="1"/>
            </p:cNvSpPr>
            <p:nvPr/>
          </p:nvSpPr>
          <p:spPr>
            <a:xfrm rot="2400000">
              <a:off x="6741611" y="5172824"/>
              <a:ext cx="321906"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6" tIns="88352" rIns="-1"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7" name="Freeform: Shape 17">
              <a:extLst>
                <a:ext uri="{FF2B5EF4-FFF2-40B4-BE49-F238E27FC236}">
                  <a16:creationId xmlns:a16="http://schemas.microsoft.com/office/drawing/2014/main" id="{92FE4F56-D812-DC78-ED5F-60A1E051D35D}"/>
                </a:ext>
              </a:extLst>
            </p:cNvPr>
            <p:cNvSpPr>
              <a:spLocks noGrp="1" noRot="1" noMove="1" noResize="1" noEditPoints="1" noAdjustHandles="1" noChangeArrowheads="1" noChangeShapeType="1"/>
            </p:cNvSpPr>
            <p:nvPr/>
          </p:nvSpPr>
          <p:spPr>
            <a:xfrm>
              <a:off x="5592727" y="4180760"/>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FFC00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Pathways</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8" name="Freeform: Shape 18">
              <a:extLst>
                <a:ext uri="{FF2B5EF4-FFF2-40B4-BE49-F238E27FC236}">
                  <a16:creationId xmlns:a16="http://schemas.microsoft.com/office/drawing/2014/main" id="{7D2235BD-0FC0-AB36-CA43-7B2ADDEB7D9D}"/>
                </a:ext>
              </a:extLst>
            </p:cNvPr>
            <p:cNvSpPr>
              <a:spLocks noGrp="1" noRot="1" noMove="1" noResize="1" noEditPoints="1" noAdjustHandles="1" noChangeArrowheads="1" noChangeShapeType="1"/>
            </p:cNvSpPr>
            <p:nvPr/>
          </p:nvSpPr>
          <p:spPr>
            <a:xfrm rot="4800000">
              <a:off x="5881391" y="3695343"/>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4" tIns="88352" rIns="0"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9" name="Freeform: Shape 19">
              <a:extLst>
                <a:ext uri="{FF2B5EF4-FFF2-40B4-BE49-F238E27FC236}">
                  <a16:creationId xmlns:a16="http://schemas.microsoft.com/office/drawing/2014/main" id="{F5414072-827C-80CA-7E15-AA3DFADAC5DE}"/>
                </a:ext>
              </a:extLst>
            </p:cNvPr>
            <p:cNvSpPr>
              <a:spLocks noGrp="1" noRot="1" noMove="1" noResize="1" noEditPoints="1" noAdjustHandles="1" noChangeArrowheads="1" noChangeShapeType="1"/>
            </p:cNvSpPr>
            <p:nvPr/>
          </p:nvSpPr>
          <p:spPr>
            <a:xfrm>
              <a:off x="5276796" y="2389031"/>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gradFill rotWithShape="0">
              <a:gsLst>
                <a:gs pos="0">
                  <a:srgbClr val="FFC000"/>
                </a:gs>
                <a:gs pos="100000">
                  <a:srgbClr val="C00000"/>
                </a:gs>
              </a:gsLst>
              <a:lin ang="18900000" scaled="0"/>
            </a:gra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Engage-ment</a:t>
              </a:r>
            </a:p>
          </p:txBody>
        </p:sp>
        <p:sp>
          <p:nvSpPr>
            <p:cNvPr id="20" name="Freeform: Shape 20">
              <a:extLst>
                <a:ext uri="{FF2B5EF4-FFF2-40B4-BE49-F238E27FC236}">
                  <a16:creationId xmlns:a16="http://schemas.microsoft.com/office/drawing/2014/main" id="{4C35D18B-D1B2-5689-EA5E-02C3A8E6809F}"/>
                </a:ext>
              </a:extLst>
            </p:cNvPr>
            <p:cNvSpPr>
              <a:spLocks noGrp="1" noRot="1" noMove="1" noResize="1" noEditPoints="1" noAdjustHandles="1" noChangeArrowheads="1" noChangeShapeType="1"/>
            </p:cNvSpPr>
            <p:nvPr/>
          </p:nvSpPr>
          <p:spPr>
            <a:xfrm rot="18000000">
              <a:off x="6172131" y="2010587"/>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0" y="88353"/>
                  </a:moveTo>
                  <a:lnTo>
                    <a:pt x="173825" y="88353"/>
                  </a:lnTo>
                  <a:lnTo>
                    <a:pt x="173825" y="0"/>
                  </a:lnTo>
                  <a:lnTo>
                    <a:pt x="347650" y="220882"/>
                  </a:lnTo>
                  <a:lnTo>
                    <a:pt x="173825" y="441764"/>
                  </a:lnTo>
                  <a:lnTo>
                    <a:pt x="173825" y="353411"/>
                  </a:lnTo>
                  <a:lnTo>
                    <a:pt x="0" y="353411"/>
                  </a:lnTo>
                  <a:lnTo>
                    <a:pt x="0" y="88353"/>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8353" rIns="104294" bIns="8835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1" name="Freeform: Shape 21">
              <a:extLst>
                <a:ext uri="{FF2B5EF4-FFF2-40B4-BE49-F238E27FC236}">
                  <a16:creationId xmlns:a16="http://schemas.microsoft.com/office/drawing/2014/main" id="{77887DA2-71D7-7CB6-93E1-DB062D6E5F69}"/>
                </a:ext>
              </a:extLst>
            </p:cNvPr>
            <p:cNvSpPr>
              <a:spLocks noGrp="1" noRot="1" noMove="1" noResize="1" noEditPoints="1" noAdjustHandles="1" noChangeArrowheads="1" noChangeShapeType="1"/>
            </p:cNvSpPr>
            <p:nvPr/>
          </p:nvSpPr>
          <p:spPr>
            <a:xfrm>
              <a:off x="6186481" y="813412"/>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C0000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15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Leadership</a:t>
              </a:r>
            </a:p>
          </p:txBody>
        </p:sp>
        <p:sp>
          <p:nvSpPr>
            <p:cNvPr id="22" name="Freeform: Shape 23">
              <a:extLst>
                <a:ext uri="{FF2B5EF4-FFF2-40B4-BE49-F238E27FC236}">
                  <a16:creationId xmlns:a16="http://schemas.microsoft.com/office/drawing/2014/main" id="{016FAD0D-3B59-5E5D-A973-9A2F7165CFB5}"/>
                </a:ext>
              </a:extLst>
            </p:cNvPr>
            <p:cNvSpPr>
              <a:spLocks noGrp="1" noRot="1" noMove="1" noResize="1" noEditPoints="1" noAdjustHandles="1" noChangeArrowheads="1" noChangeShapeType="1"/>
            </p:cNvSpPr>
            <p:nvPr/>
          </p:nvSpPr>
          <p:spPr>
            <a:xfrm>
              <a:off x="7861941" y="2668800"/>
              <a:ext cx="1482956" cy="15204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FF66FF"/>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469" tIns="209469" rIns="209469" bIns="209469"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Advocate</a:t>
              </a: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grpSp>
    </p:spTree>
    <p:extLst>
      <p:ext uri="{BB962C8B-B14F-4D97-AF65-F5344CB8AC3E}">
        <p14:creationId xmlns:p14="http://schemas.microsoft.com/office/powerpoint/2010/main" val="1844733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AD0E77FE-45CE-1D56-2CF8-6A0C942D5EC8}"/>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2" name="Title 1">
            <a:extLst>
              <a:ext uri="{FF2B5EF4-FFF2-40B4-BE49-F238E27FC236}">
                <a16:creationId xmlns:a16="http://schemas.microsoft.com/office/drawing/2014/main" id="{717C89FD-5A47-3652-E414-9A41BEBEF571}"/>
              </a:ext>
            </a:extLst>
          </p:cNvPr>
          <p:cNvSpPr>
            <a:spLocks noGrp="1"/>
          </p:cNvSpPr>
          <p:nvPr>
            <p:ph type="title"/>
          </p:nvPr>
        </p:nvSpPr>
        <p:spPr/>
        <p:txBody>
          <a:bodyPr/>
          <a:lstStyle/>
          <a:p>
            <a:r>
              <a:rPr lang="en-US" sz="3600" dirty="0"/>
              <a:t>Transferable Skills </a:t>
            </a:r>
          </a:p>
        </p:txBody>
      </p:sp>
      <p:sp>
        <p:nvSpPr>
          <p:cNvPr id="3" name="Content Placeholder 2">
            <a:extLst>
              <a:ext uri="{FF2B5EF4-FFF2-40B4-BE49-F238E27FC236}">
                <a16:creationId xmlns:a16="http://schemas.microsoft.com/office/drawing/2014/main" id="{ADE23434-44D1-306D-7CDD-012B4D776E98}"/>
              </a:ext>
            </a:extLst>
          </p:cNvPr>
          <p:cNvSpPr>
            <a:spLocks noGrp="1"/>
          </p:cNvSpPr>
          <p:nvPr>
            <p:ph idx="4294967295"/>
          </p:nvPr>
        </p:nvSpPr>
        <p:spPr>
          <a:xfrm>
            <a:off x="815975" y="1738313"/>
            <a:ext cx="11376025" cy="4438650"/>
          </a:xfrm>
          <a:prstGeom prst="rect">
            <a:avLst/>
          </a:prstGeom>
        </p:spPr>
        <p:txBody>
          <a:bodyPr/>
          <a:lstStyle/>
          <a:p>
            <a:pPr>
              <a:buFont typeface="Wingdings" pitchFamily="2" charset="2"/>
              <a:buChar char="§"/>
            </a:pPr>
            <a:r>
              <a:rPr lang="en-US" sz="2400" dirty="0">
                <a:solidFill>
                  <a:schemeClr val="bg1"/>
                </a:solidFill>
              </a:rPr>
              <a:t>IT skills</a:t>
            </a:r>
          </a:p>
          <a:p>
            <a:pPr>
              <a:buFont typeface="Wingdings" pitchFamily="2" charset="2"/>
              <a:buChar char="§"/>
            </a:pPr>
            <a:r>
              <a:rPr lang="en-US" sz="2400" dirty="0">
                <a:solidFill>
                  <a:schemeClr val="bg1"/>
                </a:solidFill>
              </a:rPr>
              <a:t>Problem solving</a:t>
            </a:r>
          </a:p>
          <a:p>
            <a:pPr>
              <a:buFont typeface="Wingdings" pitchFamily="2" charset="2"/>
              <a:buChar char="§"/>
            </a:pPr>
            <a:r>
              <a:rPr lang="en-US" sz="2400" dirty="0">
                <a:solidFill>
                  <a:schemeClr val="bg1"/>
                </a:solidFill>
              </a:rPr>
              <a:t>Organization</a:t>
            </a:r>
          </a:p>
          <a:p>
            <a:pPr>
              <a:buFont typeface="Wingdings" pitchFamily="2" charset="2"/>
              <a:buChar char="§"/>
            </a:pPr>
            <a:r>
              <a:rPr lang="en-US" sz="2400" dirty="0">
                <a:solidFill>
                  <a:schemeClr val="bg1"/>
                </a:solidFill>
              </a:rPr>
              <a:t>Inventory control</a:t>
            </a:r>
          </a:p>
          <a:p>
            <a:pPr>
              <a:buFont typeface="Wingdings" pitchFamily="2" charset="2"/>
              <a:buChar char="§"/>
            </a:pPr>
            <a:r>
              <a:rPr lang="en-US" sz="2400" dirty="0">
                <a:solidFill>
                  <a:schemeClr val="bg1"/>
                </a:solidFill>
              </a:rPr>
              <a:t>Record maintenance</a:t>
            </a:r>
          </a:p>
          <a:p>
            <a:pPr>
              <a:buFont typeface="Wingdings" pitchFamily="2" charset="2"/>
              <a:buChar char="§"/>
            </a:pPr>
            <a:r>
              <a:rPr lang="en-US" sz="2400" dirty="0">
                <a:solidFill>
                  <a:schemeClr val="bg1"/>
                </a:solidFill>
              </a:rPr>
              <a:t>Meeting management</a:t>
            </a:r>
          </a:p>
          <a:p>
            <a:pPr>
              <a:buFont typeface="Wingdings" pitchFamily="2" charset="2"/>
              <a:buChar char="§"/>
            </a:pPr>
            <a:r>
              <a:rPr lang="en-US" sz="2400" dirty="0">
                <a:solidFill>
                  <a:schemeClr val="bg1"/>
                </a:solidFill>
              </a:rPr>
              <a:t>Hospitality</a:t>
            </a:r>
          </a:p>
          <a:p>
            <a:pPr marL="0" indent="0">
              <a:buNone/>
            </a:pPr>
            <a:endParaRPr lang="en-US" dirty="0">
              <a:solidFill>
                <a:schemeClr val="bg1"/>
              </a:solidFill>
            </a:endParaRPr>
          </a:p>
        </p:txBody>
      </p:sp>
    </p:spTree>
    <p:extLst>
      <p:ext uri="{BB962C8B-B14F-4D97-AF65-F5344CB8AC3E}">
        <p14:creationId xmlns:p14="http://schemas.microsoft.com/office/powerpoint/2010/main" val="4238349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8145B94-FA20-99D1-FA4A-F181DBF02286}"/>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2" name="Title 1">
            <a:extLst>
              <a:ext uri="{FF2B5EF4-FFF2-40B4-BE49-F238E27FC236}">
                <a16:creationId xmlns:a16="http://schemas.microsoft.com/office/drawing/2014/main" id="{2F205B93-591B-CE55-9D2C-9F61FC57F297}"/>
              </a:ext>
            </a:extLst>
          </p:cNvPr>
          <p:cNvSpPr>
            <a:spLocks noGrp="1"/>
          </p:cNvSpPr>
          <p:nvPr>
            <p:ph type="title"/>
          </p:nvPr>
        </p:nvSpPr>
        <p:spPr>
          <a:xfrm>
            <a:off x="1058779" y="2037347"/>
            <a:ext cx="4588042" cy="1209671"/>
          </a:xfrm>
        </p:spPr>
        <p:txBody>
          <a:bodyPr/>
          <a:lstStyle/>
          <a:p>
            <a:r>
              <a:rPr lang="en-US" sz="4000" dirty="0"/>
              <a:t>Sergeant at Arms</a:t>
            </a:r>
            <a:br>
              <a:rPr lang="en-US" sz="4000" dirty="0"/>
            </a:br>
            <a:r>
              <a:rPr lang="en-US" sz="4000" dirty="0"/>
              <a:t>Refresher </a:t>
            </a:r>
            <a:r>
              <a:rPr lang="en-US" sz="4000" dirty="0">
                <a:solidFill>
                  <a:schemeClr val="bg1"/>
                </a:solidFill>
              </a:rPr>
              <a:t>Quiz</a:t>
            </a:r>
            <a:endParaRPr lang="en-US" sz="3600" dirty="0">
              <a:solidFill>
                <a:schemeClr val="bg1"/>
              </a:solidFill>
            </a:endParaRPr>
          </a:p>
        </p:txBody>
      </p:sp>
    </p:spTree>
    <p:extLst>
      <p:ext uri="{BB962C8B-B14F-4D97-AF65-F5344CB8AC3E}">
        <p14:creationId xmlns:p14="http://schemas.microsoft.com/office/powerpoint/2010/main" val="3884137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7624F079-30DE-6C77-3A86-5BA46BDA1475}"/>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Content Placeholder 2">
            <a:extLst>
              <a:ext uri="{FF2B5EF4-FFF2-40B4-BE49-F238E27FC236}">
                <a16:creationId xmlns:a16="http://schemas.microsoft.com/office/drawing/2014/main" id="{81BF49DF-6F42-9AF7-BA65-21775360D828}"/>
              </a:ext>
            </a:extLst>
          </p:cNvPr>
          <p:cNvSpPr>
            <a:spLocks noGrp="1"/>
          </p:cNvSpPr>
          <p:nvPr>
            <p:ph idx="4294967295"/>
          </p:nvPr>
        </p:nvSpPr>
        <p:spPr>
          <a:xfrm>
            <a:off x="432000" y="1526975"/>
            <a:ext cx="7223125" cy="4899025"/>
          </a:xfrm>
          <a:prstGeom prst="rect">
            <a:avLst/>
          </a:prstGeom>
        </p:spPr>
        <p:txBody>
          <a:bodyPr/>
          <a:lstStyle/>
          <a:p>
            <a:pPr marL="457200" indent="-457200">
              <a:buClr>
                <a:schemeClr val="bg1"/>
              </a:buClr>
              <a:buFont typeface="+mj-lt"/>
              <a:buAutoNum type="alphaUcPeriod"/>
            </a:pPr>
            <a:r>
              <a:rPr lang="en-US" sz="2400" dirty="0">
                <a:solidFill>
                  <a:schemeClr val="bg1"/>
                </a:solidFill>
              </a:rPr>
              <a:t>Lectern</a:t>
            </a:r>
          </a:p>
          <a:p>
            <a:pPr marL="457200" indent="-457200">
              <a:buClr>
                <a:schemeClr val="bg1"/>
              </a:buClr>
              <a:buFont typeface="+mj-lt"/>
              <a:buAutoNum type="alphaUcPeriod"/>
            </a:pPr>
            <a:r>
              <a:rPr lang="en-US" sz="2400" dirty="0">
                <a:solidFill>
                  <a:schemeClr val="bg1"/>
                </a:solidFill>
              </a:rPr>
              <a:t>Banner</a:t>
            </a:r>
          </a:p>
          <a:p>
            <a:pPr marL="457200" indent="-457200">
              <a:buClr>
                <a:schemeClr val="bg1"/>
              </a:buClr>
              <a:buFont typeface="+mj-lt"/>
              <a:buAutoNum type="alphaUcPeriod"/>
            </a:pPr>
            <a:r>
              <a:rPr lang="en-US" sz="2400" dirty="0">
                <a:solidFill>
                  <a:schemeClr val="bg1"/>
                </a:solidFill>
              </a:rPr>
              <a:t>Meeting Tables</a:t>
            </a:r>
          </a:p>
          <a:p>
            <a:pPr marL="457200" indent="-457200">
              <a:buClr>
                <a:schemeClr val="bg1"/>
              </a:buClr>
              <a:buFont typeface="+mj-lt"/>
              <a:buAutoNum type="alphaUcPeriod"/>
            </a:pPr>
            <a:r>
              <a:rPr lang="en-US" sz="2400" dirty="0">
                <a:solidFill>
                  <a:schemeClr val="bg1"/>
                </a:solidFill>
              </a:rPr>
              <a:t>Timing Device</a:t>
            </a:r>
          </a:p>
          <a:p>
            <a:pPr marL="457200" indent="-457200">
              <a:buClr>
                <a:schemeClr val="bg1"/>
              </a:buClr>
              <a:buFont typeface="+mj-lt"/>
              <a:buAutoNum type="alphaUcPeriod"/>
            </a:pPr>
            <a:r>
              <a:rPr lang="en-US" sz="2400" dirty="0">
                <a:solidFill>
                  <a:schemeClr val="bg1"/>
                </a:solidFill>
              </a:rPr>
              <a:t>Cellular Phone</a:t>
            </a:r>
          </a:p>
          <a:p>
            <a:pPr marL="457200" indent="-457200">
              <a:buClr>
                <a:schemeClr val="bg1"/>
              </a:buClr>
              <a:buFont typeface="+mj-lt"/>
              <a:buAutoNum type="alphaUcPeriod"/>
            </a:pPr>
            <a:r>
              <a:rPr lang="en-US" sz="2400" dirty="0">
                <a:solidFill>
                  <a:schemeClr val="bg1"/>
                </a:solidFill>
              </a:rPr>
              <a:t>Ribbons &amp; Pins</a:t>
            </a:r>
          </a:p>
          <a:p>
            <a:pPr marL="457200" indent="-457200">
              <a:buClr>
                <a:schemeClr val="bg1"/>
              </a:buClr>
              <a:buFont typeface="+mj-lt"/>
              <a:buAutoNum type="alphaUcPeriod"/>
            </a:pPr>
            <a:r>
              <a:rPr lang="en-US" sz="2400" dirty="0">
                <a:solidFill>
                  <a:schemeClr val="bg1"/>
                </a:solidFill>
              </a:rPr>
              <a:t>Mugs with the Club Name and TM Logo</a:t>
            </a:r>
          </a:p>
          <a:p>
            <a:pPr marL="457200" indent="-457200">
              <a:buClr>
                <a:schemeClr val="bg1"/>
              </a:buClr>
              <a:buFont typeface="+mj-lt"/>
              <a:buAutoNum type="alphaUcPeriod"/>
            </a:pPr>
            <a:r>
              <a:rPr lang="en-US" sz="2400" dirty="0">
                <a:solidFill>
                  <a:schemeClr val="bg1"/>
                </a:solidFill>
              </a:rPr>
              <a:t>Stationery</a:t>
            </a:r>
          </a:p>
          <a:p>
            <a:pPr marL="457200" indent="-457200">
              <a:buClr>
                <a:schemeClr val="bg1"/>
              </a:buClr>
              <a:buFont typeface="+mj-lt"/>
              <a:buAutoNum type="alphaUcPeriod"/>
            </a:pPr>
            <a:r>
              <a:rPr lang="en-US" sz="2400" dirty="0">
                <a:solidFill>
                  <a:schemeClr val="bg1"/>
                </a:solidFill>
              </a:rPr>
              <a:t>Audiovisual Equipment</a:t>
            </a:r>
          </a:p>
          <a:p>
            <a:pPr marL="457200" indent="-457200">
              <a:buClr>
                <a:schemeClr val="bg1"/>
              </a:buClr>
              <a:buFont typeface="+mj-lt"/>
              <a:buAutoNum type="alphaUcPeriod"/>
            </a:pPr>
            <a:r>
              <a:rPr lang="en-US" sz="2400" dirty="0">
                <a:solidFill>
                  <a:schemeClr val="bg1"/>
                </a:solidFill>
              </a:rPr>
              <a:t>Real Estate</a:t>
            </a:r>
          </a:p>
        </p:txBody>
      </p:sp>
      <p:sp>
        <p:nvSpPr>
          <p:cNvPr id="2" name="Title 1">
            <a:extLst>
              <a:ext uri="{FF2B5EF4-FFF2-40B4-BE49-F238E27FC236}">
                <a16:creationId xmlns:a16="http://schemas.microsoft.com/office/drawing/2014/main" id="{2EBDE2B2-F6BA-C5D3-4D5A-0E303CBAF5E7}"/>
              </a:ext>
            </a:extLst>
          </p:cNvPr>
          <p:cNvSpPr>
            <a:spLocks noGrp="1"/>
          </p:cNvSpPr>
          <p:nvPr>
            <p:ph type="title"/>
          </p:nvPr>
        </p:nvSpPr>
        <p:spPr>
          <a:xfrm>
            <a:off x="432000" y="432000"/>
            <a:ext cx="6059235" cy="723560"/>
          </a:xfrm>
        </p:spPr>
        <p:txBody>
          <a:bodyPr/>
          <a:lstStyle/>
          <a:p>
            <a:pPr>
              <a:lnSpc>
                <a:spcPct val="100000"/>
              </a:lnSpc>
            </a:pPr>
            <a:r>
              <a:rPr lang="en-US" sz="3600" dirty="0">
                <a:solidFill>
                  <a:schemeClr val="bg1"/>
                </a:solidFill>
              </a:rPr>
              <a:t>Which of these assets are clubs allowed to own?</a:t>
            </a:r>
          </a:p>
        </p:txBody>
      </p:sp>
    </p:spTree>
    <p:extLst>
      <p:ext uri="{BB962C8B-B14F-4D97-AF65-F5344CB8AC3E}">
        <p14:creationId xmlns:p14="http://schemas.microsoft.com/office/powerpoint/2010/main" val="1939239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294AA066-656D-EB21-7688-F149726716BB}"/>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2" name="Title 1">
            <a:extLst>
              <a:ext uri="{FF2B5EF4-FFF2-40B4-BE49-F238E27FC236}">
                <a16:creationId xmlns:a16="http://schemas.microsoft.com/office/drawing/2014/main" id="{4641F071-F4E5-F8BE-7615-463D59B09420}"/>
              </a:ext>
            </a:extLst>
          </p:cNvPr>
          <p:cNvSpPr>
            <a:spLocks noGrp="1"/>
          </p:cNvSpPr>
          <p:nvPr>
            <p:ph type="title"/>
          </p:nvPr>
        </p:nvSpPr>
        <p:spPr>
          <a:xfrm>
            <a:off x="432000" y="417012"/>
            <a:ext cx="6403976" cy="2247360"/>
          </a:xfrm>
        </p:spPr>
        <p:txBody>
          <a:bodyPr/>
          <a:lstStyle/>
          <a:p>
            <a:pPr>
              <a:lnSpc>
                <a:spcPct val="100000"/>
              </a:lnSpc>
            </a:pPr>
            <a:r>
              <a:rPr lang="en-US" sz="3600" dirty="0"/>
              <a:t>For an onsite meeting, where should you position yourself as members and guests arrive?</a:t>
            </a:r>
          </a:p>
        </p:txBody>
      </p:sp>
      <p:sp>
        <p:nvSpPr>
          <p:cNvPr id="3" name="Content Placeholder 2">
            <a:extLst>
              <a:ext uri="{FF2B5EF4-FFF2-40B4-BE49-F238E27FC236}">
                <a16:creationId xmlns:a16="http://schemas.microsoft.com/office/drawing/2014/main" id="{91AAA744-0B44-64A2-8098-AAA6B5DBC466}"/>
              </a:ext>
            </a:extLst>
          </p:cNvPr>
          <p:cNvSpPr>
            <a:spLocks noGrp="1"/>
          </p:cNvSpPr>
          <p:nvPr>
            <p:ph idx="4294967295"/>
          </p:nvPr>
        </p:nvSpPr>
        <p:spPr>
          <a:xfrm>
            <a:off x="432000" y="3248819"/>
            <a:ext cx="6403975" cy="2990850"/>
          </a:xfrm>
          <a:prstGeom prst="rect">
            <a:avLst/>
          </a:prstGeom>
        </p:spPr>
        <p:txBody>
          <a:bodyPr/>
          <a:lstStyle/>
          <a:p>
            <a:pPr marL="457200" indent="-457200">
              <a:buFont typeface="+mj-lt"/>
              <a:buAutoNum type="alphaUcPeriod"/>
            </a:pPr>
            <a:r>
              <a:rPr lang="en-US" sz="2400" dirty="0"/>
              <a:t>At the lectern, ready to start the meeting</a:t>
            </a:r>
          </a:p>
          <a:p>
            <a:pPr marL="457200" indent="-457200">
              <a:buFont typeface="+mj-lt"/>
              <a:buAutoNum type="alphaUcPeriod"/>
            </a:pPr>
            <a:r>
              <a:rPr lang="en-US" sz="2400" dirty="0"/>
              <a:t>At the door, greeting members and guests</a:t>
            </a:r>
          </a:p>
          <a:p>
            <a:pPr marL="457200" indent="-457200">
              <a:buFont typeface="+mj-lt"/>
              <a:buAutoNum type="alphaUcPeriod"/>
            </a:pPr>
            <a:r>
              <a:rPr lang="en-US" sz="2400" dirty="0"/>
              <a:t>By the guest book, encouraging sign-ins</a:t>
            </a:r>
          </a:p>
          <a:p>
            <a:pPr marL="457200" indent="-457200">
              <a:buFont typeface="+mj-lt"/>
              <a:buAutoNum type="alphaUcPeriod"/>
            </a:pPr>
            <a:r>
              <a:rPr lang="en-US" sz="2400" dirty="0"/>
              <a:t>At the table, setting up equipment</a:t>
            </a:r>
          </a:p>
          <a:p>
            <a:endParaRPr lang="en-US" dirty="0"/>
          </a:p>
        </p:txBody>
      </p:sp>
    </p:spTree>
    <p:extLst>
      <p:ext uri="{BB962C8B-B14F-4D97-AF65-F5344CB8AC3E}">
        <p14:creationId xmlns:p14="http://schemas.microsoft.com/office/powerpoint/2010/main" val="1778280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59F02BE0-E018-7C99-1AE6-7207B48C1AF5}"/>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Content Placeholder 2">
            <a:extLst>
              <a:ext uri="{FF2B5EF4-FFF2-40B4-BE49-F238E27FC236}">
                <a16:creationId xmlns:a16="http://schemas.microsoft.com/office/drawing/2014/main" id="{216A618E-284C-6CF0-5C0F-C91BADCC67AB}"/>
              </a:ext>
            </a:extLst>
          </p:cNvPr>
          <p:cNvSpPr>
            <a:spLocks noGrp="1"/>
          </p:cNvSpPr>
          <p:nvPr>
            <p:ph idx="4294967295"/>
          </p:nvPr>
        </p:nvSpPr>
        <p:spPr>
          <a:xfrm>
            <a:off x="432000" y="2278104"/>
            <a:ext cx="7261572" cy="3050633"/>
          </a:xfrm>
          <a:prstGeom prst="rect">
            <a:avLst/>
          </a:prstGeom>
          <a:solidFill>
            <a:srgbClr val="0D6597">
              <a:alpha val="80000"/>
            </a:srgbClr>
          </a:solidFill>
        </p:spPr>
        <p:txBody>
          <a:bodyPr/>
          <a:lstStyle/>
          <a:p>
            <a:pPr marL="457200" indent="-457200">
              <a:buFont typeface="+mj-lt"/>
              <a:buAutoNum type="alphaUcPeriod"/>
            </a:pPr>
            <a:r>
              <a:rPr lang="en-US" sz="2400" dirty="0">
                <a:solidFill>
                  <a:schemeClr val="bg1"/>
                </a:solidFill>
              </a:rPr>
              <a:t>Open the online meeting room early</a:t>
            </a:r>
          </a:p>
          <a:p>
            <a:pPr marL="457200" indent="-457200">
              <a:buFont typeface="+mj-lt"/>
              <a:buAutoNum type="alphaUcPeriod"/>
            </a:pPr>
            <a:r>
              <a:rPr lang="en-US" sz="2400" dirty="0">
                <a:solidFill>
                  <a:schemeClr val="bg1"/>
                </a:solidFill>
              </a:rPr>
              <a:t>Welcome and engage members and guests as they arrive</a:t>
            </a:r>
          </a:p>
          <a:p>
            <a:pPr marL="457200" indent="-457200">
              <a:buFont typeface="+mj-lt"/>
              <a:buAutoNum type="alphaUcPeriod"/>
            </a:pPr>
            <a:r>
              <a:rPr lang="en-US" sz="2400" dirty="0">
                <a:solidFill>
                  <a:schemeClr val="bg1"/>
                </a:solidFill>
              </a:rPr>
              <a:t>Request guests send their contact information via the chat feature directly to you and/or the VPM, if present</a:t>
            </a:r>
          </a:p>
          <a:p>
            <a:pPr marL="457200" indent="-457200">
              <a:buFont typeface="+mj-lt"/>
              <a:buAutoNum type="alphaUcPeriod"/>
            </a:pPr>
            <a:r>
              <a:rPr lang="en-US" sz="2400" dirty="0">
                <a:solidFill>
                  <a:schemeClr val="bg1"/>
                </a:solidFill>
              </a:rPr>
              <a:t>Greet late-arriving guests in a breakout room before moving them to the main room</a:t>
            </a:r>
          </a:p>
          <a:p>
            <a:pPr marL="0" indent="0">
              <a:buNone/>
            </a:pPr>
            <a:endParaRPr lang="en-US" sz="2400" dirty="0"/>
          </a:p>
        </p:txBody>
      </p:sp>
      <p:sp>
        <p:nvSpPr>
          <p:cNvPr id="2" name="Title 1">
            <a:extLst>
              <a:ext uri="{FF2B5EF4-FFF2-40B4-BE49-F238E27FC236}">
                <a16:creationId xmlns:a16="http://schemas.microsoft.com/office/drawing/2014/main" id="{D294FFDB-16FB-C099-5D27-E024A859F849}"/>
              </a:ext>
            </a:extLst>
          </p:cNvPr>
          <p:cNvSpPr>
            <a:spLocks noGrp="1"/>
          </p:cNvSpPr>
          <p:nvPr>
            <p:ph type="title"/>
          </p:nvPr>
        </p:nvSpPr>
        <p:spPr>
          <a:xfrm>
            <a:off x="431999" y="375551"/>
            <a:ext cx="7545353" cy="1355270"/>
          </a:xfrm>
        </p:spPr>
        <p:txBody>
          <a:bodyPr/>
          <a:lstStyle/>
          <a:p>
            <a:pPr>
              <a:lnSpc>
                <a:spcPct val="100000"/>
              </a:lnSpc>
            </a:pPr>
            <a:r>
              <a:rPr lang="en-US" sz="3600" dirty="0"/>
              <a:t>What is your role </a:t>
            </a:r>
            <a:r>
              <a:rPr lang="en-US" sz="3600" i="1" dirty="0"/>
              <a:t>before</a:t>
            </a:r>
            <a:r>
              <a:rPr lang="en-US" sz="3600" dirty="0"/>
              <a:t> an online club meeting?</a:t>
            </a:r>
          </a:p>
        </p:txBody>
      </p:sp>
    </p:spTree>
    <p:extLst>
      <p:ext uri="{BB962C8B-B14F-4D97-AF65-F5344CB8AC3E}">
        <p14:creationId xmlns:p14="http://schemas.microsoft.com/office/powerpoint/2010/main" val="169056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65217C1A-5EC5-48C2-D918-B8791B51E6BE}"/>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2" name="Title 1">
            <a:extLst>
              <a:ext uri="{FF2B5EF4-FFF2-40B4-BE49-F238E27FC236}">
                <a16:creationId xmlns:a16="http://schemas.microsoft.com/office/drawing/2014/main" id="{8C370E51-FA38-973B-BD21-66F92737AB7B}"/>
              </a:ext>
            </a:extLst>
          </p:cNvPr>
          <p:cNvSpPr>
            <a:spLocks noGrp="1"/>
          </p:cNvSpPr>
          <p:nvPr>
            <p:ph type="title"/>
          </p:nvPr>
        </p:nvSpPr>
        <p:spPr>
          <a:xfrm>
            <a:off x="431999" y="431999"/>
            <a:ext cx="6378703" cy="1507160"/>
          </a:xfrm>
        </p:spPr>
        <p:txBody>
          <a:bodyPr/>
          <a:lstStyle/>
          <a:p>
            <a:pPr>
              <a:lnSpc>
                <a:spcPct val="100000"/>
              </a:lnSpc>
            </a:pPr>
            <a:r>
              <a:rPr lang="en-US" sz="3600" dirty="0"/>
              <a:t>Where should you position yourself </a:t>
            </a:r>
            <a:r>
              <a:rPr lang="en-US" sz="3600" i="1" dirty="0"/>
              <a:t>during</a:t>
            </a:r>
            <a:r>
              <a:rPr lang="en-US" sz="3600" dirty="0"/>
              <a:t> an onsite meeting?</a:t>
            </a:r>
          </a:p>
        </p:txBody>
      </p:sp>
      <p:sp>
        <p:nvSpPr>
          <p:cNvPr id="3" name="Content Placeholder 2">
            <a:extLst>
              <a:ext uri="{FF2B5EF4-FFF2-40B4-BE49-F238E27FC236}">
                <a16:creationId xmlns:a16="http://schemas.microsoft.com/office/drawing/2014/main" id="{5B3325C4-08D0-D17A-E9BD-6891A185B4A2}"/>
              </a:ext>
            </a:extLst>
          </p:cNvPr>
          <p:cNvSpPr>
            <a:spLocks noGrp="1"/>
          </p:cNvSpPr>
          <p:nvPr>
            <p:ph idx="4294967295"/>
          </p:nvPr>
        </p:nvSpPr>
        <p:spPr>
          <a:xfrm>
            <a:off x="431999" y="2638200"/>
            <a:ext cx="6646718" cy="2519362"/>
          </a:xfrm>
          <a:prstGeom prst="rect">
            <a:avLst/>
          </a:prstGeom>
        </p:spPr>
        <p:txBody>
          <a:bodyPr/>
          <a:lstStyle/>
          <a:p>
            <a:pPr marL="457200" indent="-457200">
              <a:buFont typeface="+mj-lt"/>
              <a:buAutoNum type="alphaUcPeriod"/>
            </a:pPr>
            <a:r>
              <a:rPr lang="en-US" sz="2400" dirty="0"/>
              <a:t>Near the lectern, to assist the Toastmaster</a:t>
            </a:r>
          </a:p>
          <a:p>
            <a:pPr marL="457200" indent="-457200">
              <a:buFont typeface="+mj-lt"/>
              <a:buAutoNum type="alphaUcPeriod"/>
            </a:pPr>
            <a:r>
              <a:rPr lang="en-US" sz="2400" dirty="0"/>
              <a:t>By the refreshments, to refill glasses</a:t>
            </a:r>
          </a:p>
          <a:p>
            <a:pPr marL="457200" indent="-457200">
              <a:buFont typeface="+mj-lt"/>
              <a:buAutoNum type="alphaUcPeriod"/>
            </a:pPr>
            <a:r>
              <a:rPr lang="en-US" sz="2400" dirty="0"/>
              <a:t>Near the door, to greet late comers</a:t>
            </a:r>
          </a:p>
          <a:p>
            <a:pPr marL="457200" indent="-457200">
              <a:buFont typeface="+mj-lt"/>
              <a:buAutoNum type="alphaUcPeriod"/>
            </a:pPr>
            <a:r>
              <a:rPr lang="en-US" sz="2400" dirty="0"/>
              <a:t>At the back of the room, inconspicuous</a:t>
            </a:r>
          </a:p>
          <a:p>
            <a:endParaRPr lang="en-US" dirty="0"/>
          </a:p>
        </p:txBody>
      </p:sp>
    </p:spTree>
    <p:extLst>
      <p:ext uri="{BB962C8B-B14F-4D97-AF65-F5344CB8AC3E}">
        <p14:creationId xmlns:p14="http://schemas.microsoft.com/office/powerpoint/2010/main" val="530548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EABBC9B3-4326-DDEE-F38B-DADDDE90375D}"/>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Content Placeholder 2">
            <a:extLst>
              <a:ext uri="{FF2B5EF4-FFF2-40B4-BE49-F238E27FC236}">
                <a16:creationId xmlns:a16="http://schemas.microsoft.com/office/drawing/2014/main" id="{91B9187F-A4E2-C2DB-E298-C896A90C3475}"/>
              </a:ext>
            </a:extLst>
          </p:cNvPr>
          <p:cNvSpPr>
            <a:spLocks noGrp="1"/>
          </p:cNvSpPr>
          <p:nvPr>
            <p:ph idx="4294967295"/>
          </p:nvPr>
        </p:nvSpPr>
        <p:spPr>
          <a:xfrm>
            <a:off x="432000" y="2940955"/>
            <a:ext cx="7653338" cy="2724150"/>
          </a:xfrm>
          <a:prstGeom prst="rect">
            <a:avLst/>
          </a:prstGeom>
        </p:spPr>
        <p:txBody>
          <a:bodyPr/>
          <a:lstStyle/>
          <a:p>
            <a:pPr marL="457200" indent="-457200">
              <a:buClr>
                <a:schemeClr val="bg1"/>
              </a:buClr>
              <a:buFont typeface="+mj-lt"/>
              <a:buAutoNum type="alphaUcPeriod"/>
            </a:pPr>
            <a:r>
              <a:rPr lang="en-US" sz="2400" dirty="0">
                <a:solidFill>
                  <a:schemeClr val="bg1"/>
                </a:solidFill>
              </a:rPr>
              <a:t>Stand near the door, to prevent people from entering or leaving the room during a speech</a:t>
            </a:r>
          </a:p>
          <a:p>
            <a:pPr marL="457200" indent="-457200">
              <a:buClr>
                <a:schemeClr val="bg1"/>
              </a:buClr>
              <a:buFont typeface="+mj-lt"/>
              <a:buAutoNum type="alphaUcPeriod"/>
            </a:pPr>
            <a:r>
              <a:rPr lang="en-US" sz="2400" dirty="0">
                <a:solidFill>
                  <a:schemeClr val="bg1"/>
                </a:solidFill>
              </a:rPr>
              <a:t>Monitor contestants in a Table Topics or Evaluation contest in a separate room</a:t>
            </a:r>
          </a:p>
          <a:p>
            <a:pPr marL="457200" indent="-457200">
              <a:buClr>
                <a:schemeClr val="bg1"/>
              </a:buClr>
              <a:buFont typeface="+mj-lt"/>
              <a:buAutoNum type="alphaUcPeriod"/>
            </a:pPr>
            <a:r>
              <a:rPr lang="en-US" sz="2400" dirty="0">
                <a:solidFill>
                  <a:schemeClr val="bg1"/>
                </a:solidFill>
              </a:rPr>
              <a:t>Introduce the speakers as they enter the room</a:t>
            </a:r>
          </a:p>
          <a:p>
            <a:pPr marL="457200" indent="-457200">
              <a:buClr>
                <a:schemeClr val="bg1"/>
              </a:buClr>
              <a:buFont typeface="+mj-lt"/>
              <a:buAutoNum type="alphaUcPeriod"/>
            </a:pPr>
            <a:r>
              <a:rPr lang="en-US" sz="2400" dirty="0">
                <a:solidFill>
                  <a:schemeClr val="bg1"/>
                </a:solidFill>
              </a:rPr>
              <a:t>Monitor for rules violations in the speeches</a:t>
            </a:r>
          </a:p>
          <a:p>
            <a:pPr marL="457200" indent="-457200">
              <a:buClr>
                <a:schemeClr val="bg1"/>
              </a:buClr>
              <a:buFont typeface="+mj-lt"/>
              <a:buAutoNum type="alphaUcPeriod"/>
            </a:pPr>
            <a:endParaRPr lang="en-US" dirty="0"/>
          </a:p>
        </p:txBody>
      </p:sp>
      <p:sp>
        <p:nvSpPr>
          <p:cNvPr id="2" name="Title 1">
            <a:extLst>
              <a:ext uri="{FF2B5EF4-FFF2-40B4-BE49-F238E27FC236}">
                <a16:creationId xmlns:a16="http://schemas.microsoft.com/office/drawing/2014/main" id="{9288570A-A0E2-25DF-357D-8D540D939B49}"/>
              </a:ext>
            </a:extLst>
          </p:cNvPr>
          <p:cNvSpPr>
            <a:spLocks noGrp="1"/>
          </p:cNvSpPr>
          <p:nvPr>
            <p:ph type="title"/>
          </p:nvPr>
        </p:nvSpPr>
        <p:spPr>
          <a:xfrm>
            <a:off x="432000" y="432000"/>
            <a:ext cx="6822910" cy="1788686"/>
          </a:xfrm>
        </p:spPr>
        <p:txBody>
          <a:bodyPr/>
          <a:lstStyle/>
          <a:p>
            <a:pPr>
              <a:lnSpc>
                <a:spcPct val="100000"/>
              </a:lnSpc>
            </a:pPr>
            <a:r>
              <a:rPr lang="en-US" sz="3600" dirty="0">
                <a:solidFill>
                  <a:schemeClr val="bg1"/>
                </a:solidFill>
              </a:rPr>
              <a:t>Which of these is a Sergeant at Arms responsibility during an onsite speech contest?</a:t>
            </a:r>
          </a:p>
        </p:txBody>
      </p:sp>
    </p:spTree>
    <p:extLst>
      <p:ext uri="{BB962C8B-B14F-4D97-AF65-F5344CB8AC3E}">
        <p14:creationId xmlns:p14="http://schemas.microsoft.com/office/powerpoint/2010/main" val="4163477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61C45045-F0D5-240A-03C1-A715A856EDA1}"/>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2" name="Title 1">
            <a:extLst>
              <a:ext uri="{FF2B5EF4-FFF2-40B4-BE49-F238E27FC236}">
                <a16:creationId xmlns:a16="http://schemas.microsoft.com/office/drawing/2014/main" id="{21333E34-A7AC-7EC7-5291-EE03ECE09827}"/>
              </a:ext>
            </a:extLst>
          </p:cNvPr>
          <p:cNvSpPr>
            <a:spLocks noGrp="1"/>
          </p:cNvSpPr>
          <p:nvPr>
            <p:ph type="title"/>
          </p:nvPr>
        </p:nvSpPr>
        <p:spPr>
          <a:xfrm>
            <a:off x="432000" y="463531"/>
            <a:ext cx="5956100" cy="1554455"/>
          </a:xfrm>
        </p:spPr>
        <p:txBody>
          <a:bodyPr/>
          <a:lstStyle/>
          <a:p>
            <a:pPr>
              <a:lnSpc>
                <a:spcPct val="100000"/>
              </a:lnSpc>
            </a:pPr>
            <a:r>
              <a:rPr lang="en-GB" sz="3600" dirty="0">
                <a:solidFill>
                  <a:schemeClr val="tx1">
                    <a:lumMod val="50000"/>
                  </a:schemeClr>
                </a:solidFill>
              </a:rPr>
              <a:t>Which of these tasks is </a:t>
            </a:r>
            <a:r>
              <a:rPr lang="en-GB" sz="3600" i="1" dirty="0">
                <a:solidFill>
                  <a:schemeClr val="tx1">
                    <a:lumMod val="50000"/>
                  </a:schemeClr>
                </a:solidFill>
              </a:rPr>
              <a:t>not</a:t>
            </a:r>
            <a:r>
              <a:rPr lang="en-GB" sz="3600" dirty="0">
                <a:solidFill>
                  <a:schemeClr val="tx1">
                    <a:lumMod val="50000"/>
                  </a:schemeClr>
                </a:solidFill>
              </a:rPr>
              <a:t> your responsibility after the meeting?</a:t>
            </a:r>
            <a:endParaRPr lang="en-US" sz="3600" dirty="0"/>
          </a:p>
        </p:txBody>
      </p:sp>
      <p:sp>
        <p:nvSpPr>
          <p:cNvPr id="3" name="Content Placeholder 2">
            <a:extLst>
              <a:ext uri="{FF2B5EF4-FFF2-40B4-BE49-F238E27FC236}">
                <a16:creationId xmlns:a16="http://schemas.microsoft.com/office/drawing/2014/main" id="{222FBFA6-377D-9B66-06FA-998A37CFBDEB}"/>
              </a:ext>
            </a:extLst>
          </p:cNvPr>
          <p:cNvSpPr>
            <a:spLocks noGrp="1"/>
          </p:cNvSpPr>
          <p:nvPr>
            <p:ph idx="4294967295"/>
          </p:nvPr>
        </p:nvSpPr>
        <p:spPr>
          <a:xfrm>
            <a:off x="432001" y="2916621"/>
            <a:ext cx="6362937" cy="3276108"/>
          </a:xfrm>
          <a:prstGeom prst="rect">
            <a:avLst/>
          </a:prstGeom>
        </p:spPr>
        <p:txBody>
          <a:bodyPr/>
          <a:lstStyle/>
          <a:p>
            <a:pPr marL="457200" indent="-457200">
              <a:buClr>
                <a:schemeClr val="tx1"/>
              </a:buClr>
              <a:buFont typeface="+mj-lt"/>
              <a:buAutoNum type="alphaUcPeriod"/>
            </a:pPr>
            <a:r>
              <a:rPr lang="en-US" sz="2400" dirty="0"/>
              <a:t>Reconfigure the room</a:t>
            </a:r>
          </a:p>
          <a:p>
            <a:pPr marL="457200" indent="-457200">
              <a:buClr>
                <a:schemeClr val="tx1"/>
              </a:buClr>
              <a:buFont typeface="+mj-lt"/>
              <a:buAutoNum type="alphaUcPeriod"/>
            </a:pPr>
            <a:r>
              <a:rPr lang="en-US" sz="2400" dirty="0"/>
              <a:t>Pick up trash</a:t>
            </a:r>
          </a:p>
          <a:p>
            <a:pPr marL="457200" indent="-457200">
              <a:buClr>
                <a:schemeClr val="tx1"/>
              </a:buClr>
              <a:buFont typeface="+mj-lt"/>
              <a:buAutoNum type="alphaUcPeriod"/>
            </a:pPr>
            <a:r>
              <a:rPr lang="en-US" sz="2400" dirty="0"/>
              <a:t>Collect member dues</a:t>
            </a:r>
          </a:p>
          <a:p>
            <a:pPr marL="457200" indent="-457200">
              <a:buClr>
                <a:schemeClr val="tx1"/>
              </a:buClr>
              <a:buFont typeface="+mj-lt"/>
              <a:buAutoNum type="alphaUcPeriod"/>
            </a:pPr>
            <a:r>
              <a:rPr lang="en-US" sz="2400" dirty="0"/>
              <a:t>Store meeting materials</a:t>
            </a:r>
          </a:p>
          <a:p>
            <a:pPr marL="457200" indent="-457200">
              <a:buClr>
                <a:schemeClr val="tx1"/>
              </a:buClr>
              <a:buFont typeface="+mj-lt"/>
              <a:buAutoNum type="alphaUcPeriod"/>
            </a:pPr>
            <a:endParaRPr lang="en-US" dirty="0"/>
          </a:p>
        </p:txBody>
      </p:sp>
    </p:spTree>
    <p:extLst>
      <p:ext uri="{BB962C8B-B14F-4D97-AF65-F5344CB8AC3E}">
        <p14:creationId xmlns:p14="http://schemas.microsoft.com/office/powerpoint/2010/main" val="1663822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5667D0BF-161B-AAE2-3710-B5A2FBD4C02F}"/>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2" name="Title 1">
            <a:extLst>
              <a:ext uri="{FF2B5EF4-FFF2-40B4-BE49-F238E27FC236}">
                <a16:creationId xmlns:a16="http://schemas.microsoft.com/office/drawing/2014/main" id="{49AFA60F-CD97-F01F-7F3F-CC9C2E348F6F}"/>
              </a:ext>
            </a:extLst>
          </p:cNvPr>
          <p:cNvSpPr>
            <a:spLocks noGrp="1"/>
          </p:cNvSpPr>
          <p:nvPr>
            <p:ph type="title"/>
          </p:nvPr>
        </p:nvSpPr>
        <p:spPr>
          <a:xfrm>
            <a:off x="432000" y="431999"/>
            <a:ext cx="6330541" cy="1727877"/>
          </a:xfrm>
        </p:spPr>
        <p:txBody>
          <a:bodyPr/>
          <a:lstStyle/>
          <a:p>
            <a:pPr>
              <a:lnSpc>
                <a:spcPct val="100000"/>
              </a:lnSpc>
            </a:pPr>
            <a:r>
              <a:rPr lang="en-GB" sz="3600" dirty="0">
                <a:solidFill>
                  <a:schemeClr val="tx1">
                    <a:lumMod val="50000"/>
                  </a:schemeClr>
                </a:solidFill>
              </a:rPr>
              <a:t>Who is responsible for finding and coordinating the club meeting space?</a:t>
            </a:r>
            <a:endParaRPr lang="en-US" sz="3600" dirty="0"/>
          </a:p>
        </p:txBody>
      </p:sp>
      <p:sp>
        <p:nvSpPr>
          <p:cNvPr id="3" name="Content Placeholder 2">
            <a:extLst>
              <a:ext uri="{FF2B5EF4-FFF2-40B4-BE49-F238E27FC236}">
                <a16:creationId xmlns:a16="http://schemas.microsoft.com/office/drawing/2014/main" id="{AD1DE402-7862-F2C8-3084-859B48E998B1}"/>
              </a:ext>
            </a:extLst>
          </p:cNvPr>
          <p:cNvSpPr>
            <a:spLocks noGrp="1"/>
          </p:cNvSpPr>
          <p:nvPr>
            <p:ph idx="4294967295"/>
          </p:nvPr>
        </p:nvSpPr>
        <p:spPr>
          <a:xfrm>
            <a:off x="432000" y="3105807"/>
            <a:ext cx="3995737" cy="3071156"/>
          </a:xfrm>
          <a:prstGeom prst="rect">
            <a:avLst/>
          </a:prstGeom>
        </p:spPr>
        <p:txBody>
          <a:bodyPr/>
          <a:lstStyle/>
          <a:p>
            <a:pPr marL="457200" indent="-457200">
              <a:buFont typeface="+mj-lt"/>
              <a:buAutoNum type="alphaUcPeriod"/>
            </a:pPr>
            <a:r>
              <a:rPr lang="en-US" sz="2400" dirty="0"/>
              <a:t>President</a:t>
            </a:r>
          </a:p>
          <a:p>
            <a:pPr marL="457200" indent="-457200">
              <a:buFont typeface="+mj-lt"/>
              <a:buAutoNum type="alphaUcPeriod"/>
            </a:pPr>
            <a:r>
              <a:rPr lang="en-US" sz="2400" dirty="0"/>
              <a:t>VP Education</a:t>
            </a:r>
          </a:p>
          <a:p>
            <a:pPr marL="457200" indent="-457200">
              <a:buFont typeface="+mj-lt"/>
              <a:buAutoNum type="alphaUcPeriod"/>
            </a:pPr>
            <a:r>
              <a:rPr lang="en-US" sz="2400" dirty="0"/>
              <a:t>Sergeant at Arms</a:t>
            </a:r>
          </a:p>
          <a:p>
            <a:pPr marL="457200" indent="-457200">
              <a:buFont typeface="+mj-lt"/>
              <a:buAutoNum type="alphaUcPeriod"/>
            </a:pPr>
            <a:r>
              <a:rPr lang="en-US" sz="2400" dirty="0"/>
              <a:t>Secretary</a:t>
            </a:r>
          </a:p>
          <a:p>
            <a:endParaRPr lang="en-US" dirty="0"/>
          </a:p>
        </p:txBody>
      </p:sp>
    </p:spTree>
    <p:extLst>
      <p:ext uri="{BB962C8B-B14F-4D97-AF65-F5344CB8AC3E}">
        <p14:creationId xmlns:p14="http://schemas.microsoft.com/office/powerpoint/2010/main" val="1082392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F764ACB2-F50F-F52A-D5B6-1EC017CF4480}"/>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2" name="Title 1">
            <a:extLst>
              <a:ext uri="{FF2B5EF4-FFF2-40B4-BE49-F238E27FC236}">
                <a16:creationId xmlns:a16="http://schemas.microsoft.com/office/drawing/2014/main" id="{4DFB8FAF-2ACE-7EA5-DDB1-B4C9E93B3069}"/>
              </a:ext>
            </a:extLst>
          </p:cNvPr>
          <p:cNvSpPr>
            <a:spLocks noGrp="1"/>
          </p:cNvSpPr>
          <p:nvPr>
            <p:ph type="title"/>
          </p:nvPr>
        </p:nvSpPr>
        <p:spPr>
          <a:xfrm>
            <a:off x="431999" y="431999"/>
            <a:ext cx="7496149" cy="1537477"/>
          </a:xfrm>
        </p:spPr>
        <p:txBody>
          <a:bodyPr/>
          <a:lstStyle/>
          <a:p>
            <a:pPr>
              <a:lnSpc>
                <a:spcPct val="100000"/>
              </a:lnSpc>
            </a:pPr>
            <a:r>
              <a:rPr lang="en-US" sz="3200" dirty="0">
                <a:solidFill>
                  <a:schemeClr val="bg1"/>
                </a:solidFill>
              </a:rPr>
              <a:t>Of the four Toastmasters Core Values, which is most applicable to the Sergeant at Arms role?</a:t>
            </a:r>
          </a:p>
        </p:txBody>
      </p:sp>
      <p:sp>
        <p:nvSpPr>
          <p:cNvPr id="3" name="Content Placeholder 2">
            <a:extLst>
              <a:ext uri="{FF2B5EF4-FFF2-40B4-BE49-F238E27FC236}">
                <a16:creationId xmlns:a16="http://schemas.microsoft.com/office/drawing/2014/main" id="{0C0479D2-F6AD-5A08-B811-E24F24014E9C}"/>
              </a:ext>
            </a:extLst>
          </p:cNvPr>
          <p:cNvSpPr>
            <a:spLocks noGrp="1"/>
          </p:cNvSpPr>
          <p:nvPr>
            <p:ph idx="4294967295"/>
          </p:nvPr>
        </p:nvSpPr>
        <p:spPr>
          <a:xfrm>
            <a:off x="431999" y="2860675"/>
            <a:ext cx="9182135" cy="3316288"/>
          </a:xfrm>
          <a:prstGeom prst="rect">
            <a:avLst/>
          </a:prstGeom>
        </p:spPr>
        <p:txBody>
          <a:bodyPr/>
          <a:lstStyle/>
          <a:p>
            <a:pPr marL="457200" indent="-457200">
              <a:buClr>
                <a:schemeClr val="bg1"/>
              </a:buClr>
              <a:buFont typeface="+mj-lt"/>
              <a:buAutoNum type="alphaUcPeriod"/>
            </a:pPr>
            <a:r>
              <a:rPr lang="en-US" dirty="0">
                <a:solidFill>
                  <a:schemeClr val="bg1"/>
                </a:solidFill>
              </a:rPr>
              <a:t>Integrity</a:t>
            </a:r>
          </a:p>
          <a:p>
            <a:pPr marL="457200" indent="-457200">
              <a:buClr>
                <a:schemeClr val="bg1"/>
              </a:buClr>
              <a:buFont typeface="+mj-lt"/>
              <a:buAutoNum type="alphaUcPeriod"/>
            </a:pPr>
            <a:r>
              <a:rPr lang="en-US" dirty="0">
                <a:solidFill>
                  <a:schemeClr val="bg1"/>
                </a:solidFill>
              </a:rPr>
              <a:t>Respect</a:t>
            </a:r>
          </a:p>
          <a:p>
            <a:pPr marL="457200" indent="-457200">
              <a:buClr>
                <a:schemeClr val="bg1"/>
              </a:buClr>
              <a:buFont typeface="+mj-lt"/>
              <a:buAutoNum type="alphaUcPeriod"/>
            </a:pPr>
            <a:r>
              <a:rPr lang="en-US" dirty="0">
                <a:solidFill>
                  <a:schemeClr val="bg1"/>
                </a:solidFill>
              </a:rPr>
              <a:t>Service</a:t>
            </a:r>
          </a:p>
          <a:p>
            <a:pPr marL="457200" indent="-457200">
              <a:buClr>
                <a:schemeClr val="bg1"/>
              </a:buClr>
              <a:buFont typeface="+mj-lt"/>
              <a:buAutoNum type="alphaUcPeriod"/>
            </a:pPr>
            <a:r>
              <a:rPr lang="en-US" dirty="0">
                <a:solidFill>
                  <a:schemeClr val="bg1"/>
                </a:solidFill>
              </a:rPr>
              <a:t>Excellence</a:t>
            </a:r>
          </a:p>
          <a:p>
            <a:endParaRPr lang="en-US" dirty="0"/>
          </a:p>
        </p:txBody>
      </p:sp>
    </p:spTree>
    <p:extLst>
      <p:ext uri="{BB962C8B-B14F-4D97-AF65-F5344CB8AC3E}">
        <p14:creationId xmlns:p14="http://schemas.microsoft.com/office/powerpoint/2010/main" val="3052645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49242FF6-DD97-D171-ED08-621BA59AFE5B}"/>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2" name="Title 1">
            <a:extLst>
              <a:ext uri="{FF2B5EF4-FFF2-40B4-BE49-F238E27FC236}">
                <a16:creationId xmlns:a16="http://schemas.microsoft.com/office/drawing/2014/main" id="{D9F9781E-8B08-E5FF-C8D8-EA8065DDD500}"/>
              </a:ext>
            </a:extLst>
          </p:cNvPr>
          <p:cNvSpPr>
            <a:spLocks noGrp="1"/>
          </p:cNvSpPr>
          <p:nvPr>
            <p:ph type="title"/>
          </p:nvPr>
        </p:nvSpPr>
        <p:spPr>
          <a:xfrm>
            <a:off x="431999" y="432000"/>
            <a:ext cx="7204747" cy="1549200"/>
          </a:xfrm>
        </p:spPr>
        <p:txBody>
          <a:bodyPr/>
          <a:lstStyle/>
          <a:p>
            <a:pPr>
              <a:lnSpc>
                <a:spcPct val="100000"/>
              </a:lnSpc>
            </a:pPr>
            <a:r>
              <a:rPr lang="en-US" sz="3600" dirty="0">
                <a:solidFill>
                  <a:schemeClr val="bg1"/>
                </a:solidFill>
              </a:rPr>
              <a:t>Why does the Sergeant at Arms bang the gavel at the beginning of a meeting?</a:t>
            </a:r>
          </a:p>
        </p:txBody>
      </p:sp>
      <p:sp>
        <p:nvSpPr>
          <p:cNvPr id="3" name="Content Placeholder 2">
            <a:extLst>
              <a:ext uri="{FF2B5EF4-FFF2-40B4-BE49-F238E27FC236}">
                <a16:creationId xmlns:a16="http://schemas.microsoft.com/office/drawing/2014/main" id="{1619A121-EFEA-F8F6-8B1D-F585902D252E}"/>
              </a:ext>
            </a:extLst>
          </p:cNvPr>
          <p:cNvSpPr>
            <a:spLocks noGrp="1"/>
          </p:cNvSpPr>
          <p:nvPr>
            <p:ph idx="4294967295"/>
          </p:nvPr>
        </p:nvSpPr>
        <p:spPr>
          <a:xfrm>
            <a:off x="432000" y="3428999"/>
            <a:ext cx="5103386" cy="2747963"/>
          </a:xfrm>
          <a:prstGeom prst="rect">
            <a:avLst/>
          </a:prstGeom>
        </p:spPr>
        <p:txBody>
          <a:bodyPr/>
          <a:lstStyle/>
          <a:p>
            <a:pPr marL="457200" indent="-457200">
              <a:buClr>
                <a:schemeClr val="bg1"/>
              </a:buClr>
              <a:buFont typeface="+mj-lt"/>
              <a:buAutoNum type="alphaUcPeriod"/>
            </a:pPr>
            <a:r>
              <a:rPr lang="en-US" sz="2400" dirty="0">
                <a:solidFill>
                  <a:schemeClr val="bg1"/>
                </a:solidFill>
              </a:rPr>
              <a:t>To start the meeting on time</a:t>
            </a:r>
          </a:p>
          <a:p>
            <a:pPr marL="457200" indent="-457200">
              <a:buClr>
                <a:schemeClr val="bg1"/>
              </a:buClr>
              <a:buFont typeface="+mj-lt"/>
              <a:buAutoNum type="alphaUcPeriod"/>
            </a:pPr>
            <a:r>
              <a:rPr lang="en-US" sz="2400" dirty="0">
                <a:solidFill>
                  <a:schemeClr val="bg1"/>
                </a:solidFill>
              </a:rPr>
              <a:t>To quiet the room</a:t>
            </a:r>
          </a:p>
          <a:p>
            <a:pPr marL="457200" indent="-457200">
              <a:buClr>
                <a:schemeClr val="bg1"/>
              </a:buClr>
              <a:buFont typeface="+mj-lt"/>
              <a:buAutoNum type="alphaUcPeriod"/>
            </a:pPr>
            <a:r>
              <a:rPr lang="en-US" sz="2400" dirty="0">
                <a:solidFill>
                  <a:schemeClr val="bg1"/>
                </a:solidFill>
              </a:rPr>
              <a:t>To introduce the President</a:t>
            </a:r>
          </a:p>
          <a:p>
            <a:pPr marL="457200" indent="-457200">
              <a:buClr>
                <a:schemeClr val="bg1"/>
              </a:buClr>
              <a:buFont typeface="+mj-lt"/>
              <a:buAutoNum type="alphaUcPeriod"/>
            </a:pPr>
            <a:r>
              <a:rPr lang="en-US" sz="2400" dirty="0">
                <a:solidFill>
                  <a:schemeClr val="bg1"/>
                </a:solidFill>
              </a:rPr>
              <a:t>To introduce the Toastmaster</a:t>
            </a:r>
          </a:p>
        </p:txBody>
      </p:sp>
    </p:spTree>
    <p:extLst>
      <p:ext uri="{BB962C8B-B14F-4D97-AF65-F5344CB8AC3E}">
        <p14:creationId xmlns:p14="http://schemas.microsoft.com/office/powerpoint/2010/main" val="4063480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3787578F-A73A-B8CC-CA1D-9C3D29946FF8}"/>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Content Placeholder 2">
            <a:extLst>
              <a:ext uri="{FF2B5EF4-FFF2-40B4-BE49-F238E27FC236}">
                <a16:creationId xmlns:a16="http://schemas.microsoft.com/office/drawing/2014/main" id="{DB0882BB-A161-CDBE-4102-62A00FEED64C}"/>
              </a:ext>
            </a:extLst>
          </p:cNvPr>
          <p:cNvSpPr>
            <a:spLocks noGrp="1"/>
          </p:cNvSpPr>
          <p:nvPr>
            <p:ph idx="4294967295"/>
          </p:nvPr>
        </p:nvSpPr>
        <p:spPr>
          <a:xfrm>
            <a:off x="432000" y="2278063"/>
            <a:ext cx="7616825" cy="3438525"/>
          </a:xfrm>
          <a:prstGeom prst="rect">
            <a:avLst/>
          </a:prstGeom>
        </p:spPr>
        <p:txBody>
          <a:bodyPr numCol="2" spcCol="360000"/>
          <a:lstStyle/>
          <a:p>
            <a:pPr marL="457200" indent="-457200">
              <a:buClr>
                <a:schemeClr val="bg1"/>
              </a:buClr>
              <a:buFont typeface="+mj-lt"/>
              <a:buAutoNum type="alphaUcPeriod"/>
            </a:pPr>
            <a:r>
              <a:rPr lang="en-US" sz="2400" dirty="0">
                <a:solidFill>
                  <a:schemeClr val="bg1"/>
                </a:solidFill>
              </a:rPr>
              <a:t>Mute</a:t>
            </a:r>
          </a:p>
          <a:p>
            <a:pPr marL="457200" indent="-457200">
              <a:buClr>
                <a:schemeClr val="bg1"/>
              </a:buClr>
              <a:buFont typeface="+mj-lt"/>
              <a:buAutoNum type="alphaUcPeriod"/>
            </a:pPr>
            <a:r>
              <a:rPr lang="en-US" sz="2400" dirty="0">
                <a:solidFill>
                  <a:schemeClr val="bg1"/>
                </a:solidFill>
              </a:rPr>
              <a:t>Stop Video</a:t>
            </a:r>
          </a:p>
          <a:p>
            <a:pPr marL="457200" indent="-457200">
              <a:buClr>
                <a:schemeClr val="bg1"/>
              </a:buClr>
              <a:buFont typeface="+mj-lt"/>
              <a:buAutoNum type="alphaUcPeriod"/>
            </a:pPr>
            <a:r>
              <a:rPr lang="en-US" sz="2400" dirty="0">
                <a:solidFill>
                  <a:schemeClr val="bg1"/>
                </a:solidFill>
              </a:rPr>
              <a:t>Stop Participants Sharing </a:t>
            </a:r>
          </a:p>
          <a:p>
            <a:pPr marL="457200" indent="-457200">
              <a:buClr>
                <a:schemeClr val="bg1"/>
              </a:buClr>
              <a:buFont typeface="+mj-lt"/>
              <a:buAutoNum type="alphaUcPeriod"/>
            </a:pPr>
            <a:r>
              <a:rPr lang="en-US" sz="2400" dirty="0">
                <a:solidFill>
                  <a:schemeClr val="bg1"/>
                </a:solidFill>
              </a:rPr>
              <a:t>Put in the Waiting Room</a:t>
            </a:r>
          </a:p>
          <a:p>
            <a:pPr marL="457200" indent="-457200">
              <a:buClr>
                <a:schemeClr val="bg1"/>
              </a:buClr>
              <a:buFont typeface="+mj-lt"/>
              <a:buAutoNum type="alphaUcPeriod"/>
            </a:pPr>
            <a:r>
              <a:rPr lang="en-US" sz="2400" dirty="0">
                <a:solidFill>
                  <a:schemeClr val="bg1"/>
                </a:solidFill>
              </a:rPr>
              <a:t>Remove the Attendee</a:t>
            </a:r>
          </a:p>
          <a:p>
            <a:pPr marL="457200" indent="-457200">
              <a:buClr>
                <a:schemeClr val="bg1"/>
              </a:buClr>
              <a:buFont typeface="+mj-lt"/>
              <a:buAutoNum type="alphaUcPeriod"/>
            </a:pPr>
            <a:r>
              <a:rPr lang="en-US" sz="2400" dirty="0">
                <a:solidFill>
                  <a:schemeClr val="bg1"/>
                </a:solidFill>
              </a:rPr>
              <a:t>Block the Attendee</a:t>
            </a:r>
          </a:p>
          <a:p>
            <a:pPr marL="457200" indent="-457200">
              <a:buClr>
                <a:schemeClr val="bg1"/>
              </a:buClr>
              <a:buFont typeface="+mj-lt"/>
              <a:buAutoNum type="alphaUcPeriod"/>
            </a:pPr>
            <a:r>
              <a:rPr lang="en-US" sz="2400" dirty="0">
                <a:solidFill>
                  <a:schemeClr val="bg1"/>
                </a:solidFill>
              </a:rPr>
              <a:t>Report the Attendee </a:t>
            </a:r>
            <a:br>
              <a:rPr lang="en-US" sz="2400" dirty="0">
                <a:solidFill>
                  <a:schemeClr val="bg1"/>
                </a:solidFill>
              </a:rPr>
            </a:br>
            <a:r>
              <a:rPr lang="en-US" sz="2400" dirty="0">
                <a:solidFill>
                  <a:schemeClr val="bg1"/>
                </a:solidFill>
              </a:rPr>
              <a:t>to Zoom</a:t>
            </a:r>
          </a:p>
          <a:p>
            <a:pPr marL="457200" indent="-457200">
              <a:buClr>
                <a:schemeClr val="bg1"/>
              </a:buClr>
              <a:buFont typeface="+mj-lt"/>
              <a:buAutoNum type="alphaUcPeriod"/>
            </a:pPr>
            <a:r>
              <a:rPr lang="en-US" sz="2400" dirty="0">
                <a:solidFill>
                  <a:schemeClr val="bg1"/>
                </a:solidFill>
              </a:rPr>
              <a:t>Lock the Meeting</a:t>
            </a:r>
          </a:p>
          <a:p>
            <a:pPr marL="457200" indent="-457200">
              <a:buClr>
                <a:schemeClr val="bg1"/>
              </a:buClr>
              <a:buFont typeface="+mj-lt"/>
              <a:buAutoNum type="alphaUcPeriod"/>
            </a:pPr>
            <a:r>
              <a:rPr lang="en-US" sz="2400" dirty="0">
                <a:solidFill>
                  <a:schemeClr val="bg1"/>
                </a:solidFill>
              </a:rPr>
              <a:t>Disable Chat</a:t>
            </a:r>
          </a:p>
          <a:p>
            <a:pPr marL="457200" indent="-457200">
              <a:buClr>
                <a:schemeClr val="bg1"/>
              </a:buClr>
              <a:buFont typeface="+mj-lt"/>
              <a:buAutoNum type="alphaUcPeriod"/>
            </a:pPr>
            <a:r>
              <a:rPr lang="en-US" sz="2400" dirty="0">
                <a:solidFill>
                  <a:schemeClr val="bg1"/>
                </a:solidFill>
              </a:rPr>
              <a:t>Put them in a Breakout Room rather than the main room when they enter the meeting</a:t>
            </a:r>
          </a:p>
        </p:txBody>
      </p:sp>
      <p:sp>
        <p:nvSpPr>
          <p:cNvPr id="2" name="Title 1">
            <a:extLst>
              <a:ext uri="{FF2B5EF4-FFF2-40B4-BE49-F238E27FC236}">
                <a16:creationId xmlns:a16="http://schemas.microsoft.com/office/drawing/2014/main" id="{7B4A1744-98FC-7C2F-543F-088EE035FB80}"/>
              </a:ext>
            </a:extLst>
          </p:cNvPr>
          <p:cNvSpPr>
            <a:spLocks noGrp="1"/>
          </p:cNvSpPr>
          <p:nvPr>
            <p:ph type="title"/>
          </p:nvPr>
        </p:nvSpPr>
        <p:spPr>
          <a:xfrm>
            <a:off x="432000" y="431999"/>
            <a:ext cx="8149292" cy="1065013"/>
          </a:xfrm>
        </p:spPr>
        <p:txBody>
          <a:bodyPr/>
          <a:lstStyle/>
          <a:p>
            <a:pPr>
              <a:lnSpc>
                <a:spcPct val="100000"/>
              </a:lnSpc>
            </a:pPr>
            <a:r>
              <a:rPr lang="en-US" sz="3600" dirty="0">
                <a:solidFill>
                  <a:schemeClr val="bg1"/>
                </a:solidFill>
              </a:rPr>
              <a:t>Which tools in Zoom should you use to handle a disruptive attendee?</a:t>
            </a:r>
          </a:p>
        </p:txBody>
      </p:sp>
    </p:spTree>
    <p:extLst>
      <p:ext uri="{BB962C8B-B14F-4D97-AF65-F5344CB8AC3E}">
        <p14:creationId xmlns:p14="http://schemas.microsoft.com/office/powerpoint/2010/main" val="340363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636D682-5861-A472-BAE5-B4A1932E2BF3}"/>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2" name="Title 1">
            <a:extLst>
              <a:ext uri="{FF2B5EF4-FFF2-40B4-BE49-F238E27FC236}">
                <a16:creationId xmlns:a16="http://schemas.microsoft.com/office/drawing/2014/main" id="{7ABD1244-491E-1922-3468-360F8304C977}"/>
              </a:ext>
            </a:extLst>
          </p:cNvPr>
          <p:cNvSpPr>
            <a:spLocks noGrp="1"/>
          </p:cNvSpPr>
          <p:nvPr>
            <p:ph type="title"/>
          </p:nvPr>
        </p:nvSpPr>
        <p:spPr/>
        <p:txBody>
          <a:bodyPr/>
          <a:lstStyle/>
          <a:p>
            <a:r>
              <a:rPr lang="en-US" sz="3600" dirty="0"/>
              <a:t>Where are we now?</a:t>
            </a:r>
          </a:p>
        </p:txBody>
      </p:sp>
    </p:spTree>
    <p:extLst>
      <p:ext uri="{BB962C8B-B14F-4D97-AF65-F5344CB8AC3E}">
        <p14:creationId xmlns:p14="http://schemas.microsoft.com/office/powerpoint/2010/main" val="27725337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1E79768-20C6-F20C-FA7F-B56C90F3E1D2}"/>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2" name="Title 1">
            <a:extLst>
              <a:ext uri="{FF2B5EF4-FFF2-40B4-BE49-F238E27FC236}">
                <a16:creationId xmlns:a16="http://schemas.microsoft.com/office/drawing/2014/main" id="{D73B47FC-D76E-8CD5-173E-40F85F627AFF}"/>
              </a:ext>
            </a:extLst>
          </p:cNvPr>
          <p:cNvSpPr>
            <a:spLocks noGrp="1"/>
          </p:cNvSpPr>
          <p:nvPr>
            <p:ph type="title"/>
          </p:nvPr>
        </p:nvSpPr>
        <p:spPr/>
        <p:txBody>
          <a:bodyPr/>
          <a:lstStyle/>
          <a:p>
            <a:r>
              <a:rPr lang="en-US" sz="3600" dirty="0"/>
              <a:t>Successes</a:t>
            </a:r>
          </a:p>
        </p:txBody>
      </p:sp>
    </p:spTree>
    <p:extLst>
      <p:ext uri="{BB962C8B-B14F-4D97-AF65-F5344CB8AC3E}">
        <p14:creationId xmlns:p14="http://schemas.microsoft.com/office/powerpoint/2010/main" val="4132888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644A300-CA8B-6AB7-E3CE-E1452395914F}"/>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2" name="Title 1">
            <a:extLst>
              <a:ext uri="{FF2B5EF4-FFF2-40B4-BE49-F238E27FC236}">
                <a16:creationId xmlns:a16="http://schemas.microsoft.com/office/drawing/2014/main" id="{2E596194-FC73-674A-23B1-252B8483BE2D}"/>
              </a:ext>
            </a:extLst>
          </p:cNvPr>
          <p:cNvSpPr>
            <a:spLocks noGrp="1"/>
          </p:cNvSpPr>
          <p:nvPr>
            <p:ph type="title"/>
          </p:nvPr>
        </p:nvSpPr>
        <p:spPr>
          <a:xfrm>
            <a:off x="9033468" y="3344862"/>
            <a:ext cx="2810532" cy="720000"/>
          </a:xfrm>
        </p:spPr>
        <p:txBody>
          <a:bodyPr/>
          <a:lstStyle/>
          <a:p>
            <a:r>
              <a:rPr lang="en-US" sz="3600" dirty="0"/>
              <a:t>Challenges</a:t>
            </a:r>
          </a:p>
        </p:txBody>
      </p:sp>
    </p:spTree>
    <p:extLst>
      <p:ext uri="{BB962C8B-B14F-4D97-AF65-F5344CB8AC3E}">
        <p14:creationId xmlns:p14="http://schemas.microsoft.com/office/powerpoint/2010/main" val="2720699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0EA9136-646E-8F8D-AA15-E30DBF56E4FB}"/>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2" name="Title 1">
            <a:extLst>
              <a:ext uri="{FF2B5EF4-FFF2-40B4-BE49-F238E27FC236}">
                <a16:creationId xmlns:a16="http://schemas.microsoft.com/office/drawing/2014/main" id="{AE7EC3BB-327E-81F3-517B-6CD2B39A4683}"/>
              </a:ext>
            </a:extLst>
          </p:cNvPr>
          <p:cNvSpPr>
            <a:spLocks noGrp="1"/>
          </p:cNvSpPr>
          <p:nvPr>
            <p:ph type="title"/>
          </p:nvPr>
        </p:nvSpPr>
        <p:spPr/>
        <p:txBody>
          <a:bodyPr/>
          <a:lstStyle/>
          <a:p>
            <a:r>
              <a:rPr lang="en-US" sz="3600" dirty="0">
                <a:solidFill>
                  <a:schemeClr val="bg1"/>
                </a:solidFill>
              </a:rPr>
              <a:t>Where are we going?</a:t>
            </a:r>
          </a:p>
        </p:txBody>
      </p:sp>
    </p:spTree>
    <p:extLst>
      <p:ext uri="{BB962C8B-B14F-4D97-AF65-F5344CB8AC3E}">
        <p14:creationId xmlns:p14="http://schemas.microsoft.com/office/powerpoint/2010/main" val="2661481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CEC270E-8424-E75F-3F04-0CB756DD4FE1}"/>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2" name="Title 1">
            <a:extLst>
              <a:ext uri="{FF2B5EF4-FFF2-40B4-BE49-F238E27FC236}">
                <a16:creationId xmlns:a16="http://schemas.microsoft.com/office/drawing/2014/main" id="{640F68C2-881B-8811-7C21-DE6398B270DD}"/>
              </a:ext>
            </a:extLst>
          </p:cNvPr>
          <p:cNvSpPr>
            <a:spLocks noGrp="1"/>
          </p:cNvSpPr>
          <p:nvPr>
            <p:ph type="title"/>
          </p:nvPr>
        </p:nvSpPr>
        <p:spPr>
          <a:xfrm>
            <a:off x="462145" y="3429000"/>
            <a:ext cx="2781100" cy="1212441"/>
          </a:xfrm>
        </p:spPr>
        <p:txBody>
          <a:bodyPr/>
          <a:lstStyle/>
          <a:p>
            <a:pPr>
              <a:lnSpc>
                <a:spcPct val="100000"/>
              </a:lnSpc>
            </a:pPr>
            <a:r>
              <a:rPr lang="en-US" sz="3600" dirty="0">
                <a:solidFill>
                  <a:schemeClr val="accent4"/>
                </a:solidFill>
              </a:rPr>
              <a:t>Root Cause Analysis</a:t>
            </a:r>
          </a:p>
        </p:txBody>
      </p:sp>
    </p:spTree>
    <p:extLst>
      <p:ext uri="{BB962C8B-B14F-4D97-AF65-F5344CB8AC3E}">
        <p14:creationId xmlns:p14="http://schemas.microsoft.com/office/powerpoint/2010/main" val="10056793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CF10D-7A36-DA7C-815B-8450B14A3933}"/>
              </a:ext>
            </a:extLst>
          </p:cNvPr>
          <p:cNvSpPr>
            <a:spLocks noGrp="1"/>
          </p:cNvSpPr>
          <p:nvPr>
            <p:ph type="title"/>
          </p:nvPr>
        </p:nvSpPr>
        <p:spPr/>
        <p:txBody>
          <a:bodyPr/>
          <a:lstStyle/>
          <a:p>
            <a:r>
              <a:rPr lang="en-US" sz="3600" dirty="0"/>
              <a:t>5 Whys Analysis Worksheet</a:t>
            </a:r>
          </a:p>
        </p:txBody>
      </p:sp>
      <p:sp>
        <p:nvSpPr>
          <p:cNvPr id="4" name="TextBox 3">
            <a:extLst>
              <a:ext uri="{FF2B5EF4-FFF2-40B4-BE49-F238E27FC236}">
                <a16:creationId xmlns:a16="http://schemas.microsoft.com/office/drawing/2014/main" id="{E4DCAD32-C0C4-518E-54D1-2B6281D0CBD6}"/>
              </a:ext>
            </a:extLst>
          </p:cNvPr>
          <p:cNvSpPr txBox="1"/>
          <p:nvPr/>
        </p:nvSpPr>
        <p:spPr>
          <a:xfrm>
            <a:off x="432000" y="1349676"/>
            <a:ext cx="11473200" cy="5150064"/>
          </a:xfrm>
          <a:prstGeom prst="rect">
            <a:avLst/>
          </a:prstGeom>
          <a:noFill/>
        </p:spPr>
        <p:txBody>
          <a:bodyPr wrap="square" rtlCol="0">
            <a:spAutoFit/>
          </a:bodyPr>
          <a:lstStyle/>
          <a:p>
            <a:pPr>
              <a:lnSpc>
                <a:spcPct val="150000"/>
              </a:lnSpc>
              <a:spcAft>
                <a:spcPts val="1500"/>
              </a:spcAft>
              <a:tabLst>
                <a:tab pos="11124000" algn="r"/>
              </a:tabLst>
              <a:defRPr/>
            </a:pPr>
            <a:r>
              <a:rPr lang="en-GB" sz="1600" b="1" dirty="0">
                <a:solidFill>
                  <a:srgbClr val="333333"/>
                </a:solidFill>
              </a:rPr>
              <a:t>Problem Statement: </a:t>
            </a:r>
            <a:r>
              <a:rPr lang="en-GB" sz="1600" b="1" u="sng" dirty="0">
                <a:solidFill>
                  <a:srgbClr val="333333"/>
                </a:solidFill>
              </a:rPr>
              <a:t>	</a:t>
            </a:r>
            <a:endParaRPr lang="en-GB" sz="1600" u="sng" dirty="0">
              <a:solidFill>
                <a:srgbClr val="333333"/>
              </a:solidFill>
            </a:endParaRPr>
          </a:p>
          <a:p>
            <a:pPr lvl="0">
              <a:lnSpc>
                <a:spcPct val="150000"/>
              </a:lnSpc>
              <a:tabLst>
                <a:tab pos="11124000" algn="r"/>
              </a:tabLst>
              <a:defRPr/>
            </a:pPr>
            <a:r>
              <a:rPr lang="en-GB" sz="1600" b="1" dirty="0">
                <a:solidFill>
                  <a:srgbClr val="333333"/>
                </a:solidFill>
              </a:rPr>
              <a:t>The 5 Whys</a:t>
            </a:r>
          </a:p>
          <a:p>
            <a:pPr marL="285750" lvl="0" indent="-285750">
              <a:lnSpc>
                <a:spcPct val="150000"/>
              </a:lnSpc>
              <a:buClr>
                <a:schemeClr val="accent2"/>
              </a:buClr>
              <a:buFont typeface="Wingdings" pitchFamily="2" charset="2"/>
              <a:buChar char="§"/>
              <a:tabLst>
                <a:tab pos="11124000" algn="r"/>
              </a:tabLst>
              <a:defRPr/>
            </a:pPr>
            <a:r>
              <a:rPr lang="en-GB" sz="1600" dirty="0">
                <a:solidFill>
                  <a:srgbClr val="333333"/>
                </a:solidFill>
              </a:rPr>
              <a:t>Why 1 </a:t>
            </a:r>
            <a:r>
              <a:rPr lang="en-GB" sz="1600" u="sng" dirty="0">
                <a:solidFill>
                  <a:srgbClr val="333333"/>
                </a:solidFill>
              </a:rPr>
              <a:t>	</a:t>
            </a:r>
            <a:endParaRPr lang="en-GB" sz="1600" dirty="0">
              <a:solidFill>
                <a:srgbClr val="333333"/>
              </a:solidFill>
            </a:endParaRPr>
          </a:p>
          <a:p>
            <a:pPr marL="285750" lvl="0" indent="-285750">
              <a:lnSpc>
                <a:spcPct val="150000"/>
              </a:lnSpc>
              <a:buClr>
                <a:schemeClr val="accent2"/>
              </a:buClr>
              <a:buFont typeface="Wingdings" pitchFamily="2" charset="2"/>
              <a:buChar char="§"/>
              <a:tabLst>
                <a:tab pos="11124000" algn="r"/>
              </a:tabLst>
              <a:defRPr/>
            </a:pPr>
            <a:r>
              <a:rPr lang="en-GB" sz="1600" dirty="0">
                <a:solidFill>
                  <a:srgbClr val="333333"/>
                </a:solidFill>
              </a:rPr>
              <a:t>Why 2 </a:t>
            </a:r>
            <a:r>
              <a:rPr lang="en-GB" sz="1600" u="sng" dirty="0">
                <a:solidFill>
                  <a:srgbClr val="333333"/>
                </a:solidFill>
              </a:rPr>
              <a:t>	</a:t>
            </a:r>
            <a:endParaRPr lang="en-GB" sz="1600" dirty="0">
              <a:solidFill>
                <a:srgbClr val="333333"/>
              </a:solidFill>
            </a:endParaRPr>
          </a:p>
          <a:p>
            <a:pPr marL="285750" lvl="0" indent="-285750">
              <a:lnSpc>
                <a:spcPct val="150000"/>
              </a:lnSpc>
              <a:buClr>
                <a:schemeClr val="accent2"/>
              </a:buClr>
              <a:buFont typeface="Wingdings" pitchFamily="2" charset="2"/>
              <a:buChar char="§"/>
              <a:tabLst>
                <a:tab pos="11124000" algn="r"/>
              </a:tabLst>
              <a:defRPr/>
            </a:pPr>
            <a:r>
              <a:rPr lang="en-GB" sz="1600" dirty="0">
                <a:solidFill>
                  <a:srgbClr val="333333"/>
                </a:solidFill>
              </a:rPr>
              <a:t>Why 3 </a:t>
            </a:r>
            <a:r>
              <a:rPr lang="en-GB" sz="1600" u="sng" dirty="0">
                <a:solidFill>
                  <a:srgbClr val="333333"/>
                </a:solidFill>
              </a:rPr>
              <a:t>	</a:t>
            </a:r>
            <a:endParaRPr lang="en-GB" sz="1600" dirty="0">
              <a:solidFill>
                <a:srgbClr val="333333"/>
              </a:solidFill>
            </a:endParaRPr>
          </a:p>
          <a:p>
            <a:pPr marL="285750" lvl="0" indent="-285750">
              <a:lnSpc>
                <a:spcPct val="150000"/>
              </a:lnSpc>
              <a:buClr>
                <a:schemeClr val="accent2"/>
              </a:buClr>
              <a:buFont typeface="Wingdings" pitchFamily="2" charset="2"/>
              <a:buChar char="§"/>
              <a:tabLst>
                <a:tab pos="11124000" algn="r"/>
              </a:tabLst>
              <a:defRPr/>
            </a:pPr>
            <a:r>
              <a:rPr lang="en-GB" sz="1600" dirty="0">
                <a:solidFill>
                  <a:srgbClr val="333333"/>
                </a:solidFill>
              </a:rPr>
              <a:t>Why 4 </a:t>
            </a:r>
            <a:r>
              <a:rPr lang="en-GB" sz="1600" u="sng" dirty="0">
                <a:solidFill>
                  <a:srgbClr val="333333"/>
                </a:solidFill>
              </a:rPr>
              <a:t>	</a:t>
            </a:r>
            <a:endParaRPr lang="en-GB" sz="1600" dirty="0">
              <a:solidFill>
                <a:srgbClr val="333333"/>
              </a:solidFill>
            </a:endParaRPr>
          </a:p>
          <a:p>
            <a:pPr marL="285750" lvl="0" indent="-285750">
              <a:lnSpc>
                <a:spcPct val="150000"/>
              </a:lnSpc>
              <a:spcAft>
                <a:spcPts val="1500"/>
              </a:spcAft>
              <a:buClr>
                <a:schemeClr val="accent2"/>
              </a:buClr>
              <a:buFont typeface="Wingdings" pitchFamily="2" charset="2"/>
              <a:buChar char="§"/>
              <a:tabLst>
                <a:tab pos="11124000" algn="r"/>
              </a:tabLst>
              <a:defRPr/>
            </a:pPr>
            <a:r>
              <a:rPr lang="en-GB" sz="1600" dirty="0">
                <a:solidFill>
                  <a:srgbClr val="333333"/>
                </a:solidFill>
              </a:rPr>
              <a:t>Why 5 </a:t>
            </a:r>
            <a:r>
              <a:rPr lang="en-GB" sz="1600" u="sng" dirty="0">
                <a:solidFill>
                  <a:srgbClr val="333333"/>
                </a:solidFill>
              </a:rPr>
              <a:t>	</a:t>
            </a:r>
          </a:p>
          <a:p>
            <a:pPr fontAlgn="auto">
              <a:lnSpc>
                <a:spcPct val="150000"/>
              </a:lnSpc>
              <a:spcBef>
                <a:spcPts val="0"/>
              </a:spcBef>
              <a:spcAft>
                <a:spcPts val="0"/>
              </a:spcAft>
              <a:tabLst>
                <a:tab pos="11124000" algn="r"/>
              </a:tabLst>
              <a:defRPr/>
            </a:pPr>
            <a:r>
              <a:rPr lang="en-GB" sz="1600" b="1" dirty="0">
                <a:solidFill>
                  <a:schemeClr val="tx1">
                    <a:lumMod val="50000"/>
                  </a:schemeClr>
                </a:solidFill>
              </a:rPr>
              <a:t>Root Causes: </a:t>
            </a:r>
            <a:r>
              <a:rPr lang="en-GB" sz="1600" u="sng" dirty="0">
                <a:solidFill>
                  <a:srgbClr val="333333"/>
                </a:solidFill>
              </a:rPr>
              <a:t>	</a:t>
            </a:r>
            <a:endParaRPr lang="en-GB" sz="1600" b="1" dirty="0">
              <a:solidFill>
                <a:schemeClr val="tx1">
                  <a:lumMod val="50000"/>
                </a:schemeClr>
              </a:solidFill>
            </a:endParaRPr>
          </a:p>
          <a:p>
            <a:pPr lvl="0" fontAlgn="auto">
              <a:lnSpc>
                <a:spcPct val="150000"/>
              </a:lnSpc>
              <a:spcBef>
                <a:spcPts val="0"/>
              </a:spcBef>
              <a:spcAft>
                <a:spcPts val="1500"/>
              </a:spcAft>
              <a:tabLst>
                <a:tab pos="11124000" algn="r"/>
              </a:tabLst>
              <a:defRPr/>
            </a:pPr>
            <a:r>
              <a:rPr lang="en-GB" sz="1600" b="1" u="sng" dirty="0">
                <a:solidFill>
                  <a:srgbClr val="333333"/>
                </a:solidFill>
                <a:cs typeface="Arial" charset="0"/>
              </a:rPr>
              <a:t>	</a:t>
            </a:r>
            <a:endParaRPr lang="en-GB" sz="1600" b="1" dirty="0">
              <a:solidFill>
                <a:srgbClr val="333333"/>
              </a:solidFill>
            </a:endParaRPr>
          </a:p>
          <a:p>
            <a:pPr lvl="0" fontAlgn="auto">
              <a:lnSpc>
                <a:spcPct val="150000"/>
              </a:lnSpc>
              <a:spcBef>
                <a:spcPts val="0"/>
              </a:spcBef>
              <a:spcAft>
                <a:spcPts val="0"/>
              </a:spcAft>
              <a:tabLst>
                <a:tab pos="11124000" algn="r"/>
              </a:tabLst>
              <a:defRPr/>
            </a:pPr>
            <a:r>
              <a:rPr lang="en-GB" sz="1600" b="1" dirty="0">
                <a:solidFill>
                  <a:srgbClr val="000000"/>
                </a:solidFill>
              </a:rPr>
              <a:t>Root Solutions (Corrective Actions): </a:t>
            </a:r>
            <a:r>
              <a:rPr lang="en-GB" u="sng" dirty="0">
                <a:solidFill>
                  <a:srgbClr val="333333"/>
                </a:solidFill>
              </a:rPr>
              <a:t>	</a:t>
            </a:r>
          </a:p>
          <a:p>
            <a:pPr lvl="0" fontAlgn="auto">
              <a:lnSpc>
                <a:spcPct val="150000"/>
              </a:lnSpc>
              <a:spcBef>
                <a:spcPts val="0"/>
              </a:spcBef>
              <a:spcAft>
                <a:spcPts val="0"/>
              </a:spcAft>
              <a:tabLst>
                <a:tab pos="11124000" algn="r"/>
              </a:tabLst>
              <a:defRPr/>
            </a:pPr>
            <a:r>
              <a:rPr lang="en-GB" u="sng" dirty="0">
                <a:solidFill>
                  <a:srgbClr val="333333"/>
                </a:solidFill>
              </a:rPr>
              <a:t>	</a:t>
            </a:r>
          </a:p>
          <a:p>
            <a:pPr lvl="0">
              <a:lnSpc>
                <a:spcPct val="150000"/>
              </a:lnSpc>
              <a:tabLst>
                <a:tab pos="10800000" algn="l"/>
              </a:tabLst>
              <a:defRPr/>
            </a:pPr>
            <a:endParaRPr lang="en-GB" dirty="0">
              <a:solidFill>
                <a:srgbClr val="333333"/>
              </a:solidFill>
            </a:endParaRPr>
          </a:p>
        </p:txBody>
      </p:sp>
    </p:spTree>
    <p:extLst>
      <p:ext uri="{BB962C8B-B14F-4D97-AF65-F5344CB8AC3E}">
        <p14:creationId xmlns:p14="http://schemas.microsoft.com/office/powerpoint/2010/main" val="4326019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6381F84B-27F6-C050-119D-622DE6027F33}"/>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Content Placeholder 2">
            <a:extLst>
              <a:ext uri="{FF2B5EF4-FFF2-40B4-BE49-F238E27FC236}">
                <a16:creationId xmlns:a16="http://schemas.microsoft.com/office/drawing/2014/main" id="{BEE91FA9-9824-45E8-D6B2-E0FC99FA633D}"/>
              </a:ext>
            </a:extLst>
          </p:cNvPr>
          <p:cNvSpPr>
            <a:spLocks noGrp="1"/>
          </p:cNvSpPr>
          <p:nvPr>
            <p:ph idx="4294967295"/>
          </p:nvPr>
        </p:nvSpPr>
        <p:spPr>
          <a:xfrm>
            <a:off x="390000" y="1584000"/>
            <a:ext cx="11412000" cy="4620857"/>
          </a:xfrm>
          <a:prstGeom prst="rect">
            <a:avLst/>
          </a:prstGeom>
          <a:solidFill>
            <a:srgbClr val="000000">
              <a:alpha val="20000"/>
            </a:srgbClr>
          </a:solidFill>
        </p:spPr>
        <p:txBody>
          <a:bodyPr/>
          <a:lstStyle/>
          <a:p>
            <a:pPr marL="0" indent="0">
              <a:buFontTx/>
              <a:buNone/>
            </a:pPr>
            <a:r>
              <a:rPr lang="en-US" sz="2600" b="1" dirty="0">
                <a:solidFill>
                  <a:schemeClr val="bg1"/>
                </a:solidFill>
              </a:rPr>
              <a:t>Problem statement</a:t>
            </a:r>
            <a:r>
              <a:rPr lang="en-US" sz="2600" dirty="0">
                <a:solidFill>
                  <a:schemeClr val="bg1"/>
                </a:solidFill>
              </a:rPr>
              <a:t>: “Our meetings often start late and feel disorganized.”</a:t>
            </a:r>
          </a:p>
          <a:p>
            <a:pPr marL="0" indent="0">
              <a:buFontTx/>
              <a:buNone/>
            </a:pPr>
            <a:endParaRPr lang="en-US" sz="1400" dirty="0">
              <a:solidFill>
                <a:schemeClr val="bg1"/>
              </a:solidFill>
            </a:endParaRPr>
          </a:p>
          <a:p>
            <a:pPr marL="0" indent="0">
              <a:lnSpc>
                <a:spcPct val="100000"/>
              </a:lnSpc>
              <a:spcBef>
                <a:spcPts val="600"/>
              </a:spcBef>
              <a:spcAft>
                <a:spcPts val="600"/>
              </a:spcAft>
              <a:buFontTx/>
              <a:buNone/>
            </a:pPr>
            <a:r>
              <a:rPr lang="en-US" sz="2400" b="1" dirty="0">
                <a:solidFill>
                  <a:schemeClr val="bg1"/>
                </a:solidFill>
              </a:rPr>
              <a:t>1. Why do meetings start late and feel disorganized?</a:t>
            </a:r>
          </a:p>
          <a:p>
            <a:pPr marL="603450" lvl="1" indent="-171450">
              <a:lnSpc>
                <a:spcPct val="100000"/>
              </a:lnSpc>
              <a:spcBef>
                <a:spcPts val="600"/>
              </a:spcBef>
              <a:spcAft>
                <a:spcPts val="600"/>
              </a:spcAft>
              <a:buFont typeface="Wingdings" pitchFamily="2" charset="2"/>
              <a:buChar char="§"/>
            </a:pPr>
            <a:r>
              <a:rPr lang="en-US" b="1" dirty="0">
                <a:solidFill>
                  <a:schemeClr val="bg1"/>
                </a:solidFill>
              </a:rPr>
              <a:t>Because the room is not fully set up when members and guests arrive.</a:t>
            </a:r>
          </a:p>
          <a:p>
            <a:pPr marL="0" indent="0">
              <a:lnSpc>
                <a:spcPct val="100000"/>
              </a:lnSpc>
              <a:spcBef>
                <a:spcPts val="600"/>
              </a:spcBef>
              <a:spcAft>
                <a:spcPts val="600"/>
              </a:spcAft>
              <a:buFontTx/>
              <a:buNone/>
            </a:pPr>
            <a:r>
              <a:rPr lang="en-US" sz="2400" b="1" dirty="0">
                <a:solidFill>
                  <a:schemeClr val="bg1"/>
                </a:solidFill>
              </a:rPr>
              <a:t>2. Why is the room not fully set up?</a:t>
            </a:r>
          </a:p>
          <a:p>
            <a:pPr marL="603450" lvl="1" indent="-171450">
              <a:lnSpc>
                <a:spcPct val="100000"/>
              </a:lnSpc>
              <a:spcBef>
                <a:spcPts val="600"/>
              </a:spcBef>
              <a:spcAft>
                <a:spcPts val="600"/>
              </a:spcAft>
              <a:buFont typeface="Wingdings" pitchFamily="2" charset="2"/>
              <a:buChar char="§"/>
            </a:pPr>
            <a:r>
              <a:rPr lang="en-US" b="1" dirty="0">
                <a:solidFill>
                  <a:schemeClr val="bg1"/>
                </a:solidFill>
              </a:rPr>
              <a:t>Because the SAA is trying to prepare everything alone and cannot complete all tasks before the meeting begins.</a:t>
            </a:r>
          </a:p>
          <a:p>
            <a:pPr marL="0" indent="0">
              <a:lnSpc>
                <a:spcPct val="100000"/>
              </a:lnSpc>
              <a:spcBef>
                <a:spcPts val="600"/>
              </a:spcBef>
              <a:spcAft>
                <a:spcPts val="600"/>
              </a:spcAft>
              <a:buFontTx/>
              <a:buNone/>
            </a:pPr>
            <a:r>
              <a:rPr lang="en-US" sz="2400" b="1" dirty="0">
                <a:solidFill>
                  <a:schemeClr val="bg1"/>
                </a:solidFill>
              </a:rPr>
              <a:t>3. Why is the SAA preparing everything alone?</a:t>
            </a:r>
          </a:p>
          <a:p>
            <a:pPr marL="603450" lvl="1" indent="-171450">
              <a:lnSpc>
                <a:spcPct val="100000"/>
              </a:lnSpc>
              <a:spcBef>
                <a:spcPts val="600"/>
              </a:spcBef>
              <a:spcAft>
                <a:spcPts val="600"/>
              </a:spcAft>
              <a:buFont typeface="Wingdings" pitchFamily="2" charset="2"/>
              <a:buChar char="§"/>
            </a:pPr>
            <a:r>
              <a:rPr lang="en-US" b="1" dirty="0">
                <a:solidFill>
                  <a:schemeClr val="bg1"/>
                </a:solidFill>
              </a:rPr>
              <a:t>Because no one else has been assigned or trained to help with room setup.</a:t>
            </a:r>
          </a:p>
        </p:txBody>
      </p:sp>
      <p:sp>
        <p:nvSpPr>
          <p:cNvPr id="2" name="Title 1">
            <a:extLst>
              <a:ext uri="{FF2B5EF4-FFF2-40B4-BE49-F238E27FC236}">
                <a16:creationId xmlns:a16="http://schemas.microsoft.com/office/drawing/2014/main" id="{9232B72A-0A79-4190-BD94-1977682B88A2}"/>
              </a:ext>
            </a:extLst>
          </p:cNvPr>
          <p:cNvSpPr>
            <a:spLocks noGrp="1"/>
          </p:cNvSpPr>
          <p:nvPr>
            <p:ph type="title"/>
          </p:nvPr>
        </p:nvSpPr>
        <p:spPr/>
        <p:txBody>
          <a:bodyPr/>
          <a:lstStyle/>
          <a:p>
            <a:r>
              <a:rPr lang="en-US" sz="3600" dirty="0">
                <a:solidFill>
                  <a:schemeClr val="accent4"/>
                </a:solidFill>
              </a:rPr>
              <a:t>The 5 Whys Problem-Solving Technique </a:t>
            </a:r>
          </a:p>
        </p:txBody>
      </p:sp>
    </p:spTree>
    <p:extLst>
      <p:ext uri="{BB962C8B-B14F-4D97-AF65-F5344CB8AC3E}">
        <p14:creationId xmlns:p14="http://schemas.microsoft.com/office/powerpoint/2010/main" val="1618381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16211-25B6-D610-454A-F009C927F8CC}"/>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8EED23A4-14E9-EB70-5E80-ED8F69D36CFD}"/>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Content Placeholder 2">
            <a:extLst>
              <a:ext uri="{FF2B5EF4-FFF2-40B4-BE49-F238E27FC236}">
                <a16:creationId xmlns:a16="http://schemas.microsoft.com/office/drawing/2014/main" id="{2048A2D4-1621-7294-7FA7-F547E5A655BE}"/>
              </a:ext>
            </a:extLst>
          </p:cNvPr>
          <p:cNvSpPr>
            <a:spLocks noGrp="1"/>
          </p:cNvSpPr>
          <p:nvPr>
            <p:ph idx="4294967295"/>
          </p:nvPr>
        </p:nvSpPr>
        <p:spPr>
          <a:xfrm>
            <a:off x="390000" y="1584000"/>
            <a:ext cx="11412000" cy="4620857"/>
          </a:xfrm>
          <a:prstGeom prst="rect">
            <a:avLst/>
          </a:prstGeom>
          <a:solidFill>
            <a:srgbClr val="000000">
              <a:alpha val="20000"/>
            </a:srgbClr>
          </a:solidFill>
        </p:spPr>
        <p:txBody>
          <a:bodyPr/>
          <a:lstStyle/>
          <a:p>
            <a:pPr marL="0" indent="0">
              <a:buFontTx/>
              <a:buNone/>
            </a:pPr>
            <a:r>
              <a:rPr lang="en-US" sz="2600" b="1" dirty="0">
                <a:solidFill>
                  <a:schemeClr val="bg1"/>
                </a:solidFill>
              </a:rPr>
              <a:t>Problem statement</a:t>
            </a:r>
            <a:r>
              <a:rPr lang="en-US" sz="2600" dirty="0">
                <a:solidFill>
                  <a:schemeClr val="bg1"/>
                </a:solidFill>
              </a:rPr>
              <a:t>: “Our meetings often start late and feel disorganized.”</a:t>
            </a:r>
          </a:p>
          <a:p>
            <a:pPr marL="0" indent="0">
              <a:buFontTx/>
              <a:buNone/>
            </a:pPr>
            <a:endParaRPr lang="en-US" sz="1400" dirty="0">
              <a:solidFill>
                <a:schemeClr val="bg1"/>
              </a:solidFill>
            </a:endParaRPr>
          </a:p>
          <a:p>
            <a:pPr marL="0" indent="0">
              <a:lnSpc>
                <a:spcPct val="100000"/>
              </a:lnSpc>
              <a:spcBef>
                <a:spcPts val="600"/>
              </a:spcBef>
              <a:spcAft>
                <a:spcPts val="600"/>
              </a:spcAft>
              <a:buFontTx/>
              <a:buNone/>
            </a:pPr>
            <a:r>
              <a:rPr lang="en-US" sz="2400" b="1" dirty="0">
                <a:solidFill>
                  <a:schemeClr val="bg1"/>
                </a:solidFill>
              </a:rPr>
              <a:t>4. Why has no one been assigned or trained to help?</a:t>
            </a:r>
          </a:p>
          <a:p>
            <a:pPr marL="603450" lvl="1" indent="-171450">
              <a:lnSpc>
                <a:spcPct val="100000"/>
              </a:lnSpc>
              <a:spcBef>
                <a:spcPts val="600"/>
              </a:spcBef>
              <a:spcAft>
                <a:spcPts val="600"/>
              </a:spcAft>
            </a:pPr>
            <a:r>
              <a:rPr lang="en-US" b="1" dirty="0">
                <a:solidFill>
                  <a:schemeClr val="bg1"/>
                </a:solidFill>
              </a:rPr>
              <a:t>Because the club assumes room setup is “the SAA’s job” and has never created a support schedule, shared responsibility, or recruited a Sergeant at Arms Support Committee.</a:t>
            </a:r>
          </a:p>
          <a:p>
            <a:pPr marL="0" indent="0">
              <a:lnSpc>
                <a:spcPct val="100000"/>
              </a:lnSpc>
              <a:spcBef>
                <a:spcPts val="600"/>
              </a:spcBef>
              <a:spcAft>
                <a:spcPts val="600"/>
              </a:spcAft>
              <a:buFontTx/>
              <a:buNone/>
            </a:pPr>
            <a:r>
              <a:rPr lang="en-US" sz="2400" b="1" dirty="0">
                <a:solidFill>
                  <a:schemeClr val="bg1"/>
                </a:solidFill>
              </a:rPr>
              <a:t>5. Why does the club treat room setup as a solo task?</a:t>
            </a:r>
          </a:p>
          <a:p>
            <a:pPr marL="603450" lvl="1" indent="-171450">
              <a:lnSpc>
                <a:spcPct val="100000"/>
              </a:lnSpc>
              <a:spcBef>
                <a:spcPts val="600"/>
              </a:spcBef>
              <a:spcAft>
                <a:spcPts val="600"/>
              </a:spcAft>
              <a:buFont typeface="Wingdings" pitchFamily="2" charset="2"/>
              <a:buChar char="§"/>
            </a:pPr>
            <a:r>
              <a:rPr lang="en-US" b="1" dirty="0">
                <a:solidFill>
                  <a:schemeClr val="bg1"/>
                </a:solidFill>
              </a:rPr>
              <a:t>Because the club has never defined room setup as part of the overall meeting experience, so it receives no strategic attention or planning.</a:t>
            </a:r>
          </a:p>
          <a:p>
            <a:pPr marL="0" indent="0">
              <a:buNone/>
            </a:pPr>
            <a:endParaRPr lang="en-US" sz="200" dirty="0"/>
          </a:p>
          <a:p>
            <a:pPr marL="0" indent="0">
              <a:buNone/>
            </a:pPr>
            <a:r>
              <a:rPr lang="en-US" sz="2400" b="1" dirty="0">
                <a:solidFill>
                  <a:schemeClr val="bg1"/>
                </a:solidFill>
              </a:rPr>
              <a:t>What is the Root Cause?</a:t>
            </a:r>
          </a:p>
        </p:txBody>
      </p:sp>
      <p:sp>
        <p:nvSpPr>
          <p:cNvPr id="2" name="Title 1">
            <a:extLst>
              <a:ext uri="{FF2B5EF4-FFF2-40B4-BE49-F238E27FC236}">
                <a16:creationId xmlns:a16="http://schemas.microsoft.com/office/drawing/2014/main" id="{86187E2D-97B9-5FDE-5465-30C5B9F267DD}"/>
              </a:ext>
            </a:extLst>
          </p:cNvPr>
          <p:cNvSpPr>
            <a:spLocks noGrp="1"/>
          </p:cNvSpPr>
          <p:nvPr>
            <p:ph type="title"/>
          </p:nvPr>
        </p:nvSpPr>
        <p:spPr/>
        <p:txBody>
          <a:bodyPr/>
          <a:lstStyle/>
          <a:p>
            <a:r>
              <a:rPr lang="en-US" sz="3600" dirty="0">
                <a:solidFill>
                  <a:schemeClr val="accent4"/>
                </a:solidFill>
              </a:rPr>
              <a:t>The 5 Whys Problem-Solving Technique </a:t>
            </a:r>
          </a:p>
        </p:txBody>
      </p:sp>
    </p:spTree>
    <p:extLst>
      <p:ext uri="{BB962C8B-B14F-4D97-AF65-F5344CB8AC3E}">
        <p14:creationId xmlns:p14="http://schemas.microsoft.com/office/powerpoint/2010/main" val="28069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77CF80D-E883-3173-2B35-CD40A6500233}"/>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2" name="Title 1">
            <a:extLst>
              <a:ext uri="{FF2B5EF4-FFF2-40B4-BE49-F238E27FC236}">
                <a16:creationId xmlns:a16="http://schemas.microsoft.com/office/drawing/2014/main" id="{2F35C8BE-AFA9-E442-4888-CD2484F65209}"/>
              </a:ext>
            </a:extLst>
          </p:cNvPr>
          <p:cNvSpPr>
            <a:spLocks noGrp="1"/>
          </p:cNvSpPr>
          <p:nvPr>
            <p:ph type="title"/>
          </p:nvPr>
        </p:nvSpPr>
        <p:spPr>
          <a:xfrm>
            <a:off x="3979207" y="2251030"/>
            <a:ext cx="3454200" cy="720000"/>
          </a:xfrm>
        </p:spPr>
        <p:txBody>
          <a:bodyPr/>
          <a:lstStyle/>
          <a:p>
            <a:r>
              <a:rPr lang="en-US" sz="3600" dirty="0">
                <a:solidFill>
                  <a:schemeClr val="bg1"/>
                </a:solidFill>
              </a:rPr>
              <a:t>Root Solution</a:t>
            </a:r>
          </a:p>
        </p:txBody>
      </p:sp>
    </p:spTree>
    <p:extLst>
      <p:ext uri="{BB962C8B-B14F-4D97-AF65-F5344CB8AC3E}">
        <p14:creationId xmlns:p14="http://schemas.microsoft.com/office/powerpoint/2010/main" val="34745659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85BA1F1-4DD0-7274-05DE-78A587ECF0B5}"/>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2" name="Title 1">
            <a:extLst>
              <a:ext uri="{FF2B5EF4-FFF2-40B4-BE49-F238E27FC236}">
                <a16:creationId xmlns:a16="http://schemas.microsoft.com/office/drawing/2014/main" id="{669AA501-07A2-9F4B-E6F7-F3CFCE8C2BE7}"/>
              </a:ext>
            </a:extLst>
          </p:cNvPr>
          <p:cNvSpPr>
            <a:spLocks noGrp="1"/>
          </p:cNvSpPr>
          <p:nvPr>
            <p:ph type="title"/>
          </p:nvPr>
        </p:nvSpPr>
        <p:spPr>
          <a:xfrm>
            <a:off x="1168600" y="1105100"/>
            <a:ext cx="3282820" cy="720000"/>
          </a:xfrm>
        </p:spPr>
        <p:txBody>
          <a:bodyPr/>
          <a:lstStyle/>
          <a:p>
            <a:r>
              <a:rPr lang="en-US" sz="3600" dirty="0"/>
              <a:t>Case Studies</a:t>
            </a:r>
          </a:p>
        </p:txBody>
      </p:sp>
    </p:spTree>
    <p:extLst>
      <p:ext uri="{BB962C8B-B14F-4D97-AF65-F5344CB8AC3E}">
        <p14:creationId xmlns:p14="http://schemas.microsoft.com/office/powerpoint/2010/main" val="17722702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1EAAA-140C-831B-C3FB-91AEF0E15A40}"/>
              </a:ext>
            </a:extLst>
          </p:cNvPr>
          <p:cNvSpPr>
            <a:spLocks noGrp="1"/>
          </p:cNvSpPr>
          <p:nvPr>
            <p:ph type="title"/>
          </p:nvPr>
        </p:nvSpPr>
        <p:spPr/>
        <p:txBody>
          <a:bodyPr/>
          <a:lstStyle/>
          <a:p>
            <a:r>
              <a:rPr lang="en-US" dirty="0"/>
              <a:t>Sergeant at Arms Case Studies</a:t>
            </a:r>
          </a:p>
        </p:txBody>
      </p:sp>
      <p:sp>
        <p:nvSpPr>
          <p:cNvPr id="3" name="Content Placeholder 2">
            <a:extLst>
              <a:ext uri="{FF2B5EF4-FFF2-40B4-BE49-F238E27FC236}">
                <a16:creationId xmlns:a16="http://schemas.microsoft.com/office/drawing/2014/main" id="{1E6DD5D4-3775-7202-DA97-A9A57027AC3A}"/>
              </a:ext>
            </a:extLst>
          </p:cNvPr>
          <p:cNvSpPr>
            <a:spLocks noGrp="1"/>
          </p:cNvSpPr>
          <p:nvPr>
            <p:ph idx="1"/>
          </p:nvPr>
        </p:nvSpPr>
        <p:spPr/>
        <p:txBody>
          <a:bodyPr/>
          <a:lstStyle/>
          <a:p>
            <a:pPr marL="457200" indent="-457200">
              <a:lnSpc>
                <a:spcPct val="100000"/>
              </a:lnSpc>
              <a:spcBef>
                <a:spcPts val="0"/>
              </a:spcBef>
              <a:spcAft>
                <a:spcPts val="1200"/>
              </a:spcAft>
              <a:buFont typeface="+mj-lt"/>
              <a:buAutoNum type="arabicPeriod"/>
            </a:pPr>
            <a:r>
              <a:rPr lang="en-US" dirty="0"/>
              <a:t>The Case of the Missing Equipment</a:t>
            </a:r>
          </a:p>
          <a:p>
            <a:pPr marL="457200" indent="-457200">
              <a:lnSpc>
                <a:spcPct val="100000"/>
              </a:lnSpc>
              <a:spcBef>
                <a:spcPts val="0"/>
              </a:spcBef>
              <a:spcAft>
                <a:spcPts val="1200"/>
              </a:spcAft>
              <a:buFont typeface="+mj-lt"/>
              <a:buAutoNum type="arabicPeriod"/>
            </a:pPr>
            <a:r>
              <a:rPr lang="en-US" dirty="0"/>
              <a:t>Restoring the ‘Spark’ to Your Meetings</a:t>
            </a:r>
          </a:p>
          <a:p>
            <a:pPr marL="457200" indent="-457200">
              <a:lnSpc>
                <a:spcPct val="100000"/>
              </a:lnSpc>
              <a:spcBef>
                <a:spcPts val="0"/>
              </a:spcBef>
              <a:spcAft>
                <a:spcPts val="1200"/>
              </a:spcAft>
              <a:buFont typeface="+mj-lt"/>
              <a:buAutoNum type="arabicPeriod"/>
            </a:pPr>
            <a:r>
              <a:rPr lang="en-US" dirty="0"/>
              <a:t>The Case of the Lost Meeting Space</a:t>
            </a:r>
          </a:p>
          <a:p>
            <a:pPr marL="457200" indent="-457200">
              <a:lnSpc>
                <a:spcPct val="100000"/>
              </a:lnSpc>
              <a:spcBef>
                <a:spcPts val="0"/>
              </a:spcBef>
              <a:spcAft>
                <a:spcPts val="1200"/>
              </a:spcAft>
              <a:buFont typeface="+mj-lt"/>
              <a:buAutoNum type="arabicPeriod"/>
            </a:pPr>
            <a:r>
              <a:rPr lang="en-US" dirty="0"/>
              <a:t>Unintimidating a Timid Guest</a:t>
            </a:r>
          </a:p>
          <a:p>
            <a:pPr marL="457200" indent="-457200">
              <a:lnSpc>
                <a:spcPct val="100000"/>
              </a:lnSpc>
              <a:spcBef>
                <a:spcPts val="0"/>
              </a:spcBef>
              <a:spcAft>
                <a:spcPts val="1200"/>
              </a:spcAft>
              <a:buFont typeface="+mj-lt"/>
              <a:buAutoNum type="arabicPeriod"/>
            </a:pPr>
            <a:r>
              <a:rPr lang="en-US" dirty="0"/>
              <a:t>Budgeting for Breakthroughs</a:t>
            </a:r>
          </a:p>
          <a:p>
            <a:pPr marL="457200" indent="-457200">
              <a:lnSpc>
                <a:spcPct val="100000"/>
              </a:lnSpc>
              <a:spcBef>
                <a:spcPts val="0"/>
              </a:spcBef>
              <a:spcAft>
                <a:spcPts val="1200"/>
              </a:spcAft>
              <a:buFont typeface="+mj-lt"/>
              <a:buAutoNum type="arabicPeriod"/>
            </a:pPr>
            <a:r>
              <a:rPr lang="en-US" dirty="0"/>
              <a:t>Maximizing Club Success</a:t>
            </a:r>
          </a:p>
          <a:p>
            <a:pPr marL="457200" indent="-457200">
              <a:lnSpc>
                <a:spcPct val="100000"/>
              </a:lnSpc>
              <a:spcBef>
                <a:spcPts val="0"/>
              </a:spcBef>
              <a:spcAft>
                <a:spcPts val="1200"/>
              </a:spcAft>
              <a:buFont typeface="+mj-lt"/>
              <a:buAutoNum type="arabicPeriod"/>
            </a:pPr>
            <a:r>
              <a:rPr lang="en-US" dirty="0"/>
              <a:t>Moving from Virtual to Hybrid Meetings</a:t>
            </a:r>
          </a:p>
          <a:p>
            <a:endParaRPr lang="en-US" dirty="0"/>
          </a:p>
        </p:txBody>
      </p:sp>
    </p:spTree>
    <p:extLst>
      <p:ext uri="{BB962C8B-B14F-4D97-AF65-F5344CB8AC3E}">
        <p14:creationId xmlns:p14="http://schemas.microsoft.com/office/powerpoint/2010/main" val="4125866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93234-EFAB-1F89-539F-9F628155AC03}"/>
              </a:ext>
            </a:extLst>
          </p:cNvPr>
          <p:cNvSpPr>
            <a:spLocks noGrp="1"/>
          </p:cNvSpPr>
          <p:nvPr>
            <p:ph type="title"/>
          </p:nvPr>
        </p:nvSpPr>
        <p:spPr/>
        <p:txBody>
          <a:bodyPr/>
          <a:lstStyle/>
          <a:p>
            <a:r>
              <a:rPr lang="en-US" dirty="0"/>
              <a:t>Case Study 1: The Case of the Missing Equipment</a:t>
            </a:r>
          </a:p>
        </p:txBody>
      </p:sp>
      <p:sp>
        <p:nvSpPr>
          <p:cNvPr id="3" name="Content Placeholder 2">
            <a:extLst>
              <a:ext uri="{FF2B5EF4-FFF2-40B4-BE49-F238E27FC236}">
                <a16:creationId xmlns:a16="http://schemas.microsoft.com/office/drawing/2014/main" id="{4AD7FD40-157A-89C2-C769-7D2F5ACA74DB}"/>
              </a:ext>
            </a:extLst>
          </p:cNvPr>
          <p:cNvSpPr>
            <a:spLocks noGrp="1"/>
          </p:cNvSpPr>
          <p:nvPr>
            <p:ph idx="1"/>
          </p:nvPr>
        </p:nvSpPr>
        <p:spPr/>
        <p:txBody>
          <a:bodyPr/>
          <a:lstStyle/>
          <a:p>
            <a:pPr marL="0" indent="0">
              <a:buNone/>
            </a:pPr>
            <a:r>
              <a:rPr lang="en-GB" b="1" dirty="0"/>
              <a:t>Problem Statement</a:t>
            </a:r>
          </a:p>
          <a:p>
            <a:pPr marL="0" indent="0">
              <a:buNone/>
            </a:pPr>
            <a:r>
              <a:rPr lang="en-GB" sz="2000" dirty="0"/>
              <a:t>“Our meeting equipment is missing or incomplete.”</a:t>
            </a:r>
          </a:p>
          <a:p>
            <a:pPr marL="0" indent="0">
              <a:buNone/>
            </a:pPr>
            <a:r>
              <a:rPr lang="en-US" b="1" dirty="0"/>
              <a:t>Scenario</a:t>
            </a:r>
            <a:endParaRPr lang="en-US" sz="2000" b="1" dirty="0"/>
          </a:p>
          <a:p>
            <a:pPr marL="0" indent="0">
              <a:buNone/>
            </a:pPr>
            <a:r>
              <a:rPr lang="en-US" sz="2000" dirty="0"/>
              <a:t>Jennifer is the Sergeant at Arms for Audio Visionaries Toastmasters.</a:t>
            </a:r>
          </a:p>
          <a:p>
            <a:pPr marL="0" indent="0">
              <a:buNone/>
            </a:pPr>
            <a:r>
              <a:rPr lang="en-US" sz="2000" dirty="0"/>
              <a:t>She accepted the role with no handover because the previous SAA moved abroad.</a:t>
            </a:r>
          </a:p>
          <a:p>
            <a:pPr marL="0" indent="0">
              <a:buNone/>
            </a:pPr>
            <a:r>
              <a:rPr lang="en-US" sz="2000" dirty="0"/>
              <a:t>When she opens the storage cupboard, she finds:</a:t>
            </a:r>
          </a:p>
          <a:p>
            <a:r>
              <a:rPr lang="en-US" sz="2000" dirty="0"/>
              <a:t>Equipment in disarray</a:t>
            </a:r>
          </a:p>
          <a:p>
            <a:endParaRPr lang="en-US" dirty="0"/>
          </a:p>
        </p:txBody>
      </p:sp>
      <p:sp>
        <p:nvSpPr>
          <p:cNvPr id="4" name="Content Placeholder 3">
            <a:extLst>
              <a:ext uri="{FF2B5EF4-FFF2-40B4-BE49-F238E27FC236}">
                <a16:creationId xmlns:a16="http://schemas.microsoft.com/office/drawing/2014/main" id="{5883BEF8-ABCC-3D3D-2103-C20F15CEC45F}"/>
              </a:ext>
            </a:extLst>
          </p:cNvPr>
          <p:cNvSpPr>
            <a:spLocks noGrp="1"/>
          </p:cNvSpPr>
          <p:nvPr>
            <p:ph idx="11"/>
          </p:nvPr>
        </p:nvSpPr>
        <p:spPr/>
        <p:txBody>
          <a:bodyPr/>
          <a:lstStyle/>
          <a:p>
            <a:r>
              <a:rPr lang="en-US" sz="2000" dirty="0"/>
              <a:t>No clear organization</a:t>
            </a:r>
          </a:p>
          <a:p>
            <a:r>
              <a:rPr lang="en-US" sz="2000" dirty="0"/>
              <a:t>No inventory</a:t>
            </a:r>
          </a:p>
          <a:p>
            <a:r>
              <a:rPr lang="en-US" sz="2000" dirty="0"/>
              <a:t>Uncertainty about whether items are missing or loaned out</a:t>
            </a:r>
          </a:p>
          <a:p>
            <a:pPr marL="0" indent="0">
              <a:buNone/>
            </a:pPr>
            <a:r>
              <a:rPr lang="en-US" sz="2000" dirty="0"/>
              <a:t>She fears she cannot guarantee that all club assets are accounted for.</a:t>
            </a:r>
          </a:p>
          <a:p>
            <a:pPr marL="0" indent="0">
              <a:buNone/>
            </a:pPr>
            <a:r>
              <a:rPr lang="en-US" sz="2000" dirty="0"/>
              <a:t>The President asks her to diagnose the problem and propose a sustainable solution.</a:t>
            </a:r>
          </a:p>
          <a:p>
            <a:pPr marL="0" indent="0">
              <a:buNone/>
            </a:pPr>
            <a:endParaRPr lang="en-US" sz="2000" b="1" dirty="0"/>
          </a:p>
          <a:p>
            <a:pPr marL="0" indent="0">
              <a:buNone/>
            </a:pPr>
            <a:r>
              <a:rPr lang="en-US" sz="2000" b="1" dirty="0"/>
              <a:t>What is the Root Cause?</a:t>
            </a:r>
          </a:p>
          <a:p>
            <a:pPr marL="0" indent="0">
              <a:buNone/>
            </a:pPr>
            <a:r>
              <a:rPr lang="en-US" sz="2000" b="1" dirty="0"/>
              <a:t>What are the Root Solutions for Jennifer?</a:t>
            </a:r>
          </a:p>
        </p:txBody>
      </p:sp>
    </p:spTree>
    <p:extLst>
      <p:ext uri="{BB962C8B-B14F-4D97-AF65-F5344CB8AC3E}">
        <p14:creationId xmlns:p14="http://schemas.microsoft.com/office/powerpoint/2010/main" val="31298207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FBA4-CA9D-F027-5EF7-36B0542D5D79}"/>
              </a:ext>
            </a:extLst>
          </p:cNvPr>
          <p:cNvSpPr>
            <a:spLocks noGrp="1"/>
          </p:cNvSpPr>
          <p:nvPr>
            <p:ph type="title"/>
          </p:nvPr>
        </p:nvSpPr>
        <p:spPr/>
        <p:txBody>
          <a:bodyPr/>
          <a:lstStyle/>
          <a:p>
            <a:r>
              <a:rPr lang="en-US" dirty="0"/>
              <a:t>Case Study 1: The Case of the Missing Equipment</a:t>
            </a:r>
          </a:p>
        </p:txBody>
      </p:sp>
      <p:sp>
        <p:nvSpPr>
          <p:cNvPr id="3" name="Content Placeholder 2">
            <a:extLst>
              <a:ext uri="{FF2B5EF4-FFF2-40B4-BE49-F238E27FC236}">
                <a16:creationId xmlns:a16="http://schemas.microsoft.com/office/drawing/2014/main" id="{58F8AB23-2889-5F26-9281-B7592C70FF4E}"/>
              </a:ext>
            </a:extLst>
          </p:cNvPr>
          <p:cNvSpPr>
            <a:spLocks noGrp="1"/>
          </p:cNvSpPr>
          <p:nvPr>
            <p:ph idx="1"/>
          </p:nvPr>
        </p:nvSpPr>
        <p:spPr/>
        <p:txBody>
          <a:bodyPr/>
          <a:lstStyle/>
          <a:p>
            <a:pPr marL="0" indent="0">
              <a:buNone/>
            </a:pPr>
            <a:r>
              <a:rPr lang="en-GB" b="1" dirty="0"/>
              <a:t>5 Whys Analysis</a:t>
            </a:r>
          </a:p>
          <a:p>
            <a:pPr marL="457200" indent="-457200">
              <a:buFont typeface="+mj-lt"/>
              <a:buAutoNum type="arabicPeriod"/>
            </a:pPr>
            <a:r>
              <a:rPr lang="en-GB" sz="2000" b="1" dirty="0"/>
              <a:t>Why is Jennifer unsure whether equipment is missing?</a:t>
            </a:r>
          </a:p>
          <a:p>
            <a:pPr lvl="1"/>
            <a:r>
              <a:rPr lang="en-GB" dirty="0"/>
              <a:t>Because there is no inventory or record of what equipment the club owns.</a:t>
            </a:r>
          </a:p>
          <a:p>
            <a:pPr marL="457200" indent="-457200">
              <a:buFont typeface="+mj-lt"/>
              <a:buAutoNum type="arabicPeriod"/>
            </a:pPr>
            <a:r>
              <a:rPr lang="en-GB" sz="2000" b="1" dirty="0"/>
              <a:t>Why is there no inventory or record?</a:t>
            </a:r>
          </a:p>
          <a:p>
            <a:pPr lvl="1"/>
            <a:r>
              <a:rPr lang="en-GB" dirty="0"/>
              <a:t>Because the previous SAA did not document assets or maintain a tracking system.</a:t>
            </a:r>
          </a:p>
          <a:p>
            <a:pPr marL="457200" indent="-457200">
              <a:buFont typeface="+mj-lt"/>
              <a:buAutoNum type="arabicPeriod"/>
            </a:pPr>
            <a:r>
              <a:rPr lang="en-GB" sz="2000" b="1" dirty="0"/>
              <a:t>Why did the previous SAA not maintain documentation?</a:t>
            </a:r>
          </a:p>
          <a:p>
            <a:pPr lvl="1"/>
            <a:r>
              <a:rPr lang="en-GB" dirty="0"/>
              <a:t>Because the club never established a formal process for equipment management or continuity between officers.</a:t>
            </a:r>
          </a:p>
          <a:p>
            <a:pPr marL="457200" indent="-457200">
              <a:buFont typeface="+mj-lt"/>
              <a:buAutoNum type="arabicPeriod"/>
            </a:pPr>
            <a:r>
              <a:rPr lang="en-GB" sz="2000" b="1" dirty="0"/>
              <a:t>Why was there no formal process for equipment management?</a:t>
            </a:r>
          </a:p>
          <a:p>
            <a:pPr lvl="1"/>
            <a:r>
              <a:rPr lang="en-GB" dirty="0"/>
              <a:t>Because the Executive Committee assumed the SAA would “just handle it” without guidance, structure, or oversight.</a:t>
            </a:r>
          </a:p>
          <a:p>
            <a:pPr marL="457200" indent="-457200">
              <a:buFont typeface="+mj-lt"/>
              <a:buAutoNum type="arabicPeriod"/>
            </a:pPr>
            <a:r>
              <a:rPr lang="en-GB" sz="2000" b="1" dirty="0"/>
              <a:t>Why did the Executive Committee rely on assumptions rather than structure?</a:t>
            </a:r>
          </a:p>
          <a:p>
            <a:pPr lvl="1"/>
            <a:r>
              <a:rPr lang="en-GB" dirty="0"/>
              <a:t>Because the club has never treated equipment as a strategic asset requiring management, accountability, and proper handover.</a:t>
            </a:r>
          </a:p>
        </p:txBody>
      </p:sp>
    </p:spTree>
    <p:extLst>
      <p:ext uri="{BB962C8B-B14F-4D97-AF65-F5344CB8AC3E}">
        <p14:creationId xmlns:p14="http://schemas.microsoft.com/office/powerpoint/2010/main" val="2075268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A55A9-1365-A7D7-4F9E-9DA30ED11587}"/>
              </a:ext>
            </a:extLst>
          </p:cNvPr>
          <p:cNvSpPr>
            <a:spLocks noGrp="1"/>
          </p:cNvSpPr>
          <p:nvPr>
            <p:ph type="title"/>
          </p:nvPr>
        </p:nvSpPr>
        <p:spPr/>
        <p:txBody>
          <a:bodyPr/>
          <a:lstStyle/>
          <a:p>
            <a:r>
              <a:rPr lang="en-US" dirty="0"/>
              <a:t>Case Study 1: The Case of the Missing Equipment</a:t>
            </a:r>
          </a:p>
        </p:txBody>
      </p:sp>
      <p:sp>
        <p:nvSpPr>
          <p:cNvPr id="3" name="Content Placeholder 2">
            <a:extLst>
              <a:ext uri="{FF2B5EF4-FFF2-40B4-BE49-F238E27FC236}">
                <a16:creationId xmlns:a16="http://schemas.microsoft.com/office/drawing/2014/main" id="{121B437A-50F9-5B01-BBE6-865DCD58B827}"/>
              </a:ext>
            </a:extLst>
          </p:cNvPr>
          <p:cNvSpPr>
            <a:spLocks noGrp="1"/>
          </p:cNvSpPr>
          <p:nvPr>
            <p:ph idx="1"/>
          </p:nvPr>
        </p:nvSpPr>
        <p:spPr/>
        <p:txBody>
          <a:bodyPr/>
          <a:lstStyle/>
          <a:p>
            <a:pPr marL="0" indent="0">
              <a:buNone/>
            </a:pPr>
            <a:r>
              <a:rPr lang="en-US" b="1" dirty="0"/>
              <a:t>Root Cause</a:t>
            </a:r>
          </a:p>
          <a:p>
            <a:pPr marL="0" indent="0">
              <a:buNone/>
            </a:pPr>
            <a:r>
              <a:rPr lang="en-US" sz="2000" spc="-40" dirty="0"/>
              <a:t>The club has no formal equipment‑management system, leaving the SAA unsupported and unable to ensure continuity or accountability when officers change.</a:t>
            </a:r>
          </a:p>
          <a:p>
            <a:pPr marL="0" indent="0">
              <a:buNone/>
            </a:pPr>
            <a:r>
              <a:rPr lang="en-US" b="1" dirty="0"/>
              <a:t>Root Solutions</a:t>
            </a:r>
          </a:p>
          <a:p>
            <a:pPr marL="0" indent="0">
              <a:buNone/>
            </a:pPr>
            <a:r>
              <a:rPr lang="en-US" sz="2000" dirty="0"/>
              <a:t>Create a clear, sustainable equipment‑management system including:</a:t>
            </a:r>
          </a:p>
          <a:p>
            <a:r>
              <a:rPr lang="en-US" sz="2000" dirty="0"/>
              <a:t>a complete inventory of all club assets</a:t>
            </a:r>
          </a:p>
          <a:p>
            <a:r>
              <a:rPr lang="en-US" sz="2000" dirty="0"/>
              <a:t>a simple tracking log for borrowed items</a:t>
            </a:r>
          </a:p>
          <a:p>
            <a:r>
              <a:rPr lang="en-US" sz="2000" dirty="0"/>
              <a:t>a “check‑out / check‑in” process</a:t>
            </a:r>
          </a:p>
          <a:p>
            <a:endParaRPr lang="en-US" sz="2000" dirty="0"/>
          </a:p>
          <a:p>
            <a:endParaRPr lang="en-US" dirty="0"/>
          </a:p>
        </p:txBody>
      </p:sp>
      <p:sp>
        <p:nvSpPr>
          <p:cNvPr id="4" name="Content Placeholder 3">
            <a:extLst>
              <a:ext uri="{FF2B5EF4-FFF2-40B4-BE49-F238E27FC236}">
                <a16:creationId xmlns:a16="http://schemas.microsoft.com/office/drawing/2014/main" id="{1C24BB95-1456-C523-A017-AAB0ADA240E3}"/>
              </a:ext>
            </a:extLst>
          </p:cNvPr>
          <p:cNvSpPr>
            <a:spLocks noGrp="1"/>
          </p:cNvSpPr>
          <p:nvPr>
            <p:ph idx="11"/>
          </p:nvPr>
        </p:nvSpPr>
        <p:spPr/>
        <p:txBody>
          <a:bodyPr/>
          <a:lstStyle/>
          <a:p>
            <a:r>
              <a:rPr lang="en-US" sz="2000" dirty="0"/>
              <a:t>clear policies on who may borrow equipment and under what conditions</a:t>
            </a:r>
          </a:p>
          <a:p>
            <a:r>
              <a:rPr lang="en-US" sz="2000" dirty="0"/>
              <a:t>labeled storage areas for easy organization</a:t>
            </a:r>
          </a:p>
          <a:p>
            <a:r>
              <a:rPr lang="en-US" sz="2000" dirty="0"/>
              <a:t>Executive Committee oversight to ensure continuity</a:t>
            </a:r>
          </a:p>
          <a:p>
            <a:r>
              <a:rPr lang="en-US" sz="2000" dirty="0"/>
              <a:t>a handover checklist for future SAAs</a:t>
            </a:r>
          </a:p>
          <a:p>
            <a:r>
              <a:rPr lang="en-US" sz="2000" dirty="0"/>
              <a:t>communication with members to identify any currently borrowed items</a:t>
            </a:r>
          </a:p>
          <a:p>
            <a:pPr marL="0" indent="0">
              <a:buNone/>
            </a:pPr>
            <a:r>
              <a:rPr lang="en-US" sz="2000" b="1" dirty="0"/>
              <a:t>This ensures equipment remains organized, accounted for, and protected across officer transitions.</a:t>
            </a:r>
          </a:p>
          <a:p>
            <a:endParaRPr lang="en-US" dirty="0"/>
          </a:p>
        </p:txBody>
      </p:sp>
    </p:spTree>
    <p:extLst>
      <p:ext uri="{BB962C8B-B14F-4D97-AF65-F5344CB8AC3E}">
        <p14:creationId xmlns:p14="http://schemas.microsoft.com/office/powerpoint/2010/main" val="35798831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91AF2-0CC5-EF40-28C4-8C127B6E5BAB}"/>
              </a:ext>
            </a:extLst>
          </p:cNvPr>
          <p:cNvSpPr>
            <a:spLocks noGrp="1"/>
          </p:cNvSpPr>
          <p:nvPr>
            <p:ph type="title"/>
          </p:nvPr>
        </p:nvSpPr>
        <p:spPr/>
        <p:txBody>
          <a:bodyPr/>
          <a:lstStyle/>
          <a:p>
            <a:r>
              <a:rPr lang="en-GB" dirty="0"/>
              <a:t>Case Study 2: Restoring the ‘Spark’ to Your Meetings </a:t>
            </a:r>
            <a:endParaRPr lang="en-US" dirty="0"/>
          </a:p>
        </p:txBody>
      </p:sp>
      <p:sp>
        <p:nvSpPr>
          <p:cNvPr id="3" name="Content Placeholder 2">
            <a:extLst>
              <a:ext uri="{FF2B5EF4-FFF2-40B4-BE49-F238E27FC236}">
                <a16:creationId xmlns:a16="http://schemas.microsoft.com/office/drawing/2014/main" id="{7B5D0636-3240-82BD-59B8-87B9D53E357F}"/>
              </a:ext>
            </a:extLst>
          </p:cNvPr>
          <p:cNvSpPr>
            <a:spLocks noGrp="1"/>
          </p:cNvSpPr>
          <p:nvPr>
            <p:ph idx="1"/>
          </p:nvPr>
        </p:nvSpPr>
        <p:spPr/>
        <p:txBody>
          <a:bodyPr/>
          <a:lstStyle/>
          <a:p>
            <a:pPr marL="0" indent="0">
              <a:buNone/>
            </a:pPr>
            <a:r>
              <a:rPr lang="en-GB" b="1" dirty="0"/>
              <a:t>Problem Statement</a:t>
            </a:r>
          </a:p>
          <a:p>
            <a:pPr marL="0" indent="0">
              <a:buNone/>
            </a:pPr>
            <a:r>
              <a:rPr lang="en-GB" sz="2000" dirty="0"/>
              <a:t>“Our meetings feel flat and lack energy.”</a:t>
            </a:r>
          </a:p>
          <a:p>
            <a:pPr marL="0" indent="0">
              <a:buNone/>
            </a:pPr>
            <a:r>
              <a:rPr lang="en-US" b="1" dirty="0"/>
              <a:t>Scenario</a:t>
            </a:r>
          </a:p>
          <a:p>
            <a:pPr marL="0" indent="0">
              <a:buNone/>
            </a:pPr>
            <a:r>
              <a:rPr lang="en-US" sz="2000" dirty="0"/>
              <a:t>Remy, the Sergeant at Arms for Bright Voices Toastmasters, has noticed that the club atmosphere feels flat.</a:t>
            </a:r>
          </a:p>
          <a:p>
            <a:pPr marL="0" indent="0">
              <a:buNone/>
            </a:pPr>
            <a:r>
              <a:rPr lang="en-US" sz="2000" dirty="0"/>
              <a:t>Members are reluctant to sign up for speaking roles or functionary positions.</a:t>
            </a:r>
          </a:p>
          <a:p>
            <a:pPr marL="0" indent="0">
              <a:buNone/>
            </a:pPr>
            <a:r>
              <a:rPr lang="en-US" sz="2000" dirty="0"/>
              <a:t>Meetings start late because roles are filled at the last minute.</a:t>
            </a:r>
          </a:p>
          <a:p>
            <a:endParaRPr lang="en-US" dirty="0"/>
          </a:p>
        </p:txBody>
      </p:sp>
      <p:sp>
        <p:nvSpPr>
          <p:cNvPr id="4" name="Content Placeholder 3">
            <a:extLst>
              <a:ext uri="{FF2B5EF4-FFF2-40B4-BE49-F238E27FC236}">
                <a16:creationId xmlns:a16="http://schemas.microsoft.com/office/drawing/2014/main" id="{4CA41D83-8FEA-40B2-48DE-63166FCEEB1E}"/>
              </a:ext>
            </a:extLst>
          </p:cNvPr>
          <p:cNvSpPr>
            <a:spLocks noGrp="1"/>
          </p:cNvSpPr>
          <p:nvPr>
            <p:ph idx="11"/>
          </p:nvPr>
        </p:nvSpPr>
        <p:spPr>
          <a:prstGeom prst="rect">
            <a:avLst/>
          </a:prstGeom>
        </p:spPr>
        <p:txBody>
          <a:bodyPr/>
          <a:lstStyle/>
          <a:p>
            <a:pPr marL="0" indent="0">
              <a:buNone/>
            </a:pPr>
            <a:r>
              <a:rPr lang="en-US" sz="2000" dirty="0"/>
              <a:t>Although these issues fall primarily under the Vice President Education, the SAA plays a crucial role in shaping the energy, flow, and punctuality of meetings.</a:t>
            </a:r>
          </a:p>
          <a:p>
            <a:pPr marL="0" indent="0">
              <a:buNone/>
            </a:pPr>
            <a:r>
              <a:rPr lang="en-US" sz="2000" dirty="0"/>
              <a:t>The President asks Remy to diagnose the problem and identify what he can influence within the scope of his SAA duties.</a:t>
            </a:r>
          </a:p>
          <a:p>
            <a:pPr marL="0" indent="0">
              <a:buNone/>
            </a:pPr>
            <a:br>
              <a:rPr lang="en-US" sz="2000" dirty="0"/>
            </a:br>
            <a:r>
              <a:rPr lang="en-US" sz="2000" b="1" dirty="0"/>
              <a:t>What is the Root Cause?</a:t>
            </a:r>
          </a:p>
          <a:p>
            <a:pPr marL="0" indent="0">
              <a:buNone/>
            </a:pPr>
            <a:r>
              <a:rPr lang="en-US" sz="2000" b="1" dirty="0"/>
              <a:t>How can Remy address the Root Cause in the scope of his duties as SAA to create Root Solution(s)?</a:t>
            </a:r>
          </a:p>
          <a:p>
            <a:endParaRPr lang="en-US" dirty="0"/>
          </a:p>
        </p:txBody>
      </p:sp>
    </p:spTree>
    <p:extLst>
      <p:ext uri="{BB962C8B-B14F-4D97-AF65-F5344CB8AC3E}">
        <p14:creationId xmlns:p14="http://schemas.microsoft.com/office/powerpoint/2010/main" val="30214981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62196-65FE-74A5-F387-74A894788E21}"/>
              </a:ext>
            </a:extLst>
          </p:cNvPr>
          <p:cNvSpPr>
            <a:spLocks noGrp="1"/>
          </p:cNvSpPr>
          <p:nvPr>
            <p:ph type="title"/>
          </p:nvPr>
        </p:nvSpPr>
        <p:spPr/>
        <p:txBody>
          <a:bodyPr/>
          <a:lstStyle/>
          <a:p>
            <a:r>
              <a:rPr lang="en-US" dirty="0"/>
              <a:t>Case Study 2: Restoring the ‘Spark’ to Your Meetings </a:t>
            </a:r>
          </a:p>
        </p:txBody>
      </p:sp>
      <p:sp>
        <p:nvSpPr>
          <p:cNvPr id="3" name="Content Placeholder 2">
            <a:extLst>
              <a:ext uri="{FF2B5EF4-FFF2-40B4-BE49-F238E27FC236}">
                <a16:creationId xmlns:a16="http://schemas.microsoft.com/office/drawing/2014/main" id="{474E5407-BB09-A4E3-BB74-11FD38EB5D61}"/>
              </a:ext>
            </a:extLst>
          </p:cNvPr>
          <p:cNvSpPr>
            <a:spLocks noGrp="1"/>
          </p:cNvSpPr>
          <p:nvPr>
            <p:ph idx="1"/>
          </p:nvPr>
        </p:nvSpPr>
        <p:spPr/>
        <p:txBody>
          <a:bodyPr/>
          <a:lstStyle/>
          <a:p>
            <a:pPr marL="0" indent="0">
              <a:buNone/>
            </a:pPr>
            <a:r>
              <a:rPr lang="en-US" b="1" dirty="0"/>
              <a:t>5 Whys Analysis</a:t>
            </a:r>
          </a:p>
          <a:p>
            <a:pPr marL="457200" indent="-457200">
              <a:buFont typeface="+mj-lt"/>
              <a:buAutoNum type="arabicPeriod"/>
            </a:pPr>
            <a:r>
              <a:rPr lang="en-US" sz="2000" b="1" dirty="0"/>
              <a:t>Why are members reluctant to sign up for roles?</a:t>
            </a:r>
          </a:p>
          <a:p>
            <a:pPr lvl="1"/>
            <a:r>
              <a:rPr lang="en-US" dirty="0"/>
              <a:t>Because meetings feel uninspiring and lack energy, making participation less appealing.</a:t>
            </a:r>
          </a:p>
          <a:p>
            <a:pPr marL="457200" indent="-457200">
              <a:buFont typeface="+mj-lt"/>
              <a:buAutoNum type="arabicPeriod"/>
            </a:pPr>
            <a:r>
              <a:rPr lang="en-US" sz="2000" b="1" dirty="0"/>
              <a:t>Why do meetings feel uninspiring?</a:t>
            </a:r>
          </a:p>
          <a:p>
            <a:pPr lvl="1"/>
            <a:r>
              <a:rPr lang="en-US" dirty="0"/>
              <a:t>Because meetings start late, feel disorganized, and lack a sense of momentum or celebration.</a:t>
            </a:r>
          </a:p>
          <a:p>
            <a:pPr marL="457200" indent="-457200">
              <a:buFont typeface="+mj-lt"/>
              <a:buAutoNum type="arabicPeriod"/>
            </a:pPr>
            <a:r>
              <a:rPr lang="en-US" sz="2000" b="1" dirty="0"/>
              <a:t>Why are meetings starting late and feeling disorganized?</a:t>
            </a:r>
          </a:p>
          <a:p>
            <a:pPr lvl="1"/>
            <a:r>
              <a:rPr lang="en-US" dirty="0"/>
              <a:t>Because roles are filled at the last minute.</a:t>
            </a:r>
          </a:p>
          <a:p>
            <a:pPr marL="457200" indent="-457200">
              <a:buFont typeface="+mj-lt"/>
              <a:buAutoNum type="arabicPeriod"/>
            </a:pPr>
            <a:r>
              <a:rPr lang="en-US" sz="2000" b="1" dirty="0"/>
              <a:t>Why are roles being filled at the last minute?</a:t>
            </a:r>
          </a:p>
          <a:p>
            <a:pPr lvl="1"/>
            <a:r>
              <a:rPr lang="en-US" dirty="0"/>
              <a:t>Because there is no structured pre‑meeting engagement or encouragement from officers to fill roles before the meeting begins.</a:t>
            </a:r>
          </a:p>
          <a:p>
            <a:pPr marL="457200" indent="-457200">
              <a:buFont typeface="+mj-lt"/>
              <a:buAutoNum type="arabicPeriod"/>
            </a:pPr>
            <a:r>
              <a:rPr lang="en-US" sz="2000" b="1" dirty="0"/>
              <a:t>Why is there no structured pre‑meeting engagement?</a:t>
            </a:r>
          </a:p>
          <a:p>
            <a:pPr lvl="1"/>
            <a:r>
              <a:rPr lang="en-US" spc="-60" dirty="0"/>
              <a:t>Because the club has not established a culture of punctuality, enthusiasm, and shared responsibility </a:t>
            </a:r>
            <a:r>
              <a:rPr lang="en-US" dirty="0"/>
              <a:t>for meeting energy — and the SAA has not been using their influence to set the tone.</a:t>
            </a:r>
          </a:p>
          <a:p>
            <a:pPr marL="457200" indent="-457200">
              <a:buFont typeface="+mj-lt"/>
              <a:buAutoNum type="arabicPeriod"/>
            </a:pPr>
            <a:endParaRPr lang="en-US" dirty="0"/>
          </a:p>
        </p:txBody>
      </p:sp>
    </p:spTree>
    <p:extLst>
      <p:ext uri="{BB962C8B-B14F-4D97-AF65-F5344CB8AC3E}">
        <p14:creationId xmlns:p14="http://schemas.microsoft.com/office/powerpoint/2010/main" val="39150189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17018-FFD7-0C5C-35DE-0DA16FAFE374}"/>
              </a:ext>
            </a:extLst>
          </p:cNvPr>
          <p:cNvSpPr>
            <a:spLocks noGrp="1"/>
          </p:cNvSpPr>
          <p:nvPr>
            <p:ph type="title"/>
          </p:nvPr>
        </p:nvSpPr>
        <p:spPr/>
        <p:txBody>
          <a:bodyPr/>
          <a:lstStyle/>
          <a:p>
            <a:r>
              <a:rPr lang="en-GB" dirty="0"/>
              <a:t>Case Study 2: Restoring the ‘Spark’ to Your Meetings </a:t>
            </a:r>
            <a:endParaRPr lang="en-US" dirty="0"/>
          </a:p>
        </p:txBody>
      </p:sp>
      <p:sp>
        <p:nvSpPr>
          <p:cNvPr id="3" name="Content Placeholder 2">
            <a:extLst>
              <a:ext uri="{FF2B5EF4-FFF2-40B4-BE49-F238E27FC236}">
                <a16:creationId xmlns:a16="http://schemas.microsoft.com/office/drawing/2014/main" id="{5DE97EB6-00BB-DD29-465D-598B00F790B3}"/>
              </a:ext>
            </a:extLst>
          </p:cNvPr>
          <p:cNvSpPr>
            <a:spLocks noGrp="1"/>
          </p:cNvSpPr>
          <p:nvPr>
            <p:ph idx="1"/>
          </p:nvPr>
        </p:nvSpPr>
        <p:spPr/>
        <p:txBody>
          <a:bodyPr/>
          <a:lstStyle/>
          <a:p>
            <a:pPr marL="0" indent="0">
              <a:buNone/>
            </a:pPr>
            <a:r>
              <a:rPr lang="en-US" b="1" dirty="0"/>
              <a:t>Root Cause</a:t>
            </a:r>
          </a:p>
          <a:p>
            <a:pPr marL="0" indent="0">
              <a:buNone/>
            </a:pPr>
            <a:r>
              <a:rPr lang="en-US" sz="2000" spc="-40" dirty="0"/>
              <a:t>The club lacks a consistent meeting‑energy culture, and the SAA is not yet using their role to set the tone, encourage participation, and ensure meetings begin with momentum.</a:t>
            </a:r>
          </a:p>
          <a:p>
            <a:pPr marL="0" indent="0">
              <a:buNone/>
            </a:pPr>
            <a:r>
              <a:rPr lang="en-US" b="1" dirty="0"/>
              <a:t>Root Solutions</a:t>
            </a:r>
          </a:p>
          <a:p>
            <a:pPr marL="0" indent="0">
              <a:buNone/>
            </a:pPr>
            <a:r>
              <a:rPr lang="en-US" sz="2000" dirty="0"/>
              <a:t>Within the scope of the SAA role, Remy can help restore energy and punctuality by:</a:t>
            </a:r>
          </a:p>
          <a:p>
            <a:r>
              <a:rPr lang="en-US" sz="2000" dirty="0"/>
              <a:t>Creating a welcoming environment that makes participation feel enjoyable </a:t>
            </a:r>
          </a:p>
          <a:p>
            <a:r>
              <a:rPr lang="en-US" sz="2000" dirty="0"/>
              <a:t>Starting meetings exactly on time, using confident, upbeat opening energy</a:t>
            </a:r>
          </a:p>
          <a:p>
            <a:endParaRPr lang="en-US" sz="1600" dirty="0"/>
          </a:p>
        </p:txBody>
      </p:sp>
      <p:sp>
        <p:nvSpPr>
          <p:cNvPr id="4" name="Content Placeholder 3">
            <a:extLst>
              <a:ext uri="{FF2B5EF4-FFF2-40B4-BE49-F238E27FC236}">
                <a16:creationId xmlns:a16="http://schemas.microsoft.com/office/drawing/2014/main" id="{DACED2E7-4407-9A8F-AD46-C411A7343CD9}"/>
              </a:ext>
            </a:extLst>
          </p:cNvPr>
          <p:cNvSpPr>
            <a:spLocks noGrp="1"/>
          </p:cNvSpPr>
          <p:nvPr>
            <p:ph idx="11"/>
          </p:nvPr>
        </p:nvSpPr>
        <p:spPr/>
        <p:txBody>
          <a:bodyPr/>
          <a:lstStyle/>
          <a:p>
            <a:r>
              <a:rPr lang="en-US" sz="2000" dirty="0"/>
              <a:t>Acting as the “meeting energizer”, modeling enthusiasm, humor, and warmth</a:t>
            </a:r>
          </a:p>
          <a:p>
            <a:r>
              <a:rPr lang="en-US" sz="2000" dirty="0"/>
              <a:t>modeling good behavior by always taking a functionary role</a:t>
            </a:r>
          </a:p>
          <a:p>
            <a:r>
              <a:rPr lang="en-US" sz="2000" dirty="0"/>
              <a:t>Keeping a pocket speech ready for unexpected speaking gaps</a:t>
            </a:r>
          </a:p>
          <a:p>
            <a:pPr marL="0" indent="0">
              <a:buNone/>
            </a:pPr>
            <a:r>
              <a:rPr lang="en-US" sz="2000" b="1" dirty="0"/>
              <a:t>These actions help meetings begin with structure, energy, and engagement, making members more willing to participate.</a:t>
            </a:r>
          </a:p>
          <a:p>
            <a:endParaRPr lang="en-US" sz="1600" dirty="0"/>
          </a:p>
        </p:txBody>
      </p:sp>
    </p:spTree>
    <p:extLst>
      <p:ext uri="{BB962C8B-B14F-4D97-AF65-F5344CB8AC3E}">
        <p14:creationId xmlns:p14="http://schemas.microsoft.com/office/powerpoint/2010/main" val="10095339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7985B-A614-A96F-26E4-3A6CAA5FEB87}"/>
              </a:ext>
            </a:extLst>
          </p:cNvPr>
          <p:cNvSpPr>
            <a:spLocks noGrp="1"/>
          </p:cNvSpPr>
          <p:nvPr>
            <p:ph type="title"/>
          </p:nvPr>
        </p:nvSpPr>
        <p:spPr/>
        <p:txBody>
          <a:bodyPr/>
          <a:lstStyle/>
          <a:p>
            <a:r>
              <a:rPr lang="en-US" dirty="0"/>
              <a:t>Case Study 3: The Lost Meeting Space </a:t>
            </a:r>
          </a:p>
        </p:txBody>
      </p:sp>
      <p:sp>
        <p:nvSpPr>
          <p:cNvPr id="3" name="Content Placeholder 2">
            <a:extLst>
              <a:ext uri="{FF2B5EF4-FFF2-40B4-BE49-F238E27FC236}">
                <a16:creationId xmlns:a16="http://schemas.microsoft.com/office/drawing/2014/main" id="{DE222362-8CC2-BBEA-D588-D7F798C9E4F4}"/>
              </a:ext>
            </a:extLst>
          </p:cNvPr>
          <p:cNvSpPr>
            <a:spLocks noGrp="1"/>
          </p:cNvSpPr>
          <p:nvPr>
            <p:ph idx="1"/>
          </p:nvPr>
        </p:nvSpPr>
        <p:spPr/>
        <p:txBody>
          <a:bodyPr/>
          <a:lstStyle/>
          <a:p>
            <a:pPr marL="0" indent="0">
              <a:buNone/>
            </a:pPr>
            <a:r>
              <a:rPr lang="en-US" b="1" dirty="0"/>
              <a:t>Problem Statement</a:t>
            </a:r>
          </a:p>
          <a:p>
            <a:pPr marL="0" indent="0">
              <a:buNone/>
            </a:pPr>
            <a:r>
              <a:rPr lang="en-US" sz="2000" dirty="0"/>
              <a:t>“We arrive to find our meeting room location has closed.”</a:t>
            </a:r>
          </a:p>
          <a:p>
            <a:pPr marL="0" indent="0">
              <a:buNone/>
            </a:pPr>
            <a:endParaRPr lang="en-US" sz="2000" dirty="0"/>
          </a:p>
          <a:p>
            <a:pPr marL="0" indent="0">
              <a:buNone/>
            </a:pPr>
            <a:r>
              <a:rPr lang="en-GB" b="1" dirty="0"/>
              <a:t>Scenario</a:t>
            </a:r>
            <a:endParaRPr lang="en-GB" sz="2000" dirty="0"/>
          </a:p>
          <a:p>
            <a:r>
              <a:rPr lang="en-GB" sz="2000" dirty="0"/>
              <a:t>Harbor Lights Toastmasters has been meeting at the same restaurant for several years.</a:t>
            </a:r>
          </a:p>
          <a:p>
            <a:r>
              <a:rPr lang="en-GB" sz="2000" dirty="0"/>
              <a:t>One morning, as Chaitanya, the club’s SAA, arrives to set up the room, he finds a notice on the door, announcing that the restaurant has permanently closed.</a:t>
            </a:r>
          </a:p>
          <a:p>
            <a:pPr marL="0" indent="0">
              <a:buNone/>
            </a:pPr>
            <a:endParaRPr lang="en-US" dirty="0"/>
          </a:p>
          <a:p>
            <a:endParaRPr lang="en-US" dirty="0"/>
          </a:p>
        </p:txBody>
      </p:sp>
      <p:sp>
        <p:nvSpPr>
          <p:cNvPr id="4" name="Content Placeholder 3">
            <a:extLst>
              <a:ext uri="{FF2B5EF4-FFF2-40B4-BE49-F238E27FC236}">
                <a16:creationId xmlns:a16="http://schemas.microsoft.com/office/drawing/2014/main" id="{8C0C193A-5AB3-DE9A-0663-CC65A68AD203}"/>
              </a:ext>
            </a:extLst>
          </p:cNvPr>
          <p:cNvSpPr>
            <a:spLocks noGrp="1"/>
          </p:cNvSpPr>
          <p:nvPr>
            <p:ph idx="11"/>
          </p:nvPr>
        </p:nvSpPr>
        <p:spPr/>
        <p:txBody>
          <a:bodyPr/>
          <a:lstStyle/>
          <a:p>
            <a:r>
              <a:rPr lang="en-GB" sz="2000" dirty="0"/>
              <a:t>Several employees are standing outside, equally surprised.</a:t>
            </a:r>
          </a:p>
          <a:p>
            <a:r>
              <a:rPr lang="en-GB" sz="2000" dirty="0"/>
              <a:t>Members and guests will be arriving shortly, and there is no access to the venue.</a:t>
            </a:r>
          </a:p>
          <a:p>
            <a:r>
              <a:rPr lang="en-GB" sz="2000" dirty="0"/>
              <a:t>Chaitanya must decide how to handle the situation immediately. </a:t>
            </a:r>
            <a:r>
              <a:rPr lang="en-GB" sz="2000"/>
              <a:t>What </a:t>
            </a:r>
            <a:r>
              <a:rPr lang="en-GB" sz="2000" dirty="0"/>
              <a:t>are the steps he can offer to support the Club President in the short‑ and medium‑term and what steps the club should </a:t>
            </a:r>
            <a:r>
              <a:rPr lang="en-GB" sz="2000"/>
              <a:t>take next?</a:t>
            </a:r>
            <a:endParaRPr lang="en-GB" sz="2000" dirty="0"/>
          </a:p>
          <a:p>
            <a:pPr marL="0" indent="0">
              <a:buNone/>
            </a:pPr>
            <a:r>
              <a:rPr lang="en-US" sz="2000" b="1" dirty="0"/>
              <a:t>What is the Root Cause?</a:t>
            </a:r>
          </a:p>
          <a:p>
            <a:pPr marL="0" indent="0">
              <a:buNone/>
            </a:pPr>
            <a:r>
              <a:rPr lang="en-US" sz="2000" b="1" dirty="0"/>
              <a:t>How can </a:t>
            </a:r>
            <a:r>
              <a:rPr lang="en-GB" sz="2000" b="1" dirty="0"/>
              <a:t>Chaitanya</a:t>
            </a:r>
            <a:r>
              <a:rPr lang="en-US" sz="2000" b="1" dirty="0"/>
              <a:t> address them in the scope of his duties as SAA to create Root Solution(s)?</a:t>
            </a:r>
          </a:p>
          <a:p>
            <a:endParaRPr lang="en-GB" sz="2000" dirty="0"/>
          </a:p>
          <a:p>
            <a:endParaRPr lang="en-US" sz="2000" dirty="0"/>
          </a:p>
        </p:txBody>
      </p:sp>
    </p:spTree>
    <p:extLst>
      <p:ext uri="{BB962C8B-B14F-4D97-AF65-F5344CB8AC3E}">
        <p14:creationId xmlns:p14="http://schemas.microsoft.com/office/powerpoint/2010/main" val="35028333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457BC13-7E11-8730-A9F9-5C53DB3A2009}"/>
              </a:ext>
            </a:extLst>
          </p:cNvPr>
          <p:cNvSpPr>
            <a:spLocks noGrp="1"/>
          </p:cNvSpPr>
          <p:nvPr>
            <p:ph type="title"/>
          </p:nvPr>
        </p:nvSpPr>
        <p:spPr/>
        <p:txBody>
          <a:bodyPr/>
          <a:lstStyle/>
          <a:p>
            <a:r>
              <a:rPr lang="en-US" dirty="0"/>
              <a:t>Case Study 3: The Lost Meeting Space </a:t>
            </a:r>
          </a:p>
        </p:txBody>
      </p:sp>
      <p:sp>
        <p:nvSpPr>
          <p:cNvPr id="6" name="Content Placeholder 5">
            <a:extLst>
              <a:ext uri="{FF2B5EF4-FFF2-40B4-BE49-F238E27FC236}">
                <a16:creationId xmlns:a16="http://schemas.microsoft.com/office/drawing/2014/main" id="{9941A518-18B3-DE0E-2287-01156988CD93}"/>
              </a:ext>
            </a:extLst>
          </p:cNvPr>
          <p:cNvSpPr>
            <a:spLocks noGrp="1"/>
          </p:cNvSpPr>
          <p:nvPr>
            <p:ph idx="1"/>
          </p:nvPr>
        </p:nvSpPr>
        <p:spPr/>
        <p:txBody>
          <a:bodyPr/>
          <a:lstStyle/>
          <a:p>
            <a:pPr marL="0" indent="0">
              <a:buNone/>
            </a:pPr>
            <a:r>
              <a:rPr lang="en-GB" b="1" dirty="0"/>
              <a:t>5 Whys Analysis</a:t>
            </a:r>
          </a:p>
          <a:p>
            <a:pPr marL="457200" indent="-457200">
              <a:buFont typeface="+mj-lt"/>
              <a:buAutoNum type="arabicPeriod"/>
            </a:pPr>
            <a:r>
              <a:rPr lang="en-GB" sz="2000" b="1" dirty="0"/>
              <a:t>Why is the meeting space suddenly unavailable?</a:t>
            </a:r>
          </a:p>
          <a:p>
            <a:pPr lvl="1"/>
            <a:r>
              <a:rPr lang="en-GB" dirty="0"/>
              <a:t>Because the restaurant has closed without notice.</a:t>
            </a:r>
          </a:p>
          <a:p>
            <a:pPr marL="457200" indent="-457200">
              <a:buFont typeface="+mj-lt"/>
              <a:buAutoNum type="arabicPeriod"/>
            </a:pPr>
            <a:r>
              <a:rPr lang="en-GB" sz="2000" b="1" dirty="0"/>
              <a:t>Why did the closure disrupt the club so severely?</a:t>
            </a:r>
          </a:p>
          <a:p>
            <a:pPr lvl="1"/>
            <a:r>
              <a:rPr lang="en-GB" dirty="0"/>
              <a:t>Because the club relies entirely on a single venue with no backup plan.</a:t>
            </a:r>
          </a:p>
          <a:p>
            <a:pPr marL="457200" indent="-457200">
              <a:buFont typeface="+mj-lt"/>
              <a:buAutoNum type="arabicPeriod"/>
            </a:pPr>
            <a:r>
              <a:rPr lang="en-GB" sz="2000" b="1" dirty="0"/>
              <a:t>Why does the club have no backup plan?</a:t>
            </a:r>
          </a:p>
          <a:p>
            <a:pPr lvl="1"/>
            <a:r>
              <a:rPr lang="en-GB" dirty="0"/>
              <a:t>Because the officers never discussed contingency options or alternative meeting locations.</a:t>
            </a:r>
          </a:p>
          <a:p>
            <a:pPr marL="457200" indent="-457200">
              <a:buFont typeface="+mj-lt"/>
              <a:buAutoNum type="arabicPeriod"/>
            </a:pPr>
            <a:r>
              <a:rPr lang="en-GB" sz="2000" b="1" dirty="0"/>
              <a:t>Why were contingency options never discussed?</a:t>
            </a:r>
          </a:p>
          <a:p>
            <a:pPr lvl="1"/>
            <a:r>
              <a:rPr lang="en-GB" dirty="0"/>
              <a:t>Because the club assumed the venue would remain available indefinitely.</a:t>
            </a:r>
          </a:p>
          <a:p>
            <a:pPr marL="457200" indent="-457200">
              <a:buFont typeface="+mj-lt"/>
              <a:buAutoNum type="arabicPeriod"/>
            </a:pPr>
            <a:r>
              <a:rPr lang="en-GB" sz="2000" b="1" dirty="0"/>
              <a:t>Why did the club assume long‑term availability?</a:t>
            </a:r>
          </a:p>
          <a:p>
            <a:pPr lvl="1"/>
            <a:r>
              <a:rPr lang="en-GB" dirty="0"/>
              <a:t>Because the club has never treated venue security as a strategic risk requiring planning, documentation, and regular review.</a:t>
            </a:r>
          </a:p>
          <a:p>
            <a:endParaRPr lang="en-US" dirty="0"/>
          </a:p>
        </p:txBody>
      </p:sp>
    </p:spTree>
    <p:extLst>
      <p:ext uri="{BB962C8B-B14F-4D97-AF65-F5344CB8AC3E}">
        <p14:creationId xmlns:p14="http://schemas.microsoft.com/office/powerpoint/2010/main" val="39853545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2058D-4071-0597-1888-472877496A1E}"/>
              </a:ext>
            </a:extLst>
          </p:cNvPr>
          <p:cNvSpPr>
            <a:spLocks noGrp="1"/>
          </p:cNvSpPr>
          <p:nvPr>
            <p:ph type="title"/>
          </p:nvPr>
        </p:nvSpPr>
        <p:spPr/>
        <p:txBody>
          <a:bodyPr/>
          <a:lstStyle/>
          <a:p>
            <a:r>
              <a:rPr lang="en-US" dirty="0"/>
              <a:t>Case Study 3: The Lost Meeting Space</a:t>
            </a:r>
          </a:p>
        </p:txBody>
      </p:sp>
      <p:sp>
        <p:nvSpPr>
          <p:cNvPr id="3" name="Content Placeholder 2">
            <a:extLst>
              <a:ext uri="{FF2B5EF4-FFF2-40B4-BE49-F238E27FC236}">
                <a16:creationId xmlns:a16="http://schemas.microsoft.com/office/drawing/2014/main" id="{FD36463E-D08E-11DE-E8AC-3E80F3E19E59}"/>
              </a:ext>
            </a:extLst>
          </p:cNvPr>
          <p:cNvSpPr>
            <a:spLocks noGrp="1"/>
          </p:cNvSpPr>
          <p:nvPr>
            <p:ph idx="1"/>
          </p:nvPr>
        </p:nvSpPr>
        <p:spPr/>
        <p:txBody>
          <a:bodyPr/>
          <a:lstStyle/>
          <a:p>
            <a:pPr marL="0" indent="0">
              <a:buNone/>
            </a:pPr>
            <a:r>
              <a:rPr lang="en-US" b="1" dirty="0"/>
              <a:t>Root Cause</a:t>
            </a:r>
          </a:p>
          <a:p>
            <a:pPr marL="0" indent="0">
              <a:buNone/>
            </a:pPr>
            <a:r>
              <a:rPr lang="en-US" sz="2000" dirty="0"/>
              <a:t>The club has no contingency plan for venue loss, leaving the SAA and officers unprepared when the primary meeting space becomes unavailable.</a:t>
            </a:r>
          </a:p>
          <a:p>
            <a:pPr marL="0" indent="0">
              <a:buNone/>
            </a:pPr>
            <a:r>
              <a:rPr lang="en-US" b="1" dirty="0"/>
              <a:t>Root Solutions</a:t>
            </a:r>
          </a:p>
          <a:p>
            <a:pPr marL="0" indent="0">
              <a:buNone/>
            </a:pPr>
            <a:r>
              <a:rPr lang="en-US" sz="2000" dirty="0"/>
              <a:t>Chaitanya can address the situation in three stages:</a:t>
            </a:r>
          </a:p>
          <a:p>
            <a:pPr marL="0" indent="0">
              <a:buNone/>
            </a:pPr>
            <a:r>
              <a:rPr lang="en-US" sz="2000" b="1" dirty="0"/>
              <a:t>Immediate Actions (Now)</a:t>
            </a:r>
          </a:p>
          <a:p>
            <a:r>
              <a:rPr lang="en-US" sz="2000" dirty="0"/>
              <a:t>Greet members and guests as they arrive.</a:t>
            </a:r>
          </a:p>
          <a:p>
            <a:r>
              <a:rPr lang="en-US" sz="2000" dirty="0"/>
              <a:t>Explain the situation clearly and calmly.</a:t>
            </a:r>
          </a:p>
          <a:p>
            <a:r>
              <a:rPr lang="en-US" sz="2000" dirty="0"/>
              <a:t>Cancel the meeting, if no alternative space is immediately available.</a:t>
            </a:r>
          </a:p>
          <a:p>
            <a:endParaRPr lang="en-US" dirty="0"/>
          </a:p>
        </p:txBody>
      </p:sp>
      <p:sp>
        <p:nvSpPr>
          <p:cNvPr id="4" name="Content Placeholder 3">
            <a:extLst>
              <a:ext uri="{FF2B5EF4-FFF2-40B4-BE49-F238E27FC236}">
                <a16:creationId xmlns:a16="http://schemas.microsoft.com/office/drawing/2014/main" id="{1732C825-29E6-4F8E-8964-B7F00A6B4F38}"/>
              </a:ext>
            </a:extLst>
          </p:cNvPr>
          <p:cNvSpPr>
            <a:spLocks noGrp="1"/>
          </p:cNvSpPr>
          <p:nvPr>
            <p:ph idx="11"/>
          </p:nvPr>
        </p:nvSpPr>
        <p:spPr/>
        <p:txBody>
          <a:bodyPr/>
          <a:lstStyle/>
          <a:p>
            <a:r>
              <a:rPr lang="en-US" sz="2000" dirty="0"/>
              <a:t>Direct everyone to a nearby café or public space to regroup, if available.</a:t>
            </a:r>
          </a:p>
          <a:p>
            <a:r>
              <a:rPr lang="en-US" sz="2000" dirty="0"/>
              <a:t>Ensure guests feel welcomed and informed, despite the disruption.</a:t>
            </a:r>
          </a:p>
          <a:p>
            <a:pPr marL="0" indent="0">
              <a:buNone/>
            </a:pPr>
            <a:r>
              <a:rPr lang="en-US" sz="2000" b="1" dirty="0"/>
              <a:t>Short‑Term Actions (Next Few Days)</a:t>
            </a:r>
          </a:p>
          <a:p>
            <a:r>
              <a:rPr lang="en-US" sz="2000" dirty="0"/>
              <a:t>Meet with officers to discuss temporary venues.</a:t>
            </a:r>
          </a:p>
          <a:p>
            <a:r>
              <a:rPr lang="en-US" sz="2000" dirty="0"/>
              <a:t>Identify nearby cafés, libraries, community centers, or other restaurants.</a:t>
            </a:r>
          </a:p>
          <a:p>
            <a:r>
              <a:rPr lang="en-US" sz="2000" dirty="0"/>
              <a:t>Communicate updates promptly to members and guests.</a:t>
            </a:r>
          </a:p>
          <a:p>
            <a:r>
              <a:rPr lang="en-US" sz="2000" dirty="0"/>
              <a:t>Confirm a temporary meeting location for the next club meeting.</a:t>
            </a:r>
          </a:p>
        </p:txBody>
      </p:sp>
    </p:spTree>
    <p:extLst>
      <p:ext uri="{BB962C8B-B14F-4D97-AF65-F5344CB8AC3E}">
        <p14:creationId xmlns:p14="http://schemas.microsoft.com/office/powerpoint/2010/main" val="24134851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E884C-F4F1-CE61-A445-A0ACE1A22D7C}"/>
              </a:ext>
            </a:extLst>
          </p:cNvPr>
          <p:cNvSpPr>
            <a:spLocks noGrp="1"/>
          </p:cNvSpPr>
          <p:nvPr>
            <p:ph type="title"/>
          </p:nvPr>
        </p:nvSpPr>
        <p:spPr/>
        <p:txBody>
          <a:bodyPr/>
          <a:lstStyle/>
          <a:p>
            <a:r>
              <a:rPr lang="en-US" dirty="0"/>
              <a:t>Case Study 4: Making Guests feel Welcome and Included </a:t>
            </a:r>
          </a:p>
        </p:txBody>
      </p:sp>
      <p:sp>
        <p:nvSpPr>
          <p:cNvPr id="3" name="Content Placeholder 2">
            <a:extLst>
              <a:ext uri="{FF2B5EF4-FFF2-40B4-BE49-F238E27FC236}">
                <a16:creationId xmlns:a16="http://schemas.microsoft.com/office/drawing/2014/main" id="{E438263D-4277-5F54-D826-6ABEC8BB6B17}"/>
              </a:ext>
            </a:extLst>
          </p:cNvPr>
          <p:cNvSpPr>
            <a:spLocks noGrp="1"/>
          </p:cNvSpPr>
          <p:nvPr>
            <p:ph idx="1"/>
          </p:nvPr>
        </p:nvSpPr>
        <p:spPr/>
        <p:txBody>
          <a:bodyPr/>
          <a:lstStyle/>
          <a:p>
            <a:pPr marL="0" indent="0">
              <a:buNone/>
            </a:pPr>
            <a:r>
              <a:rPr lang="en-US" b="1" dirty="0"/>
              <a:t>Scenario</a:t>
            </a:r>
          </a:p>
          <a:p>
            <a:pPr marL="0" indent="0">
              <a:buNone/>
            </a:pPr>
            <a:r>
              <a:rPr lang="en-US" sz="2000" dirty="0"/>
              <a:t>Sheldon is preparing the room for the meeting of Healthy Hearth Toastmasters.</a:t>
            </a:r>
          </a:p>
          <a:p>
            <a:pPr marL="0" indent="0">
              <a:buNone/>
            </a:pPr>
            <a:r>
              <a:rPr lang="en-US" sz="2000" dirty="0"/>
              <a:t>A guest, Imogene, peeks through the door. She looks anxious, hesitant, and ready to leave at any moment.</a:t>
            </a:r>
          </a:p>
          <a:p>
            <a:pPr marL="0" indent="0">
              <a:buNone/>
            </a:pPr>
            <a:r>
              <a:rPr lang="en-US" sz="2000" dirty="0"/>
              <a:t>Her hands are clenched, her posture is tight, and members are walking past her without noticing her discomfort.</a:t>
            </a:r>
          </a:p>
          <a:p>
            <a:pPr marL="0" indent="0">
              <a:buNone/>
            </a:pPr>
            <a:r>
              <a:rPr lang="en-US" sz="2000" dirty="0"/>
              <a:t>Sheldon must decide how to handle the situation in a way that supports Imogene, protects her first impression, and maintains a welcoming club environment.</a:t>
            </a:r>
          </a:p>
          <a:p>
            <a:endParaRPr lang="en-US" dirty="0"/>
          </a:p>
        </p:txBody>
      </p:sp>
      <p:sp>
        <p:nvSpPr>
          <p:cNvPr id="4" name="Content Placeholder 3">
            <a:extLst>
              <a:ext uri="{FF2B5EF4-FFF2-40B4-BE49-F238E27FC236}">
                <a16:creationId xmlns:a16="http://schemas.microsoft.com/office/drawing/2014/main" id="{56E9F4E8-0839-B07D-2CDA-DC7E092C423C}"/>
              </a:ext>
            </a:extLst>
          </p:cNvPr>
          <p:cNvSpPr>
            <a:spLocks noGrp="1"/>
          </p:cNvSpPr>
          <p:nvPr>
            <p:ph idx="11"/>
          </p:nvPr>
        </p:nvSpPr>
        <p:spPr/>
        <p:txBody>
          <a:bodyPr/>
          <a:lstStyle/>
          <a:p>
            <a:pPr marL="0" indent="0">
              <a:buNone/>
            </a:pPr>
            <a:endParaRPr lang="en-US" sz="2000" b="1"/>
          </a:p>
          <a:p>
            <a:pPr marL="0" indent="0">
              <a:buNone/>
            </a:pPr>
            <a:r>
              <a:rPr lang="en-US" sz="2000" b="1"/>
              <a:t>Using </a:t>
            </a:r>
            <a:r>
              <a:rPr lang="en-US" sz="2000" b="1" dirty="0"/>
              <a:t>5 Whys, analyze how Sheldon should handle this situation and prevent it happening in the future?</a:t>
            </a:r>
          </a:p>
          <a:p>
            <a:pPr marL="0" indent="0">
              <a:buNone/>
            </a:pPr>
            <a:endParaRPr lang="en-US" sz="2000" b="1" dirty="0"/>
          </a:p>
          <a:p>
            <a:pPr marL="0" indent="0">
              <a:buNone/>
            </a:pPr>
            <a:r>
              <a:rPr lang="en-US" sz="2000" b="1" dirty="0"/>
              <a:t>What is the Root Cause?</a:t>
            </a:r>
          </a:p>
          <a:p>
            <a:pPr marL="0" indent="0">
              <a:buNone/>
            </a:pPr>
            <a:r>
              <a:rPr lang="en-US" sz="2000" b="1" dirty="0"/>
              <a:t>What are the Root Solutions?</a:t>
            </a:r>
          </a:p>
          <a:p>
            <a:pPr marL="0" indent="0">
              <a:buNone/>
            </a:pPr>
            <a:endParaRPr lang="en-US" dirty="0"/>
          </a:p>
          <a:p>
            <a:endParaRPr lang="en-US" dirty="0"/>
          </a:p>
        </p:txBody>
      </p:sp>
    </p:spTree>
    <p:extLst>
      <p:ext uri="{BB962C8B-B14F-4D97-AF65-F5344CB8AC3E}">
        <p14:creationId xmlns:p14="http://schemas.microsoft.com/office/powerpoint/2010/main" val="9206158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5B332-FE0F-6096-A992-B91DDB2950D6}"/>
              </a:ext>
            </a:extLst>
          </p:cNvPr>
          <p:cNvSpPr>
            <a:spLocks noGrp="1"/>
          </p:cNvSpPr>
          <p:nvPr>
            <p:ph type="title"/>
          </p:nvPr>
        </p:nvSpPr>
        <p:spPr/>
        <p:txBody>
          <a:bodyPr/>
          <a:lstStyle/>
          <a:p>
            <a:r>
              <a:rPr lang="en-US" dirty="0"/>
              <a:t>Case Study 4: Making Guests feel Welcome and Included </a:t>
            </a:r>
          </a:p>
        </p:txBody>
      </p:sp>
      <p:sp>
        <p:nvSpPr>
          <p:cNvPr id="3" name="Content Placeholder 2">
            <a:extLst>
              <a:ext uri="{FF2B5EF4-FFF2-40B4-BE49-F238E27FC236}">
                <a16:creationId xmlns:a16="http://schemas.microsoft.com/office/drawing/2014/main" id="{481939B8-CD0A-926E-0863-3AE0233ECC74}"/>
              </a:ext>
            </a:extLst>
          </p:cNvPr>
          <p:cNvSpPr>
            <a:spLocks noGrp="1"/>
          </p:cNvSpPr>
          <p:nvPr>
            <p:ph idx="1"/>
          </p:nvPr>
        </p:nvSpPr>
        <p:spPr>
          <a:xfrm>
            <a:off x="432000" y="1278000"/>
            <a:ext cx="11412000" cy="5148000"/>
          </a:xfrm>
        </p:spPr>
        <p:txBody>
          <a:bodyPr/>
          <a:lstStyle/>
          <a:p>
            <a:pPr marL="0" indent="0">
              <a:buNone/>
            </a:pPr>
            <a:r>
              <a:rPr lang="en-US" b="1" dirty="0"/>
              <a:t>5 Whys Analysis</a:t>
            </a:r>
          </a:p>
          <a:p>
            <a:pPr marL="457200" indent="-457200">
              <a:buFont typeface="+mj-lt"/>
              <a:buAutoNum type="arabicPeriod"/>
            </a:pPr>
            <a:r>
              <a:rPr lang="en-US" sz="2000" b="1" dirty="0"/>
              <a:t>Why is Imogene hesitant to enter the room?</a:t>
            </a:r>
          </a:p>
          <a:p>
            <a:pPr lvl="1"/>
            <a:r>
              <a:rPr lang="en-US" sz="1800" dirty="0"/>
              <a:t>Because she feels anxious and unsure about what will happen during the meeting.</a:t>
            </a:r>
            <a:endParaRPr lang="en-US" sz="1600" dirty="0"/>
          </a:p>
          <a:p>
            <a:pPr marL="457200" indent="-457200">
              <a:buFont typeface="+mj-lt"/>
              <a:buAutoNum type="arabicPeriod"/>
            </a:pPr>
            <a:r>
              <a:rPr lang="en-US" sz="2000" b="1" dirty="0"/>
              <a:t>Why does she feel anxious and unsure?</a:t>
            </a:r>
          </a:p>
          <a:p>
            <a:pPr lvl="1"/>
            <a:r>
              <a:rPr lang="en-US" sz="1800" dirty="0"/>
              <a:t>Because she has no prior experience with Toastmasters and fears being asked to speak or participate unexpectedly.</a:t>
            </a:r>
          </a:p>
          <a:p>
            <a:pPr marL="457200" indent="-457200">
              <a:buFont typeface="+mj-lt"/>
              <a:buAutoNum type="arabicPeriod"/>
            </a:pPr>
            <a:r>
              <a:rPr lang="en-US" sz="2000" b="1" dirty="0"/>
              <a:t>Why does she fear unexpected participation?</a:t>
            </a:r>
          </a:p>
          <a:p>
            <a:pPr lvl="1"/>
            <a:r>
              <a:rPr lang="en-US" sz="1800" dirty="0"/>
              <a:t>Because guests often assume Toastmasters is a high‑pressure speaking environment where they may be put “on the spot”.</a:t>
            </a:r>
          </a:p>
          <a:p>
            <a:pPr marL="457200" indent="-457200">
              <a:buFont typeface="+mj-lt"/>
              <a:buAutoNum type="arabicPeriod"/>
            </a:pPr>
            <a:r>
              <a:rPr lang="en-US" sz="2000" b="1" dirty="0"/>
              <a:t>Why does this assumption persist?</a:t>
            </a:r>
          </a:p>
          <a:p>
            <a:pPr lvl="1"/>
            <a:r>
              <a:rPr lang="en-US" sz="1800" dirty="0"/>
              <a:t>Because the club has not proactively communicated that guests may simply observe.</a:t>
            </a:r>
          </a:p>
          <a:p>
            <a:pPr marL="457200" indent="-457200">
              <a:buFont typeface="+mj-lt"/>
              <a:buAutoNum type="arabicPeriod"/>
            </a:pPr>
            <a:r>
              <a:rPr lang="en-US" sz="2000" b="1" dirty="0"/>
              <a:t>Why has the club not communicated this clearly?</a:t>
            </a:r>
          </a:p>
          <a:p>
            <a:pPr lvl="1"/>
            <a:r>
              <a:rPr lang="en-US" sz="1800" dirty="0"/>
              <a:t>Because the welcoming process is informal, inconsistent, and relies on members noticing guests rather than having a structured guest‑experience approach.</a:t>
            </a:r>
          </a:p>
          <a:p>
            <a:endParaRPr lang="en-US" dirty="0"/>
          </a:p>
        </p:txBody>
      </p:sp>
    </p:spTree>
    <p:extLst>
      <p:ext uri="{BB962C8B-B14F-4D97-AF65-F5344CB8AC3E}">
        <p14:creationId xmlns:p14="http://schemas.microsoft.com/office/powerpoint/2010/main" val="18997428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B1F8B-8582-A4EA-5712-4F403AD9DF43}"/>
              </a:ext>
            </a:extLst>
          </p:cNvPr>
          <p:cNvSpPr>
            <a:spLocks noGrp="1"/>
          </p:cNvSpPr>
          <p:nvPr>
            <p:ph type="title"/>
          </p:nvPr>
        </p:nvSpPr>
        <p:spPr/>
        <p:txBody>
          <a:bodyPr/>
          <a:lstStyle/>
          <a:p>
            <a:r>
              <a:rPr lang="en-US" dirty="0"/>
              <a:t>Case Study 4: Unintimidating a Timid Guest </a:t>
            </a:r>
          </a:p>
        </p:txBody>
      </p:sp>
      <p:sp>
        <p:nvSpPr>
          <p:cNvPr id="3" name="Content Placeholder 2">
            <a:extLst>
              <a:ext uri="{FF2B5EF4-FFF2-40B4-BE49-F238E27FC236}">
                <a16:creationId xmlns:a16="http://schemas.microsoft.com/office/drawing/2014/main" id="{5C6940DF-E3D3-EFCA-3A1F-838321337085}"/>
              </a:ext>
            </a:extLst>
          </p:cNvPr>
          <p:cNvSpPr>
            <a:spLocks noGrp="1"/>
          </p:cNvSpPr>
          <p:nvPr>
            <p:ph idx="1"/>
          </p:nvPr>
        </p:nvSpPr>
        <p:spPr>
          <a:xfrm>
            <a:off x="432000" y="1288789"/>
            <a:ext cx="5472000" cy="4786574"/>
          </a:xfrm>
        </p:spPr>
        <p:txBody>
          <a:bodyPr/>
          <a:lstStyle/>
          <a:p>
            <a:pPr marL="0" indent="0">
              <a:buNone/>
            </a:pPr>
            <a:r>
              <a:rPr lang="en-US" sz="2000" b="1" dirty="0"/>
              <a:t>Root Cause</a:t>
            </a:r>
          </a:p>
          <a:p>
            <a:pPr marL="0" indent="0">
              <a:buNone/>
            </a:pPr>
            <a:r>
              <a:rPr lang="en-US" sz="2000" dirty="0"/>
              <a:t>Imogene’s anxiety stems from uncertainty and fear of forced participation, made worse by an inconsistent guest‑welcoming process that leaves timid visitors unsupported at the door.</a:t>
            </a:r>
          </a:p>
          <a:p>
            <a:pPr marL="0" indent="0">
              <a:buNone/>
            </a:pPr>
            <a:r>
              <a:rPr lang="en-US" sz="2000" b="1" dirty="0"/>
              <a:t>Root Solutions</a:t>
            </a:r>
          </a:p>
          <a:p>
            <a:pPr marL="0" indent="0">
              <a:buNone/>
            </a:pPr>
            <a:r>
              <a:rPr lang="en-US" sz="2000" dirty="0"/>
              <a:t>Sheldon can address the situation immediately and help strengthen the club’s guest‑experience culture.</a:t>
            </a:r>
          </a:p>
          <a:p>
            <a:pPr marL="0" indent="0">
              <a:buNone/>
            </a:pPr>
            <a:r>
              <a:rPr lang="en-US" sz="2000" b="1" dirty="0"/>
              <a:t>Immediate Actions (This Moment)</a:t>
            </a:r>
          </a:p>
          <a:p>
            <a:r>
              <a:rPr lang="en-US" sz="2000" dirty="0"/>
              <a:t>Approach Imogene warmly, without rushing or overwhelming her.</a:t>
            </a:r>
          </a:p>
          <a:p>
            <a:r>
              <a:rPr lang="en-US" sz="2000" dirty="0"/>
              <a:t>Reassure her that participation is optional.</a:t>
            </a:r>
          </a:p>
          <a:p>
            <a:pPr marL="228600" marR="0" lvl="0" indent="-228600" algn="l" defTabSz="914400" rtl="0" eaLnBrk="1" fontAlgn="auto" latinLnBrk="0" hangingPunct="1">
              <a:lnSpc>
                <a:spcPct val="90000"/>
              </a:lnSpc>
              <a:spcBef>
                <a:spcPts val="1000"/>
              </a:spcBef>
              <a:spcAft>
                <a:spcPts val="0"/>
              </a:spcAft>
              <a:buClr>
                <a:srgbClr val="772432"/>
              </a:buClr>
              <a:buSzTx/>
              <a:buFont typeface="Wingdings" pitchFamily="2" charset="2"/>
              <a:buChar char="§"/>
              <a:tabLst/>
              <a:defRPr/>
            </a:pPr>
            <a:r>
              <a:rPr kumimoji="0" lang="en-US" sz="2000" b="0" i="0" u="none" strike="noStrike" kern="1200" cap="none" spc="-80" normalizeH="0" baseline="0" noProof="0" dirty="0">
                <a:ln>
                  <a:noFill/>
                </a:ln>
                <a:solidFill>
                  <a:srgbClr val="000000"/>
                </a:solidFill>
                <a:effectLst/>
                <a:uLnTx/>
                <a:uFillTx/>
                <a:latin typeface="Arial" panose="020B0604020202020204"/>
                <a:ea typeface="+mn-ea"/>
                <a:cs typeface="+mn-cs"/>
              </a:rPr>
              <a:t>Offer her the guest book gently, without pressure.</a:t>
            </a:r>
          </a:p>
          <a:p>
            <a:endParaRPr lang="en-US" sz="2000" dirty="0"/>
          </a:p>
          <a:p>
            <a:endParaRPr lang="en-US" sz="2000" dirty="0"/>
          </a:p>
        </p:txBody>
      </p:sp>
      <p:sp>
        <p:nvSpPr>
          <p:cNvPr id="4" name="Content Placeholder 3">
            <a:extLst>
              <a:ext uri="{FF2B5EF4-FFF2-40B4-BE49-F238E27FC236}">
                <a16:creationId xmlns:a16="http://schemas.microsoft.com/office/drawing/2014/main" id="{3D29F0BE-12AD-B364-6D70-14EC36C13456}"/>
              </a:ext>
            </a:extLst>
          </p:cNvPr>
          <p:cNvSpPr>
            <a:spLocks noGrp="1"/>
          </p:cNvSpPr>
          <p:nvPr>
            <p:ph idx="11"/>
          </p:nvPr>
        </p:nvSpPr>
        <p:spPr>
          <a:xfrm>
            <a:off x="6354000" y="1288788"/>
            <a:ext cx="5472000" cy="4997711"/>
          </a:xfrm>
        </p:spPr>
        <p:txBody>
          <a:bodyPr/>
          <a:lstStyle/>
          <a:p>
            <a:r>
              <a:rPr lang="en-US" sz="2000" dirty="0"/>
              <a:t>Acknowledge her hesitation with kindness </a:t>
            </a:r>
            <a:r>
              <a:rPr lang="en-US" sz="2000" spc="-60" dirty="0"/>
              <a:t>(“You’re very welcome to just observe today”).</a:t>
            </a:r>
          </a:p>
          <a:p>
            <a:r>
              <a:rPr lang="en-US" sz="2000" dirty="0"/>
              <a:t>Ask her how she found the club, why she came, and what she does when not attending a Toastmasters meeting (this adds levity and allows her to share only what she is comfortable sharing).</a:t>
            </a:r>
          </a:p>
          <a:p>
            <a:r>
              <a:rPr lang="en-US" sz="2000" dirty="0"/>
              <a:t>Introduce her to a calm, friendly “buddy”, ideally the VPM, a tenured member, or a member in the same demographic group,  who will sit with her and quietly explain the meeting flow.</a:t>
            </a:r>
          </a:p>
          <a:p>
            <a:r>
              <a:rPr lang="en-US" sz="2000" dirty="0"/>
              <a:t>Position her away from the busiest part of the room to reduce sensory overload.</a:t>
            </a:r>
          </a:p>
          <a:p>
            <a:r>
              <a:rPr lang="en-US" sz="2000" b="1" dirty="0"/>
              <a:t>Ensure members do NOT ask Imogene to take a role or speak.</a:t>
            </a:r>
          </a:p>
          <a:p>
            <a:endParaRPr lang="en-US" sz="2000" dirty="0"/>
          </a:p>
          <a:p>
            <a:endParaRPr lang="en-US" dirty="0"/>
          </a:p>
        </p:txBody>
      </p:sp>
    </p:spTree>
    <p:extLst>
      <p:ext uri="{BB962C8B-B14F-4D97-AF65-F5344CB8AC3E}">
        <p14:creationId xmlns:p14="http://schemas.microsoft.com/office/powerpoint/2010/main" val="9312421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41F5D-3DB2-E9BE-8E23-F5B41ADA5006}"/>
              </a:ext>
            </a:extLst>
          </p:cNvPr>
          <p:cNvSpPr>
            <a:spLocks noGrp="1"/>
          </p:cNvSpPr>
          <p:nvPr>
            <p:ph type="title"/>
          </p:nvPr>
        </p:nvSpPr>
        <p:spPr/>
        <p:txBody>
          <a:bodyPr/>
          <a:lstStyle/>
          <a:p>
            <a:r>
              <a:rPr lang="en-US" dirty="0"/>
              <a:t>Case Study 5: </a:t>
            </a:r>
            <a:r>
              <a:rPr lang="en-GB" dirty="0"/>
              <a:t>Budgeting for Breakthroughs </a:t>
            </a:r>
            <a:endParaRPr lang="en-US" dirty="0"/>
          </a:p>
        </p:txBody>
      </p:sp>
      <p:sp>
        <p:nvSpPr>
          <p:cNvPr id="3" name="Content Placeholder 2">
            <a:extLst>
              <a:ext uri="{FF2B5EF4-FFF2-40B4-BE49-F238E27FC236}">
                <a16:creationId xmlns:a16="http://schemas.microsoft.com/office/drawing/2014/main" id="{71BF271A-40F0-163F-CB89-BD1F3067DEFE}"/>
              </a:ext>
            </a:extLst>
          </p:cNvPr>
          <p:cNvSpPr>
            <a:spLocks noGrp="1"/>
          </p:cNvSpPr>
          <p:nvPr>
            <p:ph idx="1"/>
          </p:nvPr>
        </p:nvSpPr>
        <p:spPr/>
        <p:txBody>
          <a:bodyPr/>
          <a:lstStyle/>
          <a:p>
            <a:pPr marL="0" indent="0">
              <a:buNone/>
            </a:pPr>
            <a:r>
              <a:rPr lang="en-GB" b="1" dirty="0"/>
              <a:t>Scenario</a:t>
            </a:r>
            <a:endParaRPr lang="en-GB" dirty="0"/>
          </a:p>
          <a:p>
            <a:pPr marL="0" indent="0">
              <a:buNone/>
            </a:pPr>
            <a:r>
              <a:rPr lang="en-GB" sz="2000" dirty="0"/>
              <a:t>Treasures Toastmasters Club has accumulated club funds for years, spending very little.</a:t>
            </a:r>
          </a:p>
          <a:p>
            <a:pPr marL="0" indent="0">
              <a:buNone/>
            </a:pPr>
            <a:r>
              <a:rPr lang="en-GB" sz="2000" dirty="0"/>
              <a:t>Meanwhile:</a:t>
            </a:r>
          </a:p>
          <a:p>
            <a:pPr lvl="0"/>
            <a:r>
              <a:rPr lang="en-GB" sz="2000" dirty="0"/>
              <a:t>Membership is declining</a:t>
            </a:r>
          </a:p>
          <a:p>
            <a:pPr lvl="0"/>
            <a:r>
              <a:rPr lang="en-GB" sz="2000" dirty="0"/>
              <a:t>Pathways engagement is low</a:t>
            </a:r>
          </a:p>
          <a:p>
            <a:pPr lvl="0"/>
            <a:r>
              <a:rPr lang="en-GB" sz="2000" dirty="0"/>
              <a:t>Meetings feel flat</a:t>
            </a:r>
          </a:p>
          <a:p>
            <a:pPr lvl="0"/>
            <a:r>
              <a:rPr lang="en-GB" sz="2000" dirty="0"/>
              <a:t>Recognition is rare</a:t>
            </a:r>
          </a:p>
          <a:p>
            <a:pPr lvl="0"/>
            <a:r>
              <a:rPr lang="en-GB" sz="2000" dirty="0"/>
              <a:t>Members are not celebrated</a:t>
            </a:r>
          </a:p>
        </p:txBody>
      </p:sp>
      <p:sp>
        <p:nvSpPr>
          <p:cNvPr id="4" name="Content Placeholder 3">
            <a:extLst>
              <a:ext uri="{FF2B5EF4-FFF2-40B4-BE49-F238E27FC236}">
                <a16:creationId xmlns:a16="http://schemas.microsoft.com/office/drawing/2014/main" id="{1D804271-CC11-6675-944B-1FE63823CED2}"/>
              </a:ext>
            </a:extLst>
          </p:cNvPr>
          <p:cNvSpPr>
            <a:spLocks noGrp="1"/>
          </p:cNvSpPr>
          <p:nvPr>
            <p:ph idx="11"/>
          </p:nvPr>
        </p:nvSpPr>
        <p:spPr/>
        <p:txBody>
          <a:bodyPr/>
          <a:lstStyle/>
          <a:p>
            <a:pPr marL="0" indent="0">
              <a:buNone/>
            </a:pPr>
            <a:r>
              <a:rPr lang="en-US" sz="2000" dirty="0"/>
              <a:t>Antrom, the Sergeant at Arms, knows that club funds exist to support the educational mission, not to sit unused.</a:t>
            </a:r>
          </a:p>
          <a:p>
            <a:pPr marL="0" indent="0">
              <a:buNone/>
            </a:pPr>
            <a:r>
              <a:rPr lang="en-US" sz="2000" dirty="0"/>
              <a:t>He wants to convince the Executive Committee to invest in supplies and incentives that will rebuild engagement.</a:t>
            </a:r>
          </a:p>
          <a:p>
            <a:pPr marL="0" indent="0">
              <a:buNone/>
            </a:pPr>
            <a:endParaRPr lang="en-US" sz="2000" b="1" dirty="0"/>
          </a:p>
          <a:p>
            <a:pPr marL="0" indent="0">
              <a:buNone/>
            </a:pPr>
            <a:r>
              <a:rPr lang="en-US" sz="2000" b="1" dirty="0"/>
              <a:t>What is the Root Cause?</a:t>
            </a:r>
          </a:p>
          <a:p>
            <a:pPr marL="0" indent="0">
              <a:buNone/>
            </a:pPr>
            <a:r>
              <a:rPr lang="en-US" sz="2000" b="1" dirty="0"/>
              <a:t>What are the Root Solutions?</a:t>
            </a:r>
          </a:p>
          <a:p>
            <a:pPr marL="0" indent="0">
              <a:buNone/>
            </a:pPr>
            <a:endParaRPr lang="en-US" sz="2000" b="1" dirty="0"/>
          </a:p>
          <a:p>
            <a:endParaRPr lang="en-US" dirty="0"/>
          </a:p>
        </p:txBody>
      </p:sp>
    </p:spTree>
    <p:extLst>
      <p:ext uri="{BB962C8B-B14F-4D97-AF65-F5344CB8AC3E}">
        <p14:creationId xmlns:p14="http://schemas.microsoft.com/office/powerpoint/2010/main" val="29218523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49A1DC-3FFE-E3CE-5DD9-3A12BDDA7935}"/>
              </a:ext>
            </a:extLst>
          </p:cNvPr>
          <p:cNvSpPr>
            <a:spLocks noGrp="1"/>
          </p:cNvSpPr>
          <p:nvPr>
            <p:ph type="title"/>
          </p:nvPr>
        </p:nvSpPr>
        <p:spPr/>
        <p:txBody>
          <a:bodyPr/>
          <a:lstStyle/>
          <a:p>
            <a:r>
              <a:rPr lang="en-US" dirty="0"/>
              <a:t>Case Study 5: Budgeting for Breakthroughs </a:t>
            </a:r>
          </a:p>
        </p:txBody>
      </p:sp>
      <p:sp>
        <p:nvSpPr>
          <p:cNvPr id="6" name="Content Placeholder 5">
            <a:extLst>
              <a:ext uri="{FF2B5EF4-FFF2-40B4-BE49-F238E27FC236}">
                <a16:creationId xmlns:a16="http://schemas.microsoft.com/office/drawing/2014/main" id="{891E8C70-D7BF-62C8-4EFB-75624E2678EC}"/>
              </a:ext>
            </a:extLst>
          </p:cNvPr>
          <p:cNvSpPr>
            <a:spLocks noGrp="1"/>
          </p:cNvSpPr>
          <p:nvPr>
            <p:ph idx="1"/>
          </p:nvPr>
        </p:nvSpPr>
        <p:spPr>
          <a:xfrm>
            <a:off x="432000" y="1277999"/>
            <a:ext cx="11412000" cy="5269757"/>
          </a:xfrm>
        </p:spPr>
        <p:txBody>
          <a:bodyPr/>
          <a:lstStyle/>
          <a:p>
            <a:pPr marL="0" indent="0">
              <a:buNone/>
            </a:pPr>
            <a:r>
              <a:rPr lang="en-US" b="1" dirty="0"/>
              <a:t>5 Whys Analysis</a:t>
            </a:r>
          </a:p>
          <a:p>
            <a:pPr marL="457200" indent="-457200">
              <a:buFont typeface="+mj-lt"/>
              <a:buAutoNum type="arabicPeriod"/>
            </a:pPr>
            <a:r>
              <a:rPr lang="en-US" sz="2000" b="1" dirty="0"/>
              <a:t>Why is the Executive Committee reluctant to invest in engagement supplies?</a:t>
            </a:r>
          </a:p>
          <a:p>
            <a:pPr lvl="1"/>
            <a:r>
              <a:rPr lang="en-US" sz="1800" dirty="0"/>
              <a:t>Because they believe saving money is safer than spending it.</a:t>
            </a:r>
          </a:p>
          <a:p>
            <a:pPr marL="457200" indent="-457200">
              <a:buFont typeface="+mj-lt"/>
              <a:buAutoNum type="arabicPeriod"/>
            </a:pPr>
            <a:r>
              <a:rPr lang="en-US" sz="2000" b="1" dirty="0"/>
              <a:t>Why do they believe saving is safer?</a:t>
            </a:r>
          </a:p>
          <a:p>
            <a:pPr lvl="1"/>
            <a:r>
              <a:rPr lang="en-US" sz="1800" dirty="0"/>
              <a:t>Because they misunderstand the purpose of club funds and think they should accumulate reserves year after year.</a:t>
            </a:r>
          </a:p>
          <a:p>
            <a:pPr marL="457200" indent="-457200">
              <a:buFont typeface="+mj-lt"/>
              <a:buAutoNum type="arabicPeriod"/>
            </a:pPr>
            <a:r>
              <a:rPr lang="en-US" sz="2000" b="1" dirty="0"/>
              <a:t>Why do they misunderstand the purpose of club funds?</a:t>
            </a:r>
          </a:p>
          <a:p>
            <a:pPr lvl="1"/>
            <a:r>
              <a:rPr lang="en-US" sz="1800" dirty="0"/>
              <a:t>Because no one has explained that Toastmasters funds must be used to support current members’ educational experience, not accumulated for future years.</a:t>
            </a:r>
          </a:p>
          <a:p>
            <a:pPr marL="457200" indent="-457200">
              <a:buFont typeface="+mj-lt"/>
              <a:buAutoNum type="arabicPeriod"/>
            </a:pPr>
            <a:r>
              <a:rPr lang="en-US" sz="2000" b="1" dirty="0"/>
              <a:t>Why has no one explained this clearly?</a:t>
            </a:r>
          </a:p>
          <a:p>
            <a:pPr lvl="1"/>
            <a:r>
              <a:rPr lang="en-US" sz="1800" dirty="0"/>
              <a:t>Because the club has never discussed budgeting philosophy (business vs. government model) or reviewed Toastmasters’ guidance on authorized spending.</a:t>
            </a:r>
          </a:p>
          <a:p>
            <a:pPr marL="457200" indent="-457200">
              <a:buFont typeface="+mj-lt"/>
              <a:buAutoNum type="arabicPeriod"/>
            </a:pPr>
            <a:r>
              <a:rPr lang="en-US" sz="2000" b="1" dirty="0"/>
              <a:t>Why has budgeting philosophy never been discussed?</a:t>
            </a:r>
          </a:p>
          <a:p>
            <a:pPr lvl="1"/>
            <a:r>
              <a:rPr lang="en-US" sz="1800" spc="-60" dirty="0"/>
              <a:t>Because budgeting is treated as a Treasurer‑only task, rather than a shared strategic responsibility </a:t>
            </a:r>
            <a:r>
              <a:rPr lang="en-US" sz="1800" dirty="0"/>
              <a:t>of the Executive Committee, meaning no one challenges the “hoarding” mindset.</a:t>
            </a:r>
          </a:p>
        </p:txBody>
      </p:sp>
    </p:spTree>
    <p:extLst>
      <p:ext uri="{BB962C8B-B14F-4D97-AF65-F5344CB8AC3E}">
        <p14:creationId xmlns:p14="http://schemas.microsoft.com/office/powerpoint/2010/main" val="9618862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43B8D-393C-B5A6-20FC-92CCC352F61A}"/>
              </a:ext>
            </a:extLst>
          </p:cNvPr>
          <p:cNvSpPr>
            <a:spLocks noGrp="1"/>
          </p:cNvSpPr>
          <p:nvPr>
            <p:ph type="title"/>
          </p:nvPr>
        </p:nvSpPr>
        <p:spPr/>
        <p:txBody>
          <a:bodyPr/>
          <a:lstStyle/>
          <a:p>
            <a:r>
              <a:rPr lang="en-US" dirty="0"/>
              <a:t>Case Study 5: Budgeting for Breakthroughs </a:t>
            </a:r>
          </a:p>
        </p:txBody>
      </p:sp>
      <p:sp>
        <p:nvSpPr>
          <p:cNvPr id="3" name="Content Placeholder 2">
            <a:extLst>
              <a:ext uri="{FF2B5EF4-FFF2-40B4-BE49-F238E27FC236}">
                <a16:creationId xmlns:a16="http://schemas.microsoft.com/office/drawing/2014/main" id="{31D02245-FE4D-804C-BB9B-E6C8959EFC81}"/>
              </a:ext>
            </a:extLst>
          </p:cNvPr>
          <p:cNvSpPr>
            <a:spLocks noGrp="1"/>
          </p:cNvSpPr>
          <p:nvPr>
            <p:ph idx="1"/>
          </p:nvPr>
        </p:nvSpPr>
        <p:spPr/>
        <p:txBody>
          <a:bodyPr/>
          <a:lstStyle/>
          <a:p>
            <a:pPr marL="0" indent="0">
              <a:buNone/>
            </a:pPr>
            <a:r>
              <a:rPr lang="en-US" b="1" dirty="0"/>
              <a:t>Root Cause</a:t>
            </a:r>
          </a:p>
          <a:p>
            <a:pPr marL="0" indent="0">
              <a:buNone/>
            </a:pPr>
            <a:r>
              <a:rPr lang="en-US" sz="2000" dirty="0"/>
              <a:t>The Executive Committee has a misunderstanding of how club funds should be used, leading to excessive saving, under‑investment in the member experience, and declining engagement.</a:t>
            </a:r>
          </a:p>
          <a:p>
            <a:pPr marL="0" indent="0">
              <a:buNone/>
            </a:pPr>
            <a:endParaRPr lang="en-US" dirty="0"/>
          </a:p>
        </p:txBody>
      </p:sp>
      <p:sp>
        <p:nvSpPr>
          <p:cNvPr id="4" name="Content Placeholder 3">
            <a:extLst>
              <a:ext uri="{FF2B5EF4-FFF2-40B4-BE49-F238E27FC236}">
                <a16:creationId xmlns:a16="http://schemas.microsoft.com/office/drawing/2014/main" id="{6A85E7FE-21C5-77B2-75B5-F9A14B96B080}"/>
              </a:ext>
            </a:extLst>
          </p:cNvPr>
          <p:cNvSpPr>
            <a:spLocks noGrp="1"/>
          </p:cNvSpPr>
          <p:nvPr>
            <p:ph idx="11"/>
          </p:nvPr>
        </p:nvSpPr>
        <p:spPr/>
        <p:txBody>
          <a:bodyPr/>
          <a:lstStyle/>
          <a:p>
            <a:pPr marL="0" indent="0">
              <a:buNone/>
            </a:pPr>
            <a:r>
              <a:rPr lang="en-US" b="1" dirty="0"/>
              <a:t>Root Solutions: How Antrom Can Persuade the Executive Committee</a:t>
            </a:r>
          </a:p>
          <a:p>
            <a:pPr marL="0" indent="0">
              <a:buNone/>
            </a:pPr>
            <a:r>
              <a:rPr lang="en-US" sz="2000" dirty="0"/>
              <a:t>Antrom must shift the Executive Committee’s mindset from saving to strategic investment by explaining:</a:t>
            </a:r>
          </a:p>
          <a:p>
            <a:r>
              <a:rPr lang="en-US" sz="2000" dirty="0"/>
              <a:t>why club funds exist</a:t>
            </a:r>
          </a:p>
          <a:p>
            <a:r>
              <a:rPr lang="en-US" sz="2000" dirty="0"/>
              <a:t>what club funds may be used for</a:t>
            </a:r>
          </a:p>
          <a:p>
            <a:r>
              <a:rPr lang="en-US" sz="2000" dirty="0"/>
              <a:t>how spending directly on support materials improves engagement</a:t>
            </a:r>
          </a:p>
          <a:p>
            <a:r>
              <a:rPr lang="en-US" sz="2000" dirty="0"/>
              <a:t>why the current approach is harming the club</a:t>
            </a:r>
          </a:p>
          <a:p>
            <a:endParaRPr lang="en-US" dirty="0"/>
          </a:p>
        </p:txBody>
      </p:sp>
    </p:spTree>
    <p:extLst>
      <p:ext uri="{BB962C8B-B14F-4D97-AF65-F5344CB8AC3E}">
        <p14:creationId xmlns:p14="http://schemas.microsoft.com/office/powerpoint/2010/main" val="30525683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6662-D5BE-E4CF-4489-7AF0C67BB1AC}"/>
              </a:ext>
            </a:extLst>
          </p:cNvPr>
          <p:cNvSpPr>
            <a:spLocks noGrp="1"/>
          </p:cNvSpPr>
          <p:nvPr>
            <p:ph type="title"/>
          </p:nvPr>
        </p:nvSpPr>
        <p:spPr/>
        <p:txBody>
          <a:bodyPr/>
          <a:lstStyle/>
          <a:p>
            <a:r>
              <a:rPr lang="en-US" dirty="0"/>
              <a:t>Case Study 6: Maximizing Club Success</a:t>
            </a:r>
          </a:p>
        </p:txBody>
      </p:sp>
      <p:sp>
        <p:nvSpPr>
          <p:cNvPr id="3" name="Content Placeholder 2">
            <a:extLst>
              <a:ext uri="{FF2B5EF4-FFF2-40B4-BE49-F238E27FC236}">
                <a16:creationId xmlns:a16="http://schemas.microsoft.com/office/drawing/2014/main" id="{6F4A43E8-4FC5-A3AD-670E-282D1907D72D}"/>
              </a:ext>
            </a:extLst>
          </p:cNvPr>
          <p:cNvSpPr>
            <a:spLocks noGrp="1"/>
          </p:cNvSpPr>
          <p:nvPr>
            <p:ph idx="1"/>
          </p:nvPr>
        </p:nvSpPr>
        <p:spPr/>
        <p:txBody>
          <a:bodyPr/>
          <a:lstStyle/>
          <a:p>
            <a:pPr marL="0" indent="0">
              <a:buNone/>
            </a:pPr>
            <a:r>
              <a:rPr lang="en-GB" b="1" dirty="0"/>
              <a:t>Scenario</a:t>
            </a:r>
            <a:endParaRPr lang="en-GB" dirty="0"/>
          </a:p>
          <a:p>
            <a:pPr marL="0" indent="0">
              <a:buNone/>
            </a:pPr>
            <a:r>
              <a:rPr lang="en-US" sz="2000" dirty="0"/>
              <a:t>Big City Toastmasters had been a President’s Distinguished club for ten consecutive years.</a:t>
            </a:r>
          </a:p>
          <a:p>
            <a:pPr marL="0" indent="0">
              <a:buNone/>
            </a:pPr>
            <a:r>
              <a:rPr lang="en-US" sz="2000" dirty="0"/>
              <a:t>Last year, however, the club fell short in both membership and educational achievements.</a:t>
            </a:r>
          </a:p>
          <a:p>
            <a:pPr marL="0" indent="0">
              <a:buNone/>
            </a:pPr>
            <a:r>
              <a:rPr lang="en-US" sz="2000" dirty="0"/>
              <a:t>Huynh, the Sergeant at Arms, has heard anecdotal feedback that:</a:t>
            </a:r>
          </a:p>
          <a:p>
            <a:r>
              <a:rPr lang="en-US" sz="2000" dirty="0"/>
              <a:t>Meetings feel less interesting</a:t>
            </a:r>
          </a:p>
          <a:p>
            <a:r>
              <a:rPr lang="en-US" sz="2000" dirty="0"/>
              <a:t>Members don’t feel it’s important to </a:t>
            </a:r>
            <a:br>
              <a:rPr lang="en-US" sz="2000" dirty="0"/>
            </a:br>
            <a:r>
              <a:rPr lang="en-US" sz="2000" dirty="0"/>
              <a:t>attend weekly</a:t>
            </a:r>
          </a:p>
          <a:p>
            <a:r>
              <a:rPr lang="en-US" sz="2000" dirty="0"/>
              <a:t>Energy and engagement have dropped</a:t>
            </a:r>
          </a:p>
          <a:p>
            <a:pPr marL="0" indent="0">
              <a:buNone/>
            </a:pPr>
            <a:endParaRPr lang="en-US" dirty="0"/>
          </a:p>
        </p:txBody>
      </p:sp>
      <p:sp>
        <p:nvSpPr>
          <p:cNvPr id="4" name="Content Placeholder 3">
            <a:extLst>
              <a:ext uri="{FF2B5EF4-FFF2-40B4-BE49-F238E27FC236}">
                <a16:creationId xmlns:a16="http://schemas.microsoft.com/office/drawing/2014/main" id="{04DBC245-4CE9-0ED0-EE19-CF8B18D0E63A}"/>
              </a:ext>
            </a:extLst>
          </p:cNvPr>
          <p:cNvSpPr>
            <a:spLocks noGrp="1"/>
          </p:cNvSpPr>
          <p:nvPr>
            <p:ph idx="11"/>
          </p:nvPr>
        </p:nvSpPr>
        <p:spPr/>
        <p:txBody>
          <a:bodyPr/>
          <a:lstStyle/>
          <a:p>
            <a:r>
              <a:rPr lang="en-US" sz="2000" dirty="0"/>
              <a:t>Achievements are not celebrated as they once were</a:t>
            </a:r>
          </a:p>
          <a:p>
            <a:r>
              <a:rPr lang="en-US" sz="2000" dirty="0"/>
              <a:t>Huynh wants to understand why this is happening and how, as SAA, he can </a:t>
            </a:r>
            <a:r>
              <a:rPr lang="en-US" sz="2000" spc="-30" dirty="0"/>
              <a:t>encourage members to contribute to success </a:t>
            </a:r>
            <a:r>
              <a:rPr lang="en-US" sz="2000" dirty="0"/>
              <a:t>in the Distinguished Club Program (DCP).</a:t>
            </a:r>
          </a:p>
          <a:p>
            <a:pPr marL="0" indent="0">
              <a:buNone/>
            </a:pPr>
            <a:endParaRPr lang="en-US" sz="2000" b="1" dirty="0"/>
          </a:p>
          <a:p>
            <a:pPr marL="0" indent="0">
              <a:buNone/>
            </a:pPr>
            <a:r>
              <a:rPr lang="en-US" sz="2000" b="1" dirty="0"/>
              <a:t>What is the Root Cause?</a:t>
            </a:r>
          </a:p>
          <a:p>
            <a:pPr marL="0" indent="0">
              <a:buNone/>
            </a:pPr>
            <a:r>
              <a:rPr lang="en-US" sz="2000" b="1" dirty="0"/>
              <a:t>What are the Root Solutions?</a:t>
            </a:r>
          </a:p>
          <a:p>
            <a:pPr marL="0" indent="0">
              <a:buNone/>
            </a:pPr>
            <a:endParaRPr lang="en-US" sz="2000" b="1" dirty="0"/>
          </a:p>
        </p:txBody>
      </p:sp>
    </p:spTree>
    <p:extLst>
      <p:ext uri="{BB962C8B-B14F-4D97-AF65-F5344CB8AC3E}">
        <p14:creationId xmlns:p14="http://schemas.microsoft.com/office/powerpoint/2010/main" val="17506309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1A544-1B14-72F4-CB86-4BEEB81071A0}"/>
              </a:ext>
            </a:extLst>
          </p:cNvPr>
          <p:cNvSpPr>
            <a:spLocks noGrp="1"/>
          </p:cNvSpPr>
          <p:nvPr>
            <p:ph type="title"/>
          </p:nvPr>
        </p:nvSpPr>
        <p:spPr/>
        <p:txBody>
          <a:bodyPr/>
          <a:lstStyle/>
          <a:p>
            <a:r>
              <a:rPr lang="en-US" dirty="0"/>
              <a:t>Case Study 6: Maximizing Club Success</a:t>
            </a:r>
          </a:p>
        </p:txBody>
      </p:sp>
      <p:sp>
        <p:nvSpPr>
          <p:cNvPr id="3" name="Content Placeholder 2">
            <a:extLst>
              <a:ext uri="{FF2B5EF4-FFF2-40B4-BE49-F238E27FC236}">
                <a16:creationId xmlns:a16="http://schemas.microsoft.com/office/drawing/2014/main" id="{4B56F55A-A53C-7118-C695-3D284830B342}"/>
              </a:ext>
            </a:extLst>
          </p:cNvPr>
          <p:cNvSpPr>
            <a:spLocks noGrp="1"/>
          </p:cNvSpPr>
          <p:nvPr>
            <p:ph idx="1"/>
          </p:nvPr>
        </p:nvSpPr>
        <p:spPr>
          <a:xfrm>
            <a:off x="432000" y="1278000"/>
            <a:ext cx="11412000" cy="4910529"/>
          </a:xfrm>
        </p:spPr>
        <p:txBody>
          <a:bodyPr/>
          <a:lstStyle/>
          <a:p>
            <a:pPr marL="0" indent="0">
              <a:buNone/>
            </a:pPr>
            <a:r>
              <a:rPr lang="en-US" b="1" dirty="0"/>
              <a:t>5 Whys Analysis</a:t>
            </a:r>
          </a:p>
          <a:p>
            <a:pPr marL="457200" indent="-457200">
              <a:buFont typeface="+mj-lt"/>
              <a:buAutoNum type="arabicPeriod"/>
            </a:pPr>
            <a:r>
              <a:rPr lang="en-US" sz="2000" b="1" dirty="0"/>
              <a:t>Why are members attending less frequently and contributing less to DCP goals?</a:t>
            </a:r>
          </a:p>
          <a:p>
            <a:pPr lvl="1"/>
            <a:r>
              <a:rPr lang="en-US" sz="1800" dirty="0"/>
              <a:t>Because meetings are finding less value in the club experience.</a:t>
            </a:r>
          </a:p>
          <a:p>
            <a:pPr marL="457200" indent="-457200">
              <a:buFont typeface="+mj-lt"/>
              <a:buAutoNum type="arabicPeriod"/>
            </a:pPr>
            <a:r>
              <a:rPr lang="en-US" sz="2000" b="1" dirty="0"/>
              <a:t>Why are meetings finding less value in the club experience?</a:t>
            </a:r>
          </a:p>
          <a:p>
            <a:pPr lvl="1"/>
            <a:r>
              <a:rPr lang="en-US" sz="1800" dirty="0"/>
              <a:t>Because members do not feel personally recognized, welcomed, or celebrated for their achievements.</a:t>
            </a:r>
            <a:endParaRPr lang="en-US" sz="1600" dirty="0"/>
          </a:p>
          <a:p>
            <a:pPr marL="457200" indent="-457200">
              <a:buFont typeface="+mj-lt"/>
              <a:buAutoNum type="arabicPeriod"/>
            </a:pPr>
            <a:r>
              <a:rPr lang="en-US" sz="2000" b="1" dirty="0"/>
              <a:t>Why do members feel less recognized?</a:t>
            </a:r>
          </a:p>
          <a:p>
            <a:pPr lvl="1"/>
            <a:r>
              <a:rPr lang="en-US" sz="1800" dirty="0"/>
              <a:t>Because the club has become less consistent in celebrating Pathways progress, welcoming members warmly, and acknowledging contributions.</a:t>
            </a:r>
          </a:p>
          <a:p>
            <a:pPr marL="457200" indent="-457200">
              <a:buFont typeface="+mj-lt"/>
              <a:buAutoNum type="arabicPeriod"/>
            </a:pPr>
            <a:r>
              <a:rPr lang="en-US" sz="2000" b="1" dirty="0"/>
              <a:t>Why has recognition and celebration become inconsistent?</a:t>
            </a:r>
          </a:p>
          <a:p>
            <a:pPr lvl="1"/>
            <a:r>
              <a:rPr lang="en-US" sz="1800" dirty="0"/>
              <a:t>Because officers (including the SAA) are not modeling high‑energy behavior, structured welcoming, or visible enthusiasm at the start of meetings.</a:t>
            </a:r>
          </a:p>
          <a:p>
            <a:pPr marL="457200" indent="-457200">
              <a:buFont typeface="+mj-lt"/>
              <a:buAutoNum type="arabicPeriod"/>
            </a:pPr>
            <a:r>
              <a:rPr lang="en-US" sz="2000" b="1" dirty="0"/>
              <a:t>Why are officers not modeling this behavior?</a:t>
            </a:r>
          </a:p>
          <a:p>
            <a:pPr lvl="1"/>
            <a:r>
              <a:rPr lang="en-US" sz="1800" dirty="0"/>
              <a:t>Because the club has gradually shifted from a culture of “high‑energy excellence” to a culture of “routine meetings”, losing the habits that previously drove President’s Distinguished success.</a:t>
            </a:r>
          </a:p>
          <a:p>
            <a:pPr marL="0" indent="0">
              <a:buNone/>
            </a:pPr>
            <a:endParaRPr lang="en-US" dirty="0"/>
          </a:p>
        </p:txBody>
      </p:sp>
    </p:spTree>
    <p:extLst>
      <p:ext uri="{BB962C8B-B14F-4D97-AF65-F5344CB8AC3E}">
        <p14:creationId xmlns:p14="http://schemas.microsoft.com/office/powerpoint/2010/main" val="23044374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71EB7-F737-4978-78CB-6EEAE6A82AE9}"/>
              </a:ext>
            </a:extLst>
          </p:cNvPr>
          <p:cNvSpPr>
            <a:spLocks noGrp="1"/>
          </p:cNvSpPr>
          <p:nvPr>
            <p:ph type="title"/>
          </p:nvPr>
        </p:nvSpPr>
        <p:spPr/>
        <p:txBody>
          <a:bodyPr/>
          <a:lstStyle/>
          <a:p>
            <a:r>
              <a:rPr lang="en-US" dirty="0"/>
              <a:t>Case Study 6: Maximizing Club Success</a:t>
            </a:r>
          </a:p>
        </p:txBody>
      </p:sp>
      <p:sp>
        <p:nvSpPr>
          <p:cNvPr id="3" name="Content Placeholder 2">
            <a:extLst>
              <a:ext uri="{FF2B5EF4-FFF2-40B4-BE49-F238E27FC236}">
                <a16:creationId xmlns:a16="http://schemas.microsoft.com/office/drawing/2014/main" id="{AF166FB3-50A7-66B7-9EB7-81DA3F97C1F5}"/>
              </a:ext>
            </a:extLst>
          </p:cNvPr>
          <p:cNvSpPr>
            <a:spLocks noGrp="1"/>
          </p:cNvSpPr>
          <p:nvPr>
            <p:ph idx="1"/>
          </p:nvPr>
        </p:nvSpPr>
        <p:spPr/>
        <p:txBody>
          <a:bodyPr/>
          <a:lstStyle/>
          <a:p>
            <a:pPr marL="0" indent="0">
              <a:buNone/>
            </a:pPr>
            <a:r>
              <a:rPr lang="en-US" b="1" dirty="0"/>
              <a:t>Root Cause</a:t>
            </a:r>
          </a:p>
          <a:p>
            <a:pPr marL="0" indent="0">
              <a:buNone/>
            </a:pPr>
            <a:r>
              <a:rPr lang="en-US" sz="2000" dirty="0"/>
              <a:t>The club has lost its high‑energy, high‑recognition culture, leading to reduced motivation, lower attendance, and weaker contribution to DCP goals.</a:t>
            </a:r>
          </a:p>
          <a:p>
            <a:pPr marL="0" indent="0">
              <a:buNone/>
            </a:pPr>
            <a:endParaRPr lang="en-US" sz="2000" dirty="0"/>
          </a:p>
        </p:txBody>
      </p:sp>
      <p:sp>
        <p:nvSpPr>
          <p:cNvPr id="4" name="Content Placeholder 3">
            <a:extLst>
              <a:ext uri="{FF2B5EF4-FFF2-40B4-BE49-F238E27FC236}">
                <a16:creationId xmlns:a16="http://schemas.microsoft.com/office/drawing/2014/main" id="{056D818F-07E9-4E11-DAC0-3FB55A200628}"/>
              </a:ext>
            </a:extLst>
          </p:cNvPr>
          <p:cNvSpPr>
            <a:spLocks noGrp="1"/>
          </p:cNvSpPr>
          <p:nvPr>
            <p:ph idx="11"/>
          </p:nvPr>
        </p:nvSpPr>
        <p:spPr/>
        <p:txBody>
          <a:bodyPr/>
          <a:lstStyle/>
          <a:p>
            <a:pPr marL="0" indent="0">
              <a:buNone/>
            </a:pPr>
            <a:r>
              <a:rPr lang="en-US" b="1" dirty="0"/>
              <a:t>Root Solutions</a:t>
            </a:r>
          </a:p>
          <a:p>
            <a:pPr marL="0" indent="0">
              <a:buNone/>
            </a:pPr>
            <a:r>
              <a:rPr lang="en-US" sz="2000" dirty="0"/>
              <a:t>Huynh Can Encourage Members to Contribute to DCP Success.</a:t>
            </a:r>
          </a:p>
          <a:p>
            <a:r>
              <a:rPr lang="en-US" sz="2000" dirty="0"/>
              <a:t>Create a welcoming, high-energy atmosphere by greeting members and guests.</a:t>
            </a:r>
          </a:p>
          <a:p>
            <a:r>
              <a:rPr lang="en-US" sz="2000" dirty="0"/>
              <a:t>Ensure the meeting room is organized, inviting, and conducive to participation.</a:t>
            </a:r>
          </a:p>
          <a:p>
            <a:r>
              <a:rPr lang="en-US" sz="2000" dirty="0"/>
              <a:t>Gather one-on-one feedback from members and guests and share insights with club leadership to support a Moments of Truth review.</a:t>
            </a:r>
          </a:p>
        </p:txBody>
      </p:sp>
    </p:spTree>
    <p:extLst>
      <p:ext uri="{BB962C8B-B14F-4D97-AF65-F5344CB8AC3E}">
        <p14:creationId xmlns:p14="http://schemas.microsoft.com/office/powerpoint/2010/main" val="8530119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4E04C-DC78-F2AA-76A0-DDAFFA7FAACD}"/>
              </a:ext>
            </a:extLst>
          </p:cNvPr>
          <p:cNvSpPr>
            <a:spLocks noGrp="1"/>
          </p:cNvSpPr>
          <p:nvPr>
            <p:ph type="title"/>
          </p:nvPr>
        </p:nvSpPr>
        <p:spPr/>
        <p:txBody>
          <a:bodyPr/>
          <a:lstStyle/>
          <a:p>
            <a:r>
              <a:rPr lang="en-US" dirty="0"/>
              <a:t>Case Study 7: </a:t>
            </a:r>
            <a:r>
              <a:rPr lang="en-GB" dirty="0"/>
              <a:t>Moving from Virtual to Hybrid Meetings </a:t>
            </a:r>
            <a:r>
              <a:rPr lang="en-US" dirty="0"/>
              <a:t> </a:t>
            </a:r>
          </a:p>
        </p:txBody>
      </p:sp>
      <p:sp>
        <p:nvSpPr>
          <p:cNvPr id="3" name="Content Placeholder 2">
            <a:extLst>
              <a:ext uri="{FF2B5EF4-FFF2-40B4-BE49-F238E27FC236}">
                <a16:creationId xmlns:a16="http://schemas.microsoft.com/office/drawing/2014/main" id="{DBD8930E-0F84-66D5-0481-38B19761E3A3}"/>
              </a:ext>
            </a:extLst>
          </p:cNvPr>
          <p:cNvSpPr>
            <a:spLocks noGrp="1"/>
          </p:cNvSpPr>
          <p:nvPr>
            <p:ph idx="1"/>
          </p:nvPr>
        </p:nvSpPr>
        <p:spPr/>
        <p:txBody>
          <a:bodyPr/>
          <a:lstStyle/>
          <a:p>
            <a:pPr marL="0" indent="0">
              <a:buNone/>
            </a:pPr>
            <a:r>
              <a:rPr lang="en-GB" b="1" dirty="0"/>
              <a:t>Scenario</a:t>
            </a:r>
            <a:endParaRPr lang="en-GB" dirty="0"/>
          </a:p>
          <a:p>
            <a:r>
              <a:rPr lang="en-GB" sz="2000" dirty="0"/>
              <a:t>Talkative Toastmasters has been meeting virtually for three years.</a:t>
            </a:r>
          </a:p>
          <a:p>
            <a:r>
              <a:rPr lang="en-GB" sz="2000" dirty="0"/>
              <a:t>Many members strongly prefer physically in‑person meetings, and attendance has declined.</a:t>
            </a:r>
          </a:p>
          <a:p>
            <a:r>
              <a:rPr lang="en-GB" sz="2000" dirty="0"/>
              <a:t>The Executive Committee is considering a move to hybrid meetings, but they are worried that the technical difficulties experienced online will be even more challenging in a hybrid environment.</a:t>
            </a:r>
          </a:p>
          <a:p>
            <a:pPr marL="0" indent="0">
              <a:buNone/>
            </a:pPr>
            <a:endParaRPr lang="en-US" dirty="0"/>
          </a:p>
        </p:txBody>
      </p:sp>
      <p:sp>
        <p:nvSpPr>
          <p:cNvPr id="4" name="Content Placeholder 3">
            <a:extLst>
              <a:ext uri="{FF2B5EF4-FFF2-40B4-BE49-F238E27FC236}">
                <a16:creationId xmlns:a16="http://schemas.microsoft.com/office/drawing/2014/main" id="{4860B439-6CF9-23F2-71EB-1E70257027BB}"/>
              </a:ext>
            </a:extLst>
          </p:cNvPr>
          <p:cNvSpPr>
            <a:spLocks noGrp="1"/>
          </p:cNvSpPr>
          <p:nvPr>
            <p:ph idx="11"/>
          </p:nvPr>
        </p:nvSpPr>
        <p:spPr/>
        <p:txBody>
          <a:bodyPr/>
          <a:lstStyle/>
          <a:p>
            <a:r>
              <a:rPr lang="en-GB" sz="2000" dirty="0"/>
              <a:t>Suratha, the new Sergeant at Arms, has limited knowledge of hybrid setups and must determine how to support a successful transition.</a:t>
            </a:r>
          </a:p>
          <a:p>
            <a:pPr marL="0" indent="0">
              <a:buNone/>
            </a:pPr>
            <a:endParaRPr lang="en-GB" sz="2000" dirty="0"/>
          </a:p>
          <a:p>
            <a:pPr marL="0" indent="0">
              <a:buNone/>
            </a:pPr>
            <a:r>
              <a:rPr lang="en-US" sz="2000" b="1" dirty="0"/>
              <a:t>Using 5 Whys Analysis tools, discover  the Root Cause and Root Solutions Suratha can use to help the club transition to hybrid meetings?</a:t>
            </a:r>
          </a:p>
        </p:txBody>
      </p:sp>
    </p:spTree>
    <p:extLst>
      <p:ext uri="{BB962C8B-B14F-4D97-AF65-F5344CB8AC3E}">
        <p14:creationId xmlns:p14="http://schemas.microsoft.com/office/powerpoint/2010/main" val="16477596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867C6-7FCA-AECC-E423-16B4FB0F7395}"/>
              </a:ext>
            </a:extLst>
          </p:cNvPr>
          <p:cNvSpPr>
            <a:spLocks noGrp="1"/>
          </p:cNvSpPr>
          <p:nvPr>
            <p:ph type="title"/>
          </p:nvPr>
        </p:nvSpPr>
        <p:spPr/>
        <p:txBody>
          <a:bodyPr/>
          <a:lstStyle/>
          <a:p>
            <a:r>
              <a:rPr lang="en-US" dirty="0"/>
              <a:t>Case Study 7: </a:t>
            </a:r>
            <a:r>
              <a:rPr lang="en-GB" dirty="0"/>
              <a:t>Moving from Virtual to Hybrid Meetings </a:t>
            </a:r>
            <a:endParaRPr lang="en-US" dirty="0"/>
          </a:p>
        </p:txBody>
      </p:sp>
      <p:sp>
        <p:nvSpPr>
          <p:cNvPr id="3" name="Content Placeholder 2">
            <a:extLst>
              <a:ext uri="{FF2B5EF4-FFF2-40B4-BE49-F238E27FC236}">
                <a16:creationId xmlns:a16="http://schemas.microsoft.com/office/drawing/2014/main" id="{C703A034-2FD2-2076-6247-9666F4504FBF}"/>
              </a:ext>
            </a:extLst>
          </p:cNvPr>
          <p:cNvSpPr>
            <a:spLocks noGrp="1"/>
          </p:cNvSpPr>
          <p:nvPr>
            <p:ph idx="1"/>
          </p:nvPr>
        </p:nvSpPr>
        <p:spPr>
          <a:xfrm>
            <a:off x="432000" y="1278000"/>
            <a:ext cx="11412000" cy="5008500"/>
          </a:xfrm>
        </p:spPr>
        <p:txBody>
          <a:bodyPr/>
          <a:lstStyle/>
          <a:p>
            <a:pPr marL="0" indent="0">
              <a:buNone/>
            </a:pPr>
            <a:r>
              <a:rPr lang="en-US" b="1" dirty="0"/>
              <a:t>5 Whys Analysis</a:t>
            </a:r>
          </a:p>
          <a:p>
            <a:pPr marL="457200" indent="-457200">
              <a:buFont typeface="+mj-lt"/>
              <a:buAutoNum type="arabicPeriod"/>
            </a:pPr>
            <a:r>
              <a:rPr lang="en-US" sz="2000" b="1" dirty="0"/>
              <a:t>Why is the club struggling with attendance?</a:t>
            </a:r>
          </a:p>
          <a:p>
            <a:pPr lvl="1"/>
            <a:r>
              <a:rPr lang="en-US" sz="1800" dirty="0"/>
              <a:t>Because many members prefer physically in‑person meetings and feel disconnected due to the long‑term virtual sessions.</a:t>
            </a:r>
            <a:endParaRPr lang="en-US" sz="1600" dirty="0"/>
          </a:p>
          <a:p>
            <a:pPr marL="457200" indent="-457200">
              <a:buFont typeface="+mj-lt"/>
              <a:buAutoNum type="arabicPeriod"/>
            </a:pPr>
            <a:r>
              <a:rPr lang="en-US" sz="2000" b="1" dirty="0"/>
              <a:t>Why has the club not already moved to hybrid?</a:t>
            </a:r>
          </a:p>
          <a:p>
            <a:pPr lvl="1"/>
            <a:r>
              <a:rPr lang="en-US" sz="1800" dirty="0"/>
              <a:t>Because the Executive Committee fears that technical issues will worsen in a hybrid environment.</a:t>
            </a:r>
          </a:p>
          <a:p>
            <a:pPr marL="457200" indent="-457200">
              <a:buFont typeface="+mj-lt"/>
              <a:buAutoNum type="arabicPeriod"/>
            </a:pPr>
            <a:r>
              <a:rPr lang="en-US" sz="2000" b="1" dirty="0"/>
              <a:t>Why does the Executive Committee fear increased technical issues?</a:t>
            </a:r>
          </a:p>
          <a:p>
            <a:pPr lvl="1"/>
            <a:r>
              <a:rPr lang="en-US" sz="1800" dirty="0"/>
              <a:t>Because past virtual meetings had recurring problems with audio, video, and connectivity.</a:t>
            </a:r>
            <a:endParaRPr lang="en-US" sz="1600" dirty="0"/>
          </a:p>
          <a:p>
            <a:pPr marL="457200" indent="-457200">
              <a:buFont typeface="+mj-lt"/>
              <a:buAutoNum type="arabicPeriod"/>
            </a:pPr>
            <a:r>
              <a:rPr lang="en-US" sz="2000" b="1" dirty="0"/>
              <a:t>Why did past virtual meetings have recurring technical problems?</a:t>
            </a:r>
          </a:p>
          <a:p>
            <a:pPr lvl="1"/>
            <a:r>
              <a:rPr lang="en-US" sz="1800" dirty="0"/>
              <a:t>Because the club relied on limited expertise and inconsistent equipment, without a structured technical plan.</a:t>
            </a:r>
            <a:endParaRPr lang="en-US" sz="1600" dirty="0"/>
          </a:p>
          <a:p>
            <a:pPr marL="457200" indent="-457200">
              <a:buFont typeface="+mj-lt"/>
              <a:buAutoNum type="arabicPeriod"/>
            </a:pPr>
            <a:r>
              <a:rPr lang="en-US" sz="2000" b="1" dirty="0"/>
              <a:t>Why is there no structured technical plan or expertise?</a:t>
            </a:r>
          </a:p>
          <a:p>
            <a:pPr lvl="1"/>
            <a:r>
              <a:rPr lang="en-US" sz="1800" dirty="0"/>
              <a:t>Because the club has not leveraged additional internal skills, external resources, or District support — and the SAA role has not been used strategically to coordinate hybrid readiness.</a:t>
            </a:r>
          </a:p>
          <a:p>
            <a:endParaRPr lang="en-US" dirty="0"/>
          </a:p>
        </p:txBody>
      </p:sp>
    </p:spTree>
    <p:extLst>
      <p:ext uri="{BB962C8B-B14F-4D97-AF65-F5344CB8AC3E}">
        <p14:creationId xmlns:p14="http://schemas.microsoft.com/office/powerpoint/2010/main" val="20811199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514CE-DDB7-26AD-ECEF-DEDFF0E27876}"/>
              </a:ext>
            </a:extLst>
          </p:cNvPr>
          <p:cNvSpPr>
            <a:spLocks noGrp="1"/>
          </p:cNvSpPr>
          <p:nvPr>
            <p:ph type="title"/>
          </p:nvPr>
        </p:nvSpPr>
        <p:spPr/>
        <p:txBody>
          <a:bodyPr/>
          <a:lstStyle/>
          <a:p>
            <a:r>
              <a:rPr lang="en-US" dirty="0"/>
              <a:t>Case Study 7: </a:t>
            </a:r>
            <a:r>
              <a:rPr lang="en-GB" dirty="0"/>
              <a:t>Moving from Virtual to Hybrid Meetings </a:t>
            </a:r>
            <a:endParaRPr lang="en-US" dirty="0"/>
          </a:p>
        </p:txBody>
      </p:sp>
      <p:sp>
        <p:nvSpPr>
          <p:cNvPr id="3" name="Content Placeholder 2">
            <a:extLst>
              <a:ext uri="{FF2B5EF4-FFF2-40B4-BE49-F238E27FC236}">
                <a16:creationId xmlns:a16="http://schemas.microsoft.com/office/drawing/2014/main" id="{8AF1F626-6D2F-8065-B54D-76E1962CCB70}"/>
              </a:ext>
            </a:extLst>
          </p:cNvPr>
          <p:cNvSpPr>
            <a:spLocks noGrp="1"/>
          </p:cNvSpPr>
          <p:nvPr>
            <p:ph idx="1"/>
          </p:nvPr>
        </p:nvSpPr>
        <p:spPr/>
        <p:txBody>
          <a:bodyPr/>
          <a:lstStyle/>
          <a:p>
            <a:pPr marL="0" indent="0">
              <a:buNone/>
            </a:pPr>
            <a:r>
              <a:rPr lang="en-US" b="1" dirty="0"/>
              <a:t>Root Cause</a:t>
            </a:r>
          </a:p>
          <a:p>
            <a:pPr marL="0" indent="0">
              <a:buNone/>
            </a:pPr>
            <a:r>
              <a:rPr lang="en-US" sz="2000" dirty="0"/>
              <a:t>The club lacks a structured technical plan, has not leveraged additional internal or external expertise, and has no clear process for hybrid setup, making the transition feel risky and overwhelming.</a:t>
            </a:r>
          </a:p>
          <a:p>
            <a:pPr marL="0" indent="0">
              <a:buNone/>
            </a:pPr>
            <a:r>
              <a:rPr lang="en-US" b="1" dirty="0"/>
              <a:t>Root Solutions</a:t>
            </a:r>
          </a:p>
          <a:p>
            <a:r>
              <a:rPr lang="en-GB" sz="2000" dirty="0"/>
              <a:t>Suratha does not need to be a hybrid expert.</a:t>
            </a:r>
          </a:p>
          <a:p>
            <a:r>
              <a:rPr lang="en-GB" sz="2000" dirty="0"/>
              <a:t>He needs to build an SAA team using club resources and expertise, and if necessary, District resources.</a:t>
            </a:r>
          </a:p>
          <a:p>
            <a:r>
              <a:rPr lang="en-GB" sz="2000" dirty="0"/>
              <a:t>He needs to coordinate the technology and expertise, prepare the environment, and build a reliable process.</a:t>
            </a:r>
          </a:p>
          <a:p>
            <a:endParaRPr lang="en-US" dirty="0"/>
          </a:p>
          <a:p>
            <a:endParaRPr lang="en-US" dirty="0"/>
          </a:p>
        </p:txBody>
      </p:sp>
      <p:sp>
        <p:nvSpPr>
          <p:cNvPr id="4" name="Content Placeholder 3">
            <a:extLst>
              <a:ext uri="{FF2B5EF4-FFF2-40B4-BE49-F238E27FC236}">
                <a16:creationId xmlns:a16="http://schemas.microsoft.com/office/drawing/2014/main" id="{3F3BF2F6-8E0C-7C5C-DCA1-D9867BCEE523}"/>
              </a:ext>
            </a:extLst>
          </p:cNvPr>
          <p:cNvSpPr>
            <a:spLocks noGrp="1"/>
          </p:cNvSpPr>
          <p:nvPr>
            <p:ph idx="11"/>
          </p:nvPr>
        </p:nvSpPr>
        <p:spPr>
          <a:xfrm>
            <a:off x="6354000" y="1390389"/>
            <a:ext cx="5472000" cy="4786574"/>
          </a:xfrm>
        </p:spPr>
        <p:txBody>
          <a:bodyPr/>
          <a:lstStyle/>
          <a:p>
            <a:pPr marL="0" indent="0">
              <a:buNone/>
            </a:pPr>
            <a:r>
              <a:rPr lang="en-US" b="1" dirty="0"/>
              <a:t>Footnote, </a:t>
            </a:r>
            <a:br>
              <a:rPr lang="en-US" b="1" dirty="0"/>
            </a:br>
            <a:r>
              <a:rPr lang="en-US" b="1" dirty="0"/>
              <a:t>Membership Location Analysis</a:t>
            </a:r>
          </a:p>
          <a:p>
            <a:r>
              <a:rPr lang="en-US" sz="1800" dirty="0"/>
              <a:t>Before committing fully to hybrid, the club should conduct a membership location analysis to understand where current members live.</a:t>
            </a:r>
          </a:p>
          <a:p>
            <a:r>
              <a:rPr lang="en-US" sz="1800" dirty="0"/>
              <a:t>Some clubs fear losing members if they return to physically in‑person meetings, yet the data often shows that only one or two members live far away. </a:t>
            </a:r>
          </a:p>
          <a:p>
            <a:r>
              <a:rPr lang="en-US" sz="1800" dirty="0"/>
              <a:t>If most members live within a reasonable distance of the venue, the club may wish to consider returning to physically in‑person only meetings, especially if hybrid complexity is likely to reduce meeting quality.</a:t>
            </a:r>
          </a:p>
          <a:p>
            <a:pPr marL="0" indent="0">
              <a:buNone/>
            </a:pPr>
            <a:r>
              <a:rPr lang="en-US" sz="1800" dirty="0"/>
              <a:t>This analysis helps the Executive Committee make a data‑driven decision, not an emotional one.</a:t>
            </a:r>
          </a:p>
          <a:p>
            <a:endParaRPr lang="en-US" sz="1600" dirty="0"/>
          </a:p>
        </p:txBody>
      </p:sp>
    </p:spTree>
    <p:extLst>
      <p:ext uri="{BB962C8B-B14F-4D97-AF65-F5344CB8AC3E}">
        <p14:creationId xmlns:p14="http://schemas.microsoft.com/office/powerpoint/2010/main" val="25218509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3064A7F5-E770-D9C0-19EC-1D9E6AC72B66}"/>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2" name="Title 1">
            <a:extLst>
              <a:ext uri="{FF2B5EF4-FFF2-40B4-BE49-F238E27FC236}">
                <a16:creationId xmlns:a16="http://schemas.microsoft.com/office/drawing/2014/main" id="{8222C2D5-D6F6-3B74-0370-929520E7A0CD}"/>
              </a:ext>
            </a:extLst>
          </p:cNvPr>
          <p:cNvSpPr>
            <a:spLocks noGrp="1"/>
          </p:cNvSpPr>
          <p:nvPr>
            <p:ph type="title"/>
          </p:nvPr>
        </p:nvSpPr>
        <p:spPr/>
        <p:txBody>
          <a:bodyPr/>
          <a:lstStyle/>
          <a:p>
            <a:r>
              <a:rPr lang="en-US" sz="3600" dirty="0">
                <a:solidFill>
                  <a:schemeClr val="accent1"/>
                </a:solidFill>
              </a:rPr>
              <a:t>Key Lessons</a:t>
            </a:r>
          </a:p>
        </p:txBody>
      </p:sp>
    </p:spTree>
    <p:extLst>
      <p:ext uri="{BB962C8B-B14F-4D97-AF65-F5344CB8AC3E}">
        <p14:creationId xmlns:p14="http://schemas.microsoft.com/office/powerpoint/2010/main" val="10160726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1D60132-F8ED-907C-42AA-D18117BC0F55}"/>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2" name="Title 1">
            <a:extLst>
              <a:ext uri="{FF2B5EF4-FFF2-40B4-BE49-F238E27FC236}">
                <a16:creationId xmlns:a16="http://schemas.microsoft.com/office/drawing/2014/main" id="{8D707525-2374-C254-DC9B-65788D6573D8}"/>
              </a:ext>
            </a:extLst>
          </p:cNvPr>
          <p:cNvSpPr>
            <a:spLocks noGrp="1"/>
          </p:cNvSpPr>
          <p:nvPr>
            <p:ph type="title"/>
          </p:nvPr>
        </p:nvSpPr>
        <p:spPr/>
        <p:txBody>
          <a:bodyPr/>
          <a:lstStyle/>
          <a:p>
            <a:r>
              <a:rPr lang="en-US" sz="3600" dirty="0"/>
              <a:t>Succession Planning</a:t>
            </a:r>
          </a:p>
        </p:txBody>
      </p:sp>
      <p:sp>
        <p:nvSpPr>
          <p:cNvPr id="3" name="TextBox 2">
            <a:extLst>
              <a:ext uri="{FF2B5EF4-FFF2-40B4-BE49-F238E27FC236}">
                <a16:creationId xmlns:a16="http://schemas.microsoft.com/office/drawing/2014/main" id="{57FEB534-43A0-0B5F-A471-643F9CDDAD76}"/>
              </a:ext>
            </a:extLst>
          </p:cNvPr>
          <p:cNvSpPr txBox="1"/>
          <p:nvPr/>
        </p:nvSpPr>
        <p:spPr>
          <a:xfrm>
            <a:off x="5757877" y="1327847"/>
            <a:ext cx="6305169" cy="2308324"/>
          </a:xfrm>
          <a:prstGeom prst="rect">
            <a:avLst/>
          </a:prstGeom>
          <a:noFill/>
        </p:spPr>
        <p:txBody>
          <a:bodyPr wrap="square" rtlCol="0">
            <a:spAutoFit/>
          </a:bodyPr>
          <a:lstStyle/>
          <a:p>
            <a:pPr marL="342900" indent="-342900">
              <a:buFont typeface="Arial" panose="020B0604020202020204" pitchFamily="34" charset="0"/>
              <a:buChar char="•"/>
            </a:pPr>
            <a:r>
              <a:rPr lang="en-US" sz="2400" dirty="0"/>
              <a:t>Create a transition document </a:t>
            </a:r>
          </a:p>
          <a:p>
            <a:pPr marL="342900" indent="-342900">
              <a:buFont typeface="Arial" panose="020B0604020202020204" pitchFamily="34" charset="0"/>
              <a:buChar char="•"/>
            </a:pPr>
            <a:r>
              <a:rPr lang="en-US" sz="2400" dirty="0"/>
              <a:t>Handover the inventory list</a:t>
            </a:r>
          </a:p>
          <a:p>
            <a:pPr marL="342900" indent="-342900">
              <a:buFont typeface="Arial" panose="020B0604020202020204" pitchFamily="34" charset="0"/>
              <a:buChar char="•"/>
            </a:pPr>
            <a:r>
              <a:rPr lang="en-US" sz="2400" dirty="0"/>
              <a:t>List the processes you have used successfully</a:t>
            </a:r>
          </a:p>
          <a:p>
            <a:pPr marL="342900" indent="-342900">
              <a:buFont typeface="Arial" panose="020B0604020202020204" pitchFamily="34" charset="0"/>
              <a:buChar char="•"/>
            </a:pPr>
            <a:r>
              <a:rPr lang="en-US" sz="2400" dirty="0"/>
              <a:t>Recruit your replacement from your SAA team</a:t>
            </a:r>
          </a:p>
        </p:txBody>
      </p:sp>
    </p:spTree>
    <p:extLst>
      <p:ext uri="{BB962C8B-B14F-4D97-AF65-F5344CB8AC3E}">
        <p14:creationId xmlns:p14="http://schemas.microsoft.com/office/powerpoint/2010/main" val="2397346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2BFD4E8-CC3C-8F3C-3E92-FEA8B7CB4320}"/>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2" name="Title 1">
            <a:extLst>
              <a:ext uri="{FF2B5EF4-FFF2-40B4-BE49-F238E27FC236}">
                <a16:creationId xmlns:a16="http://schemas.microsoft.com/office/drawing/2014/main" id="{5424DFED-C8BE-458F-1D89-79EE03ACF20E}"/>
              </a:ext>
            </a:extLst>
          </p:cNvPr>
          <p:cNvSpPr>
            <a:spLocks noGrp="1"/>
          </p:cNvSpPr>
          <p:nvPr>
            <p:ph type="title"/>
          </p:nvPr>
        </p:nvSpPr>
        <p:spPr>
          <a:xfrm>
            <a:off x="8139166" y="3867699"/>
            <a:ext cx="3798276" cy="720000"/>
          </a:xfrm>
        </p:spPr>
        <p:txBody>
          <a:bodyPr/>
          <a:lstStyle/>
          <a:p>
            <a:pPr>
              <a:lnSpc>
                <a:spcPct val="100000"/>
              </a:lnSpc>
            </a:pPr>
            <a:r>
              <a:rPr lang="en-US" sz="3600" dirty="0">
                <a:solidFill>
                  <a:schemeClr val="accent1"/>
                </a:solidFill>
              </a:rPr>
              <a:t>Find Your Successor Now!</a:t>
            </a:r>
          </a:p>
        </p:txBody>
      </p:sp>
    </p:spTree>
    <p:extLst>
      <p:ext uri="{BB962C8B-B14F-4D97-AF65-F5344CB8AC3E}">
        <p14:creationId xmlns:p14="http://schemas.microsoft.com/office/powerpoint/2010/main" val="31555515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C363799-F17E-B7FF-DC40-90490BC95E58}"/>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2" name="Title 1">
            <a:extLst>
              <a:ext uri="{FF2B5EF4-FFF2-40B4-BE49-F238E27FC236}">
                <a16:creationId xmlns:a16="http://schemas.microsoft.com/office/drawing/2014/main" id="{3FC0861D-DC87-022B-92CF-C97134E2CAF3}"/>
              </a:ext>
            </a:extLst>
          </p:cNvPr>
          <p:cNvSpPr>
            <a:spLocks noGrp="1"/>
          </p:cNvSpPr>
          <p:nvPr>
            <p:ph type="title"/>
          </p:nvPr>
        </p:nvSpPr>
        <p:spPr>
          <a:xfrm>
            <a:off x="2853653" y="1024852"/>
            <a:ext cx="3496905" cy="1426945"/>
          </a:xfrm>
        </p:spPr>
        <p:txBody>
          <a:bodyPr/>
          <a:lstStyle/>
          <a:p>
            <a:pPr>
              <a:lnSpc>
                <a:spcPct val="100000"/>
              </a:lnSpc>
            </a:pPr>
            <a:r>
              <a:rPr lang="en-US" sz="3600" dirty="0"/>
              <a:t>Questions &amp; Answers</a:t>
            </a:r>
          </a:p>
        </p:txBody>
      </p:sp>
    </p:spTree>
    <p:extLst>
      <p:ext uri="{BB962C8B-B14F-4D97-AF65-F5344CB8AC3E}">
        <p14:creationId xmlns:p14="http://schemas.microsoft.com/office/powerpoint/2010/main" val="27813243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DC21B69-BBF2-E2EF-6F1B-D5BC660F6746}"/>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164FA445-033E-594A-DC1D-3C73F70FB02D}"/>
              </a:ext>
            </a:extLst>
          </p:cNvPr>
          <p:cNvSpPr>
            <a:spLocks noGrp="1"/>
          </p:cNvSpPr>
          <p:nvPr>
            <p:ph type="title"/>
          </p:nvPr>
        </p:nvSpPr>
        <p:spPr/>
        <p:txBody>
          <a:bodyPr/>
          <a:lstStyle/>
          <a:p>
            <a:r>
              <a:rPr lang="en-US" sz="3600" dirty="0"/>
              <a:t>Next Steps</a:t>
            </a:r>
          </a:p>
        </p:txBody>
      </p:sp>
      <p:sp>
        <p:nvSpPr>
          <p:cNvPr id="5" name="Content Placeholder 4">
            <a:extLst>
              <a:ext uri="{FF2B5EF4-FFF2-40B4-BE49-F238E27FC236}">
                <a16:creationId xmlns:a16="http://schemas.microsoft.com/office/drawing/2014/main" id="{B604FA97-57CC-327D-A6E1-0772FFE9F5B5}"/>
              </a:ext>
            </a:extLst>
          </p:cNvPr>
          <p:cNvSpPr>
            <a:spLocks noGrp="1"/>
          </p:cNvSpPr>
          <p:nvPr>
            <p:ph idx="4294967295"/>
          </p:nvPr>
        </p:nvSpPr>
        <p:spPr>
          <a:xfrm>
            <a:off x="6408400" y="1584000"/>
            <a:ext cx="5435600" cy="4148138"/>
          </a:xfrm>
          <a:prstGeom prst="rect">
            <a:avLst/>
          </a:prstGeom>
          <a:solidFill>
            <a:srgbClr val="052C6B">
              <a:alpha val="50196"/>
            </a:srgbClr>
          </a:solidFill>
        </p:spPr>
        <p:txBody>
          <a:bodyPr/>
          <a:lstStyle/>
          <a:p>
            <a:pPr>
              <a:buFont typeface="Wingdings" pitchFamily="2" charset="2"/>
              <a:buChar char="§"/>
            </a:pPr>
            <a:r>
              <a:rPr lang="en-US" sz="2400" dirty="0">
                <a:solidFill>
                  <a:schemeClr val="bg1"/>
                </a:solidFill>
              </a:rPr>
              <a:t>Meet with Executive Committee to discuss SAA ideas generated by attending training</a:t>
            </a:r>
          </a:p>
          <a:p>
            <a:pPr>
              <a:buFont typeface="Wingdings" pitchFamily="2" charset="2"/>
              <a:buChar char="§"/>
            </a:pPr>
            <a:r>
              <a:rPr lang="en-US" sz="2400" dirty="0">
                <a:solidFill>
                  <a:schemeClr val="bg1"/>
                </a:solidFill>
              </a:rPr>
              <a:t>Create an action list for SAA role</a:t>
            </a:r>
          </a:p>
          <a:p>
            <a:pPr>
              <a:buFont typeface="Wingdings" pitchFamily="2" charset="2"/>
              <a:buChar char="§"/>
            </a:pPr>
            <a:r>
              <a:rPr lang="en-US" sz="2400" dirty="0">
                <a:solidFill>
                  <a:schemeClr val="bg1"/>
                </a:solidFill>
              </a:rPr>
              <a:t>Inventory club supplies</a:t>
            </a:r>
          </a:p>
          <a:p>
            <a:pPr>
              <a:buFont typeface="Wingdings" pitchFamily="2" charset="2"/>
              <a:buChar char="§"/>
            </a:pPr>
            <a:r>
              <a:rPr lang="en-US" sz="2400" dirty="0">
                <a:solidFill>
                  <a:schemeClr val="bg1"/>
                </a:solidFill>
              </a:rPr>
              <a:t>Expand your “Meet and Greet” Hospitality team</a:t>
            </a:r>
          </a:p>
          <a:p>
            <a:pPr>
              <a:buFont typeface="Wingdings" pitchFamily="2" charset="2"/>
              <a:buChar char="§"/>
            </a:pPr>
            <a:r>
              <a:rPr lang="en-US" sz="2400" dirty="0">
                <a:solidFill>
                  <a:schemeClr val="bg1"/>
                </a:solidFill>
              </a:rPr>
              <a:t>Check-in with your meeting space manager </a:t>
            </a:r>
          </a:p>
          <a:p>
            <a:pPr>
              <a:buFont typeface="Wingdings" pitchFamily="2" charset="2"/>
              <a:buChar char="§"/>
            </a:pPr>
            <a:r>
              <a:rPr lang="en-US" sz="2400" dirty="0">
                <a:solidFill>
                  <a:schemeClr val="bg1"/>
                </a:solidFill>
              </a:rPr>
              <a:t>Mentor your successor</a:t>
            </a:r>
          </a:p>
        </p:txBody>
      </p:sp>
    </p:spTree>
    <p:extLst>
      <p:ext uri="{BB962C8B-B14F-4D97-AF65-F5344CB8AC3E}">
        <p14:creationId xmlns:p14="http://schemas.microsoft.com/office/powerpoint/2010/main" val="2440331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500"/>
                                        <p:tgtEl>
                                          <p:spTgt spid="5">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fade">
                                      <p:cBhvr>
                                        <p:cTn id="16" dur="500"/>
                                        <p:tgtEl>
                                          <p:spTgt spid="5">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500"/>
                                        <p:tgtEl>
                                          <p:spTgt spid="5">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Effect transition="in" filter="fade">
                                      <p:cBhvr>
                                        <p:cTn id="25"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5C9A938B-43B4-9077-A4B0-BD70777255FB}"/>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p:blipFill>
        <p:spPr>
          <a:prstGeom prst="rect">
            <a:avLst/>
          </a:prstGeom>
        </p:spPr>
      </p:pic>
      <p:sp>
        <p:nvSpPr>
          <p:cNvPr id="5" name="Title 4">
            <a:extLst>
              <a:ext uri="{FF2B5EF4-FFF2-40B4-BE49-F238E27FC236}">
                <a16:creationId xmlns:a16="http://schemas.microsoft.com/office/drawing/2014/main" id="{C8284FB9-E96D-08DD-188A-27861CCC52C1}"/>
              </a:ext>
            </a:extLst>
          </p:cNvPr>
          <p:cNvSpPr>
            <a:spLocks noGrp="1"/>
          </p:cNvSpPr>
          <p:nvPr>
            <p:ph type="title"/>
          </p:nvPr>
        </p:nvSpPr>
        <p:spPr>
          <a:xfrm>
            <a:off x="4480587" y="2662427"/>
            <a:ext cx="5849119" cy="1533145"/>
          </a:xfrm>
        </p:spPr>
        <p:txBody>
          <a:bodyPr/>
          <a:lstStyle/>
          <a:p>
            <a:pPr>
              <a:lnSpc>
                <a:spcPct val="100000"/>
              </a:lnSpc>
            </a:pPr>
            <a:r>
              <a:rPr lang="en-US" sz="3600" dirty="0">
                <a:solidFill>
                  <a:schemeClr val="accent1"/>
                </a:solidFill>
              </a:rPr>
              <a:t>Thank You for Serving as Club Sergeant at Arms</a:t>
            </a:r>
            <a:r>
              <a:rPr lang="en-GB" sz="3600" dirty="0">
                <a:solidFill>
                  <a:schemeClr val="accent1"/>
                </a:solidFill>
              </a:rPr>
              <a:t>!</a:t>
            </a:r>
            <a:endParaRPr lang="en-US" sz="3600" dirty="0">
              <a:solidFill>
                <a:schemeClr val="accent1"/>
              </a:solidFill>
            </a:endParaRPr>
          </a:p>
        </p:txBody>
      </p:sp>
    </p:spTree>
    <p:extLst>
      <p:ext uri="{BB962C8B-B14F-4D97-AF65-F5344CB8AC3E}">
        <p14:creationId xmlns:p14="http://schemas.microsoft.com/office/powerpoint/2010/main" val="2492925043"/>
      </p:ext>
    </p:extLst>
  </p:cSld>
  <p:clrMapOvr>
    <a:masterClrMapping/>
  </p:clrMapOvr>
</p:sld>
</file>

<file path=ppt/theme/theme1.xml><?xml version="1.0" encoding="utf-8"?>
<a:theme xmlns:a="http://schemas.openxmlformats.org/drawingml/2006/main" name="Office Theme Blue">
  <a:themeElements>
    <a:clrScheme name="TMI COT Slide Training colours">
      <a:dk1>
        <a:srgbClr val="000000"/>
      </a:dk1>
      <a:lt1>
        <a:srgbClr val="FFFFFF"/>
      </a:lt1>
      <a:dk2>
        <a:srgbClr val="333333"/>
      </a:dk2>
      <a:lt2>
        <a:srgbClr val="FFFFFF"/>
      </a:lt2>
      <a:accent1>
        <a:srgbClr val="004165"/>
      </a:accent1>
      <a:accent2>
        <a:srgbClr val="772432"/>
      </a:accent2>
      <a:accent3>
        <a:srgbClr val="A9B2B1"/>
      </a:accent3>
      <a:accent4>
        <a:srgbClr val="F2DF74"/>
      </a:accent4>
      <a:accent5>
        <a:srgbClr val="006093"/>
      </a:accent5>
      <a:accent6>
        <a:srgbClr val="F5F5F5"/>
      </a:accent6>
      <a:hlink>
        <a:srgbClr val="004165"/>
      </a:hlink>
      <a:folHlink>
        <a:srgbClr val="7724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oastmasters COT Template V3" id="{E53F5AF3-180A-2E44-801B-0779EA753DA1}" vid="{93030801-9DB2-0B49-8C2A-8C4D0003F22E}"/>
    </a:ext>
  </a:extLst>
</a:theme>
</file>

<file path=ppt/theme/theme2.xml><?xml version="1.0" encoding="utf-8"?>
<a:theme xmlns:a="http://schemas.openxmlformats.org/drawingml/2006/main" name="1_Office Theme White">
  <a:themeElements>
    <a:clrScheme name="TMI COT Slide Training colours">
      <a:dk1>
        <a:srgbClr val="000000"/>
      </a:dk1>
      <a:lt1>
        <a:srgbClr val="FFFFFF"/>
      </a:lt1>
      <a:dk2>
        <a:srgbClr val="333333"/>
      </a:dk2>
      <a:lt2>
        <a:srgbClr val="FFFFFF"/>
      </a:lt2>
      <a:accent1>
        <a:srgbClr val="004165"/>
      </a:accent1>
      <a:accent2>
        <a:srgbClr val="772432"/>
      </a:accent2>
      <a:accent3>
        <a:srgbClr val="A9B2B1"/>
      </a:accent3>
      <a:accent4>
        <a:srgbClr val="F2DF74"/>
      </a:accent4>
      <a:accent5>
        <a:srgbClr val="006093"/>
      </a:accent5>
      <a:accent6>
        <a:srgbClr val="F5F5F5"/>
      </a:accent6>
      <a:hlink>
        <a:srgbClr val="004165"/>
      </a:hlink>
      <a:folHlink>
        <a:srgbClr val="7724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oastmasters COT Template V3" id="{E53F5AF3-180A-2E44-801B-0779EA753DA1}" vid="{64EDAD0E-161B-474D-B291-82B0DCDA00C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aabebbc-32e8-4c57-b28e-216d48780fca}" enabled="0" method="" siteId="{aaabebbc-32e8-4c57-b28e-216d48780fca}" removed="1"/>
</clbl:labelList>
</file>

<file path=docProps/app.xml><?xml version="1.0" encoding="utf-8"?>
<Properties xmlns="http://schemas.openxmlformats.org/officeDocument/2006/extended-properties" xmlns:vt="http://schemas.openxmlformats.org/officeDocument/2006/docPropsVTypes">
  <Template>Office Theme Blue</Template>
  <TotalTime>0</TotalTime>
  <Words>13714</Words>
  <Application>Microsoft Office PowerPoint</Application>
  <PresentationFormat>Widescreen</PresentationFormat>
  <Paragraphs>1185</Paragraphs>
  <Slides>56</Slides>
  <Notes>56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56</vt:i4>
      </vt:variant>
    </vt:vector>
  </HeadingPairs>
  <TitlesOfParts>
    <vt:vector size="62" baseType="lpstr">
      <vt:lpstr>Arial</vt:lpstr>
      <vt:lpstr>Calibri</vt:lpstr>
      <vt:lpstr>Ginto Copilot Variable</vt:lpstr>
      <vt:lpstr>Wingdings</vt:lpstr>
      <vt:lpstr>Office Theme Blue</vt:lpstr>
      <vt:lpstr>1_Office Theme White</vt:lpstr>
      <vt:lpstr>Facilitator Instructions (not for presentation)</vt:lpstr>
      <vt:lpstr>Facilitator Instructions (cont’d) (not for presentation)</vt:lpstr>
      <vt:lpstr>Sergeant at Arms Training</vt:lpstr>
      <vt:lpstr>Agenda</vt:lpstr>
      <vt:lpstr>Sergeant At Arms Refresher</vt:lpstr>
      <vt:lpstr>Club Success Cycle</vt:lpstr>
      <vt:lpstr>Transferable Skills </vt:lpstr>
      <vt:lpstr>Sergeant at Arms Refresher Quiz</vt:lpstr>
      <vt:lpstr>Which of these assets are clubs allowed to own?</vt:lpstr>
      <vt:lpstr>For an onsite meeting, where should you position yourself as members and guests arrive?</vt:lpstr>
      <vt:lpstr>What is your role before an online club meeting?</vt:lpstr>
      <vt:lpstr>Where should you position yourself during an onsite meeting?</vt:lpstr>
      <vt:lpstr>Which of these is a Sergeant at Arms responsibility during an onsite speech contest?</vt:lpstr>
      <vt:lpstr>Which of these tasks is not your responsibility after the meeting?</vt:lpstr>
      <vt:lpstr>Who is responsible for finding and coordinating the club meeting space?</vt:lpstr>
      <vt:lpstr>Of the four Toastmasters Core Values, which is most applicable to the Sergeant at Arms role?</vt:lpstr>
      <vt:lpstr>Why does the Sergeant at Arms bang the gavel at the beginning of a meeting?</vt:lpstr>
      <vt:lpstr>Which tools in Zoom should you use to handle a disruptive attendee?</vt:lpstr>
      <vt:lpstr>Where are we now?</vt:lpstr>
      <vt:lpstr>Successes</vt:lpstr>
      <vt:lpstr>Challenges</vt:lpstr>
      <vt:lpstr>Where are we going?</vt:lpstr>
      <vt:lpstr>Root Cause Analysis</vt:lpstr>
      <vt:lpstr>5 Whys Analysis Worksheet</vt:lpstr>
      <vt:lpstr>The 5 Whys Problem-Solving Technique </vt:lpstr>
      <vt:lpstr>The 5 Whys Problem-Solving Technique </vt:lpstr>
      <vt:lpstr>Root Solution</vt:lpstr>
      <vt:lpstr>Case Studies</vt:lpstr>
      <vt:lpstr>Sergeant at Arms Case Studies</vt:lpstr>
      <vt:lpstr>Case Study 1: The Case of the Missing Equipment</vt:lpstr>
      <vt:lpstr>Case Study 1: The Case of the Missing Equipment</vt:lpstr>
      <vt:lpstr>Case Study 1: The Case of the Missing Equipment</vt:lpstr>
      <vt:lpstr>Case Study 2: Restoring the ‘Spark’ to Your Meetings </vt:lpstr>
      <vt:lpstr>Case Study 2: Restoring the ‘Spark’ to Your Meetings </vt:lpstr>
      <vt:lpstr>Case Study 2: Restoring the ‘Spark’ to Your Meetings </vt:lpstr>
      <vt:lpstr>Case Study 3: The Lost Meeting Space </vt:lpstr>
      <vt:lpstr>Case Study 3: The Lost Meeting Space </vt:lpstr>
      <vt:lpstr>Case Study 3: The Lost Meeting Space</vt:lpstr>
      <vt:lpstr>Case Study 4: Making Guests feel Welcome and Included </vt:lpstr>
      <vt:lpstr>Case Study 4: Making Guests feel Welcome and Included </vt:lpstr>
      <vt:lpstr>Case Study 4: Unintimidating a Timid Guest </vt:lpstr>
      <vt:lpstr>Case Study 5: Budgeting for Breakthroughs </vt:lpstr>
      <vt:lpstr>Case Study 5: Budgeting for Breakthroughs </vt:lpstr>
      <vt:lpstr>Case Study 5: Budgeting for Breakthroughs </vt:lpstr>
      <vt:lpstr>Case Study 6: Maximizing Club Success</vt:lpstr>
      <vt:lpstr>Case Study 6: Maximizing Club Success</vt:lpstr>
      <vt:lpstr>Case Study 6: Maximizing Club Success</vt:lpstr>
      <vt:lpstr>Case Study 7: Moving from Virtual to Hybrid Meetings  </vt:lpstr>
      <vt:lpstr>Case Study 7: Moving from Virtual to Hybrid Meetings </vt:lpstr>
      <vt:lpstr>Case Study 7: Moving from Virtual to Hybrid Meetings </vt:lpstr>
      <vt:lpstr>Key Lessons</vt:lpstr>
      <vt:lpstr>Succession Planning</vt:lpstr>
      <vt:lpstr>Find Your Successor Now!</vt:lpstr>
      <vt:lpstr>Questions &amp; Answers</vt:lpstr>
      <vt:lpstr>Next Steps</vt:lpstr>
      <vt:lpstr>Thank You for Serving as Club Sergeant at Arms!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2026-10-12T21:49:09Z</dcterms:created>
  <dcterms:modified xsi:type="dcterms:W3CDTF">2026-10-12T21:49:12Z</dcterms:modified>
</cp:coreProperties>
</file>