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62"/>
  </p:notesMasterIdLst>
  <p:sldIdLst>
    <p:sldId id="846" r:id="rId3"/>
    <p:sldId id="847" r:id="rId4"/>
    <p:sldId id="845"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7" r:id="rId21"/>
    <p:sldId id="273" r:id="rId22"/>
    <p:sldId id="279" r:id="rId23"/>
    <p:sldId id="280" r:id="rId24"/>
    <p:sldId id="281" r:id="rId25"/>
    <p:sldId id="282" r:id="rId26"/>
    <p:sldId id="810" r:id="rId27"/>
    <p:sldId id="284" r:id="rId28"/>
    <p:sldId id="283" r:id="rId29"/>
    <p:sldId id="811" r:id="rId30"/>
    <p:sldId id="812" r:id="rId31"/>
    <p:sldId id="814" r:id="rId32"/>
    <p:sldId id="823" r:id="rId33"/>
    <p:sldId id="830" r:id="rId34"/>
    <p:sldId id="813" r:id="rId35"/>
    <p:sldId id="821" r:id="rId36"/>
    <p:sldId id="822" r:id="rId37"/>
    <p:sldId id="815" r:id="rId38"/>
    <p:sldId id="824" r:id="rId39"/>
    <p:sldId id="831" r:id="rId40"/>
    <p:sldId id="816" r:id="rId41"/>
    <p:sldId id="825" r:id="rId42"/>
    <p:sldId id="832" r:id="rId43"/>
    <p:sldId id="817" r:id="rId44"/>
    <p:sldId id="826" r:id="rId45"/>
    <p:sldId id="833" r:id="rId46"/>
    <p:sldId id="818" r:id="rId47"/>
    <p:sldId id="827" r:id="rId48"/>
    <p:sldId id="834" r:id="rId49"/>
    <p:sldId id="819" r:id="rId50"/>
    <p:sldId id="828" r:id="rId51"/>
    <p:sldId id="835" r:id="rId52"/>
    <p:sldId id="820" r:id="rId53"/>
    <p:sldId id="829" r:id="rId54"/>
    <p:sldId id="836" r:id="rId55"/>
    <p:sldId id="837" r:id="rId56"/>
    <p:sldId id="838" r:id="rId57"/>
    <p:sldId id="839" r:id="rId58"/>
    <p:sldId id="840" r:id="rId59"/>
    <p:sldId id="841" r:id="rId60"/>
    <p:sldId id="842"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5937"/>
    <a:srgbClr val="986F43"/>
    <a:srgbClr val="FF6AFF"/>
    <a:srgbClr val="C70100"/>
    <a:srgbClr val="FFC700"/>
    <a:srgbClr val="02B752"/>
    <a:srgbClr val="0073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70"/>
    <p:restoredTop sz="69966"/>
  </p:normalViewPr>
  <p:slideViewPr>
    <p:cSldViewPr snapToGrid="0">
      <p:cViewPr varScale="1">
        <p:scale>
          <a:sx n="77" d="100"/>
          <a:sy n="77" d="100"/>
        </p:scale>
        <p:origin x="1536" y="90"/>
      </p:cViewPr>
      <p:guideLst>
        <p:guide orient="horz" pos="2160"/>
        <p:guide pos="3840"/>
      </p:guideLst>
    </p:cSldViewPr>
  </p:slideViewPr>
  <p:notesTextViewPr>
    <p:cViewPr>
      <p:scale>
        <a:sx n="1" d="1"/>
        <a:sy n="1" d="1"/>
      </p:scale>
      <p:origin x="0" y="0"/>
    </p:cViewPr>
  </p:notesTextViewPr>
  <p:notesViewPr>
    <p:cSldViewPr snapToGrid="0">
      <p:cViewPr varScale="1">
        <p:scale>
          <a:sx n="58" d="100"/>
          <a:sy n="58" d="100"/>
        </p:scale>
        <p:origin x="1488"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8/10/relationships/authors" Targe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551583"/>
            <a:ext cx="5486400" cy="5072269"/>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826604" y="520148"/>
            <a:ext cx="5204791" cy="2927695"/>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oastmasters.org/Membership/Leadership/general-finance/use-of-club-fund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toastmasters.org/membership/leadership/general-finance/use-of-club-funds"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toastmasters.org/Leadership-Central/Governing-Documents"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a:p>
        </p:txBody>
      </p:sp>
      <p:sp>
        <p:nvSpPr>
          <p:cNvPr id="3" name="Notes Placeholder 2"/>
          <p:cNvSpPr>
            <a:spLocks noGrp="1"/>
          </p:cNvSpPr>
          <p:nvPr>
            <p:ph type="body" idx="1"/>
          </p:nvPr>
        </p:nvSpPr>
        <p:spPr>
          <a:xfrm>
            <a:off x="685800" y="3882887"/>
            <a:ext cx="5486400" cy="4740965"/>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869635"/>
            <a:ext cx="5486400" cy="4754217"/>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14363"/>
            <a:ext cx="5486400" cy="308610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a:latin typeface="Arial" panose="020B0604020202020204" pitchFamily="34" charset="0"/>
                <a:cs typeface="Arial" panose="020B0604020202020204" pitchFamily="34" charset="0"/>
              </a:rPr>
              <a:t>Time on slide: 0.5 minute</a:t>
            </a:r>
          </a:p>
          <a:p>
            <a:pPr marL="0" indent="0">
              <a:buNone/>
            </a:pPr>
            <a:r>
              <a:rPr lang="en-GB" sz="1200" b="1">
                <a:latin typeface="Arial" panose="020B0604020202020204" pitchFamily="34" charset="0"/>
                <a:cs typeface="Arial" panose="020B0604020202020204" pitchFamily="34" charset="0"/>
              </a:rPr>
              <a:t>Elapsed time: 0.5 minutes of 60-minute or 75-minute session</a:t>
            </a:r>
          </a:p>
          <a:p>
            <a:endParaRPr lang="en-GB" sz="1200" b="1">
              <a:latin typeface="Arial" panose="020B0604020202020204" pitchFamily="34" charset="0"/>
              <a:cs typeface="Arial" panose="020B0604020202020204" pitchFamily="34" charset="0"/>
            </a:endParaRPr>
          </a:p>
          <a:p>
            <a:pPr marL="0" indent="0">
              <a:buNone/>
            </a:pPr>
            <a:r>
              <a:rPr lang="en-GB" b="1"/>
              <a:t>Facilitator Notes:</a:t>
            </a:r>
          </a:p>
          <a:p>
            <a:pPr marL="0" indent="0">
              <a:buNone/>
            </a:pPr>
            <a:r>
              <a:rPr lang="en-GB" b="1"/>
              <a:t>(Say) </a:t>
            </a:r>
            <a:r>
              <a:rPr lang="en-GB" b="0"/>
              <a:t>Welcome to the Treasurer Round 2 Mid-Year Training!</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232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on slide: 1 minute</a:t>
            </a:r>
          </a:p>
          <a:p>
            <a:pPr marL="0" indent="0">
              <a:buNone/>
            </a:pPr>
            <a:r>
              <a:rPr lang="en-US" b="1"/>
              <a:t>Elapsed time: 1.5 minutes of 60-minute or 75-minute session</a:t>
            </a:r>
          </a:p>
          <a:p>
            <a:pPr marL="0" indent="0">
              <a:buNone/>
            </a:pPr>
            <a:endParaRPr lang="en-US" b="1"/>
          </a:p>
          <a:p>
            <a:pPr marL="0" indent="0">
              <a:buNone/>
            </a:pPr>
            <a:r>
              <a:rPr lang="en-US" b="1"/>
              <a:t>Facilitator Notes:</a:t>
            </a:r>
          </a:p>
          <a:p>
            <a:pPr marL="0" indent="0">
              <a:buNone/>
            </a:pPr>
            <a:r>
              <a:rPr lang="en-US" b="1"/>
              <a:t>(Say) </a:t>
            </a:r>
            <a:r>
              <a:rPr lang="en-US"/>
              <a:t>Round 2 Mid-Year Club Officer Training focuses heavily on discussion and sharing ideas. The agenda for Round 2 Mid-Year Treasurer training includes the following topics:</a:t>
            </a:r>
          </a:p>
          <a:p>
            <a:pPr marL="171450" indent="-171450"/>
            <a:r>
              <a:rPr lang="en-US"/>
              <a:t>Refresher quiz on core responsibilities of the role</a:t>
            </a:r>
          </a:p>
          <a:p>
            <a:pPr marL="171450" indent="-171450"/>
            <a:r>
              <a:rPr lang="en-US"/>
              <a:t>Where are we now? Current successes and challenges in your role</a:t>
            </a:r>
          </a:p>
          <a:p>
            <a:pPr marL="171450" indent="-171450"/>
            <a:r>
              <a:rPr lang="en-US"/>
              <a:t>Where are we going? Where do we want to be by June 30? How will we get there from here?</a:t>
            </a:r>
          </a:p>
          <a:p>
            <a:pPr marL="171450" indent="-171450"/>
            <a:r>
              <a:rPr lang="en-US"/>
              <a:t>Case Studies to apply root cause problem-solving techniques</a:t>
            </a:r>
          </a:p>
          <a:p>
            <a:pPr marL="171450" indent="-171450"/>
            <a:r>
              <a:rPr lang="en-US"/>
              <a:t>Succession planning </a:t>
            </a:r>
          </a:p>
          <a:p>
            <a:pPr marL="171450" indent="-171450"/>
            <a:r>
              <a:rPr lang="en-US"/>
              <a:t>Questions and Answers</a:t>
            </a:r>
          </a:p>
          <a:p>
            <a:pPr marL="171450" indent="-171450"/>
            <a:r>
              <a:rPr lang="en-US"/>
              <a:t>Next steps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8388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685800" y="3551583"/>
            <a:ext cx="5486400" cy="5592417"/>
          </a:xfrm>
        </p:spPr>
        <p:txBody>
          <a:bodyPr/>
          <a:lstStyle/>
          <a:p>
            <a:pPr marL="0" indent="0">
              <a:buNone/>
            </a:pPr>
            <a:r>
              <a:rPr lang="en-US" sz="1100" b="1" dirty="0"/>
              <a:t>Time on slide: 2 minutes</a:t>
            </a:r>
          </a:p>
          <a:p>
            <a:pPr marL="0" indent="0">
              <a:buNone/>
            </a:pPr>
            <a:r>
              <a:rPr lang="en-US" sz="1100" b="1" dirty="0"/>
              <a:t>Elapsed time: 3.5 minutes of 60-minute or 75-minute session</a:t>
            </a:r>
          </a:p>
          <a:p>
            <a:pPr marL="0" indent="0">
              <a:buNone/>
            </a:pPr>
            <a:endParaRPr lang="en-US" sz="1100" b="1" dirty="0"/>
          </a:p>
          <a:p>
            <a:pPr marL="0" indent="0">
              <a:buNone/>
            </a:pPr>
            <a:r>
              <a:rPr lang="en-US" sz="1100" b="1" dirty="0"/>
              <a:t>Facilitator Notes:</a:t>
            </a:r>
          </a:p>
          <a:p>
            <a:pPr marL="0" indent="0">
              <a:buNone/>
            </a:pPr>
            <a:r>
              <a:rPr lang="en-US" sz="1100" b="1" dirty="0"/>
              <a:t>(Ask) </a:t>
            </a:r>
            <a:r>
              <a:rPr lang="en-GB" sz="1100" kern="1200" dirty="0">
                <a:solidFill>
                  <a:schemeClr val="tx1"/>
                </a:solidFill>
                <a:effectLst/>
                <a:latin typeface="Arial" panose="020B0604020202020204" pitchFamily="34" charset="0"/>
                <a:ea typeface="+mn-ea"/>
                <a:cs typeface="Arial" panose="020B0604020202020204" pitchFamily="34" charset="0"/>
              </a:rPr>
              <a:t>We learned the responsibilities of the Treasurer role during Round 1 of Club Officer Training. </a:t>
            </a:r>
            <a:r>
              <a:rPr lang="en-US" sz="1100" dirty="0"/>
              <a:t>Now that you have served in the role, what are the main responsibilities of the Treasurer in your club?</a:t>
            </a:r>
          </a:p>
          <a:p>
            <a:pPr marL="0" indent="0">
              <a:buNone/>
            </a:pPr>
            <a:endParaRPr lang="en-US" sz="1100"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100" dirty="0"/>
              <a:t>(For online or hybrid training, ask online participants to type concise answers into the Zoom Chat and share a few answers. For onsite audiences, ask those who want to answer to raise their hands and then have a few of them give single phrase or one sentence answers.</a:t>
            </a:r>
            <a:r>
              <a:rPr lang="en-US" sz="1100" dirty="0"/>
              <a:t> </a:t>
            </a:r>
            <a:r>
              <a:rPr lang="en-US" sz="1100" b="1" dirty="0"/>
              <a:t>Limit the discussion to 1.5 minutes</a:t>
            </a:r>
            <a:r>
              <a:rPr lang="en-US" sz="1100" dirty="0"/>
              <a:t>.)</a:t>
            </a:r>
          </a:p>
          <a:p>
            <a:pPr marL="0" indent="0">
              <a:buNone/>
            </a:pPr>
            <a:endParaRPr lang="en-US" sz="1100" dirty="0"/>
          </a:p>
          <a:p>
            <a:pPr marL="0" indent="0">
              <a:buNone/>
            </a:pPr>
            <a:r>
              <a:rPr lang="en-US" sz="1100" dirty="0"/>
              <a:t>(</a:t>
            </a:r>
            <a:r>
              <a:rPr lang="en-US" sz="1100" b="1" dirty="0"/>
              <a:t>After receiving their responses</a:t>
            </a:r>
            <a:r>
              <a:rPr lang="en-US" sz="1100" dirty="0"/>
              <a:t>, you can augment their answers with your experience and with any of the information below that they did not mention, but limit the time spent on this slide to 2 minutes.)</a:t>
            </a:r>
          </a:p>
          <a:p>
            <a:pPr marL="0" indent="0">
              <a:buNone/>
            </a:pPr>
            <a:endParaRPr lang="en-US" sz="1100" b="1" dirty="0"/>
          </a:p>
          <a:p>
            <a:pPr marL="0" indent="0">
              <a:buNone/>
            </a:pPr>
            <a:r>
              <a:rPr lang="en-US" sz="1100" b="1" dirty="0"/>
              <a:t>Key Responsibilities of a Club Treasurer</a:t>
            </a:r>
            <a:endParaRPr lang="en-US" sz="1100" dirty="0"/>
          </a:p>
          <a:p>
            <a:pPr marL="171450" indent="-171450"/>
            <a:r>
              <a:rPr lang="en-US" sz="1100" dirty="0"/>
              <a:t>Prepare and oversee the club budget. </a:t>
            </a:r>
          </a:p>
          <a:p>
            <a:pPr marL="171450" indent="-171450"/>
            <a:r>
              <a:rPr lang="en-US" sz="1100" dirty="0"/>
              <a:t>Create the budget at the beginning of the Toastmasters year in collaboration with the Club Executive Committee. </a:t>
            </a:r>
          </a:p>
          <a:p>
            <a:pPr marL="171450" indent="-171450"/>
            <a:r>
              <a:rPr lang="en-US" sz="1100" dirty="0"/>
              <a:t>Report regularly on the club budget at club business meetings and Club Executive Committee meetings. </a:t>
            </a:r>
          </a:p>
          <a:p>
            <a:pPr marL="171450" indent="-171450"/>
            <a:r>
              <a:rPr lang="en-US" sz="1100" dirty="0"/>
              <a:t>Manage the club bank account. </a:t>
            </a:r>
          </a:p>
          <a:p>
            <a:pPr marL="171450" indent="-171450"/>
            <a:r>
              <a:rPr lang="en-US" sz="1100" dirty="0"/>
              <a:t>Reconcile deposits, expenditures, and cash on hand each month. </a:t>
            </a:r>
          </a:p>
          <a:p>
            <a:pPr marL="171450" indent="-171450"/>
            <a:r>
              <a:rPr lang="en-US" sz="1100" dirty="0"/>
              <a:t>Tax filing, if needed. (It is the responsibility of the individual clubs to determine the tax filing or other legal requirements in their city, state, province, and/or country and to file proper forms as appropriate. See Protocol 8.2: Fundraising, Section 3: Tax and Other Legal Requirements.) </a:t>
            </a:r>
          </a:p>
          <a:p>
            <a:pPr marL="171450" indent="-171450"/>
            <a:r>
              <a:rPr lang="en-US" sz="1100" dirty="0"/>
              <a:t>Transfer club financial information to the incoming Treasurer</a:t>
            </a:r>
          </a:p>
          <a:p>
            <a:pPr marL="171450" indent="-171450"/>
            <a:endParaRPr lang="en-US" sz="1100" dirty="0"/>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671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dirty="0"/>
              <a:t>Time on slide: 1.5 minutes</a:t>
            </a:r>
          </a:p>
          <a:p>
            <a:pPr marL="0" indent="0">
              <a:buNone/>
            </a:pPr>
            <a:r>
              <a:rPr lang="en-US" b="1" dirty="0"/>
              <a:t>Elapsed time: 5 minutes of 60-minute or 75-minute session</a:t>
            </a:r>
          </a:p>
          <a:p>
            <a:pPr marL="0" indent="0">
              <a:buNone/>
            </a:pPr>
            <a:endParaRPr lang="en-US" b="1" dirty="0"/>
          </a:p>
          <a:p>
            <a:pPr marL="0" indent="0">
              <a:buNone/>
            </a:pPr>
            <a:r>
              <a:rPr lang="en-US" b="1" dirty="0"/>
              <a:t>Facilitator Notes:</a:t>
            </a:r>
          </a:p>
          <a:p>
            <a:pPr marL="0" indent="0">
              <a:buNone/>
            </a:pPr>
            <a:r>
              <a:rPr lang="en-US" b="1" dirty="0"/>
              <a:t>(Say) </a:t>
            </a:r>
            <a:r>
              <a:rPr lang="en-US" dirty="0"/>
              <a:t>We reviewed the Club Success Cycle during Round 1 of Club Officer Training. Where does the Club Treasurer role fit into the Club Success Cycle?</a:t>
            </a:r>
          </a:p>
          <a:p>
            <a:endParaRPr lang="en-US"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dirty="0"/>
              <a:t>(For online or hybrid training, ask online participants to type concise answers into the Zoom Chat and share a few answers. For onsite audiences, ask those who want to answer to raise their hands and then have a few of them give single phrase or one sentence answers.</a:t>
            </a:r>
            <a:r>
              <a:rPr lang="en-US" dirty="0"/>
              <a:t> </a:t>
            </a:r>
            <a:r>
              <a:rPr lang="en-US" b="1" dirty="0"/>
              <a:t>Limit the discussion to 1 minute</a:t>
            </a:r>
            <a:r>
              <a:rPr lang="en-US" dirty="0"/>
              <a:t>.)</a:t>
            </a:r>
          </a:p>
          <a:p>
            <a:pPr marL="0" indent="0">
              <a:buNone/>
            </a:pPr>
            <a:endParaRPr lang="en-US" dirty="0"/>
          </a:p>
          <a:p>
            <a:pPr marL="0" indent="0">
              <a:buNone/>
            </a:pPr>
            <a:r>
              <a:rPr lang="en-US" dirty="0"/>
              <a:t>(</a:t>
            </a:r>
            <a:r>
              <a:rPr lang="en-US" b="1" dirty="0"/>
              <a:t>After receiving their responses</a:t>
            </a:r>
            <a:r>
              <a:rPr lang="en-US" dirty="0"/>
              <a:t>, you can augment their answers with any of the information below that they did not mention, but limit the time spent on this slide to 1.5 minutes.</a:t>
            </a:r>
          </a:p>
          <a:p>
            <a:pPr marL="0" indent="0">
              <a:buNone/>
            </a:pPr>
            <a:endParaRPr lang="en-US" dirty="0"/>
          </a:p>
          <a:p>
            <a:pPr marL="0" indent="0">
              <a:buNone/>
            </a:pPr>
            <a:r>
              <a:rPr lang="en-US" dirty="0"/>
              <a:t>The Treasurer’s role in the Club Success Cycle begins when a new member joins. The Treasurer collects the membership fees. By September 30 and March 31, the Treasurer processes on-time semiannual membership renewals. By budgeting for club meeting venues or online costs, club supplies, recognition awards, and other expenses, the Treasurer also has an impact on meeting quality and potentially on all other stages of the cycle as well.)</a:t>
            </a:r>
          </a:p>
          <a:p>
            <a:pPr marL="0" indent="0">
              <a:buNone/>
            </a:pP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713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543339" y="3551583"/>
            <a:ext cx="5804451" cy="5072269"/>
          </a:xfrm>
        </p:spPr>
        <p:txBody>
          <a:bodyPr/>
          <a:lstStyle/>
          <a:p>
            <a:pPr marL="0" indent="0">
              <a:buNone/>
            </a:pPr>
            <a:r>
              <a:rPr lang="en-US" sz="1100" b="1" dirty="0"/>
              <a:t>Time on slide: 1 minute</a:t>
            </a:r>
          </a:p>
          <a:p>
            <a:pPr marL="0" indent="0">
              <a:buNone/>
            </a:pPr>
            <a:r>
              <a:rPr lang="en-US" sz="1100" b="1" dirty="0"/>
              <a:t>Elapsed time: 6 minutes of 60-minute or 75-minute session</a:t>
            </a:r>
          </a:p>
          <a:p>
            <a:pPr marL="0" indent="0">
              <a:buNone/>
            </a:pPr>
            <a:endParaRPr lang="en-US" sz="1100" b="1" dirty="0"/>
          </a:p>
          <a:p>
            <a:pPr marL="0" indent="0">
              <a:buNone/>
            </a:pPr>
            <a:r>
              <a:rPr lang="en-US" sz="1100" b="1" dirty="0"/>
              <a:t>Facilitator Notes: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sz="1100" b="1" dirty="0"/>
              <a:t>(Say) </a:t>
            </a:r>
            <a:r>
              <a:rPr lang="en-US" sz="1100" dirty="0"/>
              <a:t>These are the transferable skills we discussed in Round 1 of Club Officer Training (COT) for Club Treasurers. These transferable skills are valued in corporate environments. This is because competencies around managing budgets and finances are sought after, especially if the Treasurer ensures that the financial position of the club at the end of the year is in a better place than at the beginning of the year. </a:t>
            </a:r>
          </a:p>
          <a:p>
            <a:pPr>
              <a:buFont typeface="Arial" panose="020B0604020202020204" pitchFamily="34" charset="0"/>
              <a:buNone/>
            </a:pPr>
            <a:endParaRPr lang="en-US" sz="1100" dirty="0"/>
          </a:p>
          <a:p>
            <a:pPr>
              <a:buFont typeface="Arial" panose="020B0604020202020204" pitchFamily="34" charset="0"/>
              <a:buNone/>
            </a:pPr>
            <a:r>
              <a:rPr lang="en-US" sz="1100" dirty="0"/>
              <a:t>(</a:t>
            </a:r>
            <a:r>
              <a:rPr lang="en-US" sz="1100" b="1" dirty="0"/>
              <a:t>Engage</a:t>
            </a:r>
            <a:r>
              <a:rPr lang="en-US" sz="1100" dirty="0"/>
              <a:t> the audience by </a:t>
            </a:r>
            <a:r>
              <a:rPr lang="en-US" sz="1100" b="1" dirty="0"/>
              <a:t>asking</a:t>
            </a:r>
            <a:r>
              <a:rPr lang="en-US" sz="1100" dirty="0"/>
              <a:t>:) Which of these transferable skills have you developed or improved since you began your term as Treasurer? </a:t>
            </a:r>
          </a:p>
          <a:p>
            <a:pPr>
              <a:buFont typeface="Arial" panose="020B0604020202020204" pitchFamily="34" charset="0"/>
              <a:buNone/>
            </a:pPr>
            <a:endParaRPr lang="en-US" sz="1100" i="0" dirty="0"/>
          </a:p>
          <a:p>
            <a:pPr marL="0" indent="0">
              <a:buNone/>
            </a:pPr>
            <a:r>
              <a:rPr lang="en-GB" sz="1100" dirty="0"/>
              <a:t>(For online or hybrid training, ask online participants to type concise answers into the Zoom Chat and share a few of their answers. For onsite audiences, ask</a:t>
            </a:r>
            <a:r>
              <a:rPr lang="en-GB" sz="11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sz="1100" dirty="0"/>
              <a:t>)</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1100" b="1" dirty="0"/>
          </a:p>
          <a:p>
            <a:pPr marL="0" indent="0">
              <a:buNone/>
            </a:pPr>
            <a:r>
              <a:rPr lang="en-US" sz="1100" b="1" dirty="0"/>
              <a:t>(Additional information, if needed – Treasurer Transferable Skills include:</a:t>
            </a:r>
          </a:p>
          <a:p>
            <a:pPr marL="171450" indent="-171450"/>
            <a:r>
              <a:rPr lang="en-US" sz="1100" dirty="0"/>
              <a:t>Accounting and reporting – Creating an annual club budget and regularly reporting on how actual revenues and expenses are tracking against the budget.</a:t>
            </a:r>
          </a:p>
          <a:p>
            <a:pPr marL="171450" indent="-171450"/>
            <a:r>
              <a:rPr lang="en-US" sz="1100" dirty="0"/>
              <a:t>Non-profit governance – Strict rules set by Toastmasters International and potentially by local legislation, must be followed as a club leader but especially as the Club Treasurer due to fiduciary responsibilities.</a:t>
            </a:r>
          </a:p>
          <a:p>
            <a:pPr marL="171450" indent="-171450"/>
            <a:r>
              <a:rPr lang="en-US" sz="1100" dirty="0"/>
              <a:t>Critical thinking – Especially needed if difficult decisions need to be made to balance the budget.</a:t>
            </a:r>
          </a:p>
          <a:p>
            <a:pPr marL="171450" indent="-171450"/>
            <a:r>
              <a:rPr lang="en-US" sz="1100" dirty="0"/>
              <a:t>Financial planning – Linked with budgeting and extends beyond a single term of the Treasurer. Financial planning is a long-term view of the club’s finances.)</a:t>
            </a:r>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641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for Quiz section: TOTAL of 10 minutes</a:t>
            </a:r>
          </a:p>
          <a:p>
            <a:pPr marL="0" indent="0">
              <a:buNone/>
            </a:pPr>
            <a:r>
              <a:rPr lang="en-US" b="1"/>
              <a:t>Elapsed time AFTER Quiz: 16 minutes of 60-minute or 75-minute session</a:t>
            </a:r>
            <a:br>
              <a:rPr lang="en-US" b="1"/>
            </a:br>
            <a:endParaRPr lang="en-US" b="1"/>
          </a:p>
          <a:p>
            <a:pPr marL="0" indent="0">
              <a:buNone/>
            </a:pPr>
            <a:r>
              <a:rPr lang="en-US" b="1"/>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t>
            </a:r>
            <a:r>
              <a:rPr lang="en-US" b="1"/>
              <a:t>The Refresher Quiz: </a:t>
            </a:r>
            <a:r>
              <a:rPr lang="en-US"/>
              <a:t>This activity is a quick knowledge check presented in a quiz format. </a:t>
            </a:r>
          </a:p>
          <a:p>
            <a:r>
              <a:rPr lang="en-US" b="1">
                <a:latin typeface="Arial" panose="020B0604020202020204" pitchFamily="34" charset="0"/>
                <a:cs typeface="Arial" panose="020B0604020202020204" pitchFamily="34" charset="0"/>
              </a:rPr>
              <a:t>BEFORE training this session, decide</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which FOUR or FIVE of the 10 questions </a:t>
            </a:r>
            <a:r>
              <a:rPr lang="en-US">
                <a:latin typeface="Arial" panose="020B0604020202020204" pitchFamily="34" charset="0"/>
                <a:cs typeface="Arial" panose="020B0604020202020204" pitchFamily="34" charset="0"/>
              </a:rPr>
              <a:t>you want to ask as a refresher for the Treasurers in attendance. </a:t>
            </a:r>
          </a:p>
          <a:p>
            <a:r>
              <a:rPr lang="en-US" b="1">
                <a:latin typeface="Arial" panose="020B0604020202020204" pitchFamily="34" charset="0"/>
                <a:cs typeface="Arial" panose="020B0604020202020204" pitchFamily="34" charset="0"/>
              </a:rPr>
              <a:t>Hide</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the five or six slides </a:t>
            </a:r>
            <a:r>
              <a:rPr lang="en-US" b="0">
                <a:latin typeface="Arial" panose="020B0604020202020204" pitchFamily="34" charset="0"/>
                <a:cs typeface="Arial" panose="020B0604020202020204" pitchFamily="34" charset="0"/>
              </a:rPr>
              <a:t>that</a:t>
            </a:r>
            <a:r>
              <a:rPr lang="en-US" b="1">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rPr>
              <a:t>you choose </a:t>
            </a:r>
            <a:r>
              <a:rPr lang="en-US" b="1">
                <a:latin typeface="Arial" panose="020B0604020202020204" pitchFamily="34" charset="0"/>
                <a:cs typeface="Arial" panose="020B0604020202020204" pitchFamily="34" charset="0"/>
              </a:rPr>
              <a:t>not</a:t>
            </a:r>
            <a:r>
              <a:rPr lang="en-US">
                <a:latin typeface="Arial" panose="020B0604020202020204" pitchFamily="34" charset="0"/>
                <a:cs typeface="Arial" panose="020B0604020202020204" pitchFamily="34" charset="0"/>
              </a:rPr>
              <a:t> to ask. </a:t>
            </a:r>
          </a:p>
          <a:p>
            <a:r>
              <a:rPr lang="en-US" b="1">
                <a:latin typeface="Arial" panose="020B0604020202020204" pitchFamily="34" charset="0"/>
                <a:cs typeface="Arial" panose="020B0604020202020204" pitchFamily="34" charset="0"/>
              </a:rPr>
              <a:t>For online training</a:t>
            </a:r>
            <a:r>
              <a:rPr lang="en-US">
                <a:latin typeface="Arial" panose="020B0604020202020204" pitchFamily="34" charset="0"/>
                <a:cs typeface="Arial" panose="020B0604020202020204" pitchFamily="34" charset="0"/>
              </a:rPr>
              <a:t>, use Zoom polls or a tool, such as, Slido, Kahoot, or Mentimeter, if you have access to this type of tool. </a:t>
            </a:r>
          </a:p>
          <a:p>
            <a:r>
              <a:rPr lang="en-US" b="1">
                <a:latin typeface="Arial" panose="020B0604020202020204" pitchFamily="34" charset="0"/>
                <a:cs typeface="Arial" panose="020B0604020202020204" pitchFamily="34" charset="0"/>
              </a:rPr>
              <a:t>For onsite training</a:t>
            </a:r>
            <a:r>
              <a:rPr lang="en-US">
                <a:latin typeface="Arial" panose="020B0604020202020204" pitchFamily="34" charset="0"/>
                <a:cs typeface="Arial" panose="020B0604020202020204" pitchFamily="34" charset="0"/>
              </a:rPr>
              <a:t>, read out the questions and ask members to raise their hands to answer. </a:t>
            </a:r>
            <a:r>
              <a:rPr lang="en-US" b="1" i="1">
                <a:latin typeface="Arial" panose="020B0604020202020204" pitchFamily="34" charset="0"/>
                <a:cs typeface="Arial" panose="020B0604020202020204" pitchFamily="34" charset="0"/>
              </a:rPr>
              <a:t>Please spend NO MORE THAN 10 MINUTES on this quiz section.)</a:t>
            </a:r>
            <a:endParaRPr lang="en-US">
              <a:latin typeface="Arial" panose="020B0604020202020204" pitchFamily="34" charset="0"/>
              <a:cs typeface="Arial" panose="020B0604020202020204" pitchFamily="34" charset="0"/>
            </a:endParaRPr>
          </a:p>
          <a:p>
            <a:endParaRPr lang="en-US" sz="800" b="1"/>
          </a:p>
          <a:p>
            <a:pPr marL="0" indent="0">
              <a:buNone/>
            </a:pPr>
            <a:r>
              <a:rPr lang="en-US" sz="1200" b="1"/>
              <a:t>(Say) </a:t>
            </a:r>
            <a:r>
              <a:rPr lang="en-US" sz="1200"/>
              <a:t>Let’s test your knowledge of the Club Treasurer role and responsibilities! </a:t>
            </a:r>
            <a:r>
              <a:rPr lang="en-GB" sz="1200" b="0" kern="1200">
                <a:solidFill>
                  <a:schemeClr val="tx1"/>
                </a:solidFill>
                <a:latin typeface="Arial" panose="020B0604020202020204" pitchFamily="34" charset="0"/>
                <a:ea typeface="+mn-ea"/>
                <a:cs typeface="Arial" panose="020B0604020202020204" pitchFamily="34" charset="0"/>
              </a:rPr>
              <a:t>The questions are multiple-choice. There may be one or more correct answers per question. </a:t>
            </a: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4021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US" sz="1100" b="1" dirty="0"/>
              <a:t>Time for Quiz section: TOTAL of 10 minutes</a:t>
            </a:r>
          </a:p>
          <a:p>
            <a:pPr marL="0" indent="0">
              <a:buNone/>
            </a:pPr>
            <a:r>
              <a:rPr lang="en-US" sz="1100" b="1" dirty="0"/>
              <a:t>Elapsed time AFTER Quiz: 16 minutes of 60-minute or 75-minute session</a:t>
            </a:r>
          </a:p>
          <a:p>
            <a:pPr marL="0" indent="0">
              <a:buNone/>
            </a:pPr>
            <a:endParaRPr lang="en-US" sz="1100" b="1" dirty="0"/>
          </a:p>
          <a:p>
            <a:pPr marL="0" indent="0">
              <a:buNone/>
            </a:pPr>
            <a:r>
              <a:rPr lang="en-US" sz="1100" b="1" dirty="0"/>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a:t>
            </a:r>
          </a:p>
          <a:p>
            <a:pPr marL="0" indent="0">
              <a:buNone/>
            </a:pPr>
            <a:endParaRPr lang="en-US" sz="1100" dirty="0"/>
          </a:p>
          <a:p>
            <a:pPr marL="0" indent="0">
              <a:buNone/>
            </a:pPr>
            <a:r>
              <a:rPr lang="en-US" sz="1100" b="1" dirty="0"/>
              <a:t>(Say) C is the answer</a:t>
            </a:r>
            <a:r>
              <a:rPr lang="en-US" sz="1100" dirty="0"/>
              <a:t>. TI membership renewals must be paid to Toastmasters every 6 months by September 30 and March 31 each year. These are only the Toastmasters International membership fees. Clubs can charge local fees to pay for their local expenses. These local club fees must be collected separately by the club. </a:t>
            </a:r>
          </a:p>
          <a:p>
            <a:pPr marL="0" indent="0">
              <a:buNone/>
            </a:pPr>
            <a:endParaRPr lang="en-US" sz="1100" dirty="0"/>
          </a:p>
          <a:p>
            <a:pPr marL="0" indent="0">
              <a:buNone/>
            </a:pPr>
            <a:r>
              <a:rPr lang="en-US" sz="1100" b="1" dirty="0"/>
              <a:t>Some best practices include:</a:t>
            </a:r>
          </a:p>
          <a:p>
            <a:pPr marL="171450" indent="-171450"/>
            <a:r>
              <a:rPr lang="en-US" sz="1100" dirty="0"/>
              <a:t>Collecting membership renewal payments early, e.g. by September 15 and March 15</a:t>
            </a:r>
          </a:p>
          <a:p>
            <a:pPr marL="171450" indent="-171450"/>
            <a:r>
              <a:rPr lang="en-US" sz="1100" dirty="0"/>
              <a:t>Encouraging members to pay annually in September, especially members of corporate clubs. Membership renewals can be paid two periods in advance through the Club Central portal by the Treasurer or by the individual member through Self-Pay.</a:t>
            </a:r>
          </a:p>
          <a:p>
            <a:pPr marL="171450" indent="-171450"/>
            <a:r>
              <a:rPr lang="en-US" sz="1100" dirty="0"/>
              <a:t>Clubs that use FreeToastHost (FTH) can invoice their members for their renewals. The invoice can then also serve as a receipt for the member. </a:t>
            </a:r>
          </a:p>
          <a:p>
            <a:pPr marL="171450" indent="-171450"/>
            <a:r>
              <a:rPr lang="en-US" sz="1100" dirty="0"/>
              <a:t>Some clubs ask members to pay for six months when they join and collect monthly fees in advance thereafter. The club then submits their semiannually dues on or before 30 September and 31 March.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658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for Quiz section: TOTAL of 10 minutes</a:t>
            </a:r>
          </a:p>
          <a:p>
            <a:pPr marL="0" indent="0">
              <a:buNone/>
            </a:pPr>
            <a:r>
              <a:rPr lang="en-US" b="1"/>
              <a:t>Elapsed time AFTER Quiz: 16 minutes of 60-minute or 75-minute session</a:t>
            </a:r>
          </a:p>
          <a:p>
            <a:pPr marL="0" indent="0">
              <a:buNone/>
            </a:pPr>
            <a:endParaRPr lang="en-US" b="1"/>
          </a:p>
          <a:p>
            <a:pPr marL="0" indent="0">
              <a:buNone/>
            </a:pPr>
            <a:r>
              <a:rPr lang="en-US" b="1"/>
              <a:t>Facilitator Notes:</a:t>
            </a:r>
          </a:p>
          <a:p>
            <a:pPr marL="0" indent="0">
              <a:buNone/>
            </a:pPr>
            <a:r>
              <a:rPr lang="en-US"/>
              <a:t>(</a:t>
            </a:r>
            <a:r>
              <a:rPr lang="en-US" b="1"/>
              <a:t>Ask</a:t>
            </a:r>
            <a:r>
              <a:rPr lang="en-US"/>
              <a:t> the question. For online participants, have them type their answers into the Zoom Chat. For onsite participants, have them raise their hands, if they want to answer.)</a:t>
            </a:r>
          </a:p>
          <a:p>
            <a:pPr marL="0" indent="0">
              <a:buNone/>
            </a:pPr>
            <a:endParaRPr lang="en-US" b="1"/>
          </a:p>
          <a:p>
            <a:pPr marL="0" indent="0">
              <a:buNone/>
            </a:pPr>
            <a:r>
              <a:rPr lang="en-US" b="1"/>
              <a:t>(Say) B is the answer</a:t>
            </a:r>
            <a:r>
              <a:rPr lang="en-US"/>
              <a:t>. The new member fee is $25 USD, and the monthly Toastmasters International membership dues are $12 USD per month, which equals $72 USD semiannually or $144 USD annually. This does not include any local club dues that clubs charge to pay for their local expenses.</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3672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dirty="0"/>
              <a:t>Time for Quiz section: TOTAL of 10 minutes</a:t>
            </a:r>
          </a:p>
          <a:p>
            <a:pPr marL="0" indent="0">
              <a:buNone/>
            </a:pPr>
            <a:r>
              <a:rPr lang="en-US" b="1" dirty="0"/>
              <a:t>Elapsed time AFTER Quiz: 16 minutes of 60-minute or 75-minute session</a:t>
            </a:r>
            <a:br>
              <a:rPr lang="en-US" b="1" dirty="0"/>
            </a:b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None/>
            </a:pPr>
            <a:endParaRPr lang="en-US" dirty="0"/>
          </a:p>
          <a:p>
            <a:pPr marL="0" indent="0">
              <a:buNone/>
            </a:pPr>
            <a:r>
              <a:rPr lang="en-US" b="1" dirty="0"/>
              <a:t>(Say) B is the best answer</a:t>
            </a:r>
            <a:r>
              <a:rPr lang="en-US" dirty="0"/>
              <a:t>. Online tools such as PayPal or </a:t>
            </a:r>
            <a:r>
              <a:rPr lang="en-US" dirty="0" err="1"/>
              <a:t>Payonneer</a:t>
            </a:r>
            <a:r>
              <a:rPr lang="en-US" dirty="0"/>
              <a:t> can act as a club bank account. If not practical, then at least having a ledger can help mitigate issues.</a:t>
            </a:r>
          </a:p>
          <a:p>
            <a:pPr marL="0" indent="0">
              <a:buNone/>
            </a:pPr>
            <a:endParaRPr lang="en-US" dirty="0"/>
          </a:p>
          <a:p>
            <a:pPr marL="0" indent="0">
              <a:buNone/>
            </a:pPr>
            <a:r>
              <a:rPr lang="en-US" b="1" dirty="0"/>
              <a:t>Bank Account Best Practice Recommendation</a:t>
            </a:r>
            <a:r>
              <a:rPr lang="en-US" dirty="0"/>
              <a:t>: Consider having three signatories on your club bank account instead of two. In addition to the President and Treasurer, add another club officer. Choose this additional club officer based on their financial/accounting skills or their physical location to the bank.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1671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dirty="0"/>
              <a:t>Time for Quiz section: TOTAL of 10 minutes</a:t>
            </a:r>
          </a:p>
          <a:p>
            <a:pPr marL="0" indent="0">
              <a:buNone/>
            </a:pPr>
            <a:r>
              <a:rPr lang="en-US" b="1" dirty="0"/>
              <a:t>Elapsed time AFTER Quiz: 16 minutes of 60-minute or 75-minute session</a:t>
            </a:r>
          </a:p>
          <a:p>
            <a:pPr marL="0" indent="0">
              <a:buNone/>
            </a:pP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None/>
            </a:pPr>
            <a:endParaRPr lang="en-US" dirty="0"/>
          </a:p>
          <a:p>
            <a:pPr marL="0" indent="0">
              <a:buNone/>
            </a:pPr>
            <a:r>
              <a:rPr lang="en-US" b="1" dirty="0"/>
              <a:t>(Say) D is the answer</a:t>
            </a:r>
            <a:r>
              <a:rPr lang="en-US" dirty="0"/>
              <a:t>. This is derived from Toastmasters International Governing Documents, particularly Protocol 8.1. </a:t>
            </a:r>
          </a:p>
          <a:p>
            <a:pPr marL="0" indent="0">
              <a:buNone/>
            </a:pPr>
            <a:r>
              <a:rPr lang="en-US" dirty="0"/>
              <a:t>(Place the link in the Zoom Chat - https://</a:t>
            </a:r>
            <a:r>
              <a:rPr lang="en-US" dirty="0" err="1"/>
              <a:t>www.toastmasters.org</a:t>
            </a:r>
            <a:r>
              <a:rPr lang="en-US" dirty="0"/>
              <a:t>/Membership/Leadership/general-finance/use-of-club-funds/ for online and hybrid training.)</a:t>
            </a:r>
          </a:p>
          <a:p>
            <a:pPr marL="0" indent="0">
              <a:buNone/>
            </a:pPr>
            <a:endParaRPr lang="en-US" dirty="0"/>
          </a:p>
          <a:p>
            <a:pPr marL="0" indent="0">
              <a:buNone/>
            </a:pPr>
            <a:r>
              <a:rPr lang="en-US" b="1" dirty="0"/>
              <a:t>Protocol 8.1: Club and Districts Assets:</a:t>
            </a:r>
          </a:p>
          <a:p>
            <a:pPr marL="0" indent="0">
              <a:buNone/>
            </a:pPr>
            <a:r>
              <a:rPr lang="en-US" dirty="0"/>
              <a:t>“3. Authorized assets include, but are not limited, to bank accounts; electronic equipment; and incidental items used to conduct meetings, club or District business, such as office supplies, lecterns, banners, timing lights, audiovisual equipment, and educational materials.”</a:t>
            </a:r>
          </a:p>
          <a:p>
            <a:pPr marL="0" indent="0">
              <a:buNone/>
            </a:pPr>
            <a:r>
              <a:rPr lang="en-US" dirty="0"/>
              <a:t>“4. Assets not authorized for clubs and Districts—whether rented, leased, purchased, or donated—include, but are not limited to, motor vehicles, office space, real property, furniture, and phones."</a:t>
            </a:r>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1206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for Quiz section: TOTAL of 10 minutes</a:t>
            </a:r>
          </a:p>
          <a:p>
            <a:pPr marL="0" indent="0">
              <a:buNone/>
            </a:pPr>
            <a:r>
              <a:rPr lang="en-US" b="1"/>
              <a:t>Elapsed time AFTER Quiz: 16 minutes of 60-minute or 75-minute session</a:t>
            </a:r>
          </a:p>
          <a:p>
            <a:pPr marL="0" indent="0">
              <a:buNone/>
            </a:pPr>
            <a:endParaRPr lang="en-US" b="1"/>
          </a:p>
          <a:p>
            <a:pPr marL="0" indent="0">
              <a:buNone/>
            </a:pPr>
            <a:r>
              <a:rPr lang="en-US" b="1"/>
              <a:t>Facilitator Notes:</a:t>
            </a:r>
          </a:p>
          <a:p>
            <a:pPr marL="0" indent="0">
              <a:buNone/>
            </a:pPr>
            <a:r>
              <a:rPr lang="en-US"/>
              <a:t>(</a:t>
            </a:r>
            <a:r>
              <a:rPr lang="en-US" b="1"/>
              <a:t>Ask</a:t>
            </a:r>
            <a:r>
              <a:rPr lang="en-US"/>
              <a:t> the question. For online participants, have them type their answers into the Zoom Chat. For onsite participants, have them raise their hands, if they want to answer.)</a:t>
            </a:r>
          </a:p>
          <a:p>
            <a:pPr marL="0" indent="0">
              <a:buNone/>
            </a:pPr>
            <a:endParaRPr lang="en-US" b="1"/>
          </a:p>
          <a:p>
            <a:pPr marL="0" indent="0">
              <a:buNone/>
            </a:pPr>
            <a:r>
              <a:rPr lang="en-US" b="1"/>
              <a:t>(Say) A is the answer</a:t>
            </a:r>
            <a:r>
              <a:rPr lang="en-US"/>
              <a:t>.  It is the fiduciary responsibility of the Treasurer and club officers to be fiscally accountable at all times with member money.</a:t>
            </a:r>
          </a:p>
          <a:p>
            <a:pPr marL="0" indent="0">
              <a:buNone/>
            </a:pPr>
            <a:endParaRPr lang="en-US"/>
          </a:p>
          <a:p>
            <a:pPr marL="0" indent="0">
              <a:buNone/>
            </a:pPr>
            <a:r>
              <a:rPr lang="en-US" b="1"/>
              <a:t>Best Practice Recommendation</a:t>
            </a:r>
            <a:r>
              <a:rPr lang="en-US"/>
              <a:t>: Especially for clubs with substantial local club expenses, the Treasurer should present an Income and Expense Statement report to the club on a quarterly basis. </a:t>
            </a:r>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0143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530087" y="3551583"/>
            <a:ext cx="5870713" cy="8083826"/>
          </a:xfrm>
        </p:spPr>
        <p:txBody>
          <a:bodyPr/>
          <a:lstStyle/>
          <a:p>
            <a:pPr marL="0" indent="0">
              <a:buNone/>
            </a:pPr>
            <a:r>
              <a:rPr lang="en-US" sz="1050" b="1" dirty="0"/>
              <a:t>Time for Quiz section: TOTAL of 10 minutes</a:t>
            </a:r>
          </a:p>
          <a:p>
            <a:pPr marL="0" indent="0">
              <a:buNone/>
            </a:pPr>
            <a:r>
              <a:rPr lang="en-US" sz="1050" b="1" dirty="0"/>
              <a:t>Elapsed time AFTER Quiz: 16 minutes of 60-minute or 75-minute session</a:t>
            </a:r>
          </a:p>
          <a:p>
            <a:pPr marL="0" indent="0">
              <a:buNone/>
            </a:pPr>
            <a:r>
              <a:rPr lang="en-GB" sz="800" b="1" kern="1200" dirty="0">
                <a:solidFill>
                  <a:schemeClr val="tx1"/>
                </a:solidFill>
                <a:effectLst/>
                <a:latin typeface="Arial" panose="020B0604020202020204" pitchFamily="34" charset="0"/>
                <a:ea typeface="+mn-ea"/>
                <a:cs typeface="Arial" panose="020B0604020202020204" pitchFamily="34" charset="0"/>
              </a:rPr>
              <a:t> </a:t>
            </a:r>
          </a:p>
          <a:p>
            <a:pPr marL="0" indent="0">
              <a:buNone/>
            </a:pPr>
            <a:r>
              <a:rPr lang="en-US" sz="1050" b="1" dirty="0"/>
              <a:t>Facilitator Notes:</a:t>
            </a:r>
          </a:p>
          <a:p>
            <a:pPr marL="0" indent="0">
              <a:buNone/>
            </a:pPr>
            <a:r>
              <a:rPr lang="en-US" sz="1050" dirty="0"/>
              <a:t>(</a:t>
            </a:r>
            <a:r>
              <a:rPr lang="en-US" sz="1050" b="1" dirty="0"/>
              <a:t>Ask</a:t>
            </a:r>
            <a:r>
              <a:rPr lang="en-US" sz="1050" dirty="0"/>
              <a:t> the question. For online participants, have them type their answers into the Zoom Chat. For onsite participants, have them raise their hands, if they want to answer.)</a:t>
            </a:r>
          </a:p>
          <a:p>
            <a:pPr marL="0" indent="0">
              <a:buNone/>
            </a:pPr>
            <a:endParaRPr lang="en-US" sz="700" b="1" dirty="0"/>
          </a:p>
          <a:p>
            <a:pPr marL="0" indent="0">
              <a:buNone/>
            </a:pPr>
            <a:r>
              <a:rPr lang="en-US" sz="1050" b="1" dirty="0"/>
              <a:t>(Say) The answer is B </a:t>
            </a:r>
            <a:r>
              <a:rPr lang="en-US" sz="1050" dirty="0"/>
              <a:t>- No.)</a:t>
            </a:r>
          </a:p>
          <a:p>
            <a:pPr indent="0">
              <a:buNone/>
            </a:pPr>
            <a:r>
              <a:rPr lang="en-GB" sz="800" b="1" dirty="0"/>
              <a:t> </a:t>
            </a:r>
          </a:p>
          <a:p>
            <a:pPr marL="0" indent="0">
              <a:buNone/>
            </a:pPr>
            <a:r>
              <a:rPr lang="en-US" sz="1050" dirty="0"/>
              <a:t>(Background Information:</a:t>
            </a:r>
          </a:p>
          <a:p>
            <a:pPr marL="0" indent="0">
              <a:buNone/>
            </a:pPr>
            <a:r>
              <a:rPr lang="en-US" sz="1050" dirty="0"/>
              <a:t>Why the answer is “No”: Toastmasters International - Use of Club Funds</a:t>
            </a:r>
          </a:p>
          <a:p>
            <a:pPr indent="0">
              <a:buNone/>
            </a:pPr>
            <a:r>
              <a:rPr lang="en-GB" sz="800" b="1" dirty="0"/>
              <a:t> </a:t>
            </a:r>
          </a:p>
          <a:p>
            <a:pPr marL="0" indent="0">
              <a:buNone/>
            </a:pPr>
            <a:r>
              <a:rPr lang="en-US" sz="1050" b="1" dirty="0"/>
              <a:t>Club Constitution: Article XI</a:t>
            </a:r>
          </a:p>
          <a:p>
            <a:pPr marL="0" indent="0">
              <a:buNone/>
            </a:pPr>
            <a:r>
              <a:rPr lang="en-US" sz="1050" dirty="0"/>
              <a:t>Most clubs have a treasury in which they keep funds for club use. The Toastmasters program is designed to be supported by members through club dues. Clubs may also raise funds on a limited basis. Each club should prepare a budget at the beginning of the year to designate income and expenses. A majority of the club members should approve the budget, as well as any unanticipated expenses throughout the year.</a:t>
            </a:r>
          </a:p>
          <a:p>
            <a:pPr indent="0">
              <a:buNone/>
            </a:pPr>
            <a:r>
              <a:rPr lang="en-GB" sz="800" b="1" dirty="0"/>
              <a:t> </a:t>
            </a:r>
          </a:p>
          <a:p>
            <a:pPr marL="0" indent="0">
              <a:buNone/>
            </a:pPr>
            <a:r>
              <a:rPr lang="en-US" sz="1050" b="1" dirty="0"/>
              <a:t>Authorized uses include:</a:t>
            </a:r>
          </a:p>
          <a:p>
            <a:pPr marL="171450" indent="-171450"/>
            <a:r>
              <a:rPr lang="en-US" sz="1050" dirty="0"/>
              <a:t>Educational/administrative materials for club/member use</a:t>
            </a:r>
          </a:p>
          <a:p>
            <a:pPr marL="171450" indent="-171450"/>
            <a:r>
              <a:rPr lang="en-US" sz="1050" dirty="0"/>
              <a:t>Meeting place rental fees (if applicable)</a:t>
            </a:r>
          </a:p>
          <a:p>
            <a:pPr marL="171450" indent="-171450"/>
            <a:r>
              <a:rPr lang="en-US" sz="1050" dirty="0"/>
              <a:t>Refreshments for club meetings (must be approved by the club)</a:t>
            </a:r>
          </a:p>
          <a:p>
            <a:pPr marL="171450" indent="-171450"/>
            <a:r>
              <a:rPr lang="en-US" sz="1050" dirty="0"/>
              <a:t>Donations to the Ralph C. Smedley Memorial Fund</a:t>
            </a:r>
          </a:p>
          <a:p>
            <a:pPr indent="0">
              <a:buNone/>
            </a:pPr>
            <a:r>
              <a:rPr lang="en-GB" sz="1050" b="1" dirty="0"/>
              <a:t> </a:t>
            </a:r>
          </a:p>
          <a:p>
            <a:pPr marL="0" indent="0">
              <a:buNone/>
            </a:pPr>
            <a:r>
              <a:rPr lang="en-US" sz="1050" b="1" dirty="0"/>
              <a:t>Unauthorized uses include</a:t>
            </a:r>
            <a:r>
              <a:rPr lang="en-US" sz="1050" dirty="0"/>
              <a:t>:</a:t>
            </a:r>
          </a:p>
          <a:p>
            <a:pPr marL="171450" indent="-171450"/>
            <a:r>
              <a:rPr lang="en-US" sz="1050" b="1" i="1" dirty="0"/>
              <a:t>Pathways educational materials</a:t>
            </a:r>
          </a:p>
          <a:p>
            <a:pPr marL="171450" indent="-171450"/>
            <a:r>
              <a:rPr lang="en-US" sz="1050" dirty="0"/>
              <a:t>Parties and social gatherings</a:t>
            </a:r>
          </a:p>
          <a:p>
            <a:pPr marL="171450" indent="-171450"/>
            <a:r>
              <a:rPr lang="en-US" sz="1050" dirty="0"/>
              <a:t>Scholarships</a:t>
            </a:r>
          </a:p>
          <a:p>
            <a:pPr marL="171450" indent="-171450"/>
            <a:r>
              <a:rPr lang="en-US" sz="1050" dirty="0"/>
              <a:t>Payment of dues for individuals</a:t>
            </a:r>
          </a:p>
          <a:p>
            <a:pPr marL="171450" indent="-171450"/>
            <a:r>
              <a:rPr lang="en-US" sz="1050" dirty="0"/>
              <a:t>Donation of money or goods:</a:t>
            </a:r>
          </a:p>
          <a:p>
            <a:pPr marL="603450" lvl="1" indent="-171450"/>
            <a:r>
              <a:rPr lang="en-US" sz="1050" dirty="0"/>
              <a:t>outside causes or individuals</a:t>
            </a:r>
          </a:p>
          <a:p>
            <a:pPr marL="603450" lvl="1" indent="-171450"/>
            <a:r>
              <a:rPr lang="en-US" sz="1050" dirty="0"/>
              <a:t>individuals at any level of the Toastmasters organization</a:t>
            </a:r>
          </a:p>
          <a:p>
            <a:pPr marL="0" indent="0">
              <a:buNone/>
            </a:pPr>
            <a:r>
              <a:rPr lang="en-US" sz="1050" i="1" dirty="0"/>
              <a:t>The authorized and unauthorized uses shown above are not intended to be all inclusive.</a:t>
            </a:r>
          </a:p>
          <a:p>
            <a:pPr marL="0" indent="0">
              <a:buNone/>
            </a:pPr>
            <a:br>
              <a:rPr lang="en-US" sz="1050" dirty="0"/>
            </a:br>
            <a:r>
              <a:rPr lang="en-US" sz="1050" b="1" dirty="0"/>
              <a:t>Fundraising: Protocol 8.2 </a:t>
            </a:r>
          </a:p>
          <a:p>
            <a:pPr marL="0" indent="0">
              <a:buNone/>
            </a:pPr>
            <a:r>
              <a:rPr lang="en-US" sz="1050" dirty="0"/>
              <a:t>It is important that fundraising activities be conducted within the above guidelines. Toastmasters International is a 501(c)(3) corporation, which means that clubs and districts are allowed to raise funds from time to time but not on a regular basis. To do so would jeopardize the organization’s tax status; this could result in increased taxes and a substantial dues increase.</a:t>
            </a:r>
          </a:p>
          <a:p>
            <a:pPr marL="0" indent="0">
              <a:buNone/>
            </a:pPr>
            <a:endParaRPr lang="en-US" sz="1050" dirty="0"/>
          </a:p>
          <a:p>
            <a:pPr marL="0" indent="0">
              <a:buNone/>
            </a:pPr>
            <a:r>
              <a:rPr lang="en-US" sz="1050" dirty="0"/>
              <a:t>The Toastmasters program is designed to be self-supporting through club dues. However, it may be necessary for clubs, areas, divisions or districts to raise funds to offset costs for education sessions and to further the purpose of Toastmasters International.</a:t>
            </a:r>
          </a:p>
          <a:p>
            <a:pPr marL="0" indent="0">
              <a:buNone/>
            </a:pPr>
            <a:endParaRPr lang="en-US" sz="1050" dirty="0"/>
          </a:p>
          <a:p>
            <a:pPr marL="0" indent="0">
              <a:buNone/>
            </a:pPr>
            <a:r>
              <a:rPr lang="en-US" sz="1050" dirty="0"/>
              <a:t>Toastmasters International is an education organization and not a service club such as Lions, Kiwanis and Rotary, whose main focus is to raise funds for community or charitable causes.</a:t>
            </a:r>
          </a:p>
          <a:p>
            <a:pPr marL="0" indent="0">
              <a:buNone/>
            </a:pPr>
            <a:r>
              <a:rPr lang="en-US" sz="1050" dirty="0"/>
              <a:t>Before you start on your fundraising project, review Protocol 8.2.)</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6504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dirty="0"/>
              <a:t>Time for Quiz section: TOTAL of 10 minutes</a:t>
            </a:r>
          </a:p>
          <a:p>
            <a:pPr marL="0" indent="0">
              <a:buNone/>
            </a:pPr>
            <a:r>
              <a:rPr lang="en-US" b="1" dirty="0"/>
              <a:t>Elapsed time AFTER Quiz: 16 minutes of 60-minute or 75-minute session</a:t>
            </a:r>
          </a:p>
          <a:p>
            <a:pPr marL="0" indent="0">
              <a:buNone/>
            </a:pP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p>
          <a:p>
            <a:pPr marL="0" indent="0">
              <a:buNone/>
            </a:pPr>
            <a:endParaRPr lang="en-US" dirty="0"/>
          </a:p>
          <a:p>
            <a:pPr marL="0" indent="0">
              <a:buNone/>
            </a:pPr>
            <a:r>
              <a:rPr lang="en-US" b="1" dirty="0"/>
              <a:t>(Say) B and C can be answers</a:t>
            </a:r>
            <a:r>
              <a:rPr lang="en-US" dirty="0"/>
              <a:t>. Clubs that have ongoing expenses, such as an onsite meeting room or online meeting expenses, may need to budget those beyond the end of one year, depending on when contracts with the venue or online company are due. Invoices may need to be paid after June by the next Treasurer, so the club needs to have enough funds to do this, which would be answer C.</a:t>
            </a:r>
          </a:p>
          <a:p>
            <a:pPr marL="0" indent="0">
              <a:buNone/>
            </a:pPr>
            <a:endParaRPr lang="en-US" dirty="0"/>
          </a:p>
          <a:p>
            <a:pPr marL="0" indent="0">
              <a:buNone/>
            </a:pPr>
            <a:r>
              <a:rPr lang="en-US" b="1" dirty="0"/>
              <a:t>(Background Information:</a:t>
            </a:r>
          </a:p>
          <a:p>
            <a:pPr marL="0" indent="0">
              <a:buNone/>
            </a:pPr>
            <a:r>
              <a:rPr lang="en-US" dirty="0"/>
              <a:t>Club Constitution: Article XI</a:t>
            </a:r>
          </a:p>
          <a:p>
            <a:pPr marL="0" indent="0">
              <a:buNone/>
            </a:pPr>
            <a:r>
              <a:rPr lang="en-US" dirty="0"/>
              <a:t>Most clubs have a treasury in which they keep funds for club use. The Toastmasters program is designed to be supported by members through club dues. Clubs may also raise funds on a limited basis. Each club should prepare a budget at the beginning of the year to designate income and expenses. A majority of the club members should approve the budget, as well as any unanticipated expenses throughout the year.)</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9335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437321" y="3551583"/>
            <a:ext cx="6056243" cy="5592417"/>
          </a:xfrm>
        </p:spPr>
        <p:txBody>
          <a:bodyPr/>
          <a:lstStyle/>
          <a:p>
            <a:pPr marL="0" indent="0">
              <a:buNone/>
            </a:pPr>
            <a:r>
              <a:rPr lang="en-US" sz="1050" b="1" dirty="0"/>
              <a:t>Time for Quiz section: TOTAL of 10 minutes</a:t>
            </a:r>
          </a:p>
          <a:p>
            <a:pPr marL="0" indent="0">
              <a:buNone/>
            </a:pPr>
            <a:r>
              <a:rPr lang="en-US" sz="1050" b="1" dirty="0"/>
              <a:t>Elapsed time AFTER Quiz: 16 minutes of 60-minute or 75-minute session</a:t>
            </a:r>
          </a:p>
          <a:p>
            <a:pPr indent="0">
              <a:buNone/>
            </a:pPr>
            <a:r>
              <a:rPr lang="en-GB" sz="1050" b="1" dirty="0"/>
              <a:t> </a:t>
            </a:r>
          </a:p>
          <a:p>
            <a:pPr marL="0" indent="0">
              <a:buNone/>
            </a:pPr>
            <a:r>
              <a:rPr lang="en-US" sz="1050" b="1" dirty="0"/>
              <a:t>Facilitator Notes:</a:t>
            </a:r>
          </a:p>
          <a:p>
            <a:pPr marL="0" indent="0">
              <a:buNone/>
            </a:pPr>
            <a:r>
              <a:rPr lang="en-US" sz="1050" dirty="0"/>
              <a:t>(</a:t>
            </a:r>
            <a:r>
              <a:rPr lang="en-US" sz="1050" b="1" dirty="0"/>
              <a:t>Ask</a:t>
            </a:r>
            <a:r>
              <a:rPr lang="en-US" sz="1050" dirty="0"/>
              <a:t> the question. For online participants, have them type their answers into the Zoom Chat. For onsite participants, have them raise their hands, if they want to answer.)</a:t>
            </a:r>
          </a:p>
          <a:p>
            <a:pPr marL="0" indent="0">
              <a:buNone/>
            </a:pPr>
            <a:endParaRPr lang="en-US" sz="700" dirty="0"/>
          </a:p>
          <a:p>
            <a:pPr marL="0" indent="0">
              <a:buNone/>
            </a:pPr>
            <a:r>
              <a:rPr lang="en-US" sz="1050" b="1" dirty="0"/>
              <a:t>(Say) B – No – is the answer.</a:t>
            </a:r>
          </a:p>
          <a:p>
            <a:pPr marL="0" indent="0">
              <a:buNone/>
            </a:pPr>
            <a:endParaRPr lang="en-US" sz="800" dirty="0"/>
          </a:p>
          <a:p>
            <a:pPr marL="0" indent="0">
              <a:buNone/>
            </a:pPr>
            <a:r>
              <a:rPr lang="en-US" sz="1050" b="1" dirty="0"/>
              <a:t>Why the answer is “No”: </a:t>
            </a:r>
            <a:r>
              <a:rPr lang="en-US" sz="1050" dirty="0"/>
              <a:t>Toastmasters International - Use of Club Funds</a:t>
            </a:r>
          </a:p>
          <a:p>
            <a:pPr marL="0" indent="0">
              <a:buNone/>
            </a:pPr>
            <a:endParaRPr lang="en-US" sz="800" dirty="0"/>
          </a:p>
          <a:p>
            <a:pPr marL="0" indent="0">
              <a:buNone/>
            </a:pPr>
            <a:r>
              <a:rPr lang="en-US" sz="1050" b="1" dirty="0"/>
              <a:t>Club Constitution: Article XI</a:t>
            </a:r>
          </a:p>
          <a:p>
            <a:pPr marL="0" indent="0">
              <a:buNone/>
            </a:pPr>
            <a:r>
              <a:rPr lang="en-US" sz="1050" dirty="0"/>
              <a:t>Most clubs have a treasury in which they keep funds for club use. The Toastmasters program is designed to be supported by members through club dues. Clubs may also raise funds on a limited basis. Each club should prepare a budget at the beginning of the year to designate income and expenses. A majority of the club members should approve the budget, as well as any unanticipated expenses throughout the year.</a:t>
            </a:r>
          </a:p>
          <a:p>
            <a:pPr marL="0" indent="0">
              <a:buNone/>
            </a:pPr>
            <a:endParaRPr lang="en-US" sz="700" dirty="0"/>
          </a:p>
          <a:p>
            <a:pPr marL="0" indent="0">
              <a:buNone/>
            </a:pPr>
            <a:r>
              <a:rPr lang="en-US" sz="1050" b="1" dirty="0"/>
              <a:t>Authorized uses include:</a:t>
            </a:r>
          </a:p>
          <a:p>
            <a:pPr marL="171450" indent="-171450"/>
            <a:r>
              <a:rPr lang="en-US" sz="1050" dirty="0"/>
              <a:t>Educational/administrative materials for club/member use</a:t>
            </a:r>
          </a:p>
          <a:p>
            <a:pPr marL="171450" indent="-171450"/>
            <a:r>
              <a:rPr lang="en-US" sz="1050" dirty="0"/>
              <a:t>Meeting place rental fees (if applicable)</a:t>
            </a:r>
          </a:p>
          <a:p>
            <a:pPr marL="171450" indent="-171450"/>
            <a:r>
              <a:rPr lang="en-US" sz="1050" dirty="0"/>
              <a:t>Refreshments for club meetings (must be approved by the club)</a:t>
            </a:r>
          </a:p>
          <a:p>
            <a:pPr marL="171450" indent="-171450"/>
            <a:r>
              <a:rPr lang="en-US" sz="1050" dirty="0"/>
              <a:t>Donations to the Ralph C. Smedley Memorial Fund</a:t>
            </a:r>
          </a:p>
          <a:p>
            <a:pPr marL="0" indent="0">
              <a:buNone/>
            </a:pPr>
            <a:endParaRPr lang="en-US" sz="700" dirty="0"/>
          </a:p>
          <a:p>
            <a:pPr marL="0" indent="0">
              <a:buNone/>
            </a:pPr>
            <a:r>
              <a:rPr lang="en-US" sz="1050" b="1" dirty="0"/>
              <a:t>Unauthorized uses include:</a:t>
            </a:r>
          </a:p>
          <a:p>
            <a:pPr marL="171450" indent="-171450"/>
            <a:r>
              <a:rPr lang="en-US" sz="1050" dirty="0"/>
              <a:t>Pathways educational materials</a:t>
            </a:r>
          </a:p>
          <a:p>
            <a:pPr marL="171450" indent="-171450"/>
            <a:r>
              <a:rPr lang="en-US" sz="1050" dirty="0"/>
              <a:t>Parties and social gatherings</a:t>
            </a:r>
          </a:p>
          <a:p>
            <a:pPr marL="171450" indent="-171450"/>
            <a:r>
              <a:rPr lang="en-US" sz="1050" dirty="0"/>
              <a:t>Scholarships</a:t>
            </a:r>
          </a:p>
          <a:p>
            <a:pPr marL="171450" indent="-171450"/>
            <a:r>
              <a:rPr lang="en-US" sz="1050" dirty="0"/>
              <a:t>Payment of dues for individuals</a:t>
            </a:r>
          </a:p>
          <a:p>
            <a:pPr marL="171450" indent="-171450"/>
            <a:r>
              <a:rPr lang="en-US" sz="1050" dirty="0"/>
              <a:t>Donation of money or goods:</a:t>
            </a:r>
          </a:p>
          <a:p>
            <a:pPr marL="603450" lvl="1" indent="-171450"/>
            <a:r>
              <a:rPr lang="en-US" sz="1050" dirty="0"/>
              <a:t>outside causes or individuals</a:t>
            </a:r>
          </a:p>
          <a:p>
            <a:pPr marL="603450" lvl="1" indent="-171450"/>
            <a:r>
              <a:rPr lang="en-US" sz="1050" dirty="0"/>
              <a:t>individuals at any level of the Toastmasters organization</a:t>
            </a:r>
          </a:p>
          <a:p>
            <a:pPr marL="0" indent="0">
              <a:buNone/>
            </a:pPr>
            <a:r>
              <a:rPr lang="en-US" sz="1050" dirty="0"/>
              <a:t>The authorized and unauthorized uses shown above are not intended to be all inclusive.</a:t>
            </a:r>
          </a:p>
          <a:p>
            <a:pPr marL="0" indent="0">
              <a:buNone/>
            </a:pPr>
            <a:endParaRPr lang="en-US" sz="700"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sz="1050" u="sng" kern="1200" dirty="0">
                <a:solidFill>
                  <a:schemeClr val="tx1"/>
                </a:solidFill>
                <a:effectLst/>
                <a:latin typeface="Arial" panose="020B0604020202020204" pitchFamily="34" charset="0"/>
                <a:ea typeface="+mn-ea"/>
                <a:cs typeface="Arial" panose="020B0604020202020204" pitchFamily="34" charset="0"/>
                <a:hlinkClick r:id="rId3"/>
              </a:rPr>
              <a:t>https://www.toastmasters.org/Membership/Leadership/general-finance/use-of-club-funds/</a:t>
            </a:r>
            <a:endParaRPr lang="en-US"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sz="1050" dirty="0"/>
          </a:p>
          <a:p>
            <a:pPr marL="0" indent="0">
              <a:buNone/>
            </a:pPr>
            <a:endParaRPr lang="en-US" sz="1050" dirty="0"/>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3722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for Quiz section: TOTAL of 10 minutes</a:t>
            </a:r>
          </a:p>
          <a:p>
            <a:pPr marL="0" indent="0">
              <a:buNone/>
            </a:pPr>
            <a:r>
              <a:rPr lang="en-US" b="1"/>
              <a:t>Elapsed time AFTER Quiz: 16 minutes of 60-minute or 75-minute session</a:t>
            </a:r>
            <a:br>
              <a:rPr lang="en-GB" sz="1200" b="1" kern="1200">
                <a:solidFill>
                  <a:schemeClr val="tx1"/>
                </a:solidFill>
                <a:effectLst/>
                <a:latin typeface="Arial" panose="020B0604020202020204" pitchFamily="34" charset="0"/>
                <a:ea typeface="+mn-ea"/>
                <a:cs typeface="Arial" panose="020B0604020202020204" pitchFamily="34" charset="0"/>
              </a:rPr>
            </a:b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a:t>(</a:t>
            </a:r>
            <a:r>
              <a:rPr lang="en-US" b="1"/>
              <a:t>Ask</a:t>
            </a:r>
            <a:r>
              <a:rPr lang="en-US"/>
              <a:t> the question. For online participants, have them type their answers into the Zoom Chat. For onsite participants, have them raise their hands, if they want to answer.)</a:t>
            </a:r>
            <a:br>
              <a:rPr lang="en-GB" sz="1200" kern="1200">
                <a:solidFill>
                  <a:schemeClr val="tx1"/>
                </a:solidFill>
                <a:effectLst/>
                <a:latin typeface="Arial" panose="020B0604020202020204" pitchFamily="34" charset="0"/>
                <a:ea typeface="+mn-ea"/>
                <a:cs typeface="Arial" panose="020B0604020202020204" pitchFamily="34" charset="0"/>
              </a:rPr>
            </a:br>
            <a:endParaRPr lang="en-GB" sz="1200"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(Say) </a:t>
            </a:r>
            <a:r>
              <a:rPr lang="en-GB" sz="1200" kern="1200">
                <a:solidFill>
                  <a:schemeClr val="tx1"/>
                </a:solidFill>
                <a:effectLst/>
                <a:latin typeface="Arial" panose="020B0604020202020204" pitchFamily="34" charset="0"/>
                <a:ea typeface="+mn-ea"/>
                <a:cs typeface="Arial" panose="020B0604020202020204" pitchFamily="34" charset="0"/>
              </a:rPr>
              <a:t>The formula on this slide was explained in Round 1 Club Treasurer training. </a:t>
            </a:r>
            <a:r>
              <a:rPr lang="en-GB" sz="1200" b="1" kern="1200">
                <a:solidFill>
                  <a:schemeClr val="tx1"/>
                </a:solidFill>
                <a:effectLst/>
                <a:latin typeface="Arial" panose="020B0604020202020204" pitchFamily="34" charset="0"/>
                <a:ea typeface="+mn-ea"/>
                <a:cs typeface="Arial" panose="020B0604020202020204" pitchFamily="34" charset="0"/>
              </a:rPr>
              <a:t>The answer is C. </a:t>
            </a:r>
            <a:r>
              <a:rPr lang="en-GB" sz="1200" kern="1200">
                <a:solidFill>
                  <a:schemeClr val="tx1"/>
                </a:solidFill>
                <a:effectLst/>
                <a:latin typeface="Arial" panose="020B0604020202020204" pitchFamily="34" charset="0"/>
                <a:ea typeface="+mn-ea"/>
                <a:cs typeface="Arial" panose="020B0604020202020204" pitchFamily="34" charset="0"/>
              </a:rPr>
              <a:t>The formula calculates how much a club needs to charge in total membership fees each month for the club to be financially sustainability. For currency conversion, it must be the exchange to U.S. Dollars, USD. So how much is 1 USD $ worth in your local currency?</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898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437321" y="3551583"/>
            <a:ext cx="5897217" cy="5592417"/>
          </a:xfrm>
        </p:spPr>
        <p:txBody>
          <a:bodyPr/>
          <a:lstStyle/>
          <a:p>
            <a:pPr marL="0" indent="0">
              <a:buNone/>
            </a:pPr>
            <a:r>
              <a:rPr lang="en-US" sz="1050" b="1" dirty="0"/>
              <a:t>Time for Quiz section: TOTAL of 10 minutes</a:t>
            </a:r>
          </a:p>
          <a:p>
            <a:pPr marL="0" indent="0">
              <a:buNone/>
            </a:pPr>
            <a:r>
              <a:rPr lang="en-US" sz="1050" b="1" dirty="0"/>
              <a:t>Elapsed time AFTER Quiz: 16 minutes of 60-minute or 75-minute session</a:t>
            </a:r>
            <a:br>
              <a:rPr lang="en-GB" sz="1050" b="1" kern="1200" dirty="0">
                <a:solidFill>
                  <a:schemeClr val="tx1"/>
                </a:solidFill>
                <a:effectLst/>
                <a:latin typeface="Arial" panose="020B0604020202020204" pitchFamily="34" charset="0"/>
                <a:ea typeface="+mn-ea"/>
                <a:cs typeface="Arial" panose="020B0604020202020204" pitchFamily="34" charset="0"/>
              </a:rPr>
            </a:b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sz="1050" dirty="0"/>
              <a:t>(</a:t>
            </a:r>
            <a:r>
              <a:rPr lang="en-US" sz="1050" b="1" dirty="0"/>
              <a:t>Ask</a:t>
            </a:r>
            <a:r>
              <a:rPr lang="en-US" sz="1050" dirty="0"/>
              <a:t> the question. For online participants, have them type their answers into the Zoom Chat. For onsite participants, have them raise their hands, if they want to answer.)</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 – Yes – is the answer</a:t>
            </a:r>
            <a:r>
              <a:rPr lang="en-GB" sz="1050" kern="1200" dirty="0">
                <a:solidFill>
                  <a:schemeClr val="tx1"/>
                </a:solidFill>
                <a:effectLst/>
                <a:latin typeface="Arial" panose="020B0604020202020204" pitchFamily="34" charset="0"/>
                <a:ea typeface="+mn-ea"/>
                <a:cs typeface="Arial" panose="020B0604020202020204" pitchFamily="34" charset="0"/>
              </a:rPr>
              <a:t>.  Specific protocols exist for this.</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Why the answer is A – Yes, but limited:</a:t>
            </a:r>
          </a:p>
          <a:p>
            <a:pPr marL="0" indent="0">
              <a:buNone/>
            </a:pPr>
            <a:r>
              <a:rPr lang="en-GB" sz="1050" u="sng" kern="1200" dirty="0">
                <a:solidFill>
                  <a:schemeClr val="tx1"/>
                </a:solidFill>
                <a:effectLst/>
                <a:latin typeface="Arial" panose="020B0604020202020204" pitchFamily="34" charset="0"/>
                <a:ea typeface="+mn-ea"/>
                <a:cs typeface="Arial" panose="020B0604020202020204" pitchFamily="34" charset="0"/>
                <a:hlinkClick r:id="rId3"/>
              </a:rPr>
              <a:t>Toastmasters International -Use of Club Funds</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Club Constitution: Article XI</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Most clubs have a treasury in which they keep funds for club use. The Toastmasters program is designed to be supported by members through club dues. Clubs may also raise funds on a limited basis. Each club should prepare a budget at the beginning of the year to designate income and expenses. A majority of the club members should approve the budget, as well as any unanticipated expenses throughout the year.</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Fundraising: Protocol 8.2 </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It is important that fundraising activities be conducted within the above guidelines. Toastmasters International is a 501(c)(3) corporation, which means that clubs and districts are allowed to raise funds- from time to time but not on a regular basis. To do so would jeopardize the organization’s tax status; this could result in increased taxes and a substantial dues increase.</a:t>
            </a:r>
          </a:p>
          <a:p>
            <a:pPr marL="0" indent="0">
              <a:buNone/>
            </a:pPr>
            <a:endParaRPr lang="en-GB" sz="7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The Toastmasters program is designed to be self-supporting through club dues. However, it may be necessary for clubs, areas, divisions or districts to raise funds to offset costs for education sessions and to further the purpose of Toastmasters International.</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Toastmasters International is an education organization and not a service club such as Lions, Kiwanis and Rotary, whose main focus is to raise funds for community or charitable causes. Before you start on your fundraising project, review </a:t>
            </a:r>
            <a:r>
              <a:rPr lang="en-GB" sz="1050" u="sng" kern="1200" dirty="0">
                <a:solidFill>
                  <a:schemeClr val="tx1"/>
                </a:solidFill>
                <a:effectLst/>
                <a:latin typeface="Arial" panose="020B0604020202020204" pitchFamily="34" charset="0"/>
                <a:ea typeface="+mn-ea"/>
                <a:cs typeface="Arial" panose="020B0604020202020204" pitchFamily="34" charset="0"/>
                <a:hlinkClick r:id="rId4"/>
              </a:rPr>
              <a:t>Protocol 8.2</a:t>
            </a:r>
            <a:r>
              <a:rPr lang="en-GB" sz="1050" kern="1200" dirty="0">
                <a:solidFill>
                  <a:schemeClr val="tx1"/>
                </a:solidFill>
                <a:effectLst/>
                <a:latin typeface="Arial" panose="020B0604020202020204" pitchFamily="34" charset="0"/>
                <a:ea typeface="+mn-ea"/>
                <a:cs typeface="Arial" panose="020B0604020202020204" pitchFamily="34" charset="0"/>
              </a:rPr>
              <a:t>.</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618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450573" y="3551583"/>
            <a:ext cx="5976730" cy="5072269"/>
          </a:xfrm>
        </p:spPr>
        <p:txBody>
          <a:bodyPr/>
          <a:lstStyle/>
          <a:p>
            <a:pPr marL="0" indent="0">
              <a:buNone/>
            </a:pPr>
            <a:r>
              <a:rPr lang="en-US" sz="1100" b="1" dirty="0"/>
              <a:t>Time for Quiz section: TOTAL of 10 minutes</a:t>
            </a:r>
          </a:p>
          <a:p>
            <a:pPr marL="0" indent="0">
              <a:buNone/>
            </a:pPr>
            <a:r>
              <a:rPr lang="en-US" sz="1100" b="1" dirty="0"/>
              <a:t>Elapsed time AFTER Quiz: 16 minutes of 60-minute or 75-minute session</a:t>
            </a:r>
          </a:p>
          <a:p>
            <a:pPr marL="0" indent="0">
              <a:buNone/>
            </a:pPr>
            <a:endParaRPr lang="en-US" sz="1100" b="1" dirty="0"/>
          </a:p>
          <a:p>
            <a:pPr marL="0" indent="0">
              <a:buNone/>
            </a:pPr>
            <a:r>
              <a:rPr lang="en-US" sz="1100" b="1" dirty="0"/>
              <a:t>Facilitator Notes:</a:t>
            </a:r>
          </a:p>
          <a:p>
            <a:pPr marL="0" indent="0">
              <a:buNone/>
            </a:pPr>
            <a:r>
              <a:rPr lang="en-US" sz="1100" dirty="0"/>
              <a:t>(</a:t>
            </a:r>
            <a:r>
              <a:rPr lang="en-US" sz="1100" b="1" dirty="0"/>
              <a:t>Ask</a:t>
            </a:r>
            <a:r>
              <a:rPr lang="en-US" sz="1100" dirty="0"/>
              <a:t> the question. For online participants, have them type their answers into the Zoom Chat. For onsite participants, have them raise their hands, if they want to answer.)</a:t>
            </a:r>
          </a:p>
          <a:p>
            <a:pPr marL="0" indent="0">
              <a:buNone/>
            </a:pPr>
            <a:endParaRPr lang="en-US" sz="1100" dirty="0"/>
          </a:p>
          <a:p>
            <a:pPr marL="0" indent="0">
              <a:buNone/>
            </a:pPr>
            <a:r>
              <a:rPr lang="en-US" sz="1100" b="1" dirty="0"/>
              <a:t>(Say) B is the best answer</a:t>
            </a:r>
            <a:r>
              <a:rPr lang="en-US" sz="1100" dirty="0"/>
              <a:t>. Why? Invoices may need to be paid in July by the next Treasurer, so the club needs to have enough money to do this. </a:t>
            </a:r>
            <a:br>
              <a:rPr lang="en-US" sz="1100" dirty="0"/>
            </a:br>
            <a:endParaRPr lang="en-US" sz="1100" dirty="0"/>
          </a:p>
          <a:p>
            <a:pPr marL="0" indent="0">
              <a:buNone/>
            </a:pPr>
            <a:r>
              <a:rPr lang="en-US" sz="1100" b="1" dirty="0"/>
              <a:t>(Background Information:</a:t>
            </a:r>
          </a:p>
          <a:p>
            <a:pPr marL="0" indent="0">
              <a:buNone/>
            </a:pPr>
            <a:r>
              <a:rPr lang="en-US" sz="1100" dirty="0"/>
              <a:t>Club Constitution: Article XI</a:t>
            </a:r>
          </a:p>
          <a:p>
            <a:pPr marL="0" indent="0">
              <a:buNone/>
            </a:pPr>
            <a:r>
              <a:rPr lang="en-US" sz="1100" dirty="0"/>
              <a:t>Most clubs have a treasury in which they keep funds for club use. The Toastmasters program is designed to be supported by members through club dues. Clubs may also raise funds on a limited basis. Each club should prepare a budget at the beginning of the year to designate income and expenses. A majority of the club members should approve the budget, as well as any unanticipated expenses throughout the year.</a:t>
            </a:r>
          </a:p>
          <a:p>
            <a:pPr marL="0" indent="0">
              <a:buNone/>
            </a:pPr>
            <a:br>
              <a:rPr lang="en-US" sz="1100" dirty="0"/>
            </a:br>
            <a:r>
              <a:rPr lang="en-US" sz="1100" b="1" dirty="0"/>
              <a:t>Article VII of Club Constitution:</a:t>
            </a:r>
          </a:p>
          <a:p>
            <a:pPr marL="0" indent="0">
              <a:buNone/>
            </a:pPr>
            <a:r>
              <a:rPr lang="en-US" sz="1100" dirty="0"/>
              <a:t>Article VII: Duties of Officers</a:t>
            </a:r>
          </a:p>
          <a:p>
            <a:pPr marL="0" indent="0">
              <a:buNone/>
            </a:pPr>
            <a:r>
              <a:rPr lang="en-US" sz="1100" dirty="0"/>
              <a:t>Club Treasurer</a:t>
            </a:r>
          </a:p>
          <a:p>
            <a:pPr marL="0" indent="0">
              <a:buNone/>
            </a:pPr>
            <a:r>
              <a:rPr lang="en-US" sz="1100" dirty="0"/>
              <a:t>Section 6</a:t>
            </a:r>
          </a:p>
          <a:p>
            <a:pPr marL="0" indent="0">
              <a:buNone/>
            </a:pPr>
            <a:r>
              <a:rPr lang="en-US" sz="1100" dirty="0"/>
              <a:t>The Club Treasurer is responsible for club financial policies, procedures, and controls. The Club Treasurer receives and disburses, with the approval of this club, all club funds; pays to Toastmasters International all financial obligations of this club as they come due; and keeps an accurate account of all transactions. The Club Treasurer shall make financial reports to this club and to the Club Executive Committee quarterly and upon request and shall transmit the accounts and all undistributed funds to the successor in office at the end of the Club Treasurer’s term.)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2102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b="1" dirty="0"/>
              <a:t>(Ask) </a:t>
            </a:r>
          </a:p>
          <a:p>
            <a:pPr marL="171450" indent="-171450">
              <a:buFont typeface="Wingdings" pitchFamily="2" charset="2"/>
              <a:buChar char="§"/>
            </a:pPr>
            <a:r>
              <a:rPr lang="en-GB" dirty="0"/>
              <a:t>Where are we in the Toastmasters year? </a:t>
            </a:r>
          </a:p>
          <a:p>
            <a:pPr marL="171450" indent="-171450">
              <a:buFont typeface="Wingdings" pitchFamily="2" charset="2"/>
              <a:buChar char="§"/>
            </a:pPr>
            <a:r>
              <a:rPr lang="en-GB" dirty="0"/>
              <a:t>How many more months do your members and your club have to achieve the goals in your Club Success Plan?  </a:t>
            </a:r>
          </a:p>
          <a:p>
            <a:pPr marL="171450" indent="-171450">
              <a:buFont typeface="Wingdings" pitchFamily="2" charset="2"/>
              <a:buChar char="§"/>
            </a:pPr>
            <a:r>
              <a:rPr lang="en-GB" dirty="0"/>
              <a:t>What goals have your members achieved? </a:t>
            </a:r>
          </a:p>
          <a:p>
            <a:pPr marL="171450" indent="-171450">
              <a:buFont typeface="Wingdings" pitchFamily="2" charset="2"/>
              <a:buChar char="§"/>
            </a:pPr>
            <a:r>
              <a:rPr lang="en-GB" dirty="0"/>
              <a:t>What goals has your club achieved? </a:t>
            </a:r>
          </a:p>
          <a:p>
            <a:pPr marL="171450" indent="-171450">
              <a:buFont typeface="Wingdings" pitchFamily="2" charset="2"/>
              <a:buChar char="§"/>
            </a:pPr>
            <a:r>
              <a:rPr lang="en-GB" dirty="0"/>
              <a:t>What goals have you achieved in your role as Treasurer?</a:t>
            </a:r>
          </a:p>
          <a:p>
            <a:pPr marL="171450" indent="-171450">
              <a:buFont typeface="Wingdings" pitchFamily="2" charset="2"/>
              <a:buChar char="§"/>
            </a:pPr>
            <a:r>
              <a:rPr lang="en-GB" dirty="0"/>
              <a:t>Where are we now? </a:t>
            </a:r>
          </a:p>
          <a:p>
            <a:endParaRPr lang="en-GB" dirty="0"/>
          </a:p>
          <a:p>
            <a:pPr marL="0" indent="0">
              <a:buNone/>
            </a:pPr>
            <a:r>
              <a:rPr lang="en-GB" b="1" dirty="0"/>
              <a:t>(Note: </a:t>
            </a:r>
            <a:r>
              <a:rPr lang="en-GB" dirty="0"/>
              <a:t>In this section, it is advisable to write down valuable contributions from attendees to discuss later, time permitting.)</a:t>
            </a:r>
          </a:p>
          <a:p>
            <a:pPr marL="0" indent="0">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dirty="0"/>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5159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21 minutes of 60-minute session/21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(Ask) </a:t>
            </a:r>
            <a:r>
              <a:rPr lang="en-US" dirty="0"/>
              <a:t>What are your club’s successes? </a:t>
            </a:r>
            <a:r>
              <a:rPr lang="en-GB" sz="1200" kern="1200" dirty="0">
                <a:solidFill>
                  <a:schemeClr val="tx1"/>
                </a:solidFill>
                <a:effectLst/>
                <a:latin typeface="Arial" panose="020B0604020202020204" pitchFamily="34" charset="0"/>
                <a:ea typeface="+mn-ea"/>
                <a:cs typeface="Arial" panose="020B0604020202020204" pitchFamily="34" charset="0"/>
              </a:rPr>
              <a:t>How have you contributed to one or more successes in your club as</a:t>
            </a:r>
            <a:r>
              <a:rPr lang="en-US" sz="1200" kern="1200" dirty="0">
                <a:solidFill>
                  <a:schemeClr val="tx1"/>
                </a:solidFill>
                <a:effectLst/>
                <a:latin typeface="Arial" panose="020B0604020202020204" pitchFamily="34" charset="0"/>
                <a:ea typeface="+mn-ea"/>
                <a:cs typeface="Arial" panose="020B0604020202020204" pitchFamily="34" charset="0"/>
              </a:rPr>
              <a:t> </a:t>
            </a:r>
            <a:r>
              <a:rPr lang="en-US" dirty="0"/>
              <a:t>Treasurer?</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5433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685800" y="3551583"/>
            <a:ext cx="5486400" cy="5287617"/>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23 minutes of 60-minute session/24 minutes of a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 </a:t>
            </a: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are your club’s challenges </a:t>
            </a:r>
            <a:r>
              <a:rPr lang="en-US" sz="1100" dirty="0"/>
              <a:t>from your perspective as Club Treasurer</a:t>
            </a:r>
            <a:r>
              <a:rPr lang="en-GB" sz="1100" kern="1200" dirty="0">
                <a:solidFill>
                  <a:schemeClr val="tx1"/>
                </a:solidFill>
                <a:effectLst/>
                <a:latin typeface="Arial" panose="020B0604020202020204" pitchFamily="34" charset="0"/>
                <a:ea typeface="+mn-ea"/>
                <a:cs typeface="Arial" panose="020B0604020202020204" pitchFamily="34" charset="0"/>
              </a:rPr>
              <a:t>?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challenges have you faced as Club Treasurer?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If you could improve one aspect of your role as Treasurer, what would it be?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lessons have you learned from anything that has not worked well in your role as Treasurer? </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Other questions to ask to gain more specific answers, time permitting:</a:t>
            </a:r>
          </a:p>
          <a:p>
            <a:r>
              <a:rPr lang="en-GB" sz="1100" kern="1200" dirty="0">
                <a:solidFill>
                  <a:schemeClr val="tx1"/>
                </a:solidFill>
                <a:effectLst/>
                <a:latin typeface="Arial" panose="020B0604020202020204" pitchFamily="34" charset="0"/>
                <a:ea typeface="+mn-ea"/>
                <a:cs typeface="Arial" panose="020B0604020202020204" pitchFamily="34" charset="0"/>
              </a:rPr>
              <a:t>What are obstacles to progress?</a:t>
            </a:r>
          </a:p>
          <a:p>
            <a:r>
              <a:rPr lang="en-GB" sz="1100" kern="1200" dirty="0">
                <a:solidFill>
                  <a:schemeClr val="tx1"/>
                </a:solidFill>
                <a:effectLst/>
                <a:latin typeface="Arial" panose="020B0604020202020204" pitchFamily="34" charset="0"/>
                <a:ea typeface="+mn-ea"/>
                <a:cs typeface="Arial" panose="020B0604020202020204" pitchFamily="34" charset="0"/>
              </a:rPr>
              <a:t>How would you rate the quality of your club meetings?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How well are members are not progressing in Pathways?</a:t>
            </a:r>
          </a:p>
          <a:p>
            <a:r>
              <a:rPr lang="en-GB" sz="1100" kern="1200" dirty="0">
                <a:solidFill>
                  <a:schemeClr val="tx1"/>
                </a:solidFill>
                <a:effectLst/>
                <a:latin typeface="Arial" panose="020B0604020202020204" pitchFamily="34" charset="0"/>
                <a:ea typeface="+mn-ea"/>
                <a:cs typeface="Arial" panose="020B0604020202020204" pitchFamily="34" charset="0"/>
              </a:rPr>
              <a:t>How many new members have joined your club since July 1?</a:t>
            </a:r>
          </a:p>
          <a:p>
            <a:r>
              <a:rPr lang="en-GB" sz="1100" kern="1200" dirty="0">
                <a:solidFill>
                  <a:schemeClr val="tx1"/>
                </a:solidFill>
                <a:effectLst/>
                <a:latin typeface="Arial" panose="020B0604020202020204" pitchFamily="34" charset="0"/>
                <a:ea typeface="+mn-ea"/>
                <a:cs typeface="Arial" panose="020B0604020202020204" pitchFamily="34" charset="0"/>
              </a:rPr>
              <a:t>How many members did not renew during the Sep/Oct renewals?</a:t>
            </a:r>
          </a:p>
          <a:p>
            <a:r>
              <a:rPr lang="en-GB" sz="1100" kern="1200" dirty="0">
                <a:solidFill>
                  <a:schemeClr val="tx1"/>
                </a:solidFill>
                <a:effectLst/>
                <a:latin typeface="Arial" panose="020B0604020202020204" pitchFamily="34" charset="0"/>
                <a:ea typeface="+mn-ea"/>
                <a:cs typeface="Arial" panose="020B0604020202020204" pitchFamily="34" charset="0"/>
              </a:rPr>
              <a:t>Does the Club Success Plan need to be amended?</a:t>
            </a:r>
          </a:p>
          <a:p>
            <a:r>
              <a:rPr lang="en-GB" sz="1100" kern="1200" dirty="0">
                <a:solidFill>
                  <a:schemeClr val="tx1"/>
                </a:solidFill>
                <a:effectLst/>
                <a:latin typeface="Arial" panose="020B0604020202020204" pitchFamily="34" charset="0"/>
                <a:ea typeface="+mn-ea"/>
                <a:cs typeface="Arial" panose="020B0604020202020204" pitchFamily="34" charset="0"/>
              </a:rPr>
              <a:t>Are there any challenges within the Executive Committee?</a:t>
            </a:r>
          </a:p>
          <a:p>
            <a:pPr marL="0" indent="0">
              <a:buNone/>
            </a:pPr>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onsite training</a:t>
            </a:r>
            <a:r>
              <a:rPr lang="en-US" sz="1100"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8883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a:cs typeface="Arial"/>
              </a:rPr>
              <a:t>Time on slide: 2 minutes/3 minutes</a:t>
            </a:r>
          </a:p>
          <a:p>
            <a:pPr marL="0" indent="0">
              <a:buNone/>
            </a:pPr>
            <a:r>
              <a:rPr lang="en-GB" sz="1200" b="1" kern="1200" dirty="0">
                <a:solidFill>
                  <a:schemeClr val="tx1"/>
                </a:solidFill>
                <a:effectLst/>
                <a:latin typeface="Arial"/>
                <a:cs typeface="Arial"/>
              </a:rPr>
              <a:t>Elapsed time: 25 minutes of 60-minute session/27 minutes of a 75-minute session</a:t>
            </a:r>
            <a:endParaRPr lang="en-GB" sz="1200" kern="1200" dirty="0">
              <a:solidFill>
                <a:schemeClr val="tx1"/>
              </a:solidFill>
              <a:effectLst/>
              <a:latin typeface="Arial"/>
              <a:cs typeface="Arial"/>
            </a:endParaRPr>
          </a:p>
          <a:p>
            <a:pPr marL="0" indent="0">
              <a:buNone/>
            </a:pPr>
            <a:br>
              <a:rPr lang="en-GB" sz="1200" kern="1200" dirty="0">
                <a:effectLst/>
                <a:latin typeface="Arial" panose="020B0604020202020204" pitchFamily="34" charset="0"/>
                <a:cs typeface="Arial" panose="020B0604020202020204" pitchFamily="34" charset="0"/>
              </a:rPr>
            </a:br>
            <a:r>
              <a:rPr lang="en-GB" sz="1200" b="1" kern="1200" dirty="0">
                <a:solidFill>
                  <a:schemeClr val="tx1"/>
                </a:solidFill>
                <a:effectLst/>
                <a:latin typeface="Arial"/>
                <a:cs typeface="Arial"/>
              </a:rPr>
              <a:t>Facilitator Notes:</a:t>
            </a:r>
          </a:p>
          <a:p>
            <a:pPr marL="0" indent="0">
              <a:buNone/>
            </a:pPr>
            <a:r>
              <a:rPr lang="en-GB" sz="1200" b="1" kern="1200" dirty="0">
                <a:solidFill>
                  <a:schemeClr val="tx1"/>
                </a:solidFill>
                <a:effectLst/>
                <a:latin typeface="Arial"/>
                <a:cs typeface="Arial"/>
              </a:rPr>
              <a:t>(Say) </a:t>
            </a:r>
            <a:r>
              <a:rPr lang="en-GB" sz="1200" kern="1200" dirty="0">
                <a:solidFill>
                  <a:schemeClr val="tx1"/>
                </a:solidFill>
                <a:effectLst/>
                <a:latin typeface="Arial"/>
                <a:cs typeface="Arial"/>
              </a:rPr>
              <a:t>The end of the Toastmasters year on June 30 is fast approaching. There is still time to resolve any issues identified earlier in this session. </a:t>
            </a:r>
          </a:p>
          <a:p>
            <a:pPr marL="171450" indent="-171450"/>
            <a:r>
              <a:rPr lang="en-GB" sz="1200" kern="1200" dirty="0">
                <a:solidFill>
                  <a:schemeClr val="tx1"/>
                </a:solidFill>
                <a:effectLst/>
                <a:latin typeface="Arial"/>
                <a:cs typeface="Arial"/>
              </a:rPr>
              <a:t>Where is your club going?</a:t>
            </a:r>
          </a:p>
          <a:p>
            <a:pPr marL="171450" indent="-171450"/>
            <a:r>
              <a:rPr lang="en-GB" sz="1200" kern="1200" dirty="0">
                <a:solidFill>
                  <a:schemeClr val="tx1"/>
                </a:solidFill>
                <a:effectLst/>
                <a:latin typeface="Arial"/>
                <a:cs typeface="Arial"/>
              </a:rPr>
              <a:t>How is your club tracking toward the goals in the Distinguished Club Program? </a:t>
            </a:r>
          </a:p>
          <a:p>
            <a:pPr marL="171450" indent="-171450"/>
            <a:r>
              <a:rPr lang="en-GB" sz="1200" kern="1200" dirty="0">
                <a:solidFill>
                  <a:schemeClr val="tx1"/>
                </a:solidFill>
                <a:effectLst/>
                <a:latin typeface="Arial"/>
                <a:cs typeface="Arial"/>
              </a:rPr>
              <a:t>Are your members achieving their individual goals? </a:t>
            </a:r>
          </a:p>
          <a:p>
            <a:pPr marL="171450" indent="-171450"/>
            <a:r>
              <a:rPr lang="en-GB" sz="1200" kern="1200" dirty="0">
                <a:solidFill>
                  <a:schemeClr val="tx1"/>
                </a:solidFill>
                <a:effectLst/>
                <a:latin typeface="Arial"/>
                <a:cs typeface="Arial"/>
              </a:rPr>
              <a:t>What do you need to do as </a:t>
            </a:r>
            <a:r>
              <a:rPr lang="en-GB" sz="1200" kern="1200" dirty="0">
                <a:solidFill>
                  <a:srgbClr val="FF0000"/>
                </a:solidFill>
                <a:effectLst/>
                <a:highlight>
                  <a:srgbClr val="FFFF00"/>
                </a:highlight>
                <a:latin typeface="Arial"/>
                <a:cs typeface="Arial"/>
              </a:rPr>
              <a:t>Club </a:t>
            </a:r>
            <a:r>
              <a:rPr lang="en-GB" dirty="0">
                <a:solidFill>
                  <a:srgbClr val="FF0000"/>
                </a:solidFill>
                <a:highlight>
                  <a:srgbClr val="FFFF00"/>
                </a:highlight>
                <a:latin typeface="Arial"/>
                <a:cs typeface="Arial"/>
              </a:rPr>
              <a:t>Treasurer</a:t>
            </a:r>
            <a:r>
              <a:rPr lang="en-GB" dirty="0">
                <a:solidFill>
                  <a:srgbClr val="000000"/>
                </a:solidFill>
                <a:highlight>
                  <a:srgbClr val="FFFF00"/>
                </a:highlight>
                <a:latin typeface="Arial"/>
                <a:cs typeface="Arial"/>
              </a:rPr>
              <a:t> </a:t>
            </a:r>
            <a:r>
              <a:rPr lang="en-GB" sz="1200" kern="1200" dirty="0">
                <a:solidFill>
                  <a:schemeClr val="tx1"/>
                </a:solidFill>
                <a:effectLst/>
                <a:latin typeface="Arial"/>
                <a:cs typeface="Arial"/>
              </a:rPr>
              <a:t>to support your club in achieving its DCP goals by year-end?</a:t>
            </a:r>
          </a:p>
          <a:p>
            <a:pPr marL="0" inden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a:cs typeface="Arial"/>
              </a:rPr>
              <a:t>(For online training</a:t>
            </a:r>
            <a:r>
              <a:rPr lang="en-US" dirty="0">
                <a:latin typeface="Arial"/>
                <a:cs typeface="Arial"/>
              </a:rPr>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Arial"/>
                <a:cs typeface="Arial"/>
              </a:rPr>
              <a:t>For onsite training</a:t>
            </a:r>
            <a:r>
              <a:rPr lang="en-US" dirty="0">
                <a:latin typeface="Arial"/>
                <a:cs typeface="Arial"/>
              </a:rPr>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459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25.5 minutes of 60-minute session/27.5 minutes of a 75-minute session</a:t>
            </a:r>
          </a:p>
          <a:p>
            <a:pPr marL="0" indent="0">
              <a:buNone/>
            </a:pPr>
            <a:br>
              <a:rPr lang="en-GB" sz="1200" b="1"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US" dirty="0"/>
              <a:t>We defined Root Cause Analysis (RCA) in General Session Part 1. By using RCA, club officers can clearly define and address the root causes of issues facing their club, not just the symptoms. </a:t>
            </a:r>
            <a:r>
              <a:rPr lang="en-GB" sz="1200" kern="1200" dirty="0">
                <a:solidFill>
                  <a:schemeClr val="tx1"/>
                </a:solidFill>
                <a:effectLst/>
                <a:latin typeface="Arial" panose="020B0604020202020204" pitchFamily="34" charset="0"/>
                <a:ea typeface="+mn-ea"/>
                <a:cs typeface="Arial" panose="020B0604020202020204" pitchFamily="34" charset="0"/>
              </a:rPr>
              <a:t>We will use the 5 Whys problem-solving technique explained in General Session Part 1 to identify the root causes and root solutions for club problems in the following example and in our case studies today. It is important to identify the root cause of a club’s problem. Failure to do so may result in time, effort, and money being spent on the wrong solution. Then the problem remains unsolved because the real root cause of the problem was not identified and only symptoms were treated.</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16168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1675" y="527050"/>
            <a:ext cx="5540375" cy="31178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dirty="0">
                <a:latin typeface="Arial" panose="020B0604020202020204" pitchFamily="34" charset="0"/>
                <a:cs typeface="Arial" panose="020B0604020202020204" pitchFamily="34" charset="0"/>
              </a:rPr>
              <a:t>Time on slide: 0.5 minutes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Elapsed time: 26 minutes of 60-minute session/28 minutes of a 75-minute session</a:t>
            </a:r>
          </a:p>
          <a:p>
            <a:pPr marL="0" indent="0">
              <a:buNone/>
            </a:pPr>
            <a:endParaRPr lang="en-GB" sz="1200" b="0" dirty="0">
              <a:latin typeface="Arial" panose="020B0604020202020204" pitchFamily="34" charset="0"/>
              <a:cs typeface="Arial" panose="020B0604020202020204" pitchFamily="34" charset="0"/>
            </a:endParaRPr>
          </a:p>
          <a:p>
            <a:pPr marL="0" indent="0">
              <a:buNone/>
            </a:pPr>
            <a:r>
              <a:rPr lang="en-GB" sz="1200" b="1" dirty="0">
                <a:latin typeface="Arial" panose="020B0604020202020204" pitchFamily="34" charset="0"/>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5 Whys problem-solving technique includes: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Define the problem. Problem Statement: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Ask ‘WHY’ five times to drill down to the root causes.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Write one clear answer for each ‘WHY’</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Summarize the root cause(s) identified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Recommend one to two corrective actions, the root solutions </a:t>
            </a: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fld id="{1C54B805-CDAB-3A40-8111-AB777D1FAB7A}" type="slidenum">
              <a:rPr kumimoji="0" lang="en-US" sz="1800" b="0" i="0" u="none" strike="noStrike" kern="0" cap="none" spc="0" normalizeH="0" baseline="0" noProof="0" smtClean="0">
                <a:ln>
                  <a:noFill/>
                </a:ln>
                <a:solidFill>
                  <a:srgbClr val="333333"/>
                </a:solidFill>
                <a:effectLst/>
                <a:uLnTx/>
                <a:uFillTx/>
                <a:latin typeface="Helvetica"/>
                <a:ea typeface="+mn-ea"/>
                <a:cs typeface="Helvetica"/>
                <a:sym typeface="Helvetica"/>
              </a:rPr>
              <a:pPr marL="0" marR="0" lvl="0" indent="0" algn="l" defTabSz="914400" rtl="0" eaLnBrk="1" fontAlgn="auto" latinLnBrk="0" hangingPunct="0">
                <a:lnSpc>
                  <a:spcPct val="100000"/>
                </a:lnSpc>
                <a:spcBef>
                  <a:spcPts val="0"/>
                </a:spcBef>
                <a:spcAft>
                  <a:spcPts val="0"/>
                </a:spcAft>
                <a:buClrTx/>
                <a:buSzTx/>
                <a:buFontTx/>
                <a:buNone/>
                <a:tabLst/>
                <a:defRPr/>
              </a:pPr>
              <a:t>25</a:t>
            </a:fld>
            <a:endParaRPr kumimoji="0" lang="en-US" sz="1800" b="0" i="0" u="none" strike="noStrike" kern="0" cap="none" spc="0" normalizeH="0" baseline="0" noProof="0">
              <a:ln>
                <a:noFill/>
              </a:ln>
              <a:solidFill>
                <a:srgbClr val="333333"/>
              </a:solidFill>
              <a:effectLst/>
              <a:uLnTx/>
              <a:uFillTx/>
              <a:latin typeface="Helvetica"/>
              <a:ea typeface="+mn-ea"/>
              <a:cs typeface="Helvetica"/>
              <a:sym typeface="Helvetica"/>
            </a:endParaRPr>
          </a:p>
        </p:txBody>
      </p:sp>
    </p:spTree>
    <p:extLst>
      <p:ext uri="{BB962C8B-B14F-4D97-AF65-F5344CB8AC3E}">
        <p14:creationId xmlns:p14="http://schemas.microsoft.com/office/powerpoint/2010/main" val="1367782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596348" y="3551583"/>
            <a:ext cx="5618922" cy="5133630"/>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session/30 minutes of a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tx1"/>
                </a:solidFill>
                <a:effectLst/>
                <a:latin typeface="Arial" panose="020B0604020202020204" pitchFamily="34" charset="0"/>
                <a:ea typeface="+mn-ea"/>
                <a:cs typeface="Arial" panose="020B0604020202020204" pitchFamily="34" charset="0"/>
              </a:rPr>
              <a:t>(Read the Problem Statement and then work through this example with the participants to find the root cause and root solution(s).)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tx1"/>
                </a:solidFill>
                <a:effectLst/>
                <a:latin typeface="Arial" panose="020B0604020202020204" pitchFamily="34" charset="0"/>
                <a:ea typeface="+mn-ea"/>
                <a:cs typeface="Arial" panose="020B0604020202020204" pitchFamily="34" charset="0"/>
              </a:rPr>
              <a:t>(Ask) </a:t>
            </a:r>
            <a:r>
              <a:rPr lang="en-GB" sz="1100" kern="1200" dirty="0">
                <a:solidFill>
                  <a:schemeClr val="tx1"/>
                </a:solidFill>
                <a:effectLst/>
                <a:latin typeface="Arial" panose="020B0604020202020204" pitchFamily="34" charset="0"/>
                <a:ea typeface="+mn-ea"/>
                <a:cs typeface="Arial" panose="020B0604020202020204" pitchFamily="34" charset="0"/>
              </a:rPr>
              <a:t>What are “5 Why” questions we should ask to find the root cause of the problem statement on this slide? (</a:t>
            </a:r>
            <a:r>
              <a:rPr lang="en-GB" sz="1100" b="1" kern="1200" dirty="0">
                <a:solidFill>
                  <a:schemeClr val="tx1"/>
                </a:solidFill>
                <a:effectLst/>
                <a:latin typeface="Arial" panose="020B0604020202020204" pitchFamily="34" charset="0"/>
                <a:ea typeface="+mn-ea"/>
                <a:cs typeface="Arial" panose="020B0604020202020204" pitchFamily="34" charset="0"/>
              </a:rPr>
              <a:t>Emphasize</a:t>
            </a:r>
            <a:r>
              <a:rPr lang="en-GB" sz="1100" kern="1200" dirty="0">
                <a:solidFill>
                  <a:schemeClr val="tx1"/>
                </a:solidFill>
                <a:effectLst/>
                <a:latin typeface="Arial" panose="020B0604020202020204" pitchFamily="34" charset="0"/>
                <a:ea typeface="+mn-ea"/>
                <a:cs typeface="Arial" panose="020B0604020202020204" pitchFamily="34" charset="0"/>
              </a:rPr>
              <a:t> that users should keep asking “Why?” until one or more root causes are identified. Circularity can be a problem when using this method, so explain that rephrasing the cause can help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Why statement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onsite training</a:t>
            </a:r>
            <a:r>
              <a:rPr lang="en-US" sz="1100" dirty="0"/>
              <a:t>, ask them to raise their hands and again limit them to one Why statement to have time for multiple responses. Then share the responses on the slide.)</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kern="1200" dirty="0">
                <a:solidFill>
                  <a:schemeClr val="tx1"/>
                </a:solidFill>
                <a:effectLst/>
                <a:latin typeface="Arial" panose="020B0604020202020204" pitchFamily="34" charset="0"/>
                <a:ea typeface="+mn-ea"/>
                <a:cs typeface="Arial" panose="020B0604020202020204" pitchFamily="34" charset="0"/>
              </a:rPr>
              <a:t>(Each of the why statements will have a series of follow-on questions i.e. Because spending more than what is earned, is a statement of fact, but why is this happening? Is it because the club is spending unreasonably or because income is too low? If it is the second, is it because membership is not high enough or because fees are at a level that is too low to cover club expenses even with a higher level of membership?)</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77285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29 minutes of 60-minute session/31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club treasurers to list the root cause and then 1 to 3 corrective actions that become the root solution(s). Share the examples below, only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 (of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has no financial budgeting or financial reconciliation process in place.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 (for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Create a budget based on current expenses and current membership. Calculate the monthly membership fees (Toastmasters International dues plus local club expenses) required to regain financial stability. Present budget to the Executive Committee for approval and then to the club for their approval.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59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 of 60-minute session/32 minutes of 75-minute session</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kern="1200" dirty="0">
                <a:solidFill>
                  <a:schemeClr val="tx1"/>
                </a:solidFill>
                <a:effectLst/>
                <a:latin typeface="Arial" panose="020B0604020202020204" pitchFamily="34" charset="0"/>
                <a:ea typeface="+mn-ea"/>
                <a:cs typeface="Arial" panose="020B0604020202020204" pitchFamily="34" charset="0"/>
              </a:rPr>
              <a:t>(A total of 8 case studies are available, but facilitators should decide which of these they will use on the day of the training. For a 60-minute training, there will only be time for one or two case studies. For a 75-minute training, there should be time for at least two, maybe three.)</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goal of the following case studies is to identify the possible root causes and develop root solutions, using the 5 Whys problem-solving root cause analysis technique.</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39653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lgn="l">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lgn="l">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lgn="l">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lgn="l">
              <a:buNone/>
            </a:pPr>
            <a:r>
              <a:rPr lang="en-GB" sz="1200" b="1" kern="120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b="1"/>
              <a:t>(Show</a:t>
            </a:r>
            <a:r>
              <a:rPr lang="en-GB"/>
              <a:t> the list of case studies and either </a:t>
            </a:r>
            <a:r>
              <a:rPr lang="en-GB" b="1"/>
              <a:t>select</a:t>
            </a:r>
            <a:r>
              <a:rPr lang="en-GB"/>
              <a:t> one or more of the case studies yourself or ask the participants to quickly choose their top three based on the case studies that are relevant to the participants’ “where are we now, successes, challenges, and where are we going” discussions. Then have participants identify the root causes of the club’s problems in the case studies and the root solutions, using the 5 Whys problem-solving technique. </a:t>
            </a:r>
            <a:r>
              <a:rPr lang="en-US"/>
              <a:t>Each case study could take 10 to 15 minutes to create the 5 Whys statements, identify root causes, and determine root solutions. </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Note</a:t>
            </a:r>
            <a:r>
              <a:rPr lang="en-GB"/>
              <a:t>: Each case study is one slide, but the case study slide is followed by a slide with example 5 Whys statements and another slide with a potential root cause and root solutions. Only use the 5 Whys slide and root cause/root solutions slides, if needed.)</a:t>
            </a:r>
          </a:p>
          <a:p>
            <a:pPr marL="0" indent="0" algn="l">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4921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br>
              <a:rPr lang="en-GB" sz="1200" b="1" kern="1200">
                <a:solidFill>
                  <a:schemeClr val="tx1"/>
                </a:solidFill>
                <a:effectLst/>
                <a:latin typeface="Arial" panose="020B0604020202020204" pitchFamily="34" charset="0"/>
                <a:ea typeface="+mn-ea"/>
                <a:cs typeface="Arial" panose="020B0604020202020204" pitchFamily="34" charset="0"/>
              </a:rPr>
            </a:b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9289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lang="en-US"/>
              <a:t>(Only </a:t>
            </a:r>
            <a:r>
              <a:rPr lang="en-US" b="1"/>
              <a:t>show</a:t>
            </a:r>
            <a:r>
              <a:rPr lang="en-US"/>
              <a:t> this slide, if needed, after the participants have developed their own 5 Why Analysis, Root Cause, and Root Solutions.)</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2600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a:t>(</a:t>
            </a:r>
            <a:r>
              <a:rPr lang="en-US" b="1"/>
              <a:t>Show</a:t>
            </a:r>
            <a:r>
              <a:rPr lang="en-US"/>
              <a:t> this slide only after participants have produced their own 5 Whys analysis.</a:t>
            </a:r>
          </a:p>
          <a:p>
            <a:r>
              <a:rPr lang="en-US"/>
              <a:t>Emphasize that venue security is a strategic risk, not an operational detail.</a:t>
            </a:r>
          </a:p>
          <a:p>
            <a:r>
              <a:rPr lang="en-US"/>
              <a:t>Reinforce that the club relied on “founder knowledge” instead of documented processes.</a:t>
            </a:r>
          </a:p>
          <a:p>
            <a:r>
              <a:rPr lang="en-US"/>
              <a:t>Encourage the Treasurers to open a bank account and maintain multiple signatories.</a:t>
            </a:r>
          </a:p>
          <a:p>
            <a:r>
              <a:rPr lang="en-US"/>
              <a:t>Invite participants to share examples of alternative venues they’ve used or negotiated.</a:t>
            </a:r>
          </a:p>
          <a:p>
            <a:endParaRPr lang="en-US"/>
          </a:p>
          <a:p>
            <a:pPr marL="0" indent="0">
              <a:buNone/>
            </a:pPr>
            <a:r>
              <a:rPr lang="en-US" b="1"/>
              <a:t>Summary</a:t>
            </a:r>
          </a:p>
          <a:p>
            <a:pPr marL="0" indent="0">
              <a:buNone/>
            </a:pPr>
            <a:r>
              <a:rPr lang="en-US"/>
              <a:t>Financial resilience begins with planning, documentation, and basic financial infrastructure — not with relying on a single free venue.)</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2254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84177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lgn="l">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lgn="l">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a:t>(Only </a:t>
            </a:r>
            <a:r>
              <a:rPr lang="en-US" b="1"/>
              <a:t>show</a:t>
            </a:r>
            <a:r>
              <a:rPr lang="en-US"/>
              <a:t> this slide, if needed, after the participants have developed their own 5 Why Analysis, Root Cause, and Root Solutions.)</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49128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a:t>(</a:t>
            </a:r>
            <a:r>
              <a:rPr lang="en-US" b="1"/>
              <a:t>Show</a:t>
            </a:r>
            <a:r>
              <a:rPr lang="en-US"/>
              <a:t> this slide only after participants complete their own 5 Whys analysis.</a:t>
            </a:r>
            <a:endParaRPr lang="en-GB" sz="1200" kern="1200">
              <a:solidFill>
                <a:schemeClr val="tx1"/>
              </a:solidFill>
              <a:effectLst/>
              <a:latin typeface="Arial" panose="020B0604020202020204" pitchFamily="34" charset="0"/>
              <a:ea typeface="+mn-ea"/>
              <a:cs typeface="Arial" panose="020B0604020202020204" pitchFamily="34" charset="0"/>
            </a:endParaRPr>
          </a:p>
          <a:p>
            <a:pPr marL="171450" lvl="0" indent="-171450"/>
            <a:r>
              <a:rPr lang="en-GB" sz="1200" kern="1200">
                <a:solidFill>
                  <a:schemeClr val="tx1"/>
                </a:solidFill>
                <a:effectLst/>
                <a:latin typeface="Arial" panose="020B0604020202020204" pitchFamily="34" charset="0"/>
                <a:ea typeface="+mn-ea"/>
                <a:cs typeface="Arial" panose="020B0604020202020204" pitchFamily="34" charset="0"/>
              </a:rPr>
              <a:t>Emphasize that “affordable = valuable” is a common misconception in clubs.</a:t>
            </a:r>
          </a:p>
          <a:p>
            <a:pPr marL="171450" lvl="0" indent="-171450"/>
            <a:r>
              <a:rPr lang="en-GB" sz="1200" kern="1200">
                <a:solidFill>
                  <a:schemeClr val="tx1"/>
                </a:solidFill>
                <a:effectLst/>
                <a:latin typeface="Arial" panose="020B0604020202020204" pitchFamily="34" charset="0"/>
                <a:ea typeface="+mn-ea"/>
                <a:cs typeface="Arial" panose="020B0604020202020204" pitchFamily="34" charset="0"/>
              </a:rPr>
              <a:t>Reinforce that dues increases are not about being expensive — they’re about being sustainable.</a:t>
            </a:r>
          </a:p>
          <a:p>
            <a:pPr marL="171450" lvl="0" indent="-171450"/>
            <a:r>
              <a:rPr lang="en-GB" sz="1200" kern="1200">
                <a:solidFill>
                  <a:schemeClr val="tx1"/>
                </a:solidFill>
                <a:effectLst/>
                <a:latin typeface="Arial" panose="020B0604020202020204" pitchFamily="34" charset="0"/>
                <a:ea typeface="+mn-ea"/>
                <a:cs typeface="Arial" panose="020B0604020202020204" pitchFamily="34" charset="0"/>
              </a:rPr>
              <a:t>Encourage the Treasurers to use simple financial tools (break‑even calculation, monthly cost tracking) to explain decisions.</a:t>
            </a:r>
          </a:p>
          <a:p>
            <a:pPr marL="171450" lvl="0" indent="-171450"/>
            <a:r>
              <a:rPr lang="en-GB" sz="1200" kern="1200">
                <a:solidFill>
                  <a:schemeClr val="tx1"/>
                </a:solidFill>
                <a:effectLst/>
                <a:latin typeface="Arial" panose="020B0604020202020204" pitchFamily="34" charset="0"/>
                <a:ea typeface="+mn-ea"/>
                <a:cs typeface="Arial" panose="020B0604020202020204" pitchFamily="34" charset="0"/>
              </a:rPr>
              <a:t>Invite participants to reflect on how their club communicates value to members.</a:t>
            </a:r>
          </a:p>
          <a:p>
            <a:pPr marL="0" indent="0">
              <a:buNone/>
            </a:pPr>
            <a:endParaRPr lang="en-GB" sz="1200"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Summary</a:t>
            </a:r>
          </a:p>
          <a:p>
            <a:pPr marL="0" indent="0">
              <a:buNone/>
            </a:pPr>
            <a:r>
              <a:rPr lang="en-GB" sz="1200" kern="1200">
                <a:solidFill>
                  <a:schemeClr val="tx1"/>
                </a:solidFill>
                <a:effectLst/>
                <a:latin typeface="Arial" panose="020B0604020202020204" pitchFamily="34" charset="0"/>
                <a:ea typeface="+mn-ea"/>
                <a:cs typeface="Arial" panose="020B0604020202020204" pitchFamily="34" charset="0"/>
              </a:rPr>
              <a:t>Financial stability improves when clubs define value through meeting quality and sustainability, not through keeping dues artificially low.)</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88643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r>
              <a:rPr lang="en-GB" sz="1050" b="1">
                <a:latin typeface="Arial" panose="020B0604020202020204" pitchFamily="34" charset="0"/>
                <a:cs typeface="Arial" panose="020B0604020202020204" pitchFamily="34" charset="0"/>
              </a:rPr>
              <a:t>Time for Case Studies: 20 minutes/30 minutes</a:t>
            </a:r>
          </a:p>
          <a:p>
            <a:pPr marL="0" indent="0">
              <a:buFontTx/>
              <a:buNone/>
            </a:pPr>
            <a:r>
              <a:rPr lang="en-GB" sz="1050" b="1">
                <a:latin typeface="Arial" panose="020B0604020202020204" pitchFamily="34" charset="0"/>
                <a:cs typeface="Arial" panose="020B0604020202020204" pitchFamily="34" charset="0"/>
              </a:rPr>
              <a:t>Elapsed time AFTER Case Studies: 50 minutes of 60-minute session/62 minutes of 75-minute session</a:t>
            </a:r>
          </a:p>
          <a:p>
            <a:pPr marL="0" indent="0">
              <a:buFontTx/>
              <a:buNone/>
            </a:pPr>
            <a:endParaRPr lang="en-GB" sz="1600" b="1">
              <a:latin typeface="Arial" panose="020B0604020202020204" pitchFamily="34" charset="0"/>
              <a:cs typeface="Arial" panose="020B0604020202020204" pitchFamily="34" charset="0"/>
            </a:endParaRPr>
          </a:p>
          <a:p>
            <a:pPr marL="0" indent="0">
              <a:buFontTx/>
              <a:buNone/>
            </a:pPr>
            <a:r>
              <a:rPr lang="en-GB" sz="1400" b="1">
                <a:latin typeface="Arial" panose="020B0604020202020204" pitchFamily="34" charset="0"/>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pPr marL="0" indent="0">
              <a:buFontTx/>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3123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lang="en-US"/>
              <a:t>(Only </a:t>
            </a:r>
            <a:r>
              <a:rPr lang="en-US" b="1"/>
              <a:t>show</a:t>
            </a:r>
            <a:r>
              <a:rPr lang="en-US"/>
              <a:t> this slide, if needed, after the participants have developed their own 5 Why Analysis, Root Cause, and Root Solutions.)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35732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a:t>(</a:t>
            </a:r>
            <a:r>
              <a:rPr lang="en-US" b="1"/>
              <a:t>Show</a:t>
            </a:r>
            <a:r>
              <a:rPr lang="en-US"/>
              <a:t> this slide only after participants complete their own 5 Whys analysis.</a:t>
            </a:r>
          </a:p>
          <a:p>
            <a:pPr marL="171450" indent="-171450"/>
            <a:r>
              <a:rPr lang="en-US"/>
              <a:t>Emphasize that “fun culture” often creates informal precedents that drift away from policy.</a:t>
            </a:r>
          </a:p>
          <a:p>
            <a:pPr marL="171450" indent="-171450"/>
            <a:r>
              <a:rPr lang="en-US"/>
              <a:t>Reinforce that the Treasurers must educate the club on authorized spending — many officers simply don’t know.</a:t>
            </a:r>
          </a:p>
          <a:p>
            <a:pPr marL="171450" indent="-171450"/>
            <a:r>
              <a:rPr lang="en-US"/>
              <a:t>Highlight that excess reserves should be used to improve the member experience, not reimburse personal purchases.</a:t>
            </a:r>
          </a:p>
          <a:p>
            <a:pPr marL="171450" indent="-171450"/>
            <a:r>
              <a:rPr lang="en-US"/>
              <a:t>Encourage participants to share examples of the spending in their own clubs.</a:t>
            </a:r>
          </a:p>
          <a:p>
            <a:pPr marL="0" indent="0">
              <a:buNone/>
            </a:pPr>
            <a:endParaRPr lang="en-US"/>
          </a:p>
          <a:p>
            <a:pPr marL="0" indent="0">
              <a:buNone/>
            </a:pPr>
            <a:r>
              <a:rPr lang="en-US" b="1"/>
              <a:t>Summary</a:t>
            </a:r>
          </a:p>
          <a:p>
            <a:pPr marL="0" indent="0">
              <a:buNone/>
            </a:pPr>
            <a:r>
              <a:rPr lang="en-US"/>
              <a:t>Club funds remain compliant and impactful when spending is guided by policy, transparency, and shared understanding — not by past habits or informal assumptions.)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33579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a:latin typeface="Arial" panose="020B0604020202020204" pitchFamily="34" charset="0"/>
                <a:cs typeface="Arial" panose="020B0604020202020204" pitchFamily="34" charset="0"/>
              </a:rPr>
              <a:t>Time for Case Studies: 20 minutes/30 minutes</a:t>
            </a:r>
          </a:p>
          <a:p>
            <a:pPr marL="0" indent="0">
              <a:buNone/>
            </a:pPr>
            <a:r>
              <a:rPr lang="en-GB" sz="1200" b="1">
                <a:latin typeface="Arial" panose="020B0604020202020204" pitchFamily="34" charset="0"/>
                <a:cs typeface="Arial" panose="020B0604020202020204" pitchFamily="34" charset="0"/>
              </a:rPr>
              <a:t>Elapsed time AFTER Case Studies: 50 minutes of 60-minute session/62 minutes of 75-minute session</a:t>
            </a:r>
          </a:p>
          <a:p>
            <a:pPr marL="0" indent="0">
              <a:buNone/>
            </a:pPr>
            <a:endParaRPr lang="en-GB" sz="1200" b="1">
              <a:latin typeface="Arial" panose="020B0604020202020204" pitchFamily="34" charset="0"/>
              <a:cs typeface="Arial" panose="020B0604020202020204" pitchFamily="34" charset="0"/>
            </a:endParaRPr>
          </a:p>
          <a:p>
            <a:pPr marL="0" indent="0">
              <a:buNone/>
            </a:pPr>
            <a:r>
              <a:rPr lang="en-GB" sz="1200" b="1">
                <a:latin typeface="Arial" panose="020B0604020202020204" pitchFamily="34" charset="0"/>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endParaRPr lang="en-GB"/>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83578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lang="en-US"/>
              <a:t>(Only </a:t>
            </a:r>
            <a:r>
              <a:rPr lang="en-US" b="1"/>
              <a:t>show</a:t>
            </a:r>
            <a:r>
              <a:rPr lang="en-US"/>
              <a:t> this slide, if needed, after the participants have developed their own 5 Why Analysis, Root Cause, and Root Solutions.)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6393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a:t>(</a:t>
            </a:r>
            <a:r>
              <a:rPr lang="en-US" b="1"/>
              <a:t>Show</a:t>
            </a:r>
            <a:r>
              <a:rPr lang="en-US"/>
              <a:t> this slide only after participants complete their own 5 Whys analysis.</a:t>
            </a:r>
          </a:p>
          <a:p>
            <a:pPr marL="171450" indent="-171450"/>
            <a:r>
              <a:rPr lang="en-US"/>
              <a:t>Emphasize that renewal confusion is very common in self‑pay clubs.</a:t>
            </a:r>
          </a:p>
          <a:p>
            <a:pPr marL="171450" indent="-171450"/>
            <a:r>
              <a:rPr lang="en-US"/>
              <a:t>Reinforce that members often assume self‑pay includes club dues — it does not.</a:t>
            </a:r>
          </a:p>
          <a:p>
            <a:pPr marL="171450" indent="-171450"/>
            <a:r>
              <a:rPr lang="en-US"/>
              <a:t>Encourage the Treasurers to communicate early and use onsite club meetings to renew members directly.</a:t>
            </a:r>
          </a:p>
          <a:p>
            <a:pPr marL="171450" indent="-171450"/>
            <a:r>
              <a:rPr lang="en-US"/>
              <a:t>Invite participants to share renewal strategies that work in their clubs.</a:t>
            </a:r>
          </a:p>
          <a:p>
            <a:pPr marL="0" indent="0">
              <a:buNone/>
            </a:pPr>
            <a:endParaRPr lang="en-US"/>
          </a:p>
          <a:p>
            <a:pPr marL="0" indent="0">
              <a:buNone/>
            </a:pPr>
            <a:r>
              <a:rPr lang="en-US" b="1"/>
              <a:t>Summary</a:t>
            </a:r>
          </a:p>
          <a:p>
            <a:pPr marL="0" indent="0">
              <a:buNone/>
            </a:pPr>
            <a:r>
              <a:rPr lang="en-US"/>
              <a:t>Renewals become smoother when communication is early, expectations are clear, and members are supported through simple, engaging processes.)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24788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a:latin typeface="Arial" panose="020B0604020202020204" pitchFamily="34" charset="0"/>
                <a:cs typeface="Arial" panose="020B0604020202020204" pitchFamily="34" charset="0"/>
              </a:rPr>
              <a:t>Time for Case Studies: 20 minutes/30 minutes</a:t>
            </a:r>
          </a:p>
          <a:p>
            <a:pPr marL="0" indent="0">
              <a:buNone/>
            </a:pPr>
            <a:r>
              <a:rPr lang="en-GB" sz="1200" b="1">
                <a:latin typeface="Arial" panose="020B0604020202020204" pitchFamily="34" charset="0"/>
                <a:cs typeface="Arial" panose="020B0604020202020204" pitchFamily="34" charset="0"/>
              </a:rPr>
              <a:t>Elapsed time AFTER Case Studies: 50 minutes of 60-minute session/62 minutes of 75-minute session</a:t>
            </a:r>
          </a:p>
          <a:p>
            <a:pPr marL="0" indent="0">
              <a:buNone/>
            </a:pPr>
            <a:endParaRPr lang="en-GB" sz="1200" b="1">
              <a:latin typeface="Arial" panose="020B0604020202020204" pitchFamily="34" charset="0"/>
              <a:cs typeface="Arial" panose="020B0604020202020204" pitchFamily="34" charset="0"/>
            </a:endParaRPr>
          </a:p>
          <a:p>
            <a:pPr marL="0" indent="0">
              <a:buNone/>
            </a:pPr>
            <a:r>
              <a:rPr lang="en-GB" sz="1200" b="1">
                <a:latin typeface="Arial" panose="020B0604020202020204" pitchFamily="34" charset="0"/>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446423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p>
          <a:p>
            <a:pPr marL="0" indent="0">
              <a:buNone/>
            </a:pPr>
            <a:r>
              <a:rPr lang="en-US"/>
              <a:t>(Only </a:t>
            </a:r>
            <a:r>
              <a:rPr lang="en-US" b="1"/>
              <a:t>show</a:t>
            </a:r>
            <a:r>
              <a:rPr lang="en-US"/>
              <a:t> this slide, if needed, after the participants have developed their own 5 Why Analysis, Root Cause, and Root Solutions.)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704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dirty="0"/>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dirty="0"/>
              <a:t>Facilitator Notes</a:t>
            </a:r>
          </a:p>
          <a:p>
            <a:pPr marL="0" indent="0">
              <a:buNone/>
            </a:pPr>
            <a:r>
              <a:rPr lang="en-US" dirty="0"/>
              <a:t>(</a:t>
            </a:r>
            <a:r>
              <a:rPr lang="en-US" b="1" dirty="0"/>
              <a:t>Show</a:t>
            </a:r>
            <a:r>
              <a:rPr lang="en-US" dirty="0"/>
              <a:t> this slide only after participants complete their own 5 Whys analysis.)</a:t>
            </a:r>
          </a:p>
          <a:p>
            <a:r>
              <a:rPr lang="en-US" dirty="0"/>
              <a:t>Emphasize that stable membership can hide financial fragility.</a:t>
            </a:r>
          </a:p>
          <a:p>
            <a:r>
              <a:rPr lang="en-US" dirty="0"/>
              <a:t>Reinforce that Treasurers must conduct financial projections, not just track balances.</a:t>
            </a:r>
          </a:p>
          <a:p>
            <a:r>
              <a:rPr lang="en-US" dirty="0"/>
              <a:t>Encourage the Treasurers to negotiate firmly but professionally.</a:t>
            </a:r>
          </a:p>
          <a:p>
            <a:r>
              <a:rPr lang="en-US" dirty="0"/>
              <a:t>Invite participants to share how their clubs have handled venue changes.</a:t>
            </a:r>
          </a:p>
          <a:p>
            <a:endParaRPr lang="en-US" dirty="0"/>
          </a:p>
          <a:p>
            <a:pPr marL="0" indent="0">
              <a:buNone/>
            </a:pPr>
            <a:r>
              <a:rPr lang="en-US" b="1" dirty="0"/>
              <a:t>Summary</a:t>
            </a:r>
          </a:p>
          <a:p>
            <a:pPr marL="0" indent="0">
              <a:buNone/>
            </a:pPr>
            <a:r>
              <a:rPr lang="en-US" dirty="0"/>
              <a:t>Financial resilience grows when clubs plan ahead, negotiate proactively, and align dues with real operating costs.)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26016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br>
              <a:rPr lang="en-GB" sz="1200" b="1" kern="1200">
                <a:solidFill>
                  <a:schemeClr val="tx1"/>
                </a:solidFill>
                <a:effectLst/>
                <a:latin typeface="Arial" panose="020B0604020202020204" pitchFamily="34" charset="0"/>
                <a:ea typeface="+mn-ea"/>
                <a:cs typeface="Arial" panose="020B0604020202020204" pitchFamily="34" charset="0"/>
              </a:rPr>
            </a:b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pPr marL="0" indent="0">
              <a:buNone/>
            </a:pPr>
            <a:endParaRPr lang="en-GB" sz="1200" kern="120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9468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lang="en-US"/>
              <a:t>(Only </a:t>
            </a:r>
            <a:r>
              <a:rPr lang="en-US" b="1"/>
              <a:t>show</a:t>
            </a:r>
            <a:r>
              <a:rPr lang="en-US"/>
              <a:t> this slide, if needed, after the participants have developed their own 5 Why Analysis, Root Cause, and Root Solutions.)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04791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a:t>(</a:t>
            </a:r>
            <a:r>
              <a:rPr lang="en-US" b="1"/>
              <a:t>Show</a:t>
            </a:r>
            <a:r>
              <a:rPr lang="en-US"/>
              <a:t> this slide only after participants complete their own 5 Whys analysis.</a:t>
            </a:r>
          </a:p>
          <a:p>
            <a:pPr marL="171450" indent="-171450"/>
            <a:r>
              <a:rPr lang="en-US"/>
              <a:t>Explain that legacy practices often survive long after they stop being useful.</a:t>
            </a:r>
          </a:p>
          <a:p>
            <a:pPr marL="171450" indent="-171450"/>
            <a:r>
              <a:rPr lang="en-US"/>
              <a:t>Reinforce that inconsistent fees create unfairness and confusion.</a:t>
            </a:r>
          </a:p>
          <a:p>
            <a:pPr marL="171450" indent="-171450"/>
            <a:r>
              <a:rPr lang="en-US"/>
              <a:t>Encourage Treasurers to create a simple fee grid to reduce workload.</a:t>
            </a:r>
          </a:p>
          <a:p>
            <a:pPr marL="171450" indent="-171450"/>
            <a:r>
              <a:rPr lang="en-US"/>
              <a:t>Invite participants to share how their clubs manage fees consistently.</a:t>
            </a:r>
          </a:p>
          <a:p>
            <a:pPr marL="0" indent="0">
              <a:buNone/>
            </a:pPr>
            <a:endParaRPr lang="en-US"/>
          </a:p>
          <a:p>
            <a:pPr marL="0" indent="0">
              <a:buNone/>
            </a:pPr>
            <a:r>
              <a:rPr lang="en-US" b="1"/>
              <a:t>Summary</a:t>
            </a:r>
          </a:p>
          <a:p>
            <a:pPr marL="0" indent="0">
              <a:buNone/>
            </a:pPr>
            <a:r>
              <a:rPr lang="en-US"/>
              <a:t>Consistency and clarity in fee structure reduce administrative burden and strengthen trust between members and club officers.)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0974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 </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0157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a:p>
            <a:pPr marL="0" indent="0">
              <a:buNone/>
            </a:pPr>
            <a:r>
              <a:rPr lang="en-US" dirty="0"/>
              <a:t>Note: Net +30 refers to a process where a company takes the provided invoice date and adds 30 days prior to paying the invoice. For a company with Net +30 process, the invoice should be provided by August 15</a:t>
            </a:r>
            <a:r>
              <a:rPr lang="en-US" baseline="30000" dirty="0"/>
              <a:t>th</a:t>
            </a:r>
            <a:r>
              <a:rPr lang="en-US" dirty="0"/>
              <a:t> to insure payment on September 15</a:t>
            </a:r>
            <a:r>
              <a:rPr lang="en-US" baseline="30000" dirty="0"/>
              <a:t>th</a:t>
            </a:r>
            <a:r>
              <a:rPr lang="en-US" dirty="0"/>
              <a:t> (to avoid paying at the last minute).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84816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a:t>(</a:t>
            </a:r>
            <a:r>
              <a:rPr lang="en-US" b="1"/>
              <a:t>Show</a:t>
            </a:r>
            <a:r>
              <a:rPr lang="en-US"/>
              <a:t> this slide only after participants complete their own 5 Whys analysis.)</a:t>
            </a:r>
          </a:p>
          <a:p>
            <a:pPr marL="171450" indent="-171450"/>
            <a:r>
              <a:rPr lang="en-US"/>
              <a:t>Emphasize that corporate clubs face unique administrative hurdles.</a:t>
            </a:r>
          </a:p>
          <a:p>
            <a:pPr marL="171450" indent="-171450"/>
            <a:r>
              <a:rPr lang="en-US"/>
              <a:t>Reinforce that Treasurers must learn the company’s payment timelines.</a:t>
            </a:r>
          </a:p>
          <a:p>
            <a:pPr marL="171450" indent="-171450"/>
            <a:r>
              <a:rPr lang="en-US"/>
              <a:t>Highlight that lump‑sum payments without member lists cause delays.</a:t>
            </a:r>
          </a:p>
          <a:p>
            <a:pPr marL="171450" indent="-171450"/>
            <a:r>
              <a:rPr lang="en-US"/>
              <a:t>Invite participants to share corporate club challenges.</a:t>
            </a:r>
          </a:p>
          <a:p>
            <a:pPr marL="0" indent="0">
              <a:buNone/>
            </a:pPr>
            <a:endParaRPr lang="en-US"/>
          </a:p>
          <a:p>
            <a:pPr marL="0" indent="0">
              <a:buNone/>
            </a:pPr>
            <a:r>
              <a:rPr lang="en-US" b="1"/>
              <a:t>Summary</a:t>
            </a:r>
          </a:p>
          <a:p>
            <a:pPr marL="0" indent="0">
              <a:buNone/>
            </a:pPr>
            <a:r>
              <a:rPr lang="en-US"/>
              <a:t>Corporate renewals run smoothly when Treasurers understand payment timelines, provide clear documentation, and build strong relationships with the corporate accounts payable department.)</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200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Ask</a:t>
            </a:r>
            <a:r>
              <a:rPr lang="en-GB" sz="1200" b="0" kern="1200">
                <a:solidFill>
                  <a:schemeClr val="tx1"/>
                </a:solidFill>
                <a:effectLst/>
                <a:latin typeface="Arial" panose="020B0604020202020204" pitchFamily="34" charset="0"/>
                <a:ea typeface="+mn-ea"/>
                <a:cs typeface="Arial" panose="020B0604020202020204" pitchFamily="34" charset="0"/>
              </a:rPr>
              <a:t> participants to apply the 5 Whys problem-solving technique to the case study to create their own 5 Whys statements, root cause, and root solutions. Potential 5 Whys statements, root cause and solutions are stated on the next two slides, IF needed.</a:t>
            </a:r>
          </a:p>
          <a:p>
            <a:pPr marL="0" indent="0">
              <a:buNone/>
            </a:pPr>
            <a:br>
              <a:rPr lang="en-GB" sz="1200" kern="1200">
                <a:solidFill>
                  <a:schemeClr val="tx1"/>
                </a:solidFill>
                <a:effectLst/>
                <a:latin typeface="Arial" panose="020B0604020202020204" pitchFamily="34" charset="0"/>
                <a:ea typeface="+mn-ea"/>
                <a:cs typeface="Arial" panose="020B0604020202020204" pitchFamily="34" charset="0"/>
              </a:rPr>
            </a:br>
            <a:r>
              <a:rPr lang="en-GB" sz="1200" b="1" kern="1200">
                <a:solidFill>
                  <a:schemeClr val="tx1"/>
                </a:solidFill>
                <a:effectLst/>
                <a:latin typeface="Arial" panose="020B0604020202020204" pitchFamily="34" charset="0"/>
                <a:ea typeface="+mn-ea"/>
                <a:cs typeface="Arial" panose="020B0604020202020204" pitchFamily="34" charset="0"/>
              </a:rPr>
              <a:t>NOTE</a:t>
            </a:r>
            <a:r>
              <a:rPr lang="en-GB" sz="1200" kern="1200">
                <a:solidFill>
                  <a:schemeClr val="tx1"/>
                </a:solidFill>
                <a:effectLst/>
                <a:latin typeface="Arial" panose="020B0604020202020204" pitchFamily="34" charset="0"/>
                <a:ea typeface="+mn-ea"/>
                <a:cs typeface="Arial" panose="020B0604020202020204" pitchFamily="34" charset="0"/>
              </a:rPr>
              <a:t> – This problem can be a nightmare situation for a club.)</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51</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04095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endPar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indent="0">
              <a:buNone/>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Facilitator Notes</a:t>
            </a:r>
            <a:b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br>
            <a:r>
              <a:rPr lang="en-US"/>
              <a:t>(Only </a:t>
            </a:r>
            <a:r>
              <a:rPr lang="en-US" b="1"/>
              <a:t>show</a:t>
            </a:r>
            <a:r>
              <a:rPr lang="en-US"/>
              <a:t> this slide, if needed, after the participants have developed their own 5 Why Analysis, Root Cause, and Root Solutions.)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9995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AFTER Case Studies: 50 minutes of 60-minute session/62 minutes of 75-minute session</a:t>
            </a:r>
          </a:p>
          <a:p>
            <a:pPr marL="0" indent="0">
              <a:buNone/>
            </a:pPr>
            <a:endParaRPr lang="en-US" b="1"/>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b="1"/>
              <a:t>Facilitator Notes</a:t>
            </a:r>
          </a:p>
          <a:p>
            <a:pPr marL="0" indent="0">
              <a:buNone/>
            </a:pPr>
            <a:r>
              <a:rPr lang="en-US" b="1"/>
              <a:t>(Show</a:t>
            </a:r>
            <a:r>
              <a:rPr lang="en-US"/>
              <a:t> this slide only after participants complete their own 5 Whys analysis.)</a:t>
            </a:r>
          </a:p>
          <a:p>
            <a:pPr marL="171450" indent="-171450"/>
            <a:r>
              <a:rPr lang="en-US"/>
              <a:t>Emphasize that single‑signatory accounts are a major continuity risk.</a:t>
            </a:r>
          </a:p>
          <a:p>
            <a:pPr marL="171450" indent="-171450"/>
            <a:r>
              <a:rPr lang="en-US"/>
              <a:t>Reinforce that Treasurers must be onboarded before the new term begins.</a:t>
            </a:r>
          </a:p>
          <a:p>
            <a:pPr marL="171450" indent="-171450"/>
            <a:r>
              <a:rPr lang="en-US"/>
              <a:t>Encourage Treasurers to maintain multiple signatories at all times.</a:t>
            </a:r>
          </a:p>
          <a:p>
            <a:pPr marL="171450" indent="-171450"/>
            <a:r>
              <a:rPr lang="en-US"/>
              <a:t>Invite participants to reflect on their own club’s signatory setup.</a:t>
            </a:r>
          </a:p>
          <a:p>
            <a:pPr marL="0" indent="0">
              <a:buNone/>
            </a:pPr>
            <a:endParaRPr lang="en-US"/>
          </a:p>
          <a:p>
            <a:pPr marL="0" indent="0">
              <a:buNone/>
            </a:pPr>
            <a:r>
              <a:rPr lang="en-US" b="1"/>
              <a:t>Summary</a:t>
            </a:r>
          </a:p>
          <a:p>
            <a:pPr marL="0" indent="0">
              <a:buNone/>
            </a:pPr>
            <a:r>
              <a:rPr lang="en-US"/>
              <a:t>Financial continuity depends on multiple signatories, clear onboarding, and documented processes — not on a single officer holding sole access.)</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69600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US" b="1"/>
              <a:t>Time for section: 2 minutes/3 minutes</a:t>
            </a:r>
          </a:p>
          <a:p>
            <a:pPr marL="0" indent="0">
              <a:buNone/>
            </a:pPr>
            <a:r>
              <a:rPr lang="en-US" b="1"/>
              <a:t>Elapsed time: 52 minutes for 60-minute session/65 minutes for 75-minute session</a:t>
            </a:r>
          </a:p>
          <a:p>
            <a:pPr marL="0" indent="0">
              <a:buNone/>
            </a:pPr>
            <a:br>
              <a:rPr lang="en-US" b="1"/>
            </a:br>
            <a:r>
              <a:rPr lang="en-US" b="1"/>
              <a:t>Facilitator Notes:</a:t>
            </a:r>
          </a:p>
          <a:p>
            <a:pPr marL="0" indent="0">
              <a:buNone/>
            </a:pPr>
            <a:r>
              <a:rPr lang="en-US" b="1"/>
              <a:t>(Ask) </a:t>
            </a:r>
            <a:r>
              <a:rPr lang="en-US"/>
              <a:t>What key lessons have you learned so far from serving as Club Treasurer and from this training?</a:t>
            </a:r>
          </a:p>
          <a:p>
            <a:pPr marL="0" indent="0">
              <a:buNone/>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(For online training</a:t>
            </a:r>
            <a:r>
              <a:rPr lang="en-US"/>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a:t>For onsite training</a:t>
            </a:r>
            <a:r>
              <a:rPr lang="en-US"/>
              <a:t>, ask them to raise their hands and again limit them to one sentence or less to have time for multiple responses.)</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49460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7088" y="520700"/>
            <a:ext cx="5203825" cy="2927350"/>
          </a:xfrm>
        </p:spPr>
        <p:txBody>
          <a:bodyPr/>
          <a:lstStyle/>
          <a:p>
            <a:endParaRPr lang="en-US"/>
          </a:p>
        </p:txBody>
      </p:sp>
      <p:sp>
        <p:nvSpPr>
          <p:cNvPr id="3" name="Notes Placeholder 2"/>
          <p:cNvSpPr>
            <a:spLocks noGrp="1"/>
          </p:cNvSpPr>
          <p:nvPr>
            <p:ph type="body" idx="1"/>
          </p:nvPr>
        </p:nvSpPr>
        <p:spPr>
          <a:xfrm>
            <a:off x="463825" y="3551583"/>
            <a:ext cx="5830957" cy="6692347"/>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for section: 2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54 minutes of 60-minute session/67 of 75-minute session</a:t>
            </a:r>
            <a:br>
              <a:rPr lang="en-GB" sz="1050" b="1" kern="1200" dirty="0">
                <a:solidFill>
                  <a:schemeClr val="tx1"/>
                </a:solidFill>
                <a:effectLst/>
                <a:latin typeface="Arial" panose="020B0604020202020204" pitchFamily="34" charset="0"/>
                <a:ea typeface="+mn-ea"/>
                <a:cs typeface="Arial" panose="020B0604020202020204" pitchFamily="34" charset="0"/>
              </a:rPr>
            </a:b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Ask</a:t>
            </a:r>
            <a:r>
              <a:rPr lang="en-GB" sz="1050" kern="1200" dirty="0">
                <a:solidFill>
                  <a:schemeClr val="tx1"/>
                </a:solidFill>
                <a:effectLst/>
                <a:latin typeface="Arial" panose="020B0604020202020204" pitchFamily="34" charset="0"/>
                <a:ea typeface="+mn-ea"/>
                <a:cs typeface="Arial" panose="020B0604020202020204" pitchFamily="34" charset="0"/>
              </a:rPr>
              <a:t> the questions on the slide.)</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t>(For online training</a:t>
            </a:r>
            <a:r>
              <a:rPr lang="en-US" sz="105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t>For onsite training</a:t>
            </a:r>
            <a:r>
              <a:rPr lang="en-US" sz="1050" dirty="0"/>
              <a:t>, ask them to raise their hands and again limit them to one sentence or less to have time for multiple responses.)</a:t>
            </a: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Background information, if needed:</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Fundraising: Protocol 8.2</a:t>
            </a:r>
            <a:r>
              <a:rPr lang="en-GB" sz="1050" kern="1200" dirty="0">
                <a:solidFill>
                  <a:schemeClr val="tx1"/>
                </a:solidFill>
                <a:effectLst/>
                <a:latin typeface="Arial" panose="020B0604020202020204" pitchFamily="34" charset="0"/>
                <a:ea typeface="+mn-ea"/>
                <a:cs typeface="Arial" panose="020B0604020202020204" pitchFamily="34" charset="0"/>
              </a:rPr>
              <a:t>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It is important that fundraising activities be conducted within the above guidelines. Toastmasters International is a 501(c)(3) corporation, which means that clubs and districts are allowed to raise funds- from time to time but not on a regular basis. To do so would jeopardize the organization’s tax status; this could result in increased taxes and a substantial dues increase.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The Toastmasters program is designed to be self-supporting through club dues. However, it may be necessary for clubs, areas, divisions or districts to raise funds to offset costs for education sessions and to further the purpose of Toastmasters International.</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Toastmasters International is an education organization and not a service club such as Lions, Kiwanis and Rotary, whose main focus is to raise funds for community or charitable causes.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Before you start on your fundraising project, review Protocol 8.2 at</a:t>
            </a:r>
            <a:r>
              <a:rPr lang="en-GB" sz="1050" b="1" kern="1200" dirty="0">
                <a:solidFill>
                  <a:schemeClr val="tx1"/>
                </a:solidFill>
                <a:effectLst/>
                <a:latin typeface="Arial" panose="020B0604020202020204" pitchFamily="34" charset="0"/>
                <a:ea typeface="+mn-ea"/>
                <a:cs typeface="Arial" panose="020B0604020202020204" pitchFamily="34" charset="0"/>
              </a:rPr>
              <a:t> https://www.toastmasters.org/Membership/Leadership/governing-documents/</a:t>
            </a: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br>
              <a:rPr lang="en-GB" sz="1050" kern="1200" dirty="0">
                <a:solidFill>
                  <a:schemeClr val="tx1"/>
                </a:solidFill>
                <a:effectLst/>
                <a:latin typeface="Arial" panose="020B0604020202020204" pitchFamily="34" charset="0"/>
                <a:ea typeface="+mn-ea"/>
                <a:cs typeface="Arial" panose="020B0604020202020204" pitchFamily="34" charset="0"/>
              </a:rPr>
            </a:br>
            <a:r>
              <a:rPr lang="en-GB" sz="1050" b="1" kern="1200" dirty="0">
                <a:solidFill>
                  <a:schemeClr val="tx1"/>
                </a:solidFill>
                <a:effectLst/>
                <a:latin typeface="Arial" panose="020B0604020202020204" pitchFamily="34" charset="0"/>
                <a:ea typeface="+mn-ea"/>
                <a:cs typeface="Arial" panose="020B0604020202020204" pitchFamily="34" charset="0"/>
              </a:rPr>
              <a:t>Self-Pay:</a:t>
            </a: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Your club can opt to allow members to pay their Toastmasters dues directly online via toastmasters.org if you enable the “Self-Pay” option in Club Central. The Self-Pay option can be enabled and/or disabled for the entire club as well as by individual member under the Membership Management tab in Club Central. Since Self-Pay can be enabled or disabled for the entire membership or by individual member, a best practice may be to disable Self-Pay until the local club dues have been collected from the member and then enable Self-Pay. Members who self-pay can select the option to pay more than one period, e.g. paying for a whole year of Toastmasters membership.</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99758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Tx/>
              <a:buNone/>
            </a:pPr>
            <a:r>
              <a:rPr lang="en-GB" sz="1200" b="1" kern="1200">
                <a:solidFill>
                  <a:schemeClr val="tx1"/>
                </a:solidFill>
                <a:effectLst/>
                <a:latin typeface="Arial" panose="020B0604020202020204" pitchFamily="34" charset="0"/>
                <a:ea typeface="+mn-ea"/>
                <a:cs typeface="Arial" panose="020B0604020202020204" pitchFamily="34" charset="0"/>
              </a:rPr>
              <a:t>Time for section: 2 minutes/3 minutes</a:t>
            </a:r>
          </a:p>
          <a:p>
            <a:pPr marL="0" indent="0">
              <a:buFontTx/>
              <a:buNone/>
            </a:pPr>
            <a:r>
              <a:rPr lang="en-GB" sz="1200" b="1" kern="1200">
                <a:solidFill>
                  <a:schemeClr val="tx1"/>
                </a:solidFill>
                <a:effectLst/>
                <a:latin typeface="Arial" panose="020B0604020202020204" pitchFamily="34" charset="0"/>
                <a:ea typeface="+mn-ea"/>
                <a:cs typeface="Arial" panose="020B0604020202020204" pitchFamily="34" charset="0"/>
              </a:rPr>
              <a:t>Elapsed time: 56 minutes of 60-minute session/70 minutes of 75-minute session</a:t>
            </a:r>
            <a:br>
              <a:rPr lang="en-GB" sz="1200" b="1" kern="1200">
                <a:solidFill>
                  <a:schemeClr val="tx1"/>
                </a:solidFill>
                <a:effectLst/>
                <a:latin typeface="Arial" panose="020B0604020202020204" pitchFamily="34" charset="0"/>
                <a:ea typeface="+mn-ea"/>
                <a:cs typeface="Arial" panose="020B0604020202020204" pitchFamily="34" charset="0"/>
              </a:rPr>
            </a:b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FontTx/>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FontTx/>
              <a:buNone/>
            </a:pPr>
            <a:r>
              <a:rPr lang="en-GB" sz="1200" b="1" kern="1200">
                <a:solidFill>
                  <a:schemeClr val="tx1"/>
                </a:solidFill>
                <a:effectLst/>
                <a:latin typeface="Arial" panose="020B0604020202020204" pitchFamily="34" charset="0"/>
                <a:ea typeface="+mn-ea"/>
                <a:cs typeface="Arial" panose="020B0604020202020204" pitchFamily="34" charset="0"/>
              </a:rPr>
              <a:t>(Ask) </a:t>
            </a:r>
            <a:r>
              <a:rPr lang="en-GB" sz="1200" kern="1200">
                <a:solidFill>
                  <a:schemeClr val="tx1"/>
                </a:solidFill>
                <a:effectLst/>
                <a:latin typeface="Arial" panose="020B0604020202020204" pitchFamily="34" charset="0"/>
                <a:ea typeface="+mn-ea"/>
                <a:cs typeface="Arial" panose="020B0604020202020204" pitchFamily="34" charset="0"/>
              </a:rPr>
              <a:t>Which member should serve as your next Club Treasurer? Why? What are their qualifications? What have you done to “groom” them for this role?</a:t>
            </a:r>
          </a:p>
          <a:p>
            <a:pPr marL="0" indent="0">
              <a:buNone/>
            </a:pPr>
            <a:endParaRPr lang="en-GB" sz="1200" kern="120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(For online training</a:t>
            </a:r>
            <a:r>
              <a:rPr lang="en-US"/>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b="1"/>
              <a:t>For onsite training</a:t>
            </a:r>
            <a:r>
              <a:rPr lang="en-US"/>
              <a:t>, ask them to raise their hands and again limit them to one sentence or less to have time for multiple responses.)</a:t>
            </a:r>
          </a:p>
          <a:p>
            <a:pPr marL="0" indent="0">
              <a:buFontTx/>
              <a:buNone/>
            </a:pPr>
            <a:br>
              <a:rPr lang="en-GB" sz="1200" kern="1200">
                <a:solidFill>
                  <a:schemeClr val="tx1"/>
                </a:solidFill>
                <a:effectLst/>
                <a:latin typeface="Arial" panose="020B0604020202020204" pitchFamily="34" charset="0"/>
                <a:ea typeface="+mn-ea"/>
                <a:cs typeface="Arial" panose="020B0604020202020204" pitchFamily="34" charset="0"/>
              </a:rPr>
            </a:br>
            <a:r>
              <a:rPr lang="en-GB" sz="120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Show</a:t>
            </a:r>
            <a:r>
              <a:rPr lang="en-GB" sz="1200" kern="1200">
                <a:solidFill>
                  <a:schemeClr val="tx1"/>
                </a:solidFill>
                <a:effectLst/>
                <a:latin typeface="Arial" panose="020B0604020202020204" pitchFamily="34" charset="0"/>
                <a:ea typeface="+mn-ea"/>
                <a:cs typeface="Arial" panose="020B0604020202020204" pitchFamily="34" charset="0"/>
              </a:rPr>
              <a:t> the information on the slide. Expand as needed by sharing examples from your own experience.)</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869163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on slide: 1.5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57.5 minutes for 60-minute session/71.5 minutes for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a:solidFill>
                  <a:schemeClr val="tx1"/>
                </a:solidFill>
                <a:effectLst/>
                <a:latin typeface="Arial" panose="020B0604020202020204" pitchFamily="34" charset="0"/>
                <a:ea typeface="+mn-ea"/>
                <a:cs typeface="Arial" panose="020B0604020202020204" pitchFamily="34" charset="0"/>
              </a:rPr>
              <a:t>(</a:t>
            </a:r>
            <a:r>
              <a:rPr lang="en-GB" sz="1200" b="1" kern="1200">
                <a:solidFill>
                  <a:schemeClr val="tx1"/>
                </a:solidFill>
                <a:effectLst/>
                <a:latin typeface="Arial" panose="020B0604020202020204" pitchFamily="34" charset="0"/>
                <a:ea typeface="+mn-ea"/>
                <a:cs typeface="Arial" panose="020B0604020202020204" pitchFamily="34" charset="0"/>
              </a:rPr>
              <a:t>Answer</a:t>
            </a:r>
            <a:r>
              <a:rPr lang="en-GB" sz="1200" kern="1200">
                <a:solidFill>
                  <a:schemeClr val="tx1"/>
                </a:solidFill>
                <a:effectLst/>
                <a:latin typeface="Arial" panose="020B0604020202020204" pitchFamily="34" charset="0"/>
                <a:ea typeface="+mn-ea"/>
                <a:cs typeface="Arial" panose="020B0604020202020204" pitchFamily="34" charset="0"/>
              </a:rPr>
              <a:t> any questions from the Club Treasurers.)</a:t>
            </a:r>
          </a:p>
          <a:p>
            <a:pPr marL="0" indent="0">
              <a:buNone/>
            </a:pPr>
            <a:endParaRPr lang="en-US"/>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57</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1523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Time for section: 2 minutes/3 minutes</a:t>
            </a:r>
          </a:p>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Elapsed time: 59.5 minutes for 60-minute session/74.5 minutes for 75-minute session</a:t>
            </a:r>
          </a:p>
          <a:p>
            <a:pPr marL="0" indent="0">
              <a:buFont typeface="+mj-lt"/>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(Say) </a:t>
            </a:r>
            <a:r>
              <a:rPr lang="en-GB" sz="1200" kern="1200">
                <a:solidFill>
                  <a:schemeClr val="tx1"/>
                </a:solidFill>
                <a:effectLst/>
                <a:latin typeface="Arial" panose="020B0604020202020204" pitchFamily="34" charset="0"/>
                <a:ea typeface="+mn-ea"/>
                <a:cs typeface="Arial" panose="020B0604020202020204" pitchFamily="34" charset="0"/>
              </a:rPr>
              <a:t>The final months of the Toastmasters year should be focused on helping your club finish strong and start the new year smoothly.</a:t>
            </a:r>
          </a:p>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(Ask) </a:t>
            </a:r>
            <a:r>
              <a:rPr lang="en-GB" sz="1200" kern="1200">
                <a:solidFill>
                  <a:schemeClr val="tx1"/>
                </a:solidFill>
                <a:effectLst/>
                <a:latin typeface="Arial" panose="020B0604020202020204" pitchFamily="34" charset="0"/>
                <a:ea typeface="+mn-ea"/>
                <a:cs typeface="Arial" panose="020B0604020202020204" pitchFamily="34" charset="0"/>
              </a:rPr>
              <a:t>Where is your club now and where do you want it to be by June 30? What are the key actions a Club Treasurer needs to complete by June30?</a:t>
            </a:r>
          </a:p>
          <a:p>
            <a:pPr marL="0" indent="0">
              <a:buFont typeface="+mj-lt"/>
              <a:buNone/>
            </a:pPr>
            <a:endParaRPr lang="en-GB" sz="1200" kern="1200">
              <a:solidFill>
                <a:schemeClr val="tx1"/>
              </a:solidFill>
              <a:effectLst/>
              <a:latin typeface="Arial" panose="020B0604020202020204" pitchFamily="34" charset="0"/>
              <a:ea typeface="+mn-ea"/>
              <a:cs typeface="Arial" panose="020B0604020202020204" pitchFamily="34" charset="0"/>
            </a:endParaRPr>
          </a:p>
          <a:p>
            <a:pPr marL="0" indent="0">
              <a:buFont typeface="+mj-lt"/>
              <a:buNone/>
            </a:pPr>
            <a:r>
              <a:rPr lang="en-GB" sz="1200" kern="1200">
                <a:solidFill>
                  <a:schemeClr val="tx1"/>
                </a:solidFill>
                <a:effectLst/>
                <a:latin typeface="Arial" panose="020B0604020202020204" pitchFamily="34" charset="0"/>
                <a:ea typeface="+mn-ea"/>
                <a:cs typeface="Arial" panose="020B0604020202020204" pitchFamily="34" charset="0"/>
              </a:rPr>
              <a:t>(After receiving responses from the participants, click to share the steps on the slide, expanding as needed to share examples from your own experience.)</a:t>
            </a:r>
          </a:p>
          <a:p>
            <a:pPr marL="0" indent="0">
              <a:buFont typeface="+mj-lt"/>
              <a:buNone/>
            </a:pPr>
            <a:endParaRPr lang="en-GB" sz="1200" kern="1200">
              <a:solidFill>
                <a:schemeClr val="tx1"/>
              </a:solidFill>
              <a:effectLst/>
              <a:latin typeface="Arial" panose="020B0604020202020204" pitchFamily="34" charset="0"/>
              <a:ea typeface="+mn-ea"/>
              <a:cs typeface="Arial" panose="020B0604020202020204" pitchFamily="34" charset="0"/>
            </a:endParaRPr>
          </a:p>
          <a:p>
            <a:pPr marL="0" indent="0">
              <a:buFont typeface="+mj-lt"/>
              <a:buNone/>
            </a:pPr>
            <a:r>
              <a:rPr lang="en-GB" sz="1200" b="1" kern="1200">
                <a:solidFill>
                  <a:schemeClr val="tx1"/>
                </a:solidFill>
                <a:effectLst/>
                <a:latin typeface="Arial" panose="020B0604020202020204" pitchFamily="34" charset="0"/>
                <a:ea typeface="+mn-ea"/>
                <a:cs typeface="Arial" panose="020B0604020202020204" pitchFamily="34" charset="0"/>
              </a:rPr>
              <a:t>Note: </a:t>
            </a:r>
            <a:r>
              <a:rPr lang="en-GB" sz="1200" kern="1200">
                <a:solidFill>
                  <a:schemeClr val="tx1"/>
                </a:solidFill>
                <a:effectLst/>
                <a:latin typeface="Arial" panose="020B0604020202020204" pitchFamily="34" charset="0"/>
                <a:ea typeface="+mn-ea"/>
                <a:cs typeface="Arial" panose="020B0604020202020204" pitchFamily="34" charset="0"/>
              </a:rPr>
              <a:t>April to September dues renewals can be submitted now until March 31 to meet the on-time renewal deadline and now until June 30 to qualify for the membership requirement under the Distinguished Club Program.</a:t>
            </a:r>
          </a:p>
          <a:p>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58</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43264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Time on slide: 0.5 minutes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Elapsed time: 60 of 60-minute session/75 of 75-minute session</a:t>
            </a:r>
          </a:p>
          <a:p>
            <a:pPr marL="0" indent="0">
              <a:buNone/>
            </a:pPr>
            <a:endParaRPr lang="en-GB" sz="1200" b="1" kern="120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a:solidFill>
                  <a:schemeClr val="tx1"/>
                </a:solidFill>
                <a:effectLst/>
                <a:latin typeface="Arial" panose="020B0604020202020204" pitchFamily="34" charset="0"/>
                <a:ea typeface="+mn-ea"/>
                <a:cs typeface="Arial" panose="020B0604020202020204" pitchFamily="34" charset="0"/>
              </a:rPr>
              <a:t>(Say) </a:t>
            </a:r>
            <a:r>
              <a:rPr lang="en-GB" sz="1200" kern="1200">
                <a:solidFill>
                  <a:schemeClr val="tx1"/>
                </a:solidFill>
                <a:effectLst/>
                <a:latin typeface="Arial" panose="020B0604020202020204" pitchFamily="34" charset="0"/>
                <a:ea typeface="+mn-ea"/>
                <a:cs typeface="Arial" panose="020B0604020202020204" pitchFamily="34" charset="0"/>
              </a:rPr>
              <a:t>Thank you for serving your club as Treasurer and for participating in this training! </a:t>
            </a:r>
          </a:p>
          <a:p>
            <a:pPr marL="0" indent="0">
              <a:buNone/>
            </a:pPr>
            <a:endParaRPr lang="en-US"/>
          </a:p>
        </p:txBody>
      </p:sp>
      <p:sp>
        <p:nvSpPr>
          <p:cNvPr id="4" name="Slide Number Placeholder 3"/>
          <p:cNvSpPr>
            <a:spLocks noGrp="1"/>
          </p:cNvSpPr>
          <p:nvPr>
            <p:ph type="sldNum" sz="quarter" idx="5"/>
          </p:nvPr>
        </p:nvSpPr>
        <p:spPr/>
        <p:txBody>
          <a:bodyPr/>
          <a:lstStyle/>
          <a:p>
            <a:fld id="{DC9DD302-1F34-F94E-BE63-3678BC305FEB}" type="slidenum">
              <a:rPr lang="en-US" smtClean="0"/>
              <a:pPr/>
              <a:t>59</a:t>
            </a:fld>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31536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2281719" y="1484415"/>
            <a:ext cx="7628560" cy="2025547"/>
          </a:xfrm>
          <a:prstGeom prst="rect">
            <a:avLst/>
          </a:prstGeom>
        </p:spPr>
        <p:txBody>
          <a:bodyPr lIns="108000" tIns="108000" rIns="108000" bIns="72000" anchor="b"/>
          <a:lstStyle>
            <a:lvl1pPr algn="ctr">
              <a:defRPr sz="4000" b="0">
                <a:solidFill>
                  <a:schemeClr val="accent4"/>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2281720" y="3602038"/>
            <a:ext cx="7628560" cy="1655762"/>
          </a:xfrm>
          <a:prstGeom prst="rect">
            <a:avLst/>
          </a:prstGeom>
        </p:spPr>
        <p:txBody>
          <a:bodyPr lIns="144000" tIns="108000" rIns="108000" bIns="7200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70158"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a:t>Click to edit text</a:t>
            </a:r>
            <a:endParaRPr lang="en-US"/>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a:t>Click to edit text</a:t>
            </a:r>
            <a:endParaRPr lang="en-US"/>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a:t>Click icon to add picture</a:t>
            </a:r>
            <a:endParaRPr lang="en-US"/>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a:t>Click to edit Master title style</a:t>
            </a:r>
            <a:endParaRPr lang="en-US"/>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a:t>Click to edit Master title style</a:t>
            </a:r>
            <a:endParaRPr lang="en-US"/>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a:t>Click to edit text</a:t>
            </a:r>
            <a:endParaRPr lang="en-US"/>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a:t>Click to edit text</a:t>
            </a:r>
            <a:endParaRPr lang="en-US"/>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a:t>Click to edit Master title style</a:t>
            </a:r>
            <a:endParaRPr lang="en-US"/>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a:t>Click to edit Master title style</a:t>
            </a:r>
            <a:endParaRPr lang="en-US"/>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a:t>Click to edit Master title style</a:t>
            </a:r>
            <a:endParaRPr lang="en-US"/>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a:t>Click to edit Master title style</a:t>
            </a:r>
            <a:endParaRPr lang="en-US"/>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5.xm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a:t>Session Overview: </a:t>
            </a:r>
            <a:r>
              <a:rPr lang="en-US" sz="1800"/>
              <a:t>This presentation is the Treasurer breakout session for the Round 2 Mid-Year Club Officer Training (COT). It </a:t>
            </a:r>
            <a:r>
              <a:rPr lang="en-GB" sz="1800"/>
              <a:t>is designed as a mid-term check-in to assess progress, tackle challenges, and strategize for a successful second half of the year. It </a:t>
            </a:r>
            <a:r>
              <a:rPr lang="en-US" sz="180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a:t>Facilitator Notes:  </a:t>
            </a:r>
            <a:r>
              <a:rPr lang="en-US" sz="180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a:t>Timing:</a:t>
            </a:r>
            <a:r>
              <a:rPr lang="en-US" sz="1800"/>
              <a:t> The </a:t>
            </a:r>
            <a:r>
              <a:rPr lang="en-GB" sz="1800"/>
              <a:t>facilitator notes begin with the estimated time to present the individual slide and then the overall elapsed session time. We </a:t>
            </a:r>
            <a:r>
              <a:rPr lang="en-US" sz="180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a:t>Practice for Proficiency:</a:t>
            </a:r>
            <a:r>
              <a:rPr lang="en-US" sz="1800"/>
              <a:t> This training includes questions and case studies that </a:t>
            </a:r>
            <a:r>
              <a:rPr lang="en-GB" sz="1800"/>
              <a:t>MUST be reviewed and practiced for training effectiveness. </a:t>
            </a:r>
            <a:r>
              <a:rPr lang="en-US" sz="180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a:t>Action Cues:</a:t>
            </a:r>
            <a:r>
              <a:rPr lang="en-US" sz="1800"/>
              <a:t> Parentheses ( ) denote instructions for you, the facilitator, to </a:t>
            </a:r>
            <a:r>
              <a:rPr lang="en-US" sz="1800" i="1"/>
              <a:t>DO</a:t>
            </a:r>
            <a:r>
              <a:rPr lang="en-US" sz="1800"/>
              <a:t>—such as launching a poll, asking a question, or directing participants to a handout.</a:t>
            </a:r>
          </a:p>
          <a:p>
            <a:pPr marL="0" indent="0">
              <a:lnSpc>
                <a:spcPct val="100000"/>
              </a:lnSpc>
              <a:spcBef>
                <a:spcPts val="0"/>
              </a:spcBef>
              <a:buNone/>
            </a:pPr>
            <a:endParaRPr lang="en-US" sz="1600"/>
          </a:p>
        </p:txBody>
      </p:sp>
      <p:sp>
        <p:nvSpPr>
          <p:cNvPr id="9" name="Title 1">
            <a:extLst>
              <a:ext uri="{FF2B5EF4-FFF2-40B4-BE49-F238E27FC236}">
                <a16:creationId xmlns:a16="http://schemas.microsoft.com/office/drawing/2014/main" id="{28A9FAF9-395E-6C4B-E05D-92ADB4786968}"/>
              </a:ext>
            </a:extLst>
          </p:cNvPr>
          <p:cNvSpPr>
            <a:spLocks noGrp="1"/>
          </p:cNvSpPr>
          <p:nvPr>
            <p:ph type="title"/>
          </p:nvPr>
        </p:nvSpPr>
        <p:spPr>
          <a:xfrm>
            <a:off x="277934" y="295773"/>
            <a:ext cx="11914066" cy="649224"/>
          </a:xfrm>
        </p:spPr>
        <p:txBody>
          <a:bodyPr>
            <a:normAutofit/>
          </a:bodyPr>
          <a:lstStyle/>
          <a:p>
            <a:r>
              <a:rPr lang="en-GB"/>
              <a:t>Facilitator Instructions (cont’d) </a:t>
            </a:r>
            <a:r>
              <a:rPr lang="en-US" noProof="0">
                <a:solidFill>
                  <a:srgbClr val="FF0000"/>
                </a:solidFill>
              </a:rPr>
              <a:t>(not for presentation)</a:t>
            </a:r>
            <a:endParaRPr lang="en-GB">
              <a:solidFill>
                <a:srgbClr val="FF0000"/>
              </a:solidFill>
            </a:endParaRPr>
          </a:p>
        </p:txBody>
      </p:sp>
    </p:spTree>
    <p:extLst>
      <p:ext uri="{BB962C8B-B14F-4D97-AF65-F5344CB8AC3E}">
        <p14:creationId xmlns:p14="http://schemas.microsoft.com/office/powerpoint/2010/main" val="288046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a:t>Interaction: </a:t>
            </a:r>
            <a:r>
              <a:rPr lang="en-US" sz="1800"/>
              <a:t>Audience engagement is crucial for a successful training. Use the following methods based on meeting format.</a:t>
            </a:r>
          </a:p>
          <a:p>
            <a:pPr>
              <a:lnSpc>
                <a:spcPct val="100000"/>
              </a:lnSpc>
              <a:spcBef>
                <a:spcPts val="0"/>
              </a:spcBef>
              <a:spcAft>
                <a:spcPts val="600"/>
              </a:spcAft>
            </a:pPr>
            <a:r>
              <a:rPr lang="en-US" sz="1800" b="1"/>
              <a:t>Online:</a:t>
            </a:r>
            <a:r>
              <a:rPr lang="en-US" sz="180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a:t>Onsite:</a:t>
            </a:r>
            <a:r>
              <a:rPr lang="en-US" sz="1800"/>
              <a:t> Ask a few participants to verbalize their responses succinctly in one sentence or less.</a:t>
            </a:r>
          </a:p>
          <a:p>
            <a:pPr>
              <a:lnSpc>
                <a:spcPct val="100000"/>
              </a:lnSpc>
              <a:spcBef>
                <a:spcPts val="0"/>
              </a:spcBef>
              <a:spcAft>
                <a:spcPts val="600"/>
              </a:spcAft>
            </a:pPr>
            <a:r>
              <a:rPr lang="en-US" sz="1800" b="1"/>
              <a:t>Hybrid:</a:t>
            </a:r>
            <a:r>
              <a:rPr lang="en-US" sz="1800"/>
              <a:t> Use both methods stated above to engage your in-person and online audiences.</a:t>
            </a:r>
          </a:p>
          <a:p>
            <a:pPr marL="0" indent="0">
              <a:lnSpc>
                <a:spcPct val="100000"/>
              </a:lnSpc>
              <a:spcBef>
                <a:spcPts val="0"/>
              </a:spcBef>
              <a:spcAft>
                <a:spcPts val="600"/>
              </a:spcAft>
              <a:buNone/>
            </a:pPr>
            <a:r>
              <a:rPr lang="en-US" sz="1800" b="1"/>
              <a:t>Technical Support (Zoom/Chat Masters): </a:t>
            </a:r>
            <a:r>
              <a:rPr lang="en-US" sz="180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a:t>Customizing the session</a:t>
            </a:r>
            <a:r>
              <a:rPr lang="en-US" sz="1800"/>
              <a:t>: This session includes several quiz questions and case studies. Choose the quiz questions and case studies most relevant to your participants and “</a:t>
            </a:r>
            <a:r>
              <a:rPr lang="en-US" sz="1800" b="1"/>
              <a:t>hide</a:t>
            </a:r>
            <a:r>
              <a:rPr lang="en-US" sz="1800"/>
              <a:t>” the slides with questions and case studies you will </a:t>
            </a:r>
            <a:r>
              <a:rPr lang="en-US" sz="1800" b="1"/>
              <a:t>not</a:t>
            </a:r>
            <a:r>
              <a:rPr lang="en-US" sz="1800"/>
              <a:t> use. This session is planned for 75 minutes but you may adapt it to 60 minutes by “</a:t>
            </a:r>
            <a:r>
              <a:rPr lang="en-US" sz="1800" b="1"/>
              <a:t>hiding</a:t>
            </a:r>
            <a:r>
              <a:rPr lang="en-US" sz="1800"/>
              <a:t>” more questions and using only one case study.</a:t>
            </a:r>
            <a:endParaRPr lang="en-GB" sz="1800"/>
          </a:p>
          <a:p>
            <a:pPr marL="0" indent="0">
              <a:lnSpc>
                <a:spcPct val="100000"/>
              </a:lnSpc>
              <a:spcBef>
                <a:spcPts val="0"/>
              </a:spcBef>
              <a:buNone/>
            </a:pPr>
            <a:endParaRPr lang="en-US" sz="1600"/>
          </a:p>
        </p:txBody>
      </p:sp>
      <p:sp>
        <p:nvSpPr>
          <p:cNvPr id="5" name="Title 1">
            <a:extLst>
              <a:ext uri="{FF2B5EF4-FFF2-40B4-BE49-F238E27FC236}">
                <a16:creationId xmlns:a16="http://schemas.microsoft.com/office/drawing/2014/main" id="{BF1147AB-D74A-450C-651D-4A43672E86BD}"/>
              </a:ext>
            </a:extLst>
          </p:cNvPr>
          <p:cNvSpPr>
            <a:spLocks noGrp="1"/>
          </p:cNvSpPr>
          <p:nvPr>
            <p:ph type="title"/>
          </p:nvPr>
        </p:nvSpPr>
        <p:spPr>
          <a:xfrm>
            <a:off x="277934" y="295773"/>
            <a:ext cx="11914066" cy="649224"/>
          </a:xfrm>
        </p:spPr>
        <p:txBody>
          <a:bodyPr>
            <a:normAutofit/>
          </a:bodyPr>
          <a:lstStyle/>
          <a:p>
            <a:r>
              <a:rPr lang="en-GB"/>
              <a:t>Facilitator Instructions (cont’d) </a:t>
            </a:r>
            <a:r>
              <a:rPr lang="en-US" noProof="0">
                <a:solidFill>
                  <a:srgbClr val="FF0000"/>
                </a:solidFill>
              </a:rPr>
              <a:t>(not for presentation)</a:t>
            </a:r>
            <a:endParaRPr lang="en-GB">
              <a:solidFill>
                <a:srgbClr val="FF0000"/>
              </a:solidFill>
            </a:endParaRPr>
          </a:p>
        </p:txBody>
      </p:sp>
    </p:spTree>
    <p:extLst>
      <p:ext uri="{BB962C8B-B14F-4D97-AF65-F5344CB8AC3E}">
        <p14:creationId xmlns:p14="http://schemas.microsoft.com/office/powerpoint/2010/main" val="1155927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31A7248B-4ED8-21A7-C5D9-FF23452082CC}"/>
              </a:ext>
            </a:extLst>
          </p:cNvPr>
          <p:cNvSpPr txBox="1">
            <a:spLocks/>
          </p:cNvSpPr>
          <p:nvPr/>
        </p:nvSpPr>
        <p:spPr>
          <a:xfrm>
            <a:off x="838200" y="3200400"/>
            <a:ext cx="10515600" cy="685793"/>
          </a:xfrm>
          <a:prstGeom prst="rect">
            <a:avLst/>
          </a:prstGeom>
        </p:spPr>
        <p:txBody>
          <a:bodyPr vert="horz" lIns="91440" tIns="45720" rIns="91440" bIns="45720" rtlCol="0" anchor="ctr">
            <a:normAutofit lnSpcReduction="10000"/>
          </a:bodyPr>
          <a:lstStyle>
            <a:lvl1pPr marL="0" indent="0" algn="ctr" defTabSz="914400" rtl="0" eaLnBrk="1" latinLnBrk="0" hangingPunct="1">
              <a:lnSpc>
                <a:spcPct val="90000"/>
              </a:lnSpc>
              <a:spcBef>
                <a:spcPct val="0"/>
              </a:spcBef>
              <a:buFont typeface="Arial" panose="020B0604020202020204" pitchFamily="34" charset="0"/>
              <a:buNone/>
              <a:defRPr sz="4500" b="1" kern="1200">
                <a:solidFill>
                  <a:srgbClr val="FEEE9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kumimoji="0" lang="en-GB" sz="4400" b="1" i="0" u="none" strike="noStrike" kern="1200" cap="none" spc="0" normalizeH="0" baseline="0" noProof="0">
                <a:ln>
                  <a:noFill/>
                </a:ln>
                <a:solidFill>
                  <a:srgbClr val="FEEE9F"/>
                </a:solidFill>
                <a:effectLst/>
                <a:uLnTx/>
                <a:uFillTx/>
                <a:latin typeface="Arial" panose="020B0604020202020204"/>
                <a:ea typeface="+mj-ea"/>
                <a:cs typeface="+mj-cs"/>
              </a:rPr>
              <a:t>Treasurer Training</a:t>
            </a:r>
          </a:p>
        </p:txBody>
      </p:sp>
      <p:sp>
        <p:nvSpPr>
          <p:cNvPr id="6" name="Content Placeholder 4">
            <a:extLst>
              <a:ext uri="{FF2B5EF4-FFF2-40B4-BE49-F238E27FC236}">
                <a16:creationId xmlns:a16="http://schemas.microsoft.com/office/drawing/2014/main" id="{03A90411-1FAC-D97E-50A9-34CC32299A08}"/>
              </a:ext>
            </a:extLst>
          </p:cNvPr>
          <p:cNvSpPr txBox="1">
            <a:spLocks/>
          </p:cNvSpPr>
          <p:nvPr/>
        </p:nvSpPr>
        <p:spPr>
          <a:xfrm>
            <a:off x="2197100" y="4038600"/>
            <a:ext cx="7797800" cy="914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srgbClr val="FFFFFF"/>
                </a:solidFill>
                <a:effectLst/>
                <a:uLnTx/>
                <a:uFillTx/>
                <a:latin typeface="Arial" panose="020B0604020202020204"/>
                <a:ea typeface="+mn-ea"/>
                <a:cs typeface="+mn-cs"/>
              </a:rPr>
              <a:t>Round 2: Mid-Year Training</a:t>
            </a:r>
          </a:p>
        </p:txBody>
      </p:sp>
    </p:spTree>
    <p:extLst>
      <p:ext uri="{BB962C8B-B14F-4D97-AF65-F5344CB8AC3E}">
        <p14:creationId xmlns:p14="http://schemas.microsoft.com/office/powerpoint/2010/main" val="3520582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13293C5-4D0F-6A70-DD28-BB3516C0DE0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E180CC6-B3BD-FBBA-2101-BDCC6C3009F7}"/>
              </a:ext>
            </a:extLst>
          </p:cNvPr>
          <p:cNvSpPr>
            <a:spLocks noGrp="1"/>
          </p:cNvSpPr>
          <p:nvPr>
            <p:ph type="title"/>
          </p:nvPr>
        </p:nvSpPr>
        <p:spPr/>
        <p:txBody>
          <a:bodyPr/>
          <a:lstStyle/>
          <a:p>
            <a:r>
              <a:rPr lang="en-US" sz="3600"/>
              <a:t>Agenda</a:t>
            </a:r>
          </a:p>
        </p:txBody>
      </p:sp>
      <p:sp>
        <p:nvSpPr>
          <p:cNvPr id="6" name="TextBox 5">
            <a:extLst>
              <a:ext uri="{FF2B5EF4-FFF2-40B4-BE49-F238E27FC236}">
                <a16:creationId xmlns:a16="http://schemas.microsoft.com/office/drawing/2014/main" id="{5757FB06-8811-9212-A863-6B6C014EE2FB}"/>
              </a:ext>
            </a:extLst>
          </p:cNvPr>
          <p:cNvSpPr txBox="1"/>
          <p:nvPr/>
        </p:nvSpPr>
        <p:spPr>
          <a:xfrm>
            <a:off x="432000" y="2479596"/>
            <a:ext cx="3808195" cy="3768688"/>
          </a:xfrm>
          <a:prstGeom prst="rect">
            <a:avLst/>
          </a:prstGeom>
          <a:solidFill>
            <a:srgbClr val="845937">
              <a:alpha val="74902"/>
            </a:srgbClr>
          </a:solidFill>
        </p:spPr>
        <p:txBody>
          <a:bodyPr wrap="none" lIns="144000" tIns="144000" rIns="72000" bIns="144000" rtlCol="0" anchor="ctr" anchorCtr="0">
            <a:spAutoFit/>
          </a:bodyPr>
          <a:lstStyle/>
          <a:p>
            <a:r>
              <a:rPr lang="en-US" sz="2800">
                <a:solidFill>
                  <a:schemeClr val="bg1"/>
                </a:solidFill>
              </a:rPr>
              <a:t>Refresher</a:t>
            </a:r>
          </a:p>
          <a:p>
            <a:pPr>
              <a:spcBef>
                <a:spcPts val="600"/>
              </a:spcBef>
            </a:pPr>
            <a:r>
              <a:rPr lang="en-US" sz="2800">
                <a:solidFill>
                  <a:schemeClr val="bg1"/>
                </a:solidFill>
              </a:rPr>
              <a:t>Where Are We Now?</a:t>
            </a:r>
          </a:p>
          <a:p>
            <a:pPr>
              <a:spcBef>
                <a:spcPts val="600"/>
              </a:spcBef>
            </a:pPr>
            <a:r>
              <a:rPr lang="en-US" sz="2800">
                <a:solidFill>
                  <a:schemeClr val="bg1"/>
                </a:solidFill>
              </a:rPr>
              <a:t>Where Are We Going?</a:t>
            </a:r>
          </a:p>
          <a:p>
            <a:pPr>
              <a:spcBef>
                <a:spcPts val="600"/>
              </a:spcBef>
            </a:pPr>
            <a:r>
              <a:rPr lang="en-US" sz="2800">
                <a:solidFill>
                  <a:schemeClr val="bg1"/>
                </a:solidFill>
              </a:rPr>
              <a:t>Case Studies</a:t>
            </a:r>
          </a:p>
          <a:p>
            <a:pPr>
              <a:spcBef>
                <a:spcPts val="600"/>
              </a:spcBef>
            </a:pPr>
            <a:r>
              <a:rPr lang="en-US" sz="2800">
                <a:solidFill>
                  <a:schemeClr val="bg1"/>
                </a:solidFill>
              </a:rPr>
              <a:t>Succession Planning</a:t>
            </a:r>
          </a:p>
          <a:p>
            <a:pPr>
              <a:spcBef>
                <a:spcPts val="600"/>
              </a:spcBef>
            </a:pPr>
            <a:r>
              <a:rPr lang="en-US" sz="2800">
                <a:solidFill>
                  <a:schemeClr val="bg1"/>
                </a:solidFill>
              </a:rPr>
              <a:t>Q&amp;A</a:t>
            </a:r>
          </a:p>
          <a:p>
            <a:pPr>
              <a:spcBef>
                <a:spcPts val="600"/>
              </a:spcBef>
            </a:pPr>
            <a:r>
              <a:rPr lang="en-US" sz="2800">
                <a:solidFill>
                  <a:schemeClr val="bg1"/>
                </a:solidFill>
              </a:rPr>
              <a:t>Next Steps</a:t>
            </a:r>
          </a:p>
        </p:txBody>
      </p:sp>
    </p:spTree>
    <p:extLst>
      <p:ext uri="{BB962C8B-B14F-4D97-AF65-F5344CB8AC3E}">
        <p14:creationId xmlns:p14="http://schemas.microsoft.com/office/powerpoint/2010/main" val="4110007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8D22073-B0AE-6AEA-66C3-535C9504028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BD6D1AE-6E4B-4267-D345-AFD344E2DFB9}"/>
              </a:ext>
            </a:extLst>
          </p:cNvPr>
          <p:cNvSpPr>
            <a:spLocks noGrp="1"/>
          </p:cNvSpPr>
          <p:nvPr>
            <p:ph type="title"/>
          </p:nvPr>
        </p:nvSpPr>
        <p:spPr>
          <a:xfrm>
            <a:off x="4523330" y="3069000"/>
            <a:ext cx="7318210" cy="720000"/>
          </a:xfrm>
        </p:spPr>
        <p:txBody>
          <a:bodyPr/>
          <a:lstStyle/>
          <a:p>
            <a:r>
              <a:rPr lang="en-GB" sz="3600">
                <a:solidFill>
                  <a:schemeClr val="accent1"/>
                </a:solidFill>
              </a:rPr>
              <a:t>Treasurer Refresher</a:t>
            </a:r>
          </a:p>
        </p:txBody>
      </p:sp>
    </p:spTree>
    <p:extLst>
      <p:ext uri="{BB962C8B-B14F-4D97-AF65-F5344CB8AC3E}">
        <p14:creationId xmlns:p14="http://schemas.microsoft.com/office/powerpoint/2010/main" val="378151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117D1-0E67-0A3B-1A9F-43802C1C85B3}"/>
              </a:ext>
            </a:extLst>
          </p:cNvPr>
          <p:cNvSpPr>
            <a:spLocks noGrp="1"/>
          </p:cNvSpPr>
          <p:nvPr>
            <p:ph type="title"/>
          </p:nvPr>
        </p:nvSpPr>
        <p:spPr/>
        <p:txBody>
          <a:bodyPr/>
          <a:lstStyle/>
          <a:p>
            <a:r>
              <a:rPr lang="en-US" sz="3600"/>
              <a:t>Club Success Cycle</a:t>
            </a:r>
          </a:p>
        </p:txBody>
      </p:sp>
      <p:sp>
        <p:nvSpPr>
          <p:cNvPr id="3" name="Content Placeholder 2">
            <a:extLst>
              <a:ext uri="{FF2B5EF4-FFF2-40B4-BE49-F238E27FC236}">
                <a16:creationId xmlns:a16="http://schemas.microsoft.com/office/drawing/2014/main" id="{C99C67D5-B18A-CFA8-09AB-1938322E9E44}"/>
              </a:ext>
            </a:extLst>
          </p:cNvPr>
          <p:cNvSpPr>
            <a:spLocks noGrp="1"/>
          </p:cNvSpPr>
          <p:nvPr>
            <p:ph idx="1"/>
          </p:nvPr>
        </p:nvSpPr>
        <p:spPr/>
        <p:txBody>
          <a:bodyPr/>
          <a:lstStyle/>
          <a:p>
            <a:pPr>
              <a:buClr>
                <a:srgbClr val="0073C8"/>
              </a:buClr>
            </a:pPr>
            <a:r>
              <a:rPr lang="en-US" b="1">
                <a:solidFill>
                  <a:srgbClr val="0073C8"/>
                </a:solidFill>
              </a:rPr>
              <a:t>Vice President Public Relations</a:t>
            </a:r>
          </a:p>
          <a:p>
            <a:r>
              <a:rPr lang="en-US" b="1"/>
              <a:t>Sergeant at Arms</a:t>
            </a:r>
          </a:p>
          <a:p>
            <a:pPr>
              <a:buClr>
                <a:srgbClr val="02B752"/>
              </a:buClr>
            </a:pPr>
            <a:r>
              <a:rPr lang="en-US" b="1">
                <a:solidFill>
                  <a:srgbClr val="02B752"/>
                </a:solidFill>
              </a:rPr>
              <a:t>Vice President Membership</a:t>
            </a:r>
          </a:p>
          <a:p>
            <a:pPr>
              <a:buClr>
                <a:srgbClr val="FFC700"/>
              </a:buClr>
            </a:pPr>
            <a:r>
              <a:rPr lang="en-US" b="1">
                <a:solidFill>
                  <a:srgbClr val="FFC700"/>
                </a:solidFill>
              </a:rPr>
              <a:t>Vice President Education</a:t>
            </a:r>
          </a:p>
          <a:p>
            <a:pPr>
              <a:buClr>
                <a:srgbClr val="C70100"/>
              </a:buClr>
            </a:pPr>
            <a:r>
              <a:rPr lang="en-GB" b="1">
                <a:solidFill>
                  <a:srgbClr val="C70100"/>
                </a:solidFill>
              </a:rPr>
              <a:t>President</a:t>
            </a:r>
            <a:endParaRPr lang="en-GB">
              <a:solidFill>
                <a:srgbClr val="C70100"/>
              </a:solidFill>
            </a:endParaRPr>
          </a:p>
          <a:p>
            <a:r>
              <a:rPr lang="en-GB" b="1"/>
              <a:t>Secretary</a:t>
            </a:r>
            <a:endParaRPr lang="en-GB"/>
          </a:p>
          <a:p>
            <a:r>
              <a:rPr lang="en-GB" b="1"/>
              <a:t>Treasurer</a:t>
            </a:r>
            <a:endParaRPr lang="en-GB"/>
          </a:p>
          <a:p>
            <a:pPr>
              <a:buClr>
                <a:srgbClr val="FF6AFF"/>
              </a:buClr>
            </a:pPr>
            <a:r>
              <a:rPr lang="en-GB" b="1">
                <a:solidFill>
                  <a:srgbClr val="FF6AFF"/>
                </a:solidFill>
              </a:rPr>
              <a:t>Advocate - All Members</a:t>
            </a:r>
            <a:endParaRPr lang="en-GB">
              <a:solidFill>
                <a:srgbClr val="FF6AFF"/>
              </a:solidFill>
            </a:endParaRPr>
          </a:p>
          <a:p>
            <a:endParaRPr lang="en-US"/>
          </a:p>
        </p:txBody>
      </p:sp>
      <p:grpSp>
        <p:nvGrpSpPr>
          <p:cNvPr id="4" name="Group 3">
            <a:extLst>
              <a:ext uri="{FF2B5EF4-FFF2-40B4-BE49-F238E27FC236}">
                <a16:creationId xmlns:a16="http://schemas.microsoft.com/office/drawing/2014/main" id="{D1C83244-3BA9-BA4B-29E8-5A6D8EF3BCC2}"/>
              </a:ext>
            </a:extLst>
          </p:cNvPr>
          <p:cNvGrpSpPr>
            <a:grpSpLocks noGrp="1" noUngrp="1" noRot="1" noMove="1" noResize="1"/>
          </p:cNvGrpSpPr>
          <p:nvPr/>
        </p:nvGrpSpPr>
        <p:grpSpPr>
          <a:xfrm>
            <a:off x="5393337" y="241906"/>
            <a:ext cx="6450663" cy="5935694"/>
            <a:chOff x="5276796" y="191152"/>
            <a:chExt cx="6450663" cy="6371075"/>
          </a:xfrm>
        </p:grpSpPr>
        <p:sp>
          <p:nvSpPr>
            <p:cNvPr id="5" name="Freeform: Shape 5">
              <a:extLst>
                <a:ext uri="{FF2B5EF4-FFF2-40B4-BE49-F238E27FC236}">
                  <a16:creationId xmlns:a16="http://schemas.microsoft.com/office/drawing/2014/main" id="{AF8F8131-6A17-1821-4F99-9BACA07C1040}"/>
                </a:ext>
              </a:extLst>
            </p:cNvPr>
            <p:cNvSpPr>
              <a:spLocks noGrp="1" noRot="1" noMove="1" noResize="1" noEditPoints="1" noAdjustHandles="1" noChangeArrowheads="1" noChangeShapeType="1"/>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E906F7AA-D782-8634-8ECB-C290814EB31F}"/>
                </a:ext>
              </a:extLst>
            </p:cNvPr>
            <p:cNvSpPr>
              <a:spLocks noGrp="1" noRot="1" noMove="1" noResize="1" noEditPoints="1" noAdjustHandles="1" noChangeArrowheads="1" noChangeShapeType="1"/>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2D90C1F3-1647-8F48-6753-49093E5E825C}"/>
                </a:ext>
              </a:extLst>
            </p:cNvPr>
            <p:cNvSpPr>
              <a:spLocks noGrp="1" noRot="1" noMove="1" noResize="1" noEditPoints="1" noAdjustHandles="1" noChangeArrowheads="1" noChangeShapeType="1"/>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D0AE1F3A-0A75-9AE5-BAF3-3857ECF3E643}"/>
                </a:ext>
              </a:extLst>
            </p:cNvPr>
            <p:cNvSpPr>
              <a:spLocks noGrp="1" noRot="1" noMove="1" noResize="1" noEditPoints="1" noAdjustHandles="1" noChangeArrowheads="1" noChangeShapeType="1"/>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16D7C8F6-F2E6-8D7C-720C-C28414D346B9}"/>
                </a:ext>
              </a:extLst>
            </p:cNvPr>
            <p:cNvSpPr>
              <a:spLocks noGrp="1" noRot="1" noMove="1" noResize="1" noEditPoints="1" noAdjustHandles="1" noChangeArrowheads="1" noChangeShapeType="1"/>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Meeting</a:t>
              </a:r>
              <a:endParaRPr kumimoji="0" lang="en-US" sz="1250" b="1"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0" name="Freeform: Shape 10">
              <a:extLst>
                <a:ext uri="{FF2B5EF4-FFF2-40B4-BE49-F238E27FC236}">
                  <a16:creationId xmlns:a16="http://schemas.microsoft.com/office/drawing/2014/main" id="{C75DF86F-39EC-D985-86F1-FCFE55503DD2}"/>
                </a:ext>
              </a:extLst>
            </p:cNvPr>
            <p:cNvSpPr>
              <a:spLocks noGrp="1" noRot="1" noMove="1" noResize="1" noEditPoints="1" noAdjustHandles="1" noChangeArrowheads="1" noChangeShapeType="1"/>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7AA17CA9-A37F-7BD2-596B-6CFE926075CC}"/>
                </a:ext>
              </a:extLst>
            </p:cNvPr>
            <p:cNvSpPr>
              <a:spLocks noGrp="1" noRot="1" noMove="1" noResize="1" noEditPoints="1" noAdjustHandles="1" noChangeArrowheads="1" noChangeShapeType="1"/>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AEE4D794-1AFA-D9B5-5B3B-F03042B4BB46}"/>
                </a:ext>
              </a:extLst>
            </p:cNvPr>
            <p:cNvSpPr>
              <a:spLocks noGrp="1" noRot="1" noMove="1" noResize="1" noEditPoints="1" noAdjustHandles="1" noChangeArrowheads="1" noChangeShapeType="1"/>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F6E1FE8C-5934-C276-EA3E-0223030D27B6}"/>
                </a:ext>
              </a:extLst>
            </p:cNvPr>
            <p:cNvSpPr>
              <a:spLocks noGrp="1" noRot="1" noMove="1" noResize="1" noEditPoints="1" noAdjustHandles="1" noChangeArrowheads="1" noChangeShapeType="1"/>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1B8570A4-6512-C360-AA7C-BF46137F1DBE}"/>
                </a:ext>
              </a:extLst>
            </p:cNvPr>
            <p:cNvSpPr>
              <a:spLocks noGrp="1" noRot="1" noMove="1" noResize="1" noEditPoints="1" noAdjustHandles="1" noChangeArrowheads="1" noChangeShapeType="1"/>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C10AF58F-B8FB-0315-11EE-A25E8AAA050F}"/>
                </a:ext>
              </a:extLst>
            </p:cNvPr>
            <p:cNvSpPr>
              <a:spLocks noGrp="1" noRot="1" noMove="1" noResize="1" noEditPoints="1" noAdjustHandles="1" noChangeArrowheads="1" noChangeShapeType="1"/>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C0982671-D4BA-5427-741E-20A7086A473E}"/>
                </a:ext>
              </a:extLst>
            </p:cNvPr>
            <p:cNvSpPr>
              <a:spLocks noGrp="1" noRot="1" noMove="1" noResize="1" noEditPoints="1" noAdjustHandles="1" noChangeArrowheads="1" noChangeShapeType="1"/>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78420305-1DAA-656C-6FAC-3D38F45BBEE8}"/>
                </a:ext>
              </a:extLst>
            </p:cNvPr>
            <p:cNvSpPr>
              <a:spLocks noGrp="1" noRot="1" noMove="1" noResize="1" noEditPoints="1" noAdjustHandles="1" noChangeArrowheads="1" noChangeShapeType="1"/>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5D94BA84-6459-3CBA-CCF7-276365B4DD3C}"/>
                </a:ext>
              </a:extLst>
            </p:cNvPr>
            <p:cNvSpPr>
              <a:spLocks noGrp="1" noRot="1" noMove="1" noResize="1" noEditPoints="1" noAdjustHandles="1" noChangeArrowheads="1" noChangeShapeType="1"/>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8CE359D2-F15D-54B2-9020-2FA649040716}"/>
                </a:ext>
              </a:extLst>
            </p:cNvPr>
            <p:cNvSpPr>
              <a:spLocks noGrp="1" noRot="1" noMove="1" noResize="1" noEditPoints="1" noAdjustHandles="1" noChangeArrowheads="1" noChangeShapeType="1"/>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CB0B21F5-F480-E6CF-E19A-267240BBC347}"/>
                </a:ext>
              </a:extLst>
            </p:cNvPr>
            <p:cNvSpPr>
              <a:spLocks noGrp="1" noRot="1" noMove="1" noResize="1" noEditPoints="1" noAdjustHandles="1" noChangeArrowheads="1" noChangeShapeType="1"/>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0BD99CF4-434E-934D-50F3-6CB47503928A}"/>
                </a:ext>
              </a:extLst>
            </p:cNvPr>
            <p:cNvSpPr>
              <a:spLocks noGrp="1" noRot="1" noMove="1" noResize="1" noEditPoints="1" noAdjustHandles="1" noChangeArrowheads="1" noChangeShapeType="1"/>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49505A33-4420-D377-BD8C-EC8F9743AF9D}"/>
                </a:ext>
              </a:extLst>
            </p:cNvPr>
            <p:cNvSpPr>
              <a:spLocks noGrp="1" noRot="1" noMove="1" noResize="1" noEditPoints="1" noAdjustHandles="1" noChangeArrowheads="1" noChangeShapeType="1"/>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3336904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CF7F7F0-5F8E-84CB-03B3-99041D0F318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7EEEAC7-6104-EB11-6D32-D00353459E06}"/>
              </a:ext>
            </a:extLst>
          </p:cNvPr>
          <p:cNvSpPr>
            <a:spLocks noGrp="1"/>
          </p:cNvSpPr>
          <p:nvPr>
            <p:ph type="title"/>
          </p:nvPr>
        </p:nvSpPr>
        <p:spPr/>
        <p:txBody>
          <a:bodyPr/>
          <a:lstStyle/>
          <a:p>
            <a:r>
              <a:rPr lang="en-US" sz="3600"/>
              <a:t>Transferable Skills</a:t>
            </a:r>
          </a:p>
        </p:txBody>
      </p:sp>
      <p:pic>
        <p:nvPicPr>
          <p:cNvPr id="6" name="Content Placeholder 10" descr="Bank with solid fill">
            <a:extLst>
              <a:ext uri="{FF2B5EF4-FFF2-40B4-BE49-F238E27FC236}">
                <a16:creationId xmlns:a16="http://schemas.microsoft.com/office/drawing/2014/main" id="{854D8088-6FA9-D756-FA4C-592B9104326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685800" y="2514600"/>
            <a:ext cx="914400" cy="914400"/>
          </a:xfrm>
          <a:prstGeom prst="rect">
            <a:avLst/>
          </a:prstGeom>
        </p:spPr>
      </p:pic>
      <p:pic>
        <p:nvPicPr>
          <p:cNvPr id="7" name="Graphic 6" descr="Playbook">
            <a:extLst>
              <a:ext uri="{FF2B5EF4-FFF2-40B4-BE49-F238E27FC236}">
                <a16:creationId xmlns:a16="http://schemas.microsoft.com/office/drawing/2014/main" id="{313B35B8-177A-F078-0220-7A692E5AC44B}"/>
              </a:ext>
            </a:extLst>
          </p:cNvPr>
          <p:cNvPicPr>
            <a:picLocks noGrp="1" noRot="1" noChangeAspect="1" noMove="1" noResize="1" noEditPoints="1" noAdjustHandles="1" noChangeArrowheads="1" noChangeShapeType="1" noCrop="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5800" y="3798818"/>
            <a:ext cx="914400" cy="914400"/>
          </a:xfrm>
          <a:prstGeom prst="rect">
            <a:avLst/>
          </a:prstGeom>
        </p:spPr>
      </p:pic>
      <p:pic>
        <p:nvPicPr>
          <p:cNvPr id="8" name="Graphic 7" descr="Euro">
            <a:extLst>
              <a:ext uri="{FF2B5EF4-FFF2-40B4-BE49-F238E27FC236}">
                <a16:creationId xmlns:a16="http://schemas.microsoft.com/office/drawing/2014/main" id="{BFC8F32E-3FAF-80FE-C663-138817FF2181}"/>
              </a:ext>
            </a:extLst>
          </p:cNvPr>
          <p:cNvPicPr>
            <a:picLocks noGrp="1" noRot="1" noChangeAspect="1" noMove="1" noResize="1" noEditPoints="1" noAdjustHandles="1" noChangeArrowheads="1" noChangeShapeType="1" noCrop="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5800" y="1442322"/>
            <a:ext cx="914400" cy="914400"/>
          </a:xfrm>
          <a:prstGeom prst="rect">
            <a:avLst/>
          </a:prstGeom>
        </p:spPr>
      </p:pic>
      <p:pic>
        <p:nvPicPr>
          <p:cNvPr id="9" name="Graphic 8" descr="Money with solid fill">
            <a:extLst>
              <a:ext uri="{FF2B5EF4-FFF2-40B4-BE49-F238E27FC236}">
                <a16:creationId xmlns:a16="http://schemas.microsoft.com/office/drawing/2014/main" id="{E4C51704-3D7A-DDF9-EB35-CCFE8FE94C8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685800" y="4977066"/>
            <a:ext cx="914400" cy="914400"/>
          </a:xfrm>
          <a:prstGeom prst="rect">
            <a:avLst/>
          </a:prstGeom>
        </p:spPr>
      </p:pic>
      <p:sp>
        <p:nvSpPr>
          <p:cNvPr id="14" name="TextBox 13">
            <a:extLst>
              <a:ext uri="{FF2B5EF4-FFF2-40B4-BE49-F238E27FC236}">
                <a16:creationId xmlns:a16="http://schemas.microsoft.com/office/drawing/2014/main" id="{6826B4EB-66F8-956B-FE95-B25FE4529E28}"/>
              </a:ext>
            </a:extLst>
          </p:cNvPr>
          <p:cNvSpPr txBox="1"/>
          <p:nvPr/>
        </p:nvSpPr>
        <p:spPr>
          <a:xfrm>
            <a:off x="1854000" y="1637912"/>
            <a:ext cx="48006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chemeClr val="tx2"/>
                </a:solidFill>
                <a:effectLst/>
                <a:uLnTx/>
                <a:uFillTx/>
                <a:latin typeface="Arial" charset="0"/>
                <a:cs typeface="Arial" charset="0"/>
              </a:rPr>
              <a:t>Accounting and reporting</a:t>
            </a:r>
          </a:p>
        </p:txBody>
      </p:sp>
      <p:sp>
        <p:nvSpPr>
          <p:cNvPr id="15" name="TextBox 14">
            <a:extLst>
              <a:ext uri="{FF2B5EF4-FFF2-40B4-BE49-F238E27FC236}">
                <a16:creationId xmlns:a16="http://schemas.microsoft.com/office/drawing/2014/main" id="{B034D434-5E71-6196-FB72-9A97B3A9DFF7}"/>
              </a:ext>
            </a:extLst>
          </p:cNvPr>
          <p:cNvSpPr txBox="1"/>
          <p:nvPr/>
        </p:nvSpPr>
        <p:spPr>
          <a:xfrm>
            <a:off x="1854000" y="2816160"/>
            <a:ext cx="44958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chemeClr val="tx2"/>
                </a:solidFill>
                <a:effectLst/>
                <a:uLnTx/>
                <a:uFillTx/>
                <a:latin typeface="Arial" charset="0"/>
                <a:cs typeface="Arial" charset="0"/>
              </a:rPr>
              <a:t>Non-profit governance</a:t>
            </a:r>
          </a:p>
        </p:txBody>
      </p:sp>
      <p:sp>
        <p:nvSpPr>
          <p:cNvPr id="16" name="TextBox 15">
            <a:extLst>
              <a:ext uri="{FF2B5EF4-FFF2-40B4-BE49-F238E27FC236}">
                <a16:creationId xmlns:a16="http://schemas.microsoft.com/office/drawing/2014/main" id="{D423EF81-F81D-2113-4FE4-3B41DEA5F525}"/>
              </a:ext>
            </a:extLst>
          </p:cNvPr>
          <p:cNvSpPr txBox="1"/>
          <p:nvPr/>
        </p:nvSpPr>
        <p:spPr>
          <a:xfrm>
            <a:off x="1854000" y="3990397"/>
            <a:ext cx="28956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chemeClr val="tx2"/>
                </a:solidFill>
                <a:effectLst/>
                <a:uLnTx/>
                <a:uFillTx/>
                <a:latin typeface="Arial" charset="0"/>
                <a:cs typeface="Arial" charset="0"/>
              </a:rPr>
              <a:t>Critical thinking</a:t>
            </a:r>
          </a:p>
        </p:txBody>
      </p:sp>
      <p:sp>
        <p:nvSpPr>
          <p:cNvPr id="17" name="TextBox 16">
            <a:extLst>
              <a:ext uri="{FF2B5EF4-FFF2-40B4-BE49-F238E27FC236}">
                <a16:creationId xmlns:a16="http://schemas.microsoft.com/office/drawing/2014/main" id="{F2A65C4E-E326-580D-1368-D3AC99DE6926}"/>
              </a:ext>
            </a:extLst>
          </p:cNvPr>
          <p:cNvSpPr txBox="1"/>
          <p:nvPr/>
        </p:nvSpPr>
        <p:spPr>
          <a:xfrm>
            <a:off x="1854000" y="5172656"/>
            <a:ext cx="4343400" cy="52322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2800" b="0" i="0" u="none" strike="noStrike" kern="1200" cap="none" spc="0" normalizeH="0" baseline="0" noProof="0">
                <a:ln>
                  <a:noFill/>
                </a:ln>
                <a:solidFill>
                  <a:schemeClr val="tx2"/>
                </a:solidFill>
                <a:effectLst/>
                <a:uLnTx/>
                <a:uFillTx/>
                <a:latin typeface="Arial" charset="0"/>
                <a:cs typeface="Arial" charset="0"/>
              </a:rPr>
              <a:t>Financial planning</a:t>
            </a:r>
          </a:p>
        </p:txBody>
      </p:sp>
      <p:cxnSp>
        <p:nvCxnSpPr>
          <p:cNvPr id="19" name="Straight Arrow Connector 18">
            <a:extLst>
              <a:ext uri="{FF2B5EF4-FFF2-40B4-BE49-F238E27FC236}">
                <a16:creationId xmlns:a16="http://schemas.microsoft.com/office/drawing/2014/main" id="{76320CE9-866B-ECF1-7D92-0D1883236A69}"/>
              </a:ext>
            </a:extLst>
          </p:cNvPr>
          <p:cNvCxnSpPr>
            <a:cxnSpLocks noGrp="1" noRot="1" noMove="1" noResize="1" noEditPoints="1" noAdjustHandles="1" noChangeArrowheads="1" noChangeShapeType="1"/>
          </p:cNvCxnSpPr>
          <p:nvPr/>
        </p:nvCxnSpPr>
        <p:spPr>
          <a:xfrm flipV="1">
            <a:off x="5029200" y="959370"/>
            <a:ext cx="3979889" cy="3753848"/>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60B1115-1B45-A3D8-D061-9981AEB3CFBA}"/>
              </a:ext>
            </a:extLst>
          </p:cNvPr>
          <p:cNvSpPr txBox="1"/>
          <p:nvPr/>
        </p:nvSpPr>
        <p:spPr>
          <a:xfrm>
            <a:off x="7824866" y="959370"/>
            <a:ext cx="959370" cy="523220"/>
          </a:xfrm>
          <a:prstGeom prst="rect">
            <a:avLst/>
          </a:prstGeom>
          <a:noFill/>
        </p:spPr>
        <p:txBody>
          <a:bodyPr wrap="square" rtlCol="0">
            <a:spAutoFit/>
          </a:bodyPr>
          <a:lstStyle/>
          <a:p>
            <a:r>
              <a:rPr lang="en-US" sz="2800"/>
              <a:t>Up</a:t>
            </a:r>
          </a:p>
        </p:txBody>
      </p:sp>
    </p:spTree>
    <p:extLst>
      <p:ext uri="{BB962C8B-B14F-4D97-AF65-F5344CB8AC3E}">
        <p14:creationId xmlns:p14="http://schemas.microsoft.com/office/powerpoint/2010/main" val="3715442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0D20BAA-791E-0F00-D5FA-B8D6064E87A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114E4A8-6BA6-3876-C4A6-06D9EF9BD3F3}"/>
              </a:ext>
            </a:extLst>
          </p:cNvPr>
          <p:cNvSpPr>
            <a:spLocks noGrp="1"/>
          </p:cNvSpPr>
          <p:nvPr>
            <p:ph type="title"/>
          </p:nvPr>
        </p:nvSpPr>
        <p:spPr/>
        <p:txBody>
          <a:bodyPr/>
          <a:lstStyle/>
          <a:p>
            <a:r>
              <a:rPr lang="en-US" sz="3600" dirty="0"/>
              <a:t>Treasurer Refresher Quiz</a:t>
            </a:r>
          </a:p>
        </p:txBody>
      </p:sp>
    </p:spTree>
    <p:extLst>
      <p:ext uri="{BB962C8B-B14F-4D97-AF65-F5344CB8AC3E}">
        <p14:creationId xmlns:p14="http://schemas.microsoft.com/office/powerpoint/2010/main" val="1194681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3580AF2-0CA5-C8AC-107A-7C7C652997A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5CC9AC6-78D6-21F8-21F9-EA999407E569}"/>
              </a:ext>
            </a:extLst>
          </p:cNvPr>
          <p:cNvSpPr>
            <a:spLocks noGrp="1"/>
          </p:cNvSpPr>
          <p:nvPr>
            <p:ph type="title"/>
          </p:nvPr>
        </p:nvSpPr>
        <p:spPr>
          <a:xfrm>
            <a:off x="432000" y="431999"/>
            <a:ext cx="7033102" cy="1622432"/>
          </a:xfrm>
        </p:spPr>
        <p:txBody>
          <a:bodyPr/>
          <a:lstStyle/>
          <a:p>
            <a:pPr>
              <a:lnSpc>
                <a:spcPct val="100000"/>
              </a:lnSpc>
            </a:pPr>
            <a:r>
              <a:rPr lang="en-US" sz="3600"/>
              <a:t>When are Toastmasters International membership renewals due?</a:t>
            </a:r>
          </a:p>
        </p:txBody>
      </p:sp>
      <p:sp>
        <p:nvSpPr>
          <p:cNvPr id="7" name="TextBox 6">
            <a:extLst>
              <a:ext uri="{FF2B5EF4-FFF2-40B4-BE49-F238E27FC236}">
                <a16:creationId xmlns:a16="http://schemas.microsoft.com/office/drawing/2014/main" id="{2F9AF8FD-9933-9A57-24DF-F7BFB322994D}"/>
              </a:ext>
            </a:extLst>
          </p:cNvPr>
          <p:cNvSpPr txBox="1"/>
          <p:nvPr/>
        </p:nvSpPr>
        <p:spPr>
          <a:xfrm>
            <a:off x="432000" y="2592005"/>
            <a:ext cx="4759377" cy="1723549"/>
          </a:xfrm>
          <a:prstGeom prst="rect">
            <a:avLst/>
          </a:prstGeom>
          <a:noFill/>
        </p:spPr>
        <p:txBody>
          <a:bodyPr wrap="square">
            <a:spAutoFit/>
          </a:bodyPr>
          <a:lstStyle/>
          <a:p>
            <a:pPr marL="457200" marR="0" indent="-457200">
              <a:buFont typeface="+mj-lt"/>
              <a:buAutoNum type="alphaUcPeriod"/>
            </a:pPr>
            <a:r>
              <a:rPr lang="en-GB" sz="2400">
                <a:effectLst/>
                <a:latin typeface="+mn-lt"/>
              </a:rPr>
              <a:t>Once a year</a:t>
            </a:r>
          </a:p>
          <a:p>
            <a:pPr marL="457200" marR="0" indent="-457200">
              <a:spcBef>
                <a:spcPts val="600"/>
              </a:spcBef>
              <a:buFont typeface="+mj-lt"/>
              <a:buAutoNum type="alphaUcPeriod"/>
            </a:pPr>
            <a:r>
              <a:rPr lang="en-GB" sz="2400">
                <a:effectLst/>
                <a:latin typeface="+mn-lt"/>
              </a:rPr>
              <a:t>Every month</a:t>
            </a:r>
          </a:p>
          <a:p>
            <a:pPr marL="457200" marR="0" indent="-457200">
              <a:spcBef>
                <a:spcPts val="600"/>
              </a:spcBef>
              <a:buFont typeface="+mj-lt"/>
              <a:buAutoNum type="alphaUcPeriod"/>
            </a:pPr>
            <a:r>
              <a:rPr lang="en-GB" sz="2400">
                <a:effectLst/>
                <a:latin typeface="+mn-lt"/>
              </a:rPr>
              <a:t>On or before 30 September and  31</a:t>
            </a:r>
            <a:r>
              <a:rPr lang="en-GB" sz="2400" baseline="30000">
                <a:effectLst/>
                <a:latin typeface="+mn-lt"/>
              </a:rPr>
              <a:t> </a:t>
            </a:r>
            <a:r>
              <a:rPr lang="en-GB" sz="2400">
                <a:effectLst/>
                <a:latin typeface="+mn-lt"/>
              </a:rPr>
              <a:t>March</a:t>
            </a:r>
            <a:endParaRPr lang="en-GB" sz="2400">
              <a:effectLst/>
              <a:latin typeface="Helvetica Neue" panose="02000503000000020004" pitchFamily="2" charset="0"/>
            </a:endParaRPr>
          </a:p>
        </p:txBody>
      </p:sp>
    </p:spTree>
    <p:extLst>
      <p:ext uri="{BB962C8B-B14F-4D97-AF65-F5344CB8AC3E}">
        <p14:creationId xmlns:p14="http://schemas.microsoft.com/office/powerpoint/2010/main" val="274019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FE2D9F6-2BB6-F23D-6AEF-80460529D86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A77B0C9-866E-078E-DB0D-4A2F6EDD63B9}"/>
              </a:ext>
            </a:extLst>
          </p:cNvPr>
          <p:cNvSpPr>
            <a:spLocks noGrp="1"/>
          </p:cNvSpPr>
          <p:nvPr>
            <p:ph type="title"/>
          </p:nvPr>
        </p:nvSpPr>
        <p:spPr>
          <a:xfrm>
            <a:off x="432000" y="431999"/>
            <a:ext cx="11473200" cy="2548707"/>
          </a:xfrm>
        </p:spPr>
        <p:txBody>
          <a:bodyPr/>
          <a:lstStyle/>
          <a:p>
            <a:pPr>
              <a:lnSpc>
                <a:spcPct val="100000"/>
              </a:lnSpc>
            </a:pPr>
            <a:r>
              <a:rPr lang="en-US" sz="3600">
                <a:solidFill>
                  <a:schemeClr val="bg1"/>
                </a:solidFill>
              </a:rPr>
              <a:t>How much is the new member fee in USD? </a:t>
            </a:r>
            <a:br>
              <a:rPr lang="en-US" sz="3600">
                <a:solidFill>
                  <a:schemeClr val="bg1"/>
                </a:solidFill>
              </a:rPr>
            </a:br>
            <a:r>
              <a:rPr lang="en-US" sz="3600">
                <a:solidFill>
                  <a:schemeClr val="bg1"/>
                </a:solidFill>
              </a:rPr>
              <a:t>How much are the monthly </a:t>
            </a:r>
            <a:br>
              <a:rPr lang="en-US" sz="3600">
                <a:solidFill>
                  <a:schemeClr val="bg1"/>
                </a:solidFill>
              </a:rPr>
            </a:br>
            <a:r>
              <a:rPr lang="en-US" sz="3600">
                <a:solidFill>
                  <a:schemeClr val="bg1"/>
                </a:solidFill>
              </a:rPr>
              <a:t>Toastmasters International </a:t>
            </a:r>
            <a:br>
              <a:rPr lang="en-US" sz="3600">
                <a:solidFill>
                  <a:schemeClr val="bg1"/>
                </a:solidFill>
              </a:rPr>
            </a:br>
            <a:r>
              <a:rPr lang="en-US" sz="3600">
                <a:solidFill>
                  <a:schemeClr val="bg1"/>
                </a:solidFill>
              </a:rPr>
              <a:t>membership fees in USD?</a:t>
            </a:r>
            <a:br>
              <a:rPr lang="en-US" sz="3600"/>
            </a:br>
            <a:endParaRPr lang="en-US" sz="3600"/>
          </a:p>
        </p:txBody>
      </p:sp>
      <p:sp>
        <p:nvSpPr>
          <p:cNvPr id="7" name="TextBox 6">
            <a:extLst>
              <a:ext uri="{FF2B5EF4-FFF2-40B4-BE49-F238E27FC236}">
                <a16:creationId xmlns:a16="http://schemas.microsoft.com/office/drawing/2014/main" id="{667787BA-3754-2A28-EEF4-88462B5A2699}"/>
              </a:ext>
            </a:extLst>
          </p:cNvPr>
          <p:cNvSpPr txBox="1"/>
          <p:nvPr/>
        </p:nvSpPr>
        <p:spPr>
          <a:xfrm>
            <a:off x="432000" y="4004529"/>
            <a:ext cx="6776322" cy="1800493"/>
          </a:xfrm>
          <a:prstGeom prst="rect">
            <a:avLst/>
          </a:prstGeom>
          <a:noFill/>
        </p:spPr>
        <p:txBody>
          <a:bodyPr wrap="square">
            <a:spAutoFit/>
          </a:bodyPr>
          <a:lstStyle/>
          <a:p>
            <a:pPr marL="457200" indent="-457200">
              <a:buFont typeface="+mj-lt"/>
              <a:buAutoNum type="alphaUcPeriod"/>
            </a:pPr>
            <a:r>
              <a:rPr lang="en-US" sz="2400">
                <a:solidFill>
                  <a:schemeClr val="bg1"/>
                </a:solidFill>
              </a:rPr>
              <a:t>$20 new member fee/$10 monthly TI dues</a:t>
            </a:r>
          </a:p>
          <a:p>
            <a:pPr marL="457200" indent="-457200">
              <a:spcBef>
                <a:spcPts val="600"/>
              </a:spcBef>
              <a:buFont typeface="+mj-lt"/>
              <a:buAutoNum type="alphaUcPeriod"/>
            </a:pPr>
            <a:r>
              <a:rPr lang="en-US" sz="2400">
                <a:solidFill>
                  <a:schemeClr val="bg1"/>
                </a:solidFill>
              </a:rPr>
              <a:t>$25 new member fee/$12 monthly TI dues</a:t>
            </a:r>
          </a:p>
          <a:p>
            <a:pPr marL="457200" indent="-457200">
              <a:spcBef>
                <a:spcPts val="600"/>
              </a:spcBef>
              <a:buFont typeface="+mj-lt"/>
              <a:buAutoNum type="alphaUcPeriod"/>
            </a:pPr>
            <a:r>
              <a:rPr lang="en-US" sz="2400">
                <a:solidFill>
                  <a:schemeClr val="bg1"/>
                </a:solidFill>
              </a:rPr>
              <a:t>$30 new member fee/$14 monthly TI dues</a:t>
            </a:r>
          </a:p>
          <a:p>
            <a:pPr marL="457200" indent="-457200">
              <a:spcBef>
                <a:spcPts val="600"/>
              </a:spcBef>
              <a:buFont typeface="+mj-lt"/>
              <a:buAutoNum type="alphaUcPeriod"/>
            </a:pPr>
            <a:r>
              <a:rPr lang="en-US" sz="2400">
                <a:solidFill>
                  <a:schemeClr val="bg1"/>
                </a:solidFill>
              </a:rPr>
              <a:t>$60 new member fee/$14 monthly TI dues</a:t>
            </a:r>
          </a:p>
        </p:txBody>
      </p:sp>
    </p:spTree>
    <p:extLst>
      <p:ext uri="{BB962C8B-B14F-4D97-AF65-F5344CB8AC3E}">
        <p14:creationId xmlns:p14="http://schemas.microsoft.com/office/powerpoint/2010/main" val="4290069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7F98B9A-6A8D-3A9E-E5C1-EF3F14FF098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774925C-76D3-CA5A-0228-FD8C641E8895}"/>
              </a:ext>
            </a:extLst>
          </p:cNvPr>
          <p:cNvSpPr>
            <a:spLocks noGrp="1"/>
          </p:cNvSpPr>
          <p:nvPr>
            <p:ph type="title"/>
          </p:nvPr>
        </p:nvSpPr>
        <p:spPr>
          <a:xfrm>
            <a:off x="432000" y="431999"/>
            <a:ext cx="4874518" cy="1539305"/>
          </a:xfrm>
        </p:spPr>
        <p:txBody>
          <a:bodyPr/>
          <a:lstStyle/>
          <a:p>
            <a:pPr>
              <a:lnSpc>
                <a:spcPct val="100000"/>
              </a:lnSpc>
            </a:pPr>
            <a:r>
              <a:rPr lang="en-GB" sz="3600" dirty="0"/>
              <a:t>When handling club funds, which is a best practice?</a:t>
            </a:r>
            <a:endParaRPr lang="en-US" sz="3600" dirty="0"/>
          </a:p>
        </p:txBody>
      </p:sp>
      <p:sp>
        <p:nvSpPr>
          <p:cNvPr id="7" name="TextBox 6">
            <a:extLst>
              <a:ext uri="{FF2B5EF4-FFF2-40B4-BE49-F238E27FC236}">
                <a16:creationId xmlns:a16="http://schemas.microsoft.com/office/drawing/2014/main" id="{6A578150-FBAE-F250-07EF-FE519EEB3192}"/>
              </a:ext>
            </a:extLst>
          </p:cNvPr>
          <p:cNvSpPr txBox="1"/>
          <p:nvPr/>
        </p:nvSpPr>
        <p:spPr>
          <a:xfrm>
            <a:off x="432000" y="2784204"/>
            <a:ext cx="6100996" cy="2539157"/>
          </a:xfrm>
          <a:prstGeom prst="rect">
            <a:avLst/>
          </a:prstGeom>
          <a:noFill/>
        </p:spPr>
        <p:txBody>
          <a:bodyPr wrap="square">
            <a:spAutoFit/>
          </a:bodyPr>
          <a:lstStyle/>
          <a:p>
            <a:pPr marL="457200" indent="-457200">
              <a:buFont typeface="+mj-lt"/>
              <a:buAutoNum type="alphaUcPeriod"/>
            </a:pPr>
            <a:r>
              <a:rPr lang="en-US" sz="2400" dirty="0">
                <a:solidFill>
                  <a:schemeClr val="bg1"/>
                </a:solidFill>
              </a:rPr>
              <a:t>Using the Treasurer’s personal bank account for convenience</a:t>
            </a:r>
          </a:p>
          <a:p>
            <a:pPr marL="457200" indent="-457200">
              <a:spcBef>
                <a:spcPts val="600"/>
              </a:spcBef>
              <a:buFont typeface="+mj-lt"/>
              <a:buAutoNum type="alphaUcPeriod"/>
            </a:pPr>
            <a:r>
              <a:rPr lang="en-US" sz="2400" dirty="0">
                <a:solidFill>
                  <a:schemeClr val="bg1"/>
                </a:solidFill>
              </a:rPr>
              <a:t>Keeping a separate bank account or money account with multiple signatories</a:t>
            </a:r>
          </a:p>
          <a:p>
            <a:pPr marL="457200" indent="-457200">
              <a:spcBef>
                <a:spcPts val="600"/>
              </a:spcBef>
              <a:buFont typeface="+mj-lt"/>
              <a:buAutoNum type="alphaUcPeriod"/>
            </a:pPr>
            <a:r>
              <a:rPr lang="en-US" sz="2400" dirty="0">
                <a:solidFill>
                  <a:schemeClr val="bg1"/>
                </a:solidFill>
              </a:rPr>
              <a:t>Using cash transactions only</a:t>
            </a:r>
          </a:p>
          <a:p>
            <a:pPr marL="457200" indent="-457200">
              <a:spcBef>
                <a:spcPts val="600"/>
              </a:spcBef>
              <a:buFont typeface="+mj-lt"/>
              <a:buAutoNum type="alphaUcPeriod"/>
            </a:pPr>
            <a:r>
              <a:rPr lang="en-US" sz="2400" dirty="0">
                <a:solidFill>
                  <a:schemeClr val="bg1"/>
                </a:solidFill>
              </a:rPr>
              <a:t>Keeping a ledger of all transactions</a:t>
            </a:r>
          </a:p>
        </p:txBody>
      </p:sp>
    </p:spTree>
    <p:extLst>
      <p:ext uri="{BB962C8B-B14F-4D97-AF65-F5344CB8AC3E}">
        <p14:creationId xmlns:p14="http://schemas.microsoft.com/office/powerpoint/2010/main" val="860591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94B5F7D-F790-2B84-1626-5968FD70FC9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7FBC7EF-585E-907F-1931-3C8E85769901}"/>
              </a:ext>
            </a:extLst>
          </p:cNvPr>
          <p:cNvSpPr>
            <a:spLocks noGrp="1"/>
          </p:cNvSpPr>
          <p:nvPr>
            <p:ph type="title"/>
          </p:nvPr>
        </p:nvSpPr>
        <p:spPr>
          <a:xfrm>
            <a:off x="432000" y="431999"/>
            <a:ext cx="5268156" cy="1576909"/>
          </a:xfrm>
        </p:spPr>
        <p:txBody>
          <a:bodyPr/>
          <a:lstStyle/>
          <a:p>
            <a:pPr>
              <a:lnSpc>
                <a:spcPct val="100000"/>
              </a:lnSpc>
            </a:pPr>
            <a:r>
              <a:rPr lang="en-US" sz="3600" dirty="0"/>
              <a:t>What is a club allowed to purchase using club funds?</a:t>
            </a:r>
          </a:p>
        </p:txBody>
      </p:sp>
      <p:sp>
        <p:nvSpPr>
          <p:cNvPr id="7" name="TextBox 6">
            <a:extLst>
              <a:ext uri="{FF2B5EF4-FFF2-40B4-BE49-F238E27FC236}">
                <a16:creationId xmlns:a16="http://schemas.microsoft.com/office/drawing/2014/main" id="{4B088E4A-8859-9F61-967D-C45D68846873}"/>
              </a:ext>
            </a:extLst>
          </p:cNvPr>
          <p:cNvSpPr txBox="1"/>
          <p:nvPr/>
        </p:nvSpPr>
        <p:spPr>
          <a:xfrm>
            <a:off x="432000" y="3248819"/>
            <a:ext cx="6100996" cy="2246769"/>
          </a:xfrm>
          <a:prstGeom prst="rect">
            <a:avLst/>
          </a:prstGeom>
          <a:noFill/>
        </p:spPr>
        <p:txBody>
          <a:bodyPr wrap="square">
            <a:spAutoFit/>
          </a:bodyPr>
          <a:lstStyle/>
          <a:p>
            <a:pPr marL="457200" indent="-457200">
              <a:buFont typeface="+mj-lt"/>
              <a:buAutoNum type="alphaUcPeriod"/>
            </a:pPr>
            <a:r>
              <a:rPr lang="en-US" sz="2400">
                <a:solidFill>
                  <a:schemeClr val="bg1"/>
                </a:solidFill>
              </a:rPr>
              <a:t>Tables</a:t>
            </a:r>
          </a:p>
          <a:p>
            <a:pPr marL="457200" indent="-457200">
              <a:spcBef>
                <a:spcPts val="600"/>
              </a:spcBef>
              <a:buFont typeface="+mj-lt"/>
              <a:buAutoNum type="alphaUcPeriod"/>
            </a:pPr>
            <a:r>
              <a:rPr lang="en-US" sz="2400">
                <a:solidFill>
                  <a:schemeClr val="bg1"/>
                </a:solidFill>
              </a:rPr>
              <a:t>A mobile phone</a:t>
            </a:r>
          </a:p>
          <a:p>
            <a:pPr marL="457200" indent="-457200">
              <a:spcBef>
                <a:spcPts val="600"/>
              </a:spcBef>
              <a:buFont typeface="+mj-lt"/>
              <a:buAutoNum type="alphaUcPeriod"/>
            </a:pPr>
            <a:r>
              <a:rPr lang="en-US" sz="2400">
                <a:solidFill>
                  <a:schemeClr val="bg1"/>
                </a:solidFill>
              </a:rPr>
              <a:t>A golf cart</a:t>
            </a:r>
          </a:p>
          <a:p>
            <a:pPr marL="457200" indent="-457200">
              <a:spcBef>
                <a:spcPts val="600"/>
              </a:spcBef>
              <a:buFont typeface="+mj-lt"/>
              <a:buAutoNum type="alphaUcPeriod"/>
            </a:pPr>
            <a:r>
              <a:rPr lang="en-US" sz="2400">
                <a:solidFill>
                  <a:schemeClr val="bg1"/>
                </a:solidFill>
              </a:rPr>
              <a:t>Audiovisual equipment</a:t>
            </a:r>
          </a:p>
          <a:p>
            <a:pPr marL="457200" indent="-457200">
              <a:spcBef>
                <a:spcPts val="600"/>
              </a:spcBef>
              <a:buFont typeface="+mj-lt"/>
              <a:buAutoNum type="alphaUcPeriod"/>
            </a:pPr>
            <a:r>
              <a:rPr lang="en-US" sz="2400">
                <a:solidFill>
                  <a:schemeClr val="bg1"/>
                </a:solidFill>
              </a:rPr>
              <a:t>A meeting venue</a:t>
            </a:r>
          </a:p>
        </p:txBody>
      </p:sp>
    </p:spTree>
    <p:extLst>
      <p:ext uri="{BB962C8B-B14F-4D97-AF65-F5344CB8AC3E}">
        <p14:creationId xmlns:p14="http://schemas.microsoft.com/office/powerpoint/2010/main" val="3962648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BC14683-AB2B-621E-FBF0-11C4A10FCB0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F613021-863D-9609-E9C4-6DBDCA539463}"/>
              </a:ext>
            </a:extLst>
          </p:cNvPr>
          <p:cNvSpPr>
            <a:spLocks noGrp="1"/>
          </p:cNvSpPr>
          <p:nvPr>
            <p:ph type="title"/>
          </p:nvPr>
        </p:nvSpPr>
        <p:spPr>
          <a:xfrm>
            <a:off x="432000" y="432000"/>
            <a:ext cx="6431938" cy="1135543"/>
          </a:xfrm>
        </p:spPr>
        <p:txBody>
          <a:bodyPr/>
          <a:lstStyle/>
          <a:p>
            <a:pPr>
              <a:lnSpc>
                <a:spcPct val="100000"/>
              </a:lnSpc>
            </a:pPr>
            <a:r>
              <a:rPr lang="en-GB" sz="3600"/>
              <a:t>How often should a club review its finances?</a:t>
            </a:r>
            <a:endParaRPr lang="en-US" sz="3600"/>
          </a:p>
        </p:txBody>
      </p:sp>
      <p:sp>
        <p:nvSpPr>
          <p:cNvPr id="7" name="TextBox 6">
            <a:extLst>
              <a:ext uri="{FF2B5EF4-FFF2-40B4-BE49-F238E27FC236}">
                <a16:creationId xmlns:a16="http://schemas.microsoft.com/office/drawing/2014/main" id="{CDF007DB-9A61-7240-81FA-0BFA7AB96D74}"/>
              </a:ext>
            </a:extLst>
          </p:cNvPr>
          <p:cNvSpPr txBox="1"/>
          <p:nvPr/>
        </p:nvSpPr>
        <p:spPr>
          <a:xfrm>
            <a:off x="432000" y="2828835"/>
            <a:ext cx="6100996" cy="1354217"/>
          </a:xfrm>
          <a:prstGeom prst="rect">
            <a:avLst/>
          </a:prstGeom>
          <a:noFill/>
        </p:spPr>
        <p:txBody>
          <a:bodyPr wrap="square">
            <a:spAutoFit/>
          </a:bodyPr>
          <a:lstStyle/>
          <a:p>
            <a:pPr marL="457200" indent="-457200">
              <a:buFont typeface="+mj-lt"/>
              <a:buAutoNum type="alphaUcPeriod"/>
            </a:pPr>
            <a:r>
              <a:rPr lang="en-US" sz="2400"/>
              <a:t>On an ongoing basis</a:t>
            </a:r>
          </a:p>
          <a:p>
            <a:pPr marL="457200" indent="-457200">
              <a:spcBef>
                <a:spcPts val="600"/>
              </a:spcBef>
              <a:buFont typeface="+mj-lt"/>
              <a:buAutoNum type="alphaUcPeriod"/>
            </a:pPr>
            <a:r>
              <a:rPr lang="en-US" sz="2400"/>
              <a:t>Every quarter</a:t>
            </a:r>
          </a:p>
          <a:p>
            <a:pPr marL="457200" indent="-457200">
              <a:spcBef>
                <a:spcPts val="600"/>
              </a:spcBef>
              <a:buFont typeface="+mj-lt"/>
              <a:buAutoNum type="alphaUcPeriod"/>
            </a:pPr>
            <a:r>
              <a:rPr lang="en-US" sz="2400"/>
              <a:t>Never </a:t>
            </a:r>
          </a:p>
        </p:txBody>
      </p:sp>
    </p:spTree>
    <p:extLst>
      <p:ext uri="{BB962C8B-B14F-4D97-AF65-F5344CB8AC3E}">
        <p14:creationId xmlns:p14="http://schemas.microsoft.com/office/powerpoint/2010/main" val="3849636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886BA49-99C0-12CA-33C4-4F69C8734AC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72FE49B-8B87-BEA2-A70C-00B7D0571172}"/>
              </a:ext>
            </a:extLst>
          </p:cNvPr>
          <p:cNvSpPr>
            <a:spLocks noGrp="1"/>
          </p:cNvSpPr>
          <p:nvPr>
            <p:ph type="title"/>
          </p:nvPr>
        </p:nvSpPr>
        <p:spPr>
          <a:xfrm>
            <a:off x="431999" y="432000"/>
            <a:ext cx="8712001" cy="1373049"/>
          </a:xfrm>
        </p:spPr>
        <p:txBody>
          <a:bodyPr/>
          <a:lstStyle/>
          <a:p>
            <a:pPr>
              <a:lnSpc>
                <a:spcPct val="100000"/>
              </a:lnSpc>
            </a:pPr>
            <a:r>
              <a:rPr lang="en-US" sz="3600">
                <a:solidFill>
                  <a:schemeClr val="bg1"/>
                </a:solidFill>
              </a:rPr>
              <a:t>Can a club reimburse members for the cost of additional Pathways paths?</a:t>
            </a:r>
          </a:p>
        </p:txBody>
      </p:sp>
      <p:sp>
        <p:nvSpPr>
          <p:cNvPr id="6" name="TextBox 5">
            <a:extLst>
              <a:ext uri="{FF2B5EF4-FFF2-40B4-BE49-F238E27FC236}">
                <a16:creationId xmlns:a16="http://schemas.microsoft.com/office/drawing/2014/main" id="{73D1CABF-52B3-C7EC-BDB1-0F85B5077E0C}"/>
              </a:ext>
            </a:extLst>
          </p:cNvPr>
          <p:cNvSpPr txBox="1"/>
          <p:nvPr/>
        </p:nvSpPr>
        <p:spPr>
          <a:xfrm>
            <a:off x="432000" y="3013501"/>
            <a:ext cx="5114361" cy="907941"/>
          </a:xfrm>
          <a:prstGeom prst="rect">
            <a:avLst/>
          </a:prstGeom>
          <a:noFill/>
        </p:spPr>
        <p:txBody>
          <a:bodyPr wrap="square" rtlCol="0">
            <a:spAutoFit/>
          </a:bodyPr>
          <a:lstStyle/>
          <a:p>
            <a:pPr marL="457200" indent="-457200">
              <a:buFont typeface="+mj-lt"/>
              <a:buAutoNum type="alphaUcPeriod"/>
            </a:pPr>
            <a:r>
              <a:rPr lang="en-US" sz="2400">
                <a:solidFill>
                  <a:schemeClr val="bg1"/>
                </a:solidFill>
              </a:rPr>
              <a:t>Yes</a:t>
            </a:r>
          </a:p>
          <a:p>
            <a:pPr marL="457200" indent="-457200">
              <a:spcBef>
                <a:spcPts val="600"/>
              </a:spcBef>
              <a:buFont typeface="+mj-lt"/>
              <a:buAutoNum type="alphaUcPeriod"/>
            </a:pPr>
            <a:r>
              <a:rPr lang="en-US" sz="2400">
                <a:solidFill>
                  <a:schemeClr val="bg1"/>
                </a:solidFill>
              </a:rPr>
              <a:t>No</a:t>
            </a:r>
          </a:p>
        </p:txBody>
      </p:sp>
    </p:spTree>
    <p:extLst>
      <p:ext uri="{BB962C8B-B14F-4D97-AF65-F5344CB8AC3E}">
        <p14:creationId xmlns:p14="http://schemas.microsoft.com/office/powerpoint/2010/main" val="321579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0D001E8-7C00-EB77-50BB-A2CD5FB8E77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8A52017-8E89-CACF-B35C-3CB181B2AA30}"/>
              </a:ext>
            </a:extLst>
          </p:cNvPr>
          <p:cNvSpPr>
            <a:spLocks noGrp="1"/>
          </p:cNvSpPr>
          <p:nvPr>
            <p:ph type="title"/>
          </p:nvPr>
        </p:nvSpPr>
        <p:spPr>
          <a:xfrm>
            <a:off x="432000" y="432000"/>
            <a:ext cx="5493787" cy="1216918"/>
          </a:xfrm>
        </p:spPr>
        <p:txBody>
          <a:bodyPr/>
          <a:lstStyle/>
          <a:p>
            <a:pPr>
              <a:lnSpc>
                <a:spcPct val="100000"/>
              </a:lnSpc>
            </a:pPr>
            <a:r>
              <a:rPr lang="en-US" sz="3600"/>
              <a:t>How far ahead should you plan club finances?</a:t>
            </a:r>
          </a:p>
        </p:txBody>
      </p:sp>
      <p:sp>
        <p:nvSpPr>
          <p:cNvPr id="7" name="TextBox 6">
            <a:extLst>
              <a:ext uri="{FF2B5EF4-FFF2-40B4-BE49-F238E27FC236}">
                <a16:creationId xmlns:a16="http://schemas.microsoft.com/office/drawing/2014/main" id="{2F606C19-953A-4C9D-55C7-48EA457DC295}"/>
              </a:ext>
            </a:extLst>
          </p:cNvPr>
          <p:cNvSpPr txBox="1"/>
          <p:nvPr/>
        </p:nvSpPr>
        <p:spPr>
          <a:xfrm>
            <a:off x="547142" y="2706363"/>
            <a:ext cx="4639456" cy="2462213"/>
          </a:xfrm>
          <a:prstGeom prst="rect">
            <a:avLst/>
          </a:prstGeom>
          <a:noFill/>
        </p:spPr>
        <p:txBody>
          <a:bodyPr wrap="square">
            <a:spAutoFit/>
          </a:bodyPr>
          <a:lstStyle/>
          <a:p>
            <a:pPr marL="457200" marR="0" indent="-457200">
              <a:buFont typeface="+mj-lt"/>
              <a:buAutoNum type="alphaUcPeriod"/>
            </a:pPr>
            <a:r>
              <a:rPr lang="en-GB" sz="2400">
                <a:effectLst/>
                <a:latin typeface="+mn-lt"/>
              </a:rPr>
              <a:t>Only on a month-by-month basis to ensure flexibility</a:t>
            </a:r>
          </a:p>
          <a:p>
            <a:pPr marL="457200" marR="0" indent="-457200">
              <a:spcBef>
                <a:spcPts val="600"/>
              </a:spcBef>
              <a:buFont typeface="+mj-lt"/>
              <a:buAutoNum type="alphaUcPeriod"/>
            </a:pPr>
            <a:r>
              <a:rPr lang="en-GB" sz="2400">
                <a:effectLst/>
                <a:latin typeface="+mn-lt"/>
              </a:rPr>
              <a:t>Up to June 30, the end of the Toastmaster year </a:t>
            </a:r>
          </a:p>
          <a:p>
            <a:pPr marL="457200" marR="0" indent="-457200">
              <a:spcBef>
                <a:spcPts val="600"/>
              </a:spcBef>
              <a:buFont typeface="+mj-lt"/>
              <a:buAutoNum type="alphaUcPeriod"/>
            </a:pPr>
            <a:r>
              <a:rPr lang="en-GB" sz="2400">
                <a:effectLst/>
                <a:latin typeface="+mn-lt"/>
              </a:rPr>
              <a:t>Beyond the end of the current year</a:t>
            </a:r>
            <a:endParaRPr lang="en-GB" sz="2400">
              <a:effectLst/>
              <a:latin typeface="Helvetica Neue" panose="02000503000000020004" pitchFamily="2" charset="0"/>
            </a:endParaRPr>
          </a:p>
        </p:txBody>
      </p:sp>
    </p:spTree>
    <p:extLst>
      <p:ext uri="{BB962C8B-B14F-4D97-AF65-F5344CB8AC3E}">
        <p14:creationId xmlns:p14="http://schemas.microsoft.com/office/powerpoint/2010/main" val="2677969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5A14282-3601-6BE1-D329-C627099333B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3C0A059-B341-32A6-D343-175FE8F32D2A}"/>
              </a:ext>
            </a:extLst>
          </p:cNvPr>
          <p:cNvSpPr>
            <a:spLocks noGrp="1"/>
          </p:cNvSpPr>
          <p:nvPr>
            <p:ph type="title"/>
          </p:nvPr>
        </p:nvSpPr>
        <p:spPr>
          <a:xfrm>
            <a:off x="432000" y="645755"/>
            <a:ext cx="5755044" cy="962085"/>
          </a:xfrm>
        </p:spPr>
        <p:txBody>
          <a:bodyPr/>
          <a:lstStyle/>
          <a:p>
            <a:pPr>
              <a:lnSpc>
                <a:spcPct val="100000"/>
              </a:lnSpc>
            </a:pPr>
            <a:r>
              <a:rPr lang="en-US" sz="3600">
                <a:solidFill>
                  <a:schemeClr val="bg1"/>
                </a:solidFill>
              </a:rPr>
              <a:t>Can a club spend its money on social events?</a:t>
            </a:r>
          </a:p>
        </p:txBody>
      </p:sp>
      <p:sp>
        <p:nvSpPr>
          <p:cNvPr id="6" name="TextBox 5">
            <a:extLst>
              <a:ext uri="{FF2B5EF4-FFF2-40B4-BE49-F238E27FC236}">
                <a16:creationId xmlns:a16="http://schemas.microsoft.com/office/drawing/2014/main" id="{2E60CA3D-10AD-6102-70CE-8FC7C9B2CDEE}"/>
              </a:ext>
            </a:extLst>
          </p:cNvPr>
          <p:cNvSpPr txBox="1"/>
          <p:nvPr/>
        </p:nvSpPr>
        <p:spPr>
          <a:xfrm>
            <a:off x="432000" y="3013501"/>
            <a:ext cx="5114361" cy="907941"/>
          </a:xfrm>
          <a:prstGeom prst="rect">
            <a:avLst/>
          </a:prstGeom>
          <a:noFill/>
        </p:spPr>
        <p:txBody>
          <a:bodyPr wrap="square" rtlCol="0">
            <a:spAutoFit/>
          </a:bodyPr>
          <a:lstStyle/>
          <a:p>
            <a:pPr marL="457200" indent="-457200">
              <a:buFont typeface="+mj-lt"/>
              <a:buAutoNum type="alphaUcPeriod"/>
            </a:pPr>
            <a:r>
              <a:rPr lang="en-US" sz="2400">
                <a:solidFill>
                  <a:schemeClr val="bg1"/>
                </a:solidFill>
              </a:rPr>
              <a:t>Yes</a:t>
            </a:r>
          </a:p>
          <a:p>
            <a:pPr marL="457200" indent="-457200">
              <a:spcBef>
                <a:spcPts val="600"/>
              </a:spcBef>
              <a:buFont typeface="+mj-lt"/>
              <a:buAutoNum type="alphaUcPeriod"/>
            </a:pPr>
            <a:r>
              <a:rPr lang="en-US" sz="2400">
                <a:solidFill>
                  <a:schemeClr val="bg1"/>
                </a:solidFill>
              </a:rPr>
              <a:t>No</a:t>
            </a:r>
          </a:p>
        </p:txBody>
      </p:sp>
    </p:spTree>
    <p:extLst>
      <p:ext uri="{BB962C8B-B14F-4D97-AF65-F5344CB8AC3E}">
        <p14:creationId xmlns:p14="http://schemas.microsoft.com/office/powerpoint/2010/main" val="1063859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A3F0BE1-8717-CDF2-E5F4-A6F9F2CFC5F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1D22017-1989-484A-B4C2-294E3A8A2424}"/>
              </a:ext>
            </a:extLst>
          </p:cNvPr>
          <p:cNvSpPr>
            <a:spLocks noGrp="1"/>
          </p:cNvSpPr>
          <p:nvPr>
            <p:ph type="title"/>
          </p:nvPr>
        </p:nvSpPr>
        <p:spPr>
          <a:xfrm>
            <a:off x="432000" y="431999"/>
            <a:ext cx="6426000" cy="1342695"/>
          </a:xfrm>
        </p:spPr>
        <p:txBody>
          <a:bodyPr/>
          <a:lstStyle/>
          <a:p>
            <a:r>
              <a:rPr lang="en-GB" sz="3600"/>
              <a:t>What does the formula below represent?</a:t>
            </a:r>
            <a:endParaRPr lang="en-US" sz="360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32C5B31-C20D-0BA3-A5EA-643CD731A9C1}"/>
                  </a:ext>
                </a:extLst>
              </p:cNvPr>
              <p:cNvSpPr txBox="1"/>
              <p:nvPr/>
            </p:nvSpPr>
            <p:spPr>
              <a:xfrm>
                <a:off x="533400" y="2287788"/>
                <a:ext cx="7391400" cy="922176"/>
              </a:xfrm>
              <a:prstGeom prst="rect">
                <a:avLst/>
              </a:prstGeom>
              <a:noFill/>
            </p:spPr>
            <p:txBody>
              <a:bodyPr wrap="square">
                <a:spAutoFit/>
              </a:bodyPr>
              <a:lstStyle/>
              <a:p>
                <a:pPr marL="0" indent="0">
                  <a:buNone/>
                </a:pPr>
                <a14:m>
                  <m:oMathPara xmlns:m="http://schemas.openxmlformats.org/officeDocument/2006/math">
                    <m:oMathParaPr>
                      <m:jc m:val="left"/>
                    </m:oMathParaPr>
                    <m:oMath>
                      <m:d>
                        <m:dPr>
                          <m:ctrlPr>
                            <a:rPr lang="en-GB" sz="2400" b="1" i="1" smtClean="0">
                              <a:solidFill>
                                <a:schemeClr val="bg1"/>
                              </a:solidFill>
                              <a:latin typeface="Cambria Math" panose="02040503050406030204" pitchFamily="18" charset="0"/>
                            </a:rPr>
                          </m:ctrlPr>
                        </m:dPr>
                        <m:e>
                          <m:f>
                            <m:fPr>
                              <m:ctrlPr>
                                <a:rPr lang="en-GB" sz="2400" b="1" i="1" smtClean="0">
                                  <a:solidFill>
                                    <a:schemeClr val="bg1"/>
                                  </a:solidFill>
                                  <a:latin typeface="Cambria Math" panose="02040503050406030204" pitchFamily="18" charset="0"/>
                                </a:rPr>
                              </m:ctrlPr>
                            </m:fPr>
                            <m:num>
                              <m:r>
                                <a:rPr lang="en-GB" sz="2400" b="1" i="1" smtClean="0">
                                  <a:solidFill>
                                    <a:schemeClr val="bg1"/>
                                  </a:solidFill>
                                  <a:latin typeface="Cambria Math" panose="02040503050406030204" pitchFamily="18" charset="0"/>
                                </a:rPr>
                                <m:t>𝑴𝒐𝒏𝒕𝒉𝒍𝒚</m:t>
                              </m:r>
                              <m:r>
                                <a:rPr lang="en-GB" sz="2400" b="1" i="1" smtClean="0">
                                  <a:solidFill>
                                    <a:schemeClr val="bg1"/>
                                  </a:solidFill>
                                  <a:latin typeface="Cambria Math" panose="02040503050406030204" pitchFamily="18" charset="0"/>
                                </a:rPr>
                                <m:t> </m:t>
                              </m:r>
                              <m:r>
                                <a:rPr lang="en-GB" sz="2400" b="1" i="1" smtClean="0">
                                  <a:solidFill>
                                    <a:schemeClr val="bg1"/>
                                  </a:solidFill>
                                  <a:latin typeface="Cambria Math" panose="02040503050406030204" pitchFamily="18" charset="0"/>
                                </a:rPr>
                                <m:t>𝒄𝒍𝒖𝒃</m:t>
                              </m:r>
                              <m:r>
                                <a:rPr lang="en-GB" sz="2400" b="1" i="1" smtClean="0">
                                  <a:solidFill>
                                    <a:schemeClr val="bg1"/>
                                  </a:solidFill>
                                  <a:latin typeface="Cambria Math" panose="02040503050406030204" pitchFamily="18" charset="0"/>
                                </a:rPr>
                                <m:t> </m:t>
                              </m:r>
                              <m:r>
                                <a:rPr lang="en-GB" sz="2400" b="1" i="1" smtClean="0">
                                  <a:solidFill>
                                    <a:schemeClr val="bg1"/>
                                  </a:solidFill>
                                  <a:latin typeface="Cambria Math" panose="02040503050406030204" pitchFamily="18" charset="0"/>
                                </a:rPr>
                                <m:t>𝒄𝒐𝒔𝒕𝒔</m:t>
                              </m:r>
                            </m:num>
                            <m:den>
                              <m:r>
                                <a:rPr lang="en-GB" sz="2400" b="1" i="1" smtClean="0">
                                  <a:solidFill>
                                    <a:schemeClr val="bg1"/>
                                  </a:solidFill>
                                  <a:latin typeface="Cambria Math" panose="02040503050406030204" pitchFamily="18" charset="0"/>
                                </a:rPr>
                                <m:t>𝑵𝒖𝒎𝒃𝒆𝒓</m:t>
                              </m:r>
                              <m:r>
                                <a:rPr lang="en-GB" sz="2400" b="1" i="1" smtClean="0">
                                  <a:solidFill>
                                    <a:schemeClr val="bg1"/>
                                  </a:solidFill>
                                  <a:latin typeface="Cambria Math" panose="02040503050406030204" pitchFamily="18" charset="0"/>
                                </a:rPr>
                                <m:t> </m:t>
                              </m:r>
                              <m:r>
                                <a:rPr lang="en-GB" sz="2400" b="1" i="1" smtClean="0">
                                  <a:solidFill>
                                    <a:schemeClr val="bg1"/>
                                  </a:solidFill>
                                  <a:latin typeface="Cambria Math" panose="02040503050406030204" pitchFamily="18" charset="0"/>
                                </a:rPr>
                                <m:t>𝒐𝒇</m:t>
                              </m:r>
                              <m:r>
                                <a:rPr lang="en-GB" sz="2400" b="1" i="1" smtClean="0">
                                  <a:solidFill>
                                    <a:schemeClr val="bg1"/>
                                  </a:solidFill>
                                  <a:latin typeface="Cambria Math" panose="02040503050406030204" pitchFamily="18" charset="0"/>
                                </a:rPr>
                                <m:t> </m:t>
                              </m:r>
                              <m:r>
                                <a:rPr lang="en-GB" sz="2400" b="1" i="1" smtClean="0">
                                  <a:solidFill>
                                    <a:schemeClr val="bg1"/>
                                  </a:solidFill>
                                  <a:latin typeface="Cambria Math" panose="02040503050406030204" pitchFamily="18" charset="0"/>
                                </a:rPr>
                                <m:t>𝑴𝒆𝒎𝒃𝒆𝒓𝒔</m:t>
                              </m:r>
                            </m:den>
                          </m:f>
                        </m:e>
                      </m:d>
                      <m:r>
                        <a:rPr lang="en-GB" sz="2400" b="1" i="1" smtClean="0">
                          <a:solidFill>
                            <a:schemeClr val="bg1"/>
                          </a:solidFill>
                          <a:latin typeface="Cambria Math" panose="02040503050406030204" pitchFamily="18" charset="0"/>
                        </a:rPr>
                        <m:t>+</m:t>
                      </m:r>
                      <m:d>
                        <m:dPr>
                          <m:ctrlPr>
                            <a:rPr lang="en-GB" sz="2400" b="1" i="1">
                              <a:solidFill>
                                <a:schemeClr val="bg1"/>
                              </a:solidFill>
                              <a:latin typeface="Cambria Math" panose="02040503050406030204" pitchFamily="18" charset="0"/>
                            </a:rPr>
                          </m:ctrlPr>
                        </m:dPr>
                        <m:e>
                          <m:f>
                            <m:fPr>
                              <m:ctrlPr>
                                <a:rPr lang="en-GB" sz="2400" b="1" i="1">
                                  <a:solidFill>
                                    <a:schemeClr val="bg1"/>
                                  </a:solidFill>
                                  <a:latin typeface="Cambria Math" panose="02040503050406030204" pitchFamily="18" charset="0"/>
                                </a:rPr>
                              </m:ctrlPr>
                            </m:fPr>
                            <m:num>
                              <m:r>
                                <a:rPr lang="en-GB" sz="2400" b="1" i="1">
                                  <a:solidFill>
                                    <a:schemeClr val="bg1"/>
                                  </a:solidFill>
                                  <a:latin typeface="Cambria Math" panose="02040503050406030204" pitchFamily="18" charset="0"/>
                                </a:rPr>
                                <m:t>𝑴𝒐𝒏𝒕𝒉𝒍𝒚</m:t>
                              </m:r>
                              <m:r>
                                <a:rPr lang="en-GB" sz="2400" b="1" i="1">
                                  <a:solidFill>
                                    <a:schemeClr val="bg1"/>
                                  </a:solidFill>
                                  <a:latin typeface="Cambria Math" panose="02040503050406030204" pitchFamily="18" charset="0"/>
                                </a:rPr>
                                <m:t> </m:t>
                              </m:r>
                              <m:r>
                                <a:rPr lang="en-GB" sz="2400" b="1" i="1">
                                  <a:solidFill>
                                    <a:schemeClr val="bg1"/>
                                  </a:solidFill>
                                  <a:latin typeface="Cambria Math" panose="02040503050406030204" pitchFamily="18" charset="0"/>
                                </a:rPr>
                                <m:t>𝑻𝑰</m:t>
                              </m:r>
                              <m:r>
                                <a:rPr lang="en-GB" sz="2400" b="1" i="1">
                                  <a:solidFill>
                                    <a:schemeClr val="bg1"/>
                                  </a:solidFill>
                                  <a:latin typeface="Cambria Math" panose="02040503050406030204" pitchFamily="18" charset="0"/>
                                </a:rPr>
                                <m:t> </m:t>
                              </m:r>
                              <m:r>
                                <a:rPr lang="en-GB" sz="2400" b="1" i="1">
                                  <a:solidFill>
                                    <a:schemeClr val="bg1"/>
                                  </a:solidFill>
                                  <a:latin typeface="Cambria Math" panose="02040503050406030204" pitchFamily="18" charset="0"/>
                                </a:rPr>
                                <m:t>𝒅𝒖𝒆𝒔</m:t>
                              </m:r>
                            </m:num>
                            <m:den>
                              <m:r>
                                <a:rPr lang="en-GB" sz="2400" b="1" i="1">
                                  <a:solidFill>
                                    <a:schemeClr val="bg1"/>
                                  </a:solidFill>
                                  <a:latin typeface="Cambria Math" panose="02040503050406030204" pitchFamily="18" charset="0"/>
                                </a:rPr>
                                <m:t>𝒆𝒙𝒄𝒉𝒂𝒏𝒈𝒆</m:t>
                              </m:r>
                              <m:r>
                                <a:rPr lang="en-GB" sz="2400" b="1" i="1">
                                  <a:solidFill>
                                    <a:schemeClr val="bg1"/>
                                  </a:solidFill>
                                  <a:latin typeface="Cambria Math" panose="02040503050406030204" pitchFamily="18" charset="0"/>
                                </a:rPr>
                                <m:t> </m:t>
                              </m:r>
                              <m:r>
                                <a:rPr lang="en-GB" sz="2400" b="1" i="1">
                                  <a:solidFill>
                                    <a:schemeClr val="bg1"/>
                                  </a:solidFill>
                                  <a:latin typeface="Cambria Math" panose="02040503050406030204" pitchFamily="18" charset="0"/>
                                </a:rPr>
                                <m:t>𝒓𝒂𝒕𝒆</m:t>
                              </m:r>
                              <m:r>
                                <a:rPr lang="en-GB" sz="2400" b="1" i="1" smtClean="0">
                                  <a:solidFill>
                                    <a:schemeClr val="bg1"/>
                                  </a:solidFill>
                                  <a:latin typeface="Cambria Math" panose="02040503050406030204" pitchFamily="18" charset="0"/>
                                </a:rPr>
                                <m:t> </m:t>
                              </m:r>
                              <m:r>
                                <a:rPr lang="en-GB" sz="2400" b="1" i="1" smtClean="0">
                                  <a:solidFill>
                                    <a:schemeClr val="bg1"/>
                                  </a:solidFill>
                                  <a:latin typeface="Cambria Math" panose="02040503050406030204" pitchFamily="18" charset="0"/>
                                </a:rPr>
                                <m:t>𝒕𝒐</m:t>
                              </m:r>
                              <m:r>
                                <a:rPr lang="en-GB" sz="2400" b="1" i="1" smtClean="0">
                                  <a:solidFill>
                                    <a:schemeClr val="bg1"/>
                                  </a:solidFill>
                                  <a:latin typeface="Cambria Math" panose="02040503050406030204" pitchFamily="18" charset="0"/>
                                </a:rPr>
                                <m:t> $</m:t>
                              </m:r>
                            </m:den>
                          </m:f>
                        </m:e>
                      </m:d>
                    </m:oMath>
                  </m:oMathPara>
                </a14:m>
                <a:endParaRPr lang="en-GB" sz="2400">
                  <a:solidFill>
                    <a:schemeClr val="bg1"/>
                  </a:solidFill>
                </a:endParaRPr>
              </a:p>
            </p:txBody>
          </p:sp>
        </mc:Choice>
        <mc:Fallback xmlns="">
          <p:sp>
            <p:nvSpPr>
              <p:cNvPr id="6" name="TextBox 5">
                <a:extLst>
                  <a:ext uri="{FF2B5EF4-FFF2-40B4-BE49-F238E27FC236}">
                    <a16:creationId xmlns:a16="http://schemas.microsoft.com/office/drawing/2014/main" id="{032C5B31-C20D-0BA3-A5EA-643CD731A9C1}"/>
                  </a:ext>
                </a:extLst>
              </p:cNvPr>
              <p:cNvSpPr txBox="1">
                <a:spLocks noRot="1" noChangeAspect="1" noMove="1" noResize="1" noEditPoints="1" noAdjustHandles="1" noChangeArrowheads="1" noChangeShapeType="1" noTextEdit="1"/>
              </p:cNvSpPr>
              <p:nvPr/>
            </p:nvSpPr>
            <p:spPr>
              <a:xfrm>
                <a:off x="533400" y="2287788"/>
                <a:ext cx="7391400" cy="922176"/>
              </a:xfrm>
              <a:prstGeom prst="rect">
                <a:avLst/>
              </a:prstGeom>
              <a:blipFill>
                <a:blip r:embed="rId4"/>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102C34B2-27D4-6F8D-CE11-1878179DF771}"/>
              </a:ext>
            </a:extLst>
          </p:cNvPr>
          <p:cNvSpPr txBox="1"/>
          <p:nvPr/>
        </p:nvSpPr>
        <p:spPr>
          <a:xfrm>
            <a:off x="533398" y="3950099"/>
            <a:ext cx="7623049" cy="2092881"/>
          </a:xfrm>
          <a:prstGeom prst="rect">
            <a:avLst/>
          </a:prstGeom>
          <a:noFill/>
        </p:spPr>
        <p:txBody>
          <a:bodyPr wrap="square">
            <a:spAutoFit/>
          </a:bodyPr>
          <a:lstStyle/>
          <a:p>
            <a:pPr marL="457200" indent="-457200">
              <a:buFont typeface="+mj-lt"/>
              <a:buAutoNum type="alphaUcPeriod"/>
            </a:pPr>
            <a:r>
              <a:rPr lang="en-US" sz="2400">
                <a:solidFill>
                  <a:schemeClr val="bg1"/>
                </a:solidFill>
              </a:rPr>
              <a:t>A club’s break-even point for a year</a:t>
            </a:r>
          </a:p>
          <a:p>
            <a:pPr marL="457200" indent="-457200">
              <a:spcBef>
                <a:spcPts val="600"/>
              </a:spcBef>
              <a:buFont typeface="+mj-lt"/>
              <a:buAutoNum type="alphaUcPeriod"/>
            </a:pPr>
            <a:r>
              <a:rPr lang="en-US" sz="2400">
                <a:solidFill>
                  <a:schemeClr val="bg1"/>
                </a:solidFill>
              </a:rPr>
              <a:t>The exchange rate from U.S. dollars (USD) to other currencies</a:t>
            </a:r>
          </a:p>
          <a:p>
            <a:pPr marL="457200" indent="-457200">
              <a:spcBef>
                <a:spcPts val="600"/>
              </a:spcBef>
              <a:buFont typeface="+mj-lt"/>
              <a:buAutoNum type="alphaUcPeriod"/>
            </a:pPr>
            <a:r>
              <a:rPr lang="en-US" sz="2400">
                <a:solidFill>
                  <a:schemeClr val="bg1"/>
                </a:solidFill>
              </a:rPr>
              <a:t>The minimum individual monthly membership fees to charge for the club’s financial sustainability</a:t>
            </a:r>
          </a:p>
        </p:txBody>
      </p:sp>
    </p:spTree>
    <p:extLst>
      <p:ext uri="{BB962C8B-B14F-4D97-AF65-F5344CB8AC3E}">
        <p14:creationId xmlns:p14="http://schemas.microsoft.com/office/powerpoint/2010/main" val="3468355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99898EA-E526-CA37-9339-8300A5B5550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6C02609F-5179-881E-6112-D5BEED9BF914}"/>
              </a:ext>
            </a:extLst>
          </p:cNvPr>
          <p:cNvSpPr>
            <a:spLocks noGrp="1"/>
          </p:cNvSpPr>
          <p:nvPr>
            <p:ph type="title"/>
          </p:nvPr>
        </p:nvSpPr>
        <p:spPr>
          <a:xfrm>
            <a:off x="432000" y="431999"/>
            <a:ext cx="6455688" cy="1099917"/>
          </a:xfrm>
        </p:spPr>
        <p:txBody>
          <a:bodyPr/>
          <a:lstStyle/>
          <a:p>
            <a:pPr>
              <a:lnSpc>
                <a:spcPct val="100000"/>
              </a:lnSpc>
            </a:pPr>
            <a:r>
              <a:rPr lang="en-GB" sz="3600"/>
              <a:t>Is a club allowed to conduct fundraising activities?</a:t>
            </a:r>
            <a:endParaRPr lang="en-US" sz="3600"/>
          </a:p>
        </p:txBody>
      </p:sp>
      <p:sp>
        <p:nvSpPr>
          <p:cNvPr id="6" name="TextBox 5">
            <a:extLst>
              <a:ext uri="{FF2B5EF4-FFF2-40B4-BE49-F238E27FC236}">
                <a16:creationId xmlns:a16="http://schemas.microsoft.com/office/drawing/2014/main" id="{A7A9BF15-7D82-C046-7EE6-8726AD531139}"/>
              </a:ext>
            </a:extLst>
          </p:cNvPr>
          <p:cNvSpPr txBox="1"/>
          <p:nvPr/>
        </p:nvSpPr>
        <p:spPr>
          <a:xfrm>
            <a:off x="432000" y="3013501"/>
            <a:ext cx="5114361" cy="907941"/>
          </a:xfrm>
          <a:prstGeom prst="rect">
            <a:avLst/>
          </a:prstGeom>
          <a:noFill/>
        </p:spPr>
        <p:txBody>
          <a:bodyPr wrap="square" rtlCol="0">
            <a:spAutoFit/>
          </a:bodyPr>
          <a:lstStyle/>
          <a:p>
            <a:pPr marL="457200" indent="-457200">
              <a:buFont typeface="+mj-lt"/>
              <a:buAutoNum type="alphaUcPeriod"/>
            </a:pPr>
            <a:r>
              <a:rPr lang="en-US" sz="2400">
                <a:solidFill>
                  <a:schemeClr val="bg1"/>
                </a:solidFill>
              </a:rPr>
              <a:t>Yes</a:t>
            </a:r>
          </a:p>
          <a:p>
            <a:pPr marL="457200" indent="-457200">
              <a:spcBef>
                <a:spcPts val="600"/>
              </a:spcBef>
              <a:buFont typeface="+mj-lt"/>
              <a:buAutoNum type="alphaUcPeriod"/>
            </a:pPr>
            <a:r>
              <a:rPr lang="en-US" sz="2400">
                <a:solidFill>
                  <a:schemeClr val="bg1"/>
                </a:solidFill>
              </a:rPr>
              <a:t>No</a:t>
            </a:r>
          </a:p>
        </p:txBody>
      </p:sp>
    </p:spTree>
    <p:extLst>
      <p:ext uri="{BB962C8B-B14F-4D97-AF65-F5344CB8AC3E}">
        <p14:creationId xmlns:p14="http://schemas.microsoft.com/office/powerpoint/2010/main" val="4139506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B74E1FF-A51E-5E26-516F-935E7E2F2ED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0FBC09F-39AB-B630-AAAE-D23584DDC087}"/>
              </a:ext>
            </a:extLst>
          </p:cNvPr>
          <p:cNvSpPr>
            <a:spLocks noGrp="1"/>
          </p:cNvSpPr>
          <p:nvPr>
            <p:ph type="title"/>
          </p:nvPr>
        </p:nvSpPr>
        <p:spPr>
          <a:xfrm>
            <a:off x="432000" y="431999"/>
            <a:ext cx="7285536" cy="2464628"/>
          </a:xfrm>
        </p:spPr>
        <p:txBody>
          <a:bodyPr/>
          <a:lstStyle/>
          <a:p>
            <a:pPr>
              <a:lnSpc>
                <a:spcPct val="100000"/>
              </a:lnSpc>
            </a:pPr>
            <a:r>
              <a:rPr lang="en-GB" sz="3600"/>
              <a:t>How far into the future should expenses be approved by the Executive Committee and members?</a:t>
            </a:r>
            <a:endParaRPr lang="en-US" sz="3600"/>
          </a:p>
        </p:txBody>
      </p:sp>
      <p:sp>
        <p:nvSpPr>
          <p:cNvPr id="7" name="TextBox 6">
            <a:extLst>
              <a:ext uri="{FF2B5EF4-FFF2-40B4-BE49-F238E27FC236}">
                <a16:creationId xmlns:a16="http://schemas.microsoft.com/office/drawing/2014/main" id="{9D2A5361-E58B-F595-ED4D-AEFDD2D8C09A}"/>
              </a:ext>
            </a:extLst>
          </p:cNvPr>
          <p:cNvSpPr txBox="1"/>
          <p:nvPr/>
        </p:nvSpPr>
        <p:spPr>
          <a:xfrm>
            <a:off x="432000" y="3961373"/>
            <a:ext cx="7285536" cy="907941"/>
          </a:xfrm>
          <a:prstGeom prst="rect">
            <a:avLst/>
          </a:prstGeom>
          <a:noFill/>
        </p:spPr>
        <p:txBody>
          <a:bodyPr wrap="square">
            <a:spAutoFit/>
          </a:bodyPr>
          <a:lstStyle/>
          <a:p>
            <a:pPr marL="457200" indent="-457200">
              <a:buFont typeface="+mj-lt"/>
              <a:buAutoNum type="alphaUcPeriod"/>
            </a:pPr>
            <a:r>
              <a:rPr lang="en-GB" sz="2400"/>
              <a:t>Up to June 30, the end of the Toastmaster year</a:t>
            </a:r>
          </a:p>
          <a:p>
            <a:pPr marL="457200" indent="-457200">
              <a:spcBef>
                <a:spcPts val="600"/>
              </a:spcBef>
              <a:buFont typeface="+mj-lt"/>
              <a:buAutoNum type="alphaUcPeriod"/>
            </a:pPr>
            <a:r>
              <a:rPr lang="en-GB" sz="2400"/>
              <a:t>Beyond the end of the current year</a:t>
            </a:r>
          </a:p>
        </p:txBody>
      </p:sp>
    </p:spTree>
    <p:extLst>
      <p:ext uri="{BB962C8B-B14F-4D97-AF65-F5344CB8AC3E}">
        <p14:creationId xmlns:p14="http://schemas.microsoft.com/office/powerpoint/2010/main" val="424344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B383DF6-7B40-1338-7C58-E94DA7D2708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47C9A89-3E89-2F7A-596E-744BB5A2077D}"/>
              </a:ext>
            </a:extLst>
          </p:cNvPr>
          <p:cNvSpPr>
            <a:spLocks noGrp="1"/>
          </p:cNvSpPr>
          <p:nvPr>
            <p:ph type="title"/>
          </p:nvPr>
        </p:nvSpPr>
        <p:spPr/>
        <p:txBody>
          <a:bodyPr/>
          <a:lstStyle/>
          <a:p>
            <a:r>
              <a:rPr lang="en-US" sz="3600"/>
              <a:t>Where are we now?</a:t>
            </a:r>
          </a:p>
        </p:txBody>
      </p:sp>
    </p:spTree>
    <p:extLst>
      <p:ext uri="{BB962C8B-B14F-4D97-AF65-F5344CB8AC3E}">
        <p14:creationId xmlns:p14="http://schemas.microsoft.com/office/powerpoint/2010/main" val="4092144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B901004-63B0-37DF-69EB-0CD2C8CE8DE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2CD5D74-CFF3-497F-F449-B52F2CDDEB13}"/>
              </a:ext>
            </a:extLst>
          </p:cNvPr>
          <p:cNvSpPr>
            <a:spLocks noGrp="1"/>
          </p:cNvSpPr>
          <p:nvPr>
            <p:ph type="title"/>
          </p:nvPr>
        </p:nvSpPr>
        <p:spPr/>
        <p:txBody>
          <a:bodyPr/>
          <a:lstStyle/>
          <a:p>
            <a:r>
              <a:rPr lang="en-US" sz="3600">
                <a:solidFill>
                  <a:schemeClr val="accent4"/>
                </a:solidFill>
              </a:rPr>
              <a:t>Successes</a:t>
            </a:r>
          </a:p>
        </p:txBody>
      </p:sp>
    </p:spTree>
    <p:extLst>
      <p:ext uri="{BB962C8B-B14F-4D97-AF65-F5344CB8AC3E}">
        <p14:creationId xmlns:p14="http://schemas.microsoft.com/office/powerpoint/2010/main" val="3084019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9DFC1FCA-F8B2-4D33-2927-31B4B9F27A4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795CC9BF-C67A-226A-F67D-F5C0129EB3D1}"/>
              </a:ext>
            </a:extLst>
          </p:cNvPr>
          <p:cNvSpPr>
            <a:spLocks noGrp="1"/>
          </p:cNvSpPr>
          <p:nvPr>
            <p:ph type="title"/>
          </p:nvPr>
        </p:nvSpPr>
        <p:spPr>
          <a:xfrm>
            <a:off x="8334529" y="3429000"/>
            <a:ext cx="3314597" cy="720000"/>
          </a:xfrm>
        </p:spPr>
        <p:txBody>
          <a:bodyPr/>
          <a:lstStyle/>
          <a:p>
            <a:r>
              <a:rPr lang="en-US" sz="3600"/>
              <a:t>Challenges</a:t>
            </a:r>
          </a:p>
        </p:txBody>
      </p:sp>
    </p:spTree>
    <p:extLst>
      <p:ext uri="{BB962C8B-B14F-4D97-AF65-F5344CB8AC3E}">
        <p14:creationId xmlns:p14="http://schemas.microsoft.com/office/powerpoint/2010/main" val="2682460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91A6AD5-184A-A1DC-57AA-3EA2F858CDF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56881BC-1E56-26B4-D0D8-476CA90B0C82}"/>
              </a:ext>
            </a:extLst>
          </p:cNvPr>
          <p:cNvSpPr>
            <a:spLocks noGrp="1"/>
          </p:cNvSpPr>
          <p:nvPr>
            <p:ph type="title"/>
          </p:nvPr>
        </p:nvSpPr>
        <p:spPr/>
        <p:txBody>
          <a:bodyPr/>
          <a:lstStyle/>
          <a:p>
            <a:r>
              <a:rPr lang="en-US" sz="3600"/>
              <a:t>Where are we going?</a:t>
            </a:r>
          </a:p>
        </p:txBody>
      </p:sp>
    </p:spTree>
    <p:extLst>
      <p:ext uri="{BB962C8B-B14F-4D97-AF65-F5344CB8AC3E}">
        <p14:creationId xmlns:p14="http://schemas.microsoft.com/office/powerpoint/2010/main" val="27291551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2B859E5-6E80-F731-6099-E1165531671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6178B1E-158B-D5F3-0E80-49D641309D71}"/>
              </a:ext>
            </a:extLst>
          </p:cNvPr>
          <p:cNvSpPr>
            <a:spLocks noGrp="1"/>
          </p:cNvSpPr>
          <p:nvPr>
            <p:ph type="title"/>
          </p:nvPr>
        </p:nvSpPr>
        <p:spPr>
          <a:xfrm>
            <a:off x="8039595" y="730003"/>
            <a:ext cx="3772548" cy="2805875"/>
          </a:xfrm>
        </p:spPr>
        <p:txBody>
          <a:bodyPr/>
          <a:lstStyle/>
          <a:p>
            <a:pPr>
              <a:lnSpc>
                <a:spcPct val="100000"/>
              </a:lnSpc>
            </a:pPr>
            <a:r>
              <a:rPr lang="en-US" sz="3600">
                <a:solidFill>
                  <a:schemeClr val="bg1"/>
                </a:solidFill>
              </a:rPr>
              <a:t>Root Cause Analysis with </a:t>
            </a:r>
            <a:br>
              <a:rPr lang="en-US" sz="3600">
                <a:solidFill>
                  <a:schemeClr val="bg1"/>
                </a:solidFill>
              </a:rPr>
            </a:br>
            <a:r>
              <a:rPr lang="en-US" sz="3600">
                <a:solidFill>
                  <a:schemeClr val="bg1"/>
                </a:solidFill>
              </a:rPr>
              <a:t>5 Whys Technique</a:t>
            </a:r>
          </a:p>
        </p:txBody>
      </p:sp>
    </p:spTree>
    <p:extLst>
      <p:ext uri="{BB962C8B-B14F-4D97-AF65-F5344CB8AC3E}">
        <p14:creationId xmlns:p14="http://schemas.microsoft.com/office/powerpoint/2010/main" val="1896928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679D-CB8C-8769-38C2-F5297BEFAC5B}"/>
              </a:ext>
            </a:extLst>
          </p:cNvPr>
          <p:cNvSpPr>
            <a:spLocks noGrp="1"/>
          </p:cNvSpPr>
          <p:nvPr>
            <p:ph type="title"/>
          </p:nvPr>
        </p:nvSpPr>
        <p:spPr/>
        <p:txBody>
          <a:bodyPr/>
          <a:lstStyle/>
          <a:p>
            <a:r>
              <a:rPr lang="en-GB" sz="3600"/>
              <a:t>5 Whys Analysis Worksheet</a:t>
            </a:r>
          </a:p>
        </p:txBody>
      </p:sp>
      <p:sp>
        <p:nvSpPr>
          <p:cNvPr id="3" name="TextBox 2">
            <a:extLst>
              <a:ext uri="{FF2B5EF4-FFF2-40B4-BE49-F238E27FC236}">
                <a16:creationId xmlns:a16="http://schemas.microsoft.com/office/drawing/2014/main" id="{37DDA27E-A80D-2B57-C861-F750AFA69FEB}"/>
              </a:ext>
            </a:extLst>
          </p:cNvPr>
          <p:cNvSpPr txBox="1"/>
          <p:nvPr/>
        </p:nvSpPr>
        <p:spPr>
          <a:xfrm>
            <a:off x="591267" y="1222873"/>
            <a:ext cx="11007176" cy="45653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1" i="0" u="none" strike="noStrike" kern="1200" cap="none" spc="0" normalizeH="0" baseline="0" noProof="0">
                <a:ln>
                  <a:noFill/>
                </a:ln>
                <a:solidFill>
                  <a:srgbClr val="333333"/>
                </a:solidFill>
                <a:effectLst/>
                <a:uLnTx/>
                <a:uFillTx/>
                <a:latin typeface="Arial" panose="020B0604020202020204"/>
                <a:ea typeface="+mn-ea"/>
                <a:cs typeface="+mn-cs"/>
                <a:sym typeface="Helvetica"/>
              </a:rPr>
              <a:t>Problem Statement: </a:t>
            </a:r>
            <a:r>
              <a:rPr kumimoji="0" lang="en-GB" sz="1800" b="1"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endParaRPr>
          </a:p>
        </p:txBody>
      </p:sp>
      <p:sp>
        <p:nvSpPr>
          <p:cNvPr id="8" name="TextBox 7">
            <a:extLst>
              <a:ext uri="{FF2B5EF4-FFF2-40B4-BE49-F238E27FC236}">
                <a16:creationId xmlns:a16="http://schemas.microsoft.com/office/drawing/2014/main" id="{91EADABD-4E8F-5BAC-11EE-B64FA01D11AD}"/>
              </a:ext>
            </a:extLst>
          </p:cNvPr>
          <p:cNvSpPr txBox="1"/>
          <p:nvPr/>
        </p:nvSpPr>
        <p:spPr>
          <a:xfrm>
            <a:off x="591267" y="1679408"/>
            <a:ext cx="11007176" cy="253402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800" b="1" i="0" u="none" strike="noStrike" kern="1200" cap="none" spc="0" normalizeH="0" baseline="0" noProof="0">
                <a:ln>
                  <a:noFill/>
                </a:ln>
                <a:solidFill>
                  <a:srgbClr val="333333"/>
                </a:solidFill>
                <a:effectLst/>
                <a:uLnTx/>
                <a:uFillTx/>
                <a:latin typeface="Arial" panose="020B0604020202020204"/>
                <a:ea typeface="+mn-ea"/>
                <a:cs typeface="+mn-cs"/>
                <a:sym typeface="Helvetica"/>
              </a:rPr>
              <a:t>The 5 Whys</a:t>
            </a: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rPr>
              <a:t>Why 1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endParaRP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rPr>
              <a:t>Why 2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endParaRP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rPr>
              <a:t>Why 3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endParaRP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rPr>
              <a:t>Why 4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endParaRP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r>
              <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rPr>
              <a:t>Why 5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endParaRPr kumimoji="0" lang="en-GB" sz="1800" b="0" i="0" u="none" strike="noStrike" kern="1200" cap="none" spc="0" normalizeH="0" baseline="0" noProof="0">
              <a:ln>
                <a:noFill/>
              </a:ln>
              <a:solidFill>
                <a:srgbClr val="333333"/>
              </a:solidFill>
              <a:effectLst/>
              <a:uLnTx/>
              <a:uFillTx/>
              <a:latin typeface="Arial" panose="020B0604020202020204"/>
              <a:ea typeface="+mn-ea"/>
              <a:cs typeface="+mn-cs"/>
              <a:sym typeface="Helvetica"/>
            </a:endParaRPr>
          </a:p>
        </p:txBody>
      </p:sp>
      <p:sp>
        <p:nvSpPr>
          <p:cNvPr id="9" name="TextBox 8">
            <a:extLst>
              <a:ext uri="{FF2B5EF4-FFF2-40B4-BE49-F238E27FC236}">
                <a16:creationId xmlns:a16="http://schemas.microsoft.com/office/drawing/2014/main" id="{14DB5F8A-9A1F-F378-74E6-35124B1FD4AA}"/>
              </a:ext>
            </a:extLst>
          </p:cNvPr>
          <p:cNvSpPr txBox="1"/>
          <p:nvPr/>
        </p:nvSpPr>
        <p:spPr>
          <a:xfrm>
            <a:off x="591267" y="4213435"/>
            <a:ext cx="10947590" cy="1703030"/>
          </a:xfrm>
          <a:prstGeom prst="rect">
            <a:avLst/>
          </a:prstGeom>
          <a:noFill/>
        </p:spPr>
        <p:txBody>
          <a:bodyPr wrap="square" rtlCol="0">
            <a:spAutoFit/>
          </a:bodyPr>
          <a:lstStyle/>
          <a:p>
            <a:pPr marL="0" marR="0" lvl="0" indent="0" algn="l" defTabSz="914400" rtl="0" eaLnBrk="1" fontAlgn="auto" latinLnBrk="0" hangingPunct="0">
              <a:lnSpc>
                <a:spcPct val="150000"/>
              </a:lnSpc>
              <a:spcBef>
                <a:spcPts val="0"/>
              </a:spcBef>
              <a:spcAft>
                <a:spcPts val="0"/>
              </a:spcAft>
              <a:buClrTx/>
              <a:buSzTx/>
              <a:buFontTx/>
              <a:buNone/>
              <a:tabLst>
                <a:tab pos="10800000" algn="l"/>
              </a:tabLst>
              <a:defRPr/>
            </a:pPr>
            <a:r>
              <a:rPr kumimoji="0" lang="en-GB" sz="1800" b="1" i="0" u="none" strike="noStrike" kern="0" cap="none" spc="0" normalizeH="0" baseline="0" noProof="0">
                <a:ln>
                  <a:noFill/>
                </a:ln>
                <a:solidFill>
                  <a:srgbClr val="333333">
                    <a:lumMod val="50000"/>
                  </a:srgbClr>
                </a:solidFill>
                <a:effectLst/>
                <a:uLnTx/>
                <a:uFillTx/>
                <a:latin typeface="Arial" panose="020B0604020202020204"/>
                <a:ea typeface="+mn-ea"/>
                <a:cs typeface="+mn-cs"/>
                <a:sym typeface="Helvetica"/>
              </a:rPr>
              <a:t>Root Causes:</a:t>
            </a:r>
          </a:p>
          <a:p>
            <a:pPr marL="0" marR="0" lvl="0" indent="0" algn="l" defTabSz="914400" rtl="0" eaLnBrk="1" fontAlgn="auto" latinLnBrk="0" hangingPunct="0">
              <a:lnSpc>
                <a:spcPct val="150000"/>
              </a:lnSpc>
              <a:spcBef>
                <a:spcPts val="0"/>
              </a:spcBef>
              <a:spcAft>
                <a:spcPts val="0"/>
              </a:spcAft>
              <a:buClrTx/>
              <a:buSzTx/>
              <a:buFontTx/>
              <a:buNone/>
              <a:tabLst>
                <a:tab pos="10800000" algn="l"/>
              </a:tabLst>
              <a:defRPr/>
            </a:pPr>
            <a:r>
              <a:rPr kumimoji="0" lang="en-GB" sz="1800" b="1" i="0" u="sng" strike="noStrike" kern="1200" cap="none" spc="0" normalizeH="0" baseline="0" noProof="0">
                <a:ln>
                  <a:noFill/>
                </a:ln>
                <a:solidFill>
                  <a:srgbClr val="333333"/>
                </a:solidFill>
                <a:effectLst/>
                <a:uLnTx/>
                <a:uFillTx/>
                <a:latin typeface="Arial" panose="020B0604020202020204"/>
                <a:ea typeface="+mn-ea"/>
                <a:cs typeface="Arial" charset="0"/>
                <a:sym typeface="Helvetica"/>
              </a:rPr>
              <a:t>	</a:t>
            </a:r>
            <a:r>
              <a:rPr kumimoji="0" lang="en-GB" sz="1800" b="1" i="0" u="none" strike="noStrike" kern="1200" cap="none" spc="0" normalizeH="0" baseline="0" noProof="0">
                <a:ln>
                  <a:noFill/>
                </a:ln>
                <a:solidFill>
                  <a:srgbClr val="333333"/>
                </a:solidFill>
                <a:effectLst/>
                <a:uLnTx/>
                <a:uFillTx/>
                <a:latin typeface="Arial" panose="020B0604020202020204"/>
                <a:ea typeface="+mn-ea"/>
                <a:cs typeface="+mn-cs"/>
                <a:sym typeface="Helvetica"/>
              </a:rPr>
              <a:t> </a:t>
            </a:r>
            <a:r>
              <a:rPr kumimoji="0" lang="en-GB" sz="1800" b="1" i="0" u="none" strike="noStrike" kern="1200" cap="none" spc="0" normalizeH="0" baseline="0" noProof="0">
                <a:ln>
                  <a:noFill/>
                </a:ln>
                <a:solidFill>
                  <a:srgbClr val="000000"/>
                </a:solidFill>
                <a:effectLst/>
                <a:uLnTx/>
                <a:uFillTx/>
                <a:latin typeface="Arial" panose="020B0604020202020204"/>
                <a:ea typeface="+mn-ea"/>
                <a:cs typeface="+mn-cs"/>
                <a:sym typeface="Helvetica"/>
              </a:rPr>
              <a:t>Root Solutions (</a:t>
            </a:r>
            <a:r>
              <a:rPr kumimoji="0" lang="en-GB" sz="1800" b="1" i="0" u="none" strike="noStrike" kern="0" cap="none" spc="0" normalizeH="0" baseline="0" noProof="0">
                <a:ln>
                  <a:noFill/>
                </a:ln>
                <a:solidFill>
                  <a:srgbClr val="000000"/>
                </a:solidFill>
                <a:effectLst/>
                <a:uLnTx/>
                <a:uFillTx/>
                <a:latin typeface="Arial" panose="020B0604020202020204"/>
                <a:ea typeface="+mn-ea"/>
                <a:cs typeface="+mn-cs"/>
                <a:sym typeface="Helvetica"/>
              </a:rPr>
              <a:t>Corrective Actions): </a:t>
            </a:r>
            <a:r>
              <a:rPr kumimoji="0" lang="en-GB" sz="1800" b="0" i="0" u="sng" strike="noStrike" kern="1200" cap="none" spc="0" normalizeH="0" baseline="0" noProof="0">
                <a:ln>
                  <a:noFill/>
                </a:ln>
                <a:solidFill>
                  <a:srgbClr val="333333"/>
                </a:solidFill>
                <a:effectLst/>
                <a:uLnTx/>
                <a:uFillTx/>
                <a:latin typeface="Arial" panose="020B0604020202020204"/>
                <a:ea typeface="+mn-ea"/>
                <a:cs typeface="+mn-cs"/>
                <a:sym typeface="Helvetica"/>
              </a:rPr>
              <a:t>	</a:t>
            </a:r>
          </a:p>
        </p:txBody>
      </p:sp>
    </p:spTree>
    <p:extLst>
      <p:ext uri="{BB962C8B-B14F-4D97-AF65-F5344CB8AC3E}">
        <p14:creationId xmlns:p14="http://schemas.microsoft.com/office/powerpoint/2010/main" val="768482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54B1559-F9FA-B92A-2EFC-FAAA1172D60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511C98E-910D-5F78-6936-058DD2098D60}"/>
              </a:ext>
            </a:extLst>
          </p:cNvPr>
          <p:cNvSpPr>
            <a:spLocks noGrp="1"/>
          </p:cNvSpPr>
          <p:nvPr>
            <p:ph type="title"/>
          </p:nvPr>
        </p:nvSpPr>
        <p:spPr/>
        <p:txBody>
          <a:bodyPr/>
          <a:lstStyle/>
          <a:p>
            <a:r>
              <a:rPr lang="en-US" sz="3600">
                <a:solidFill>
                  <a:schemeClr val="accent4"/>
                </a:solidFill>
              </a:rPr>
              <a:t>5 Whys Example</a:t>
            </a:r>
          </a:p>
        </p:txBody>
      </p:sp>
      <p:sp>
        <p:nvSpPr>
          <p:cNvPr id="7" name="TextBox 6">
            <a:extLst>
              <a:ext uri="{FF2B5EF4-FFF2-40B4-BE49-F238E27FC236}">
                <a16:creationId xmlns:a16="http://schemas.microsoft.com/office/drawing/2014/main" id="{D9D60208-A9FE-9E88-55B0-A66E398789AF}"/>
              </a:ext>
            </a:extLst>
          </p:cNvPr>
          <p:cNvSpPr txBox="1"/>
          <p:nvPr/>
        </p:nvSpPr>
        <p:spPr>
          <a:xfrm>
            <a:off x="432001" y="1767629"/>
            <a:ext cx="11035474" cy="4288066"/>
          </a:xfrm>
          <a:prstGeom prst="rect">
            <a:avLst/>
          </a:prstGeom>
          <a:solidFill>
            <a:schemeClr val="tx1">
              <a:alpha val="25000"/>
            </a:schemeClr>
          </a:solidFill>
        </p:spPr>
        <p:txBody>
          <a:bodyPr wrap="square" lIns="144000" tIns="108000" rIns="108000" bIns="144000">
            <a:spAutoFit/>
          </a:bodyPr>
          <a:lstStyle/>
          <a:p>
            <a:pPr marL="0" indent="0">
              <a:lnSpc>
                <a:spcPct val="120000"/>
              </a:lnSpc>
              <a:buNone/>
            </a:pPr>
            <a:r>
              <a:rPr lang="en-GB" sz="2800" b="1">
                <a:solidFill>
                  <a:schemeClr val="bg1"/>
                </a:solidFill>
              </a:rPr>
              <a:t>Problem statement e.g. “Our Club is running out of money.”</a:t>
            </a:r>
          </a:p>
          <a:p>
            <a:pPr marL="0" indent="0">
              <a:lnSpc>
                <a:spcPct val="120000"/>
              </a:lnSpc>
              <a:spcBef>
                <a:spcPts val="600"/>
              </a:spcBef>
              <a:buNone/>
            </a:pPr>
            <a:endParaRPr lang="en-GB" sz="2800" b="1">
              <a:solidFill>
                <a:schemeClr val="bg1"/>
              </a:solidFill>
            </a:endParaRPr>
          </a:p>
          <a:p>
            <a:pPr marL="0" indent="0">
              <a:lnSpc>
                <a:spcPct val="120000"/>
              </a:lnSpc>
              <a:spcBef>
                <a:spcPts val="600"/>
              </a:spcBef>
              <a:buNone/>
            </a:pPr>
            <a:r>
              <a:rPr lang="en-GB" sz="2800" b="1">
                <a:solidFill>
                  <a:schemeClr val="bg1"/>
                </a:solidFill>
              </a:rPr>
              <a:t>Why? </a:t>
            </a:r>
            <a:r>
              <a:rPr lang="en-GB" sz="2800">
                <a:solidFill>
                  <a:schemeClr val="bg1"/>
                </a:solidFill>
              </a:rPr>
              <a:t>Because we spend more than we earn</a:t>
            </a:r>
          </a:p>
          <a:p>
            <a:pPr marL="0" indent="0">
              <a:lnSpc>
                <a:spcPct val="120000"/>
              </a:lnSpc>
              <a:spcBef>
                <a:spcPts val="600"/>
              </a:spcBef>
              <a:buNone/>
            </a:pPr>
            <a:r>
              <a:rPr lang="en-GB" sz="2800" b="1">
                <a:solidFill>
                  <a:schemeClr val="bg1"/>
                </a:solidFill>
              </a:rPr>
              <a:t>Why? </a:t>
            </a:r>
            <a:r>
              <a:rPr lang="en-GB" sz="2800">
                <a:solidFill>
                  <a:schemeClr val="bg1"/>
                </a:solidFill>
              </a:rPr>
              <a:t>Because our income is too low</a:t>
            </a:r>
          </a:p>
          <a:p>
            <a:pPr marL="0" indent="0">
              <a:lnSpc>
                <a:spcPct val="120000"/>
              </a:lnSpc>
              <a:spcBef>
                <a:spcPts val="600"/>
              </a:spcBef>
              <a:buNone/>
            </a:pPr>
            <a:r>
              <a:rPr lang="en-GB" sz="2800" b="1">
                <a:solidFill>
                  <a:schemeClr val="bg1"/>
                </a:solidFill>
              </a:rPr>
              <a:t>Why? </a:t>
            </a:r>
            <a:r>
              <a:rPr lang="en-GB" sz="2800">
                <a:solidFill>
                  <a:schemeClr val="bg1"/>
                </a:solidFill>
              </a:rPr>
              <a:t>Because our membership fees are too low</a:t>
            </a:r>
          </a:p>
          <a:p>
            <a:pPr marL="0" indent="0">
              <a:lnSpc>
                <a:spcPct val="120000"/>
              </a:lnSpc>
              <a:spcBef>
                <a:spcPts val="600"/>
              </a:spcBef>
              <a:buNone/>
            </a:pPr>
            <a:r>
              <a:rPr lang="en-GB" sz="2800" b="1">
                <a:solidFill>
                  <a:schemeClr val="bg1"/>
                </a:solidFill>
              </a:rPr>
              <a:t>Why? </a:t>
            </a:r>
            <a:r>
              <a:rPr lang="en-GB" sz="2800">
                <a:solidFill>
                  <a:schemeClr val="bg1"/>
                </a:solidFill>
              </a:rPr>
              <a:t>Because we never monitored our financials closely</a:t>
            </a:r>
          </a:p>
          <a:p>
            <a:pPr marL="0" indent="0">
              <a:lnSpc>
                <a:spcPct val="120000"/>
              </a:lnSpc>
              <a:spcBef>
                <a:spcPts val="600"/>
              </a:spcBef>
              <a:buNone/>
            </a:pPr>
            <a:r>
              <a:rPr lang="en-GB" sz="2800" b="1">
                <a:solidFill>
                  <a:schemeClr val="bg1"/>
                </a:solidFill>
              </a:rPr>
              <a:t>Why? </a:t>
            </a:r>
            <a:r>
              <a:rPr lang="en-GB" sz="2800">
                <a:solidFill>
                  <a:schemeClr val="bg1"/>
                </a:solidFill>
              </a:rPr>
              <a:t>Because we don’t have processes in place</a:t>
            </a:r>
          </a:p>
        </p:txBody>
      </p:sp>
    </p:spTree>
    <p:extLst>
      <p:ext uri="{BB962C8B-B14F-4D97-AF65-F5344CB8AC3E}">
        <p14:creationId xmlns:p14="http://schemas.microsoft.com/office/powerpoint/2010/main" val="164715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A1EE7EA-AB3A-D514-9E7C-AB5E83BCBE1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CEE3B75-6480-B1FB-61D7-4380C4AAD69C}"/>
              </a:ext>
            </a:extLst>
          </p:cNvPr>
          <p:cNvSpPr>
            <a:spLocks noGrp="1"/>
          </p:cNvSpPr>
          <p:nvPr>
            <p:ph type="title"/>
          </p:nvPr>
        </p:nvSpPr>
        <p:spPr>
          <a:xfrm>
            <a:off x="1447492" y="2048490"/>
            <a:ext cx="4355900" cy="1200328"/>
          </a:xfrm>
        </p:spPr>
        <p:txBody>
          <a:bodyPr/>
          <a:lstStyle/>
          <a:p>
            <a:r>
              <a:rPr lang="en-US" sz="3600"/>
              <a:t>Root Cause and Root Solutions</a:t>
            </a:r>
          </a:p>
        </p:txBody>
      </p:sp>
      <p:sp>
        <p:nvSpPr>
          <p:cNvPr id="7" name="TextBox 6">
            <a:extLst>
              <a:ext uri="{FF2B5EF4-FFF2-40B4-BE49-F238E27FC236}">
                <a16:creationId xmlns:a16="http://schemas.microsoft.com/office/drawing/2014/main" id="{035F8389-4E03-A57A-8E84-EC8A379AC943}"/>
              </a:ext>
            </a:extLst>
          </p:cNvPr>
          <p:cNvSpPr txBox="1"/>
          <p:nvPr/>
        </p:nvSpPr>
        <p:spPr>
          <a:xfrm>
            <a:off x="6692900" y="2048490"/>
            <a:ext cx="3676396" cy="1569660"/>
          </a:xfrm>
          <a:prstGeom prst="rect">
            <a:avLst/>
          </a:prstGeom>
          <a:noFill/>
        </p:spPr>
        <p:txBody>
          <a:bodyPr wrap="square">
            <a:spAutoFit/>
          </a:bodyPr>
          <a:lstStyle/>
          <a:p>
            <a:pPr marL="0" marR="0">
              <a:buNone/>
            </a:pPr>
            <a:r>
              <a:rPr lang="en-GB" sz="2400">
                <a:solidFill>
                  <a:schemeClr val="bg1"/>
                </a:solidFill>
                <a:effectLst/>
                <a:latin typeface="+mn-lt"/>
              </a:rPr>
              <a:t>List  the root cause and one or two root solutions to address the root </a:t>
            </a:r>
          </a:p>
          <a:p>
            <a:pPr marL="0" marR="0">
              <a:buNone/>
            </a:pPr>
            <a:r>
              <a:rPr lang="en-GB" sz="2400">
                <a:solidFill>
                  <a:schemeClr val="bg1"/>
                </a:solidFill>
                <a:effectLst/>
                <a:latin typeface="+mn-lt"/>
              </a:rPr>
              <a:t>cause of the problem. </a:t>
            </a:r>
            <a:endParaRPr lang="en-GB" sz="240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026676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8B1A2B4-DBDF-BFA1-8412-DDBDB1CCC72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F504264A-94B1-3FFF-0639-1004E69E07C4}"/>
              </a:ext>
            </a:extLst>
          </p:cNvPr>
          <p:cNvSpPr>
            <a:spLocks noGrp="1"/>
          </p:cNvSpPr>
          <p:nvPr>
            <p:ph type="title"/>
          </p:nvPr>
        </p:nvSpPr>
        <p:spPr>
          <a:xfrm>
            <a:off x="8319540" y="432000"/>
            <a:ext cx="3524459" cy="720000"/>
          </a:xfrm>
        </p:spPr>
        <p:txBody>
          <a:bodyPr/>
          <a:lstStyle/>
          <a:p>
            <a:r>
              <a:rPr lang="en-US" sz="3600">
                <a:solidFill>
                  <a:schemeClr val="accent4"/>
                </a:solidFill>
              </a:rPr>
              <a:t>Case Studies</a:t>
            </a:r>
          </a:p>
        </p:txBody>
      </p:sp>
    </p:spTree>
    <p:extLst>
      <p:ext uri="{BB962C8B-B14F-4D97-AF65-F5344CB8AC3E}">
        <p14:creationId xmlns:p14="http://schemas.microsoft.com/office/powerpoint/2010/main" val="2692945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01DE1-79BF-6CC3-A9A9-D6B2144D3F98}"/>
              </a:ext>
            </a:extLst>
          </p:cNvPr>
          <p:cNvSpPr>
            <a:spLocks noGrp="1"/>
          </p:cNvSpPr>
          <p:nvPr>
            <p:ph type="title"/>
          </p:nvPr>
        </p:nvSpPr>
        <p:spPr/>
        <p:txBody>
          <a:bodyPr/>
          <a:lstStyle/>
          <a:p>
            <a:r>
              <a:rPr lang="en-US"/>
              <a:t>Treasurer Case Studies</a:t>
            </a:r>
          </a:p>
        </p:txBody>
      </p:sp>
      <p:sp>
        <p:nvSpPr>
          <p:cNvPr id="3" name="Content Placeholder 2">
            <a:extLst>
              <a:ext uri="{FF2B5EF4-FFF2-40B4-BE49-F238E27FC236}">
                <a16:creationId xmlns:a16="http://schemas.microsoft.com/office/drawing/2014/main" id="{219D9B40-D464-0502-1876-E079594F17C3}"/>
              </a:ext>
            </a:extLst>
          </p:cNvPr>
          <p:cNvSpPr>
            <a:spLocks noGrp="1"/>
          </p:cNvSpPr>
          <p:nvPr>
            <p:ph idx="1"/>
          </p:nvPr>
        </p:nvSpPr>
        <p:spPr/>
        <p:txBody>
          <a:bodyPr/>
          <a:lstStyle/>
          <a:p>
            <a:pPr marL="457200" indent="-457200">
              <a:lnSpc>
                <a:spcPct val="100000"/>
              </a:lnSpc>
              <a:spcBef>
                <a:spcPts val="0"/>
              </a:spcBef>
              <a:spcAft>
                <a:spcPts val="1200"/>
              </a:spcAft>
              <a:buFont typeface="+mj-lt"/>
              <a:buAutoNum type="arabicPeriod"/>
            </a:pPr>
            <a:r>
              <a:rPr lang="en-GB"/>
              <a:t>Easthampton Toastmasters – Losing Free Meeting Venue</a:t>
            </a:r>
          </a:p>
          <a:p>
            <a:pPr marL="457200" indent="-457200">
              <a:lnSpc>
                <a:spcPct val="100000"/>
              </a:lnSpc>
              <a:spcBef>
                <a:spcPts val="0"/>
              </a:spcBef>
              <a:spcAft>
                <a:spcPts val="1200"/>
              </a:spcAft>
              <a:buFont typeface="+mj-lt"/>
              <a:buAutoNum type="arabicPeriod"/>
            </a:pPr>
            <a:r>
              <a:rPr lang="en-GB"/>
              <a:t>Cheerful Talkers – Affordability</a:t>
            </a:r>
          </a:p>
          <a:p>
            <a:pPr marL="457200" indent="-457200">
              <a:lnSpc>
                <a:spcPct val="100000"/>
              </a:lnSpc>
              <a:spcBef>
                <a:spcPts val="0"/>
              </a:spcBef>
              <a:spcAft>
                <a:spcPts val="1200"/>
              </a:spcAft>
              <a:buFont typeface="+mj-lt"/>
              <a:buAutoNum type="arabicPeriod"/>
            </a:pPr>
            <a:r>
              <a:rPr lang="en-GB"/>
              <a:t>Braslav Toastmasters – Inappropriate Use of Club Funds</a:t>
            </a:r>
          </a:p>
          <a:p>
            <a:pPr marL="457200" indent="-457200">
              <a:lnSpc>
                <a:spcPct val="100000"/>
              </a:lnSpc>
              <a:spcBef>
                <a:spcPts val="0"/>
              </a:spcBef>
              <a:spcAft>
                <a:spcPts val="1200"/>
              </a:spcAft>
              <a:buFont typeface="+mj-lt"/>
              <a:buAutoNum type="arabicPeriod"/>
            </a:pPr>
            <a:r>
              <a:rPr lang="en-GB"/>
              <a:t>Winterfell Speechmasters – Chasing Renewals</a:t>
            </a:r>
          </a:p>
          <a:p>
            <a:pPr marL="457200" indent="-457200">
              <a:lnSpc>
                <a:spcPct val="100000"/>
              </a:lnSpc>
              <a:spcBef>
                <a:spcPts val="0"/>
              </a:spcBef>
              <a:spcAft>
                <a:spcPts val="1200"/>
              </a:spcAft>
              <a:buFont typeface="+mj-lt"/>
              <a:buAutoNum type="arabicPeriod"/>
            </a:pPr>
            <a:r>
              <a:rPr lang="en-GB"/>
              <a:t>Oldtown Speakers – Expensive Venue</a:t>
            </a:r>
          </a:p>
          <a:p>
            <a:pPr marL="457200" indent="-457200">
              <a:lnSpc>
                <a:spcPct val="100000"/>
              </a:lnSpc>
              <a:spcBef>
                <a:spcPts val="0"/>
              </a:spcBef>
              <a:spcAft>
                <a:spcPts val="1200"/>
              </a:spcAft>
              <a:buFont typeface="+mj-lt"/>
              <a:buAutoNum type="arabicPeriod"/>
            </a:pPr>
            <a:r>
              <a:rPr lang="en-GB"/>
              <a:t>Carnlough Communicators – Inconsistent Member Treatment</a:t>
            </a:r>
          </a:p>
          <a:p>
            <a:pPr marL="457200" indent="-457200">
              <a:lnSpc>
                <a:spcPct val="100000"/>
              </a:lnSpc>
              <a:spcBef>
                <a:spcPts val="0"/>
              </a:spcBef>
              <a:spcAft>
                <a:spcPts val="1200"/>
              </a:spcAft>
              <a:buFont typeface="+mj-lt"/>
              <a:buAutoNum type="arabicPeriod"/>
            </a:pPr>
            <a:r>
              <a:rPr lang="en-GB"/>
              <a:t>Acme Toastmasters – Corporate Payment Hurdles</a:t>
            </a:r>
          </a:p>
          <a:p>
            <a:pPr marL="457200" indent="-457200">
              <a:lnSpc>
                <a:spcPct val="100000"/>
              </a:lnSpc>
              <a:spcBef>
                <a:spcPts val="0"/>
              </a:spcBef>
              <a:spcAft>
                <a:spcPts val="1200"/>
              </a:spcAft>
              <a:buFont typeface="+mj-lt"/>
              <a:buAutoNum type="arabicPeriod"/>
            </a:pPr>
            <a:r>
              <a:rPr lang="en-GB"/>
              <a:t>St Vincent’s Speakers – Access to Club Bank Account</a:t>
            </a:r>
          </a:p>
          <a:p>
            <a:endParaRPr lang="en-US"/>
          </a:p>
        </p:txBody>
      </p:sp>
    </p:spTree>
    <p:extLst>
      <p:ext uri="{BB962C8B-B14F-4D97-AF65-F5344CB8AC3E}">
        <p14:creationId xmlns:p14="http://schemas.microsoft.com/office/powerpoint/2010/main" val="28434052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1E5DA-B3FD-70F1-2ADD-81348D1AFB13}"/>
              </a:ext>
            </a:extLst>
          </p:cNvPr>
          <p:cNvSpPr>
            <a:spLocks noGrp="1"/>
          </p:cNvSpPr>
          <p:nvPr>
            <p:ph type="title"/>
          </p:nvPr>
        </p:nvSpPr>
        <p:spPr/>
        <p:txBody>
          <a:bodyPr/>
          <a:lstStyle/>
          <a:p>
            <a:r>
              <a:rPr lang="en-GB" sz="2600" spc="-20"/>
              <a:t>Case Study 1: Easthampton Toastmasters: Losing Free Meeting Venue</a:t>
            </a:r>
            <a:endParaRPr lang="en-US" sz="2600" spc="-20"/>
          </a:p>
        </p:txBody>
      </p:sp>
      <p:sp>
        <p:nvSpPr>
          <p:cNvPr id="3" name="Content Placeholder 2">
            <a:extLst>
              <a:ext uri="{FF2B5EF4-FFF2-40B4-BE49-F238E27FC236}">
                <a16:creationId xmlns:a16="http://schemas.microsoft.com/office/drawing/2014/main" id="{7F6C4EAF-481F-8D2F-0472-23966BCA8D67}"/>
              </a:ext>
            </a:extLst>
          </p:cNvPr>
          <p:cNvSpPr>
            <a:spLocks noGrp="1"/>
          </p:cNvSpPr>
          <p:nvPr>
            <p:ph idx="1"/>
          </p:nvPr>
        </p:nvSpPr>
        <p:spPr/>
        <p:txBody>
          <a:bodyPr/>
          <a:lstStyle/>
          <a:p>
            <a:pPr marL="0" indent="0">
              <a:buNone/>
            </a:pPr>
            <a:r>
              <a:rPr lang="en-GB" b="1"/>
              <a:t>Problem Statement</a:t>
            </a:r>
          </a:p>
          <a:p>
            <a:pPr marL="0" indent="0">
              <a:lnSpc>
                <a:spcPct val="100000"/>
              </a:lnSpc>
              <a:buNone/>
            </a:pPr>
            <a:r>
              <a:rPr lang="en-GB"/>
              <a:t>The club has no money to pay for a new venue.</a:t>
            </a:r>
          </a:p>
          <a:p>
            <a:pPr marL="0" indent="0">
              <a:lnSpc>
                <a:spcPct val="100000"/>
              </a:lnSpc>
              <a:buNone/>
            </a:pPr>
            <a:r>
              <a:rPr lang="en-GB" b="1"/>
              <a:t>Scenario</a:t>
            </a:r>
            <a:r>
              <a:rPr lang="en-GB"/>
              <a:t> </a:t>
            </a:r>
          </a:p>
          <a:p>
            <a:pPr marL="0" indent="0">
              <a:lnSpc>
                <a:spcPct val="100000"/>
              </a:lnSpc>
              <a:buNone/>
            </a:pPr>
            <a:r>
              <a:rPr lang="en-GB"/>
              <a:t>Easthampton Toastmasters is losing its free venue. Treasurer Liam discovers the club has no bank account, no reserve funds, and no plan for paying for a new venue. </a:t>
            </a:r>
            <a:endParaRPr lang="en-US"/>
          </a:p>
        </p:txBody>
      </p:sp>
      <p:sp>
        <p:nvSpPr>
          <p:cNvPr id="4" name="Content Placeholder 3">
            <a:extLst>
              <a:ext uri="{FF2B5EF4-FFF2-40B4-BE49-F238E27FC236}">
                <a16:creationId xmlns:a16="http://schemas.microsoft.com/office/drawing/2014/main" id="{754D641B-F225-A3B5-7C34-223BF2B47195}"/>
              </a:ext>
            </a:extLst>
          </p:cNvPr>
          <p:cNvSpPr>
            <a:spLocks noGrp="1"/>
          </p:cNvSpPr>
          <p:nvPr>
            <p:ph idx="11"/>
          </p:nvPr>
        </p:nvSpPr>
        <p:spPr/>
        <p:txBody>
          <a:bodyPr/>
          <a:lstStyle/>
          <a:p>
            <a:pPr marL="0" indent="0">
              <a:lnSpc>
                <a:spcPct val="100000"/>
              </a:lnSpc>
              <a:buNone/>
            </a:pPr>
            <a:r>
              <a:rPr lang="en-GB"/>
              <a:t>The founding members never opened a bank account because they believed the free venue would last indefinitely. </a:t>
            </a:r>
          </a:p>
          <a:p>
            <a:pPr marL="0" indent="0">
              <a:lnSpc>
                <a:spcPct val="100000"/>
              </a:lnSpc>
              <a:buNone/>
            </a:pPr>
            <a:r>
              <a:rPr lang="en-GB" spc="-40"/>
              <a:t>With no contingency planning, the club </a:t>
            </a:r>
            <a:r>
              <a:rPr lang="en-GB"/>
              <a:t>is now unprepared for this new expense.</a:t>
            </a:r>
          </a:p>
          <a:p>
            <a:pPr marL="0" indent="0">
              <a:lnSpc>
                <a:spcPct val="100000"/>
              </a:lnSpc>
              <a:buNone/>
            </a:pPr>
            <a:endParaRPr lang="en-GB" sz="1800" b="1"/>
          </a:p>
          <a:p>
            <a:pPr marL="0" indent="0">
              <a:buNone/>
            </a:pPr>
            <a:r>
              <a:rPr lang="en-US" b="1"/>
              <a:t>What is the Root Cause?</a:t>
            </a:r>
          </a:p>
          <a:p>
            <a:pPr marL="0" indent="0">
              <a:buNone/>
            </a:pPr>
            <a:r>
              <a:rPr lang="en-US" b="1"/>
              <a:t>What are the Root Solutions?</a:t>
            </a:r>
          </a:p>
        </p:txBody>
      </p:sp>
    </p:spTree>
    <p:extLst>
      <p:ext uri="{BB962C8B-B14F-4D97-AF65-F5344CB8AC3E}">
        <p14:creationId xmlns:p14="http://schemas.microsoft.com/office/powerpoint/2010/main" val="1650324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11A00-42CD-3247-1097-ECFF10C06C14}"/>
              </a:ext>
            </a:extLst>
          </p:cNvPr>
          <p:cNvSpPr>
            <a:spLocks noGrp="1"/>
          </p:cNvSpPr>
          <p:nvPr>
            <p:ph type="title"/>
          </p:nvPr>
        </p:nvSpPr>
        <p:spPr/>
        <p:txBody>
          <a:bodyPr/>
          <a:lstStyle/>
          <a:p>
            <a:r>
              <a:rPr kumimoji="0" lang="en-GB" sz="2600" b="1" i="0" u="none" strike="noStrike" kern="1200" cap="none" spc="-20" normalizeH="0" baseline="0" noProof="0">
                <a:ln>
                  <a:noFill/>
                </a:ln>
                <a:effectLst/>
                <a:uLnTx/>
                <a:uFillTx/>
                <a:latin typeface="Arial" panose="020B0604020202020204"/>
                <a:ea typeface="+mj-ea"/>
                <a:cs typeface="+mj-cs"/>
              </a:rPr>
              <a:t>Case Study 1: Easthampton Toastmasters: Losing Free Meeting Venue</a:t>
            </a:r>
            <a:endParaRPr lang="en-US"/>
          </a:p>
        </p:txBody>
      </p:sp>
      <p:sp>
        <p:nvSpPr>
          <p:cNvPr id="3" name="Content Placeholder 2">
            <a:extLst>
              <a:ext uri="{FF2B5EF4-FFF2-40B4-BE49-F238E27FC236}">
                <a16:creationId xmlns:a16="http://schemas.microsoft.com/office/drawing/2014/main" id="{F4FBBB94-E75B-C7B0-15CA-88A39E8F5630}"/>
              </a:ext>
            </a:extLst>
          </p:cNvPr>
          <p:cNvSpPr>
            <a:spLocks noGrp="1"/>
          </p:cNvSpPr>
          <p:nvPr>
            <p:ph idx="1"/>
          </p:nvPr>
        </p:nvSpPr>
        <p:spPr/>
        <p:txBody>
          <a:bodyPr/>
          <a:lstStyle/>
          <a:p>
            <a:pPr marL="0" indent="0">
              <a:buNone/>
            </a:pPr>
            <a:r>
              <a:rPr lang="en-GB" b="1"/>
              <a:t>5 Whys Analysis</a:t>
            </a:r>
          </a:p>
          <a:p>
            <a:pPr marL="457200" indent="-457200">
              <a:buFont typeface="+mj-lt"/>
              <a:buAutoNum type="arabicPeriod"/>
            </a:pPr>
            <a:r>
              <a:rPr lang="en-GB" b="1"/>
              <a:t>Why can’t the club pay for a new venue?</a:t>
            </a:r>
          </a:p>
          <a:p>
            <a:pPr lvl="1"/>
            <a:r>
              <a:rPr lang="en-GB"/>
              <a:t>Because the club has no money.</a:t>
            </a:r>
          </a:p>
          <a:p>
            <a:pPr marL="457200" indent="-457200">
              <a:buFont typeface="+mj-lt"/>
              <a:buAutoNum type="arabicPeriod"/>
            </a:pPr>
            <a:r>
              <a:rPr lang="en-GB" b="1"/>
              <a:t>Why does the club have no money?</a:t>
            </a:r>
          </a:p>
          <a:p>
            <a:pPr lvl="1"/>
            <a:r>
              <a:rPr lang="en-GB"/>
              <a:t>Because it never collected local dues.</a:t>
            </a:r>
          </a:p>
          <a:p>
            <a:pPr marL="457200" indent="-457200">
              <a:buFont typeface="+mj-lt"/>
              <a:buAutoNum type="arabicPeriod"/>
            </a:pPr>
            <a:r>
              <a:rPr lang="en-GB" b="1"/>
              <a:t>Why were dues never collected?</a:t>
            </a:r>
          </a:p>
          <a:p>
            <a:pPr lvl="1"/>
            <a:r>
              <a:rPr lang="en-GB"/>
              <a:t>Because founders didn’t open a bank account.</a:t>
            </a:r>
          </a:p>
          <a:p>
            <a:pPr marL="457200" indent="-457200">
              <a:buFont typeface="+mj-lt"/>
              <a:buAutoNum type="arabicPeriod"/>
            </a:pPr>
            <a:r>
              <a:rPr lang="en-GB" b="1"/>
              <a:t>Why didn’t founders open a bank account?</a:t>
            </a:r>
          </a:p>
          <a:p>
            <a:pPr lvl="1"/>
            <a:r>
              <a:rPr lang="en-GB"/>
              <a:t>Because they saw no need.</a:t>
            </a:r>
          </a:p>
          <a:p>
            <a:pPr marL="457200" indent="-457200">
              <a:buFont typeface="+mj-lt"/>
              <a:buAutoNum type="arabicPeriod"/>
            </a:pPr>
            <a:r>
              <a:rPr lang="en-GB" b="1"/>
              <a:t>Why was there no perceived need?</a:t>
            </a:r>
          </a:p>
          <a:p>
            <a:pPr lvl="1"/>
            <a:r>
              <a:rPr lang="en-GB"/>
              <a:t>Because no contingency planning was ever done.</a:t>
            </a:r>
          </a:p>
          <a:p>
            <a:endParaRPr lang="en-US"/>
          </a:p>
        </p:txBody>
      </p:sp>
    </p:spTree>
    <p:extLst>
      <p:ext uri="{BB962C8B-B14F-4D97-AF65-F5344CB8AC3E}">
        <p14:creationId xmlns:p14="http://schemas.microsoft.com/office/powerpoint/2010/main" val="1399949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EC93F-FE06-76A1-6DF7-14AFBBF67EA8}"/>
              </a:ext>
            </a:extLst>
          </p:cNvPr>
          <p:cNvSpPr>
            <a:spLocks noGrp="1"/>
          </p:cNvSpPr>
          <p:nvPr>
            <p:ph type="title"/>
          </p:nvPr>
        </p:nvSpPr>
        <p:spPr/>
        <p:txBody>
          <a:bodyPr/>
          <a:lstStyle/>
          <a:p>
            <a:r>
              <a:rPr kumimoji="0" lang="en-GB" sz="2600" b="1" i="0" u="none" strike="noStrike" kern="1200" cap="none" spc="-20" normalizeH="0" baseline="0" noProof="0">
                <a:ln>
                  <a:noFill/>
                </a:ln>
                <a:solidFill>
                  <a:srgbClr val="000000"/>
                </a:solidFill>
                <a:effectLst/>
                <a:uLnTx/>
                <a:uFillTx/>
                <a:latin typeface="Arial" panose="020B0604020202020204"/>
                <a:ea typeface="+mj-ea"/>
                <a:cs typeface="+mj-cs"/>
              </a:rPr>
              <a:t>Case Study </a:t>
            </a:r>
            <a:r>
              <a:rPr lang="en-GB" sz="2600" spc="-20">
                <a:solidFill>
                  <a:srgbClr val="000000"/>
                </a:solidFill>
                <a:latin typeface="Arial" panose="020B0604020202020204"/>
              </a:rPr>
              <a:t>1</a:t>
            </a:r>
            <a:r>
              <a:rPr kumimoji="0" lang="en-GB" sz="2600" b="1" i="0" u="none" strike="noStrike" kern="1200" cap="none" spc="-20" normalizeH="0" baseline="0" noProof="0">
                <a:ln>
                  <a:noFill/>
                </a:ln>
                <a:solidFill>
                  <a:srgbClr val="000000"/>
                </a:solidFill>
                <a:effectLst/>
                <a:uLnTx/>
                <a:uFillTx/>
                <a:latin typeface="Arial" panose="020B0604020202020204"/>
                <a:ea typeface="+mj-ea"/>
                <a:cs typeface="+mj-cs"/>
              </a:rPr>
              <a:t>: Easthampton Toastmasters: Losing Free Meeting Venue</a:t>
            </a:r>
            <a:endParaRPr lang="en-US"/>
          </a:p>
        </p:txBody>
      </p:sp>
      <p:sp>
        <p:nvSpPr>
          <p:cNvPr id="3" name="Content Placeholder 2">
            <a:extLst>
              <a:ext uri="{FF2B5EF4-FFF2-40B4-BE49-F238E27FC236}">
                <a16:creationId xmlns:a16="http://schemas.microsoft.com/office/drawing/2014/main" id="{D0134C63-2EA8-AB7B-2A89-09D7C897D4C6}"/>
              </a:ext>
            </a:extLst>
          </p:cNvPr>
          <p:cNvSpPr>
            <a:spLocks noGrp="1"/>
          </p:cNvSpPr>
          <p:nvPr>
            <p:ph idx="1"/>
          </p:nvPr>
        </p:nvSpPr>
        <p:spPr/>
        <p:txBody>
          <a:bodyPr/>
          <a:lstStyle/>
          <a:p>
            <a:pPr marL="0" indent="0">
              <a:lnSpc>
                <a:spcPct val="100000"/>
              </a:lnSpc>
              <a:buNone/>
            </a:pPr>
            <a:r>
              <a:rPr lang="en-GB" b="1"/>
              <a:t>Root Cause</a:t>
            </a:r>
          </a:p>
          <a:p>
            <a:pPr marL="0" indent="0">
              <a:lnSpc>
                <a:spcPct val="100000"/>
              </a:lnSpc>
              <a:buNone/>
            </a:pPr>
            <a:r>
              <a:rPr lang="en-GB" sz="2000"/>
              <a:t>The club never planned for venue loss and never established basic financial infrastructure because it assumed the free venue would last indefinitely.</a:t>
            </a:r>
          </a:p>
          <a:p>
            <a:pPr marL="0" indent="0">
              <a:lnSpc>
                <a:spcPct val="100000"/>
              </a:lnSpc>
              <a:buNone/>
            </a:pPr>
            <a:r>
              <a:rPr lang="en-GB" b="1"/>
              <a:t>Root Solutions</a:t>
            </a:r>
          </a:p>
          <a:p>
            <a:pPr lvl="0">
              <a:lnSpc>
                <a:spcPct val="100000"/>
              </a:lnSpc>
            </a:pPr>
            <a:r>
              <a:rPr lang="en-GB" sz="2000"/>
              <a:t>Secure an alternative venue immediately, prioritizing free or low‑cost options</a:t>
            </a:r>
          </a:p>
          <a:p>
            <a:pPr lvl="0">
              <a:lnSpc>
                <a:spcPct val="100000"/>
              </a:lnSpc>
            </a:pPr>
            <a:r>
              <a:rPr lang="en-GB" sz="2000"/>
              <a:t>Open a club bank account with at least two signatories</a:t>
            </a:r>
          </a:p>
          <a:p>
            <a:pPr lvl="0">
              <a:lnSpc>
                <a:spcPct val="100000"/>
              </a:lnSpc>
            </a:pPr>
            <a:r>
              <a:rPr lang="en-GB" sz="2000"/>
              <a:t>Begin collecting club dues to build a sustainable reserve fund</a:t>
            </a:r>
          </a:p>
        </p:txBody>
      </p:sp>
      <p:sp>
        <p:nvSpPr>
          <p:cNvPr id="4" name="Content Placeholder 3">
            <a:extLst>
              <a:ext uri="{FF2B5EF4-FFF2-40B4-BE49-F238E27FC236}">
                <a16:creationId xmlns:a16="http://schemas.microsoft.com/office/drawing/2014/main" id="{889B096F-2CF3-37F6-93FD-EEC5CD39B480}"/>
              </a:ext>
            </a:extLst>
          </p:cNvPr>
          <p:cNvSpPr>
            <a:spLocks noGrp="1"/>
          </p:cNvSpPr>
          <p:nvPr>
            <p:ph idx="11"/>
          </p:nvPr>
        </p:nvSpPr>
        <p:spPr/>
        <p:txBody>
          <a:bodyPr/>
          <a:lstStyle/>
          <a:p>
            <a:pPr lvl="0">
              <a:lnSpc>
                <a:spcPct val="100000"/>
              </a:lnSpc>
            </a:pPr>
            <a:r>
              <a:rPr lang="en-GB" sz="2000"/>
              <a:t>Create a simple financial contingency plan for future venue changes</a:t>
            </a:r>
          </a:p>
          <a:p>
            <a:pPr lvl="0">
              <a:lnSpc>
                <a:spcPct val="100000"/>
              </a:lnSpc>
            </a:pPr>
            <a:r>
              <a:rPr lang="en-GB" sz="2000"/>
              <a:t>Document venue options and costs for future Treasurers</a:t>
            </a:r>
          </a:p>
          <a:p>
            <a:pPr lvl="0">
              <a:lnSpc>
                <a:spcPct val="100000"/>
              </a:lnSpc>
            </a:pPr>
            <a:r>
              <a:rPr lang="en-GB" sz="2000"/>
              <a:t>Communicate clearly with members about why dues are needed and how funds will be used</a:t>
            </a:r>
          </a:p>
          <a:p>
            <a:pPr lvl="0">
              <a:lnSpc>
                <a:spcPct val="100000"/>
              </a:lnSpc>
            </a:pPr>
            <a:r>
              <a:rPr lang="en-GB" sz="2000"/>
              <a:t>Prepare and review the club’s budget regularly to ensure long‑term financial resilience</a:t>
            </a:r>
          </a:p>
          <a:p>
            <a:endParaRPr lang="en-US"/>
          </a:p>
        </p:txBody>
      </p:sp>
    </p:spTree>
    <p:extLst>
      <p:ext uri="{BB962C8B-B14F-4D97-AF65-F5344CB8AC3E}">
        <p14:creationId xmlns:p14="http://schemas.microsoft.com/office/powerpoint/2010/main" val="17135973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8EB97C-A0E3-8EC7-BCC8-64822313F91F}"/>
              </a:ext>
            </a:extLst>
          </p:cNvPr>
          <p:cNvSpPr>
            <a:spLocks noGrp="1"/>
          </p:cNvSpPr>
          <p:nvPr>
            <p:ph type="title"/>
          </p:nvPr>
        </p:nvSpPr>
        <p:spPr/>
        <p:txBody>
          <a:bodyPr/>
          <a:lstStyle/>
          <a:p>
            <a:r>
              <a:rPr lang="en-GB"/>
              <a:t>Case Study 2: Cheerful Talkers: Affordability</a:t>
            </a:r>
            <a:endParaRPr lang="en-US"/>
          </a:p>
        </p:txBody>
      </p:sp>
      <p:sp>
        <p:nvSpPr>
          <p:cNvPr id="5" name="Content Placeholder 4">
            <a:extLst>
              <a:ext uri="{FF2B5EF4-FFF2-40B4-BE49-F238E27FC236}">
                <a16:creationId xmlns:a16="http://schemas.microsoft.com/office/drawing/2014/main" id="{0A9D2624-5CAB-21A4-23C2-1EEF0FE5495A}"/>
              </a:ext>
            </a:extLst>
          </p:cNvPr>
          <p:cNvSpPr>
            <a:spLocks noGrp="1"/>
          </p:cNvSpPr>
          <p:nvPr>
            <p:ph idx="1"/>
          </p:nvPr>
        </p:nvSpPr>
        <p:spPr/>
        <p:txBody>
          <a:bodyPr/>
          <a:lstStyle/>
          <a:p>
            <a:pPr marL="0" indent="0">
              <a:buNone/>
            </a:pPr>
            <a:r>
              <a:rPr lang="en-GB" b="1"/>
              <a:t>Problem Statement</a:t>
            </a:r>
          </a:p>
          <a:p>
            <a:pPr marL="0" indent="0">
              <a:buNone/>
            </a:pPr>
            <a:r>
              <a:rPr lang="en-GB"/>
              <a:t>The club wants to remain affordable.</a:t>
            </a:r>
          </a:p>
          <a:p>
            <a:pPr marL="0" indent="0">
              <a:buNone/>
            </a:pPr>
            <a:r>
              <a:rPr lang="en-GB" b="1"/>
              <a:t>Scenario </a:t>
            </a:r>
          </a:p>
          <a:p>
            <a:pPr marL="0" indent="0">
              <a:lnSpc>
                <a:spcPct val="100000"/>
              </a:lnSpc>
              <a:buNone/>
            </a:pPr>
            <a:r>
              <a:rPr lang="en-GB"/>
              <a:t>Cheerful Talkers has lost members during the latest renewal cycle, and Treasurer Amira notices the bank balance trending downward. </a:t>
            </a:r>
          </a:p>
          <a:p>
            <a:pPr marL="0" indent="0">
              <a:lnSpc>
                <a:spcPct val="100000"/>
              </a:lnSpc>
              <a:buNone/>
            </a:pPr>
            <a:r>
              <a:rPr lang="en-GB"/>
              <a:t>The Executive Committee is proud of being “the affordable club,” but affordability is now threatening financial stability. </a:t>
            </a:r>
            <a:endParaRPr lang="en-US"/>
          </a:p>
        </p:txBody>
      </p:sp>
      <p:sp>
        <p:nvSpPr>
          <p:cNvPr id="6" name="Content Placeholder 5">
            <a:extLst>
              <a:ext uri="{FF2B5EF4-FFF2-40B4-BE49-F238E27FC236}">
                <a16:creationId xmlns:a16="http://schemas.microsoft.com/office/drawing/2014/main" id="{5BAD0B0F-DC38-12A3-1352-6126AE2795AE}"/>
              </a:ext>
            </a:extLst>
          </p:cNvPr>
          <p:cNvSpPr>
            <a:spLocks noGrp="1"/>
          </p:cNvSpPr>
          <p:nvPr>
            <p:ph idx="11"/>
          </p:nvPr>
        </p:nvSpPr>
        <p:spPr/>
        <p:txBody>
          <a:bodyPr/>
          <a:lstStyle/>
          <a:p>
            <a:pPr marL="0" indent="0">
              <a:lnSpc>
                <a:spcPct val="100000"/>
              </a:lnSpc>
              <a:buNone/>
            </a:pPr>
            <a:r>
              <a:rPr lang="en-GB"/>
              <a:t>Nearby clubs charge more and still grow because members perceive value in meeting quality. Fear of raising dues has prevented the club from adjusting fees to match real expenditures.</a:t>
            </a:r>
          </a:p>
          <a:p>
            <a:pPr marL="0" indent="0">
              <a:lnSpc>
                <a:spcPct val="100000"/>
              </a:lnSpc>
              <a:buNone/>
            </a:pPr>
            <a:endParaRPr lang="en-GB" b="1"/>
          </a:p>
          <a:p>
            <a:pPr marL="0" indent="0">
              <a:buNone/>
            </a:pPr>
            <a:r>
              <a:rPr lang="en-US" b="1"/>
              <a:t>What is the Root Cause?</a:t>
            </a:r>
          </a:p>
          <a:p>
            <a:pPr marL="0" indent="0">
              <a:buNone/>
            </a:pPr>
            <a:r>
              <a:rPr lang="en-US" b="1"/>
              <a:t>What are the Root Solutions?</a:t>
            </a:r>
          </a:p>
          <a:p>
            <a:endParaRPr lang="en-US"/>
          </a:p>
        </p:txBody>
      </p:sp>
    </p:spTree>
    <p:extLst>
      <p:ext uri="{BB962C8B-B14F-4D97-AF65-F5344CB8AC3E}">
        <p14:creationId xmlns:p14="http://schemas.microsoft.com/office/powerpoint/2010/main" val="3213571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39939-45BB-9790-6C00-9B0DB5BF0BCF}"/>
              </a:ext>
            </a:extLst>
          </p:cNvPr>
          <p:cNvSpPr>
            <a:spLocks noGrp="1"/>
          </p:cNvSpPr>
          <p:nvPr>
            <p:ph type="title"/>
          </p:nvPr>
        </p:nvSpPr>
        <p:spPr/>
        <p:txBody>
          <a:bodyPr/>
          <a:lstStyle/>
          <a:p>
            <a:r>
              <a:rPr lang="en-GB"/>
              <a:t>Case Study 2: Cheerful Talkers: Affordability</a:t>
            </a:r>
            <a:endParaRPr lang="en-US"/>
          </a:p>
        </p:txBody>
      </p:sp>
      <p:sp>
        <p:nvSpPr>
          <p:cNvPr id="3" name="Content Placeholder 2">
            <a:extLst>
              <a:ext uri="{FF2B5EF4-FFF2-40B4-BE49-F238E27FC236}">
                <a16:creationId xmlns:a16="http://schemas.microsoft.com/office/drawing/2014/main" id="{1661AE32-8679-6EB7-E9DC-0FDDFDE23847}"/>
              </a:ext>
            </a:extLst>
          </p:cNvPr>
          <p:cNvSpPr>
            <a:spLocks noGrp="1"/>
          </p:cNvSpPr>
          <p:nvPr>
            <p:ph idx="1"/>
          </p:nvPr>
        </p:nvSpPr>
        <p:spPr/>
        <p:txBody>
          <a:bodyPr/>
          <a:lstStyle/>
          <a:p>
            <a:pPr marL="0" indent="0">
              <a:buNone/>
            </a:pPr>
            <a:r>
              <a:rPr lang="en-GB" b="1"/>
              <a:t>5 Whys Analysis</a:t>
            </a:r>
          </a:p>
          <a:p>
            <a:pPr marL="457200" indent="-457200">
              <a:buFont typeface="+mj-lt"/>
              <a:buAutoNum type="arabicPeriod"/>
            </a:pPr>
            <a:r>
              <a:rPr lang="en-GB" sz="2000" b="1"/>
              <a:t>Why is the club running out of money?</a:t>
            </a:r>
          </a:p>
          <a:p>
            <a:pPr lvl="1"/>
            <a:r>
              <a:rPr lang="en-GB"/>
              <a:t>Because the club spends more than it earns.</a:t>
            </a:r>
          </a:p>
          <a:p>
            <a:pPr marL="457200" indent="-457200">
              <a:buFont typeface="+mj-lt"/>
              <a:buAutoNum type="arabicPeriod"/>
            </a:pPr>
            <a:r>
              <a:rPr lang="en-GB" sz="2000" b="1"/>
              <a:t>Why does the club spend more than it earns?</a:t>
            </a:r>
          </a:p>
          <a:p>
            <a:pPr lvl="1"/>
            <a:r>
              <a:rPr lang="en-GB"/>
              <a:t>Because revenue is not keeping pace with expenditures.</a:t>
            </a:r>
          </a:p>
          <a:p>
            <a:pPr marL="457200" indent="-457200">
              <a:buFont typeface="+mj-lt"/>
              <a:buAutoNum type="arabicPeriod"/>
            </a:pPr>
            <a:r>
              <a:rPr lang="en-GB" sz="2000" b="1"/>
              <a:t>Why is revenue not keeping pace?</a:t>
            </a:r>
          </a:p>
          <a:p>
            <a:pPr lvl="1"/>
            <a:r>
              <a:rPr lang="en-GB"/>
              <a:t>Because membership fees have not been adjusted.</a:t>
            </a:r>
          </a:p>
          <a:p>
            <a:pPr marL="457200" indent="-457200">
              <a:buFont typeface="+mj-lt"/>
              <a:buAutoNum type="arabicPeriod"/>
            </a:pPr>
            <a:r>
              <a:rPr lang="en-GB" sz="2000" b="1"/>
              <a:t>Why have fees not been adjusted?</a:t>
            </a:r>
          </a:p>
          <a:p>
            <a:pPr lvl="1"/>
            <a:r>
              <a:rPr lang="en-GB"/>
              <a:t>Because affordability is part of the club’s culture.</a:t>
            </a:r>
          </a:p>
          <a:p>
            <a:pPr marL="457200" indent="-457200">
              <a:buFont typeface="+mj-lt"/>
              <a:buAutoNum type="arabicPeriod"/>
            </a:pPr>
            <a:r>
              <a:rPr lang="en-GB" sz="2000" b="1"/>
              <a:t>Why is affordability so important?</a:t>
            </a:r>
          </a:p>
          <a:p>
            <a:pPr lvl="1"/>
            <a:r>
              <a:rPr lang="en-GB"/>
              <a:t>Because leaders fear higher dues will drive members away.</a:t>
            </a:r>
          </a:p>
          <a:p>
            <a:endParaRPr lang="en-US"/>
          </a:p>
        </p:txBody>
      </p:sp>
    </p:spTree>
    <p:extLst>
      <p:ext uri="{BB962C8B-B14F-4D97-AF65-F5344CB8AC3E}">
        <p14:creationId xmlns:p14="http://schemas.microsoft.com/office/powerpoint/2010/main" val="3335663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0F0C-5AB7-BC26-862D-29430999AAA2}"/>
              </a:ext>
            </a:extLst>
          </p:cNvPr>
          <p:cNvSpPr>
            <a:spLocks noGrp="1"/>
          </p:cNvSpPr>
          <p:nvPr>
            <p:ph type="title"/>
          </p:nvPr>
        </p:nvSpPr>
        <p:spPr/>
        <p:txBody>
          <a:bodyPr/>
          <a:lstStyle/>
          <a:p>
            <a:r>
              <a:rPr kumimoji="0" lang="en-GB" sz="2800" b="1" i="0" u="none" strike="noStrike" kern="1200" cap="none" spc="0" normalizeH="0" baseline="0" noProof="0">
                <a:ln>
                  <a:noFill/>
                </a:ln>
                <a:effectLst/>
                <a:uLnTx/>
                <a:uFillTx/>
                <a:latin typeface="Arial" panose="020B0604020202020204"/>
                <a:ea typeface="+mj-ea"/>
                <a:cs typeface="+mj-cs"/>
              </a:rPr>
              <a:t>Case Study 2: Cheerful Talkers: Affordability</a:t>
            </a:r>
            <a:endParaRPr lang="en-US"/>
          </a:p>
        </p:txBody>
      </p:sp>
      <p:sp>
        <p:nvSpPr>
          <p:cNvPr id="3" name="Content Placeholder 2">
            <a:extLst>
              <a:ext uri="{FF2B5EF4-FFF2-40B4-BE49-F238E27FC236}">
                <a16:creationId xmlns:a16="http://schemas.microsoft.com/office/drawing/2014/main" id="{D79385E1-484C-C3C4-90D7-5EC0000EF392}"/>
              </a:ext>
            </a:extLst>
          </p:cNvPr>
          <p:cNvSpPr>
            <a:spLocks noGrp="1"/>
          </p:cNvSpPr>
          <p:nvPr>
            <p:ph idx="1"/>
          </p:nvPr>
        </p:nvSpPr>
        <p:spPr/>
        <p:txBody>
          <a:bodyPr/>
          <a:lstStyle/>
          <a:p>
            <a:pPr marL="0" indent="0">
              <a:lnSpc>
                <a:spcPct val="100000"/>
              </a:lnSpc>
              <a:buNone/>
            </a:pPr>
            <a:r>
              <a:rPr lang="en-GB" b="1"/>
              <a:t>Root Cause</a:t>
            </a:r>
          </a:p>
          <a:p>
            <a:pPr marL="0" indent="0">
              <a:lnSpc>
                <a:spcPct val="100000"/>
              </a:lnSpc>
              <a:buNone/>
            </a:pPr>
            <a:r>
              <a:rPr lang="en-GB" sz="2000" spc="-50"/>
              <a:t>The club equates value with affordability</a:t>
            </a:r>
            <a:r>
              <a:rPr lang="en-GB" sz="2000"/>
              <a:t>, preventing dues adjustments even as expenditures rise and membership declines.</a:t>
            </a:r>
          </a:p>
          <a:p>
            <a:pPr marL="0" indent="0">
              <a:lnSpc>
                <a:spcPct val="100000"/>
              </a:lnSpc>
              <a:buNone/>
            </a:pPr>
            <a:endParaRPr lang="en-GB" sz="1800" b="1"/>
          </a:p>
          <a:p>
            <a:pPr marL="0" indent="0">
              <a:lnSpc>
                <a:spcPct val="100000"/>
              </a:lnSpc>
              <a:buNone/>
            </a:pPr>
            <a:r>
              <a:rPr lang="en-GB" b="1"/>
              <a:t>Root Solutions</a:t>
            </a:r>
          </a:p>
          <a:p>
            <a:pPr>
              <a:lnSpc>
                <a:spcPct val="100000"/>
              </a:lnSpc>
            </a:pPr>
            <a:r>
              <a:rPr lang="en-GB" sz="2000"/>
              <a:t>Review actual monthly club expenditures and calculate a realistic break‑even dues level</a:t>
            </a:r>
          </a:p>
          <a:p>
            <a:pPr>
              <a:lnSpc>
                <a:spcPct val="100000"/>
              </a:lnSpc>
            </a:pPr>
            <a:r>
              <a:rPr lang="en-GB" sz="2000"/>
              <a:t>Raise membership fees to match current expenditures and stabilize cash flow</a:t>
            </a:r>
          </a:p>
          <a:p>
            <a:endParaRPr lang="en-US"/>
          </a:p>
        </p:txBody>
      </p:sp>
      <p:sp>
        <p:nvSpPr>
          <p:cNvPr id="4" name="Content Placeholder 3">
            <a:extLst>
              <a:ext uri="{FF2B5EF4-FFF2-40B4-BE49-F238E27FC236}">
                <a16:creationId xmlns:a16="http://schemas.microsoft.com/office/drawing/2014/main" id="{C24D51B5-AEAE-1955-7435-1D1BFBE9E682}"/>
              </a:ext>
            </a:extLst>
          </p:cNvPr>
          <p:cNvSpPr>
            <a:spLocks noGrp="1"/>
          </p:cNvSpPr>
          <p:nvPr>
            <p:ph idx="11"/>
          </p:nvPr>
        </p:nvSpPr>
        <p:spPr>
          <a:xfrm>
            <a:off x="6288002" y="1390389"/>
            <a:ext cx="5471998" cy="4786574"/>
          </a:xfrm>
        </p:spPr>
        <p:txBody>
          <a:bodyPr/>
          <a:lstStyle/>
          <a:p>
            <a:pPr>
              <a:lnSpc>
                <a:spcPct val="100000"/>
              </a:lnSpc>
            </a:pPr>
            <a:r>
              <a:rPr lang="en-GB" sz="2000"/>
              <a:t>Communicate clearly why dues must increase and how funds support </a:t>
            </a:r>
            <a:br>
              <a:rPr lang="en-GB" sz="2000"/>
            </a:br>
            <a:r>
              <a:rPr lang="en-GB" sz="2000"/>
              <a:t>meeting quality</a:t>
            </a:r>
          </a:p>
          <a:p>
            <a:pPr>
              <a:lnSpc>
                <a:spcPct val="100000"/>
              </a:lnSpc>
            </a:pPr>
            <a:r>
              <a:rPr lang="en-GB" sz="2000"/>
              <a:t>Introduce a simple annual budgeting process to monitor income vs. expenditures</a:t>
            </a:r>
          </a:p>
          <a:p>
            <a:pPr>
              <a:lnSpc>
                <a:spcPct val="100000"/>
              </a:lnSpc>
            </a:pPr>
            <a:r>
              <a:rPr lang="en-GB" sz="2000"/>
              <a:t>Benchmark dues against nearby clubs </a:t>
            </a:r>
            <a:br>
              <a:rPr lang="en-GB" sz="2000"/>
            </a:br>
            <a:r>
              <a:rPr lang="en-GB" sz="2000"/>
              <a:t>to reassure members that the increase is reasonable</a:t>
            </a:r>
          </a:p>
          <a:p>
            <a:pPr>
              <a:lnSpc>
                <a:spcPct val="100000"/>
              </a:lnSpc>
            </a:pPr>
            <a:r>
              <a:rPr lang="en-GB" sz="2000"/>
              <a:t>Reinforce that value comes from meeting quality, not low pricing</a:t>
            </a:r>
          </a:p>
          <a:p>
            <a:pPr>
              <a:lnSpc>
                <a:spcPct val="100000"/>
              </a:lnSpc>
            </a:pPr>
            <a:r>
              <a:rPr lang="en-GB" sz="2000"/>
              <a:t>Track membership trends to ensure financial decisions align with retention goals</a:t>
            </a:r>
          </a:p>
          <a:p>
            <a:endParaRPr lang="en-US"/>
          </a:p>
        </p:txBody>
      </p:sp>
    </p:spTree>
    <p:extLst>
      <p:ext uri="{BB962C8B-B14F-4D97-AF65-F5344CB8AC3E}">
        <p14:creationId xmlns:p14="http://schemas.microsoft.com/office/powerpoint/2010/main" val="3982956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75AC4-2662-7C97-0A8C-8A5D106DBD68}"/>
              </a:ext>
            </a:extLst>
          </p:cNvPr>
          <p:cNvSpPr>
            <a:spLocks noGrp="1"/>
          </p:cNvSpPr>
          <p:nvPr>
            <p:ph type="title"/>
          </p:nvPr>
        </p:nvSpPr>
        <p:spPr/>
        <p:txBody>
          <a:bodyPr/>
          <a:lstStyle/>
          <a:p>
            <a:r>
              <a:rPr lang="en-GB" spc="-90"/>
              <a:t>Case Study 3: Braslav Toastmasters: Inappropriate Use of Club Funds</a:t>
            </a:r>
            <a:endParaRPr lang="en-US" spc="-90"/>
          </a:p>
        </p:txBody>
      </p:sp>
      <p:sp>
        <p:nvSpPr>
          <p:cNvPr id="3" name="Content Placeholder 2">
            <a:extLst>
              <a:ext uri="{FF2B5EF4-FFF2-40B4-BE49-F238E27FC236}">
                <a16:creationId xmlns:a16="http://schemas.microsoft.com/office/drawing/2014/main" id="{754F366B-6F45-84CA-691A-B74AA1512C57}"/>
              </a:ext>
            </a:extLst>
          </p:cNvPr>
          <p:cNvSpPr>
            <a:spLocks noGrp="1"/>
          </p:cNvSpPr>
          <p:nvPr>
            <p:ph idx="1"/>
          </p:nvPr>
        </p:nvSpPr>
        <p:spPr/>
        <p:txBody>
          <a:bodyPr/>
          <a:lstStyle/>
          <a:p>
            <a:pPr marL="0" indent="0">
              <a:lnSpc>
                <a:spcPct val="100000"/>
              </a:lnSpc>
              <a:buNone/>
            </a:pPr>
            <a:r>
              <a:rPr lang="en-GB" b="1"/>
              <a:t>Problem Statement</a:t>
            </a:r>
          </a:p>
          <a:p>
            <a:pPr marL="0" indent="0">
              <a:lnSpc>
                <a:spcPct val="100000"/>
              </a:lnSpc>
              <a:buNone/>
            </a:pPr>
            <a:r>
              <a:rPr lang="en-GB"/>
              <a:t>Club funds are being used inappropriately.</a:t>
            </a:r>
          </a:p>
          <a:p>
            <a:pPr marL="0" indent="0">
              <a:lnSpc>
                <a:spcPct val="100000"/>
              </a:lnSpc>
              <a:buNone/>
            </a:pPr>
            <a:r>
              <a:rPr lang="en-GB" b="1"/>
              <a:t>Scenario</a:t>
            </a:r>
          </a:p>
          <a:p>
            <a:pPr marL="0" indent="0">
              <a:lnSpc>
                <a:spcPct val="100000"/>
              </a:lnSpc>
              <a:buNone/>
            </a:pPr>
            <a:r>
              <a:rPr lang="en-GB"/>
              <a:t>At Braslav Toastmasters, President Elena wants to reimburse members for Pathways purchases and also wants reimbursement for drinks at </a:t>
            </a:r>
            <a:br>
              <a:rPr lang="en-GB"/>
            </a:br>
            <a:r>
              <a:rPr lang="en-GB"/>
              <a:t>a recent social. </a:t>
            </a:r>
          </a:p>
          <a:p>
            <a:pPr marL="0" indent="0">
              <a:lnSpc>
                <a:spcPct val="100000"/>
              </a:lnSpc>
              <a:buNone/>
            </a:pPr>
            <a:r>
              <a:rPr lang="en-GB"/>
              <a:t>Treasurer Marta consults mentor Sergei, who warns that these</a:t>
            </a:r>
            <a:endParaRPr lang="en-US"/>
          </a:p>
        </p:txBody>
      </p:sp>
      <p:sp>
        <p:nvSpPr>
          <p:cNvPr id="4" name="Content Placeholder 3">
            <a:extLst>
              <a:ext uri="{FF2B5EF4-FFF2-40B4-BE49-F238E27FC236}">
                <a16:creationId xmlns:a16="http://schemas.microsoft.com/office/drawing/2014/main" id="{CABF86A3-80C7-B4B7-CA49-832B3C62CB42}"/>
              </a:ext>
            </a:extLst>
          </p:cNvPr>
          <p:cNvSpPr>
            <a:spLocks noGrp="1"/>
          </p:cNvSpPr>
          <p:nvPr>
            <p:ph idx="11"/>
          </p:nvPr>
        </p:nvSpPr>
        <p:spPr/>
        <p:txBody>
          <a:bodyPr/>
          <a:lstStyle/>
          <a:p>
            <a:pPr marL="0" indent="0">
              <a:lnSpc>
                <a:spcPct val="100000"/>
              </a:lnSpc>
              <a:buNone/>
            </a:pPr>
            <a:r>
              <a:rPr lang="en-GB"/>
              <a:t>reimbursements violate Toastmasters rules. The club’s fun culture and past precedents have blurred the boundaries of authorized spending, and leaders are unaware of what club funds may legally be used to purchase.</a:t>
            </a:r>
          </a:p>
          <a:p>
            <a:pPr marL="0" indent="0">
              <a:lnSpc>
                <a:spcPct val="100000"/>
              </a:lnSpc>
              <a:buNone/>
            </a:pPr>
            <a:endParaRPr lang="en-GB" b="1"/>
          </a:p>
          <a:p>
            <a:pPr marL="0" indent="0">
              <a:buNone/>
            </a:pPr>
            <a:r>
              <a:rPr lang="en-US" b="1"/>
              <a:t>What is the Root Cause?</a:t>
            </a:r>
          </a:p>
          <a:p>
            <a:pPr marL="0" indent="0">
              <a:buNone/>
            </a:pPr>
            <a:r>
              <a:rPr lang="en-US" b="1"/>
              <a:t>What are the Root Solutions?</a:t>
            </a:r>
          </a:p>
          <a:p>
            <a:endParaRPr lang="en-US"/>
          </a:p>
        </p:txBody>
      </p:sp>
    </p:spTree>
    <p:extLst>
      <p:ext uri="{BB962C8B-B14F-4D97-AF65-F5344CB8AC3E}">
        <p14:creationId xmlns:p14="http://schemas.microsoft.com/office/powerpoint/2010/main" val="1850815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4BA61-7E90-369C-027E-5EFA73199C07}"/>
              </a:ext>
            </a:extLst>
          </p:cNvPr>
          <p:cNvSpPr>
            <a:spLocks noGrp="1"/>
          </p:cNvSpPr>
          <p:nvPr>
            <p:ph type="title"/>
          </p:nvPr>
        </p:nvSpPr>
        <p:spPr/>
        <p:txBody>
          <a:bodyPr/>
          <a:lstStyle/>
          <a:p>
            <a:r>
              <a:rPr lang="en-GB" spc="-90"/>
              <a:t>Case Study 3: Braslav Toastmasters: Inappropriate Use of Club Funds</a:t>
            </a:r>
            <a:endParaRPr lang="en-US"/>
          </a:p>
        </p:txBody>
      </p:sp>
      <p:sp>
        <p:nvSpPr>
          <p:cNvPr id="3" name="Content Placeholder 2">
            <a:extLst>
              <a:ext uri="{FF2B5EF4-FFF2-40B4-BE49-F238E27FC236}">
                <a16:creationId xmlns:a16="http://schemas.microsoft.com/office/drawing/2014/main" id="{4564D2FA-1145-7199-63B4-1D2A9D60F896}"/>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is the club using funds inappropriately?</a:t>
            </a:r>
          </a:p>
          <a:p>
            <a:pPr lvl="1"/>
            <a:r>
              <a:rPr lang="en-GB" dirty="0"/>
              <a:t>Because the officers wants to reward members.</a:t>
            </a:r>
          </a:p>
          <a:p>
            <a:pPr marL="457200" indent="-457200">
              <a:buFont typeface="+mj-lt"/>
              <a:buAutoNum type="arabicPeriod"/>
            </a:pPr>
            <a:r>
              <a:rPr lang="en-GB" b="1" dirty="0"/>
              <a:t>Why do the officers want to reward members?</a:t>
            </a:r>
          </a:p>
          <a:p>
            <a:pPr lvl="1"/>
            <a:r>
              <a:rPr lang="en-GB" dirty="0"/>
              <a:t>Because they believe this will support member growth appropriately.</a:t>
            </a:r>
          </a:p>
          <a:p>
            <a:pPr marL="457200" indent="-457200">
              <a:buFont typeface="+mj-lt"/>
              <a:buAutoNum type="arabicPeriod"/>
            </a:pPr>
            <a:r>
              <a:rPr lang="en-GB" b="1" dirty="0"/>
              <a:t>Why don’t officers know this is not appropriate?</a:t>
            </a:r>
          </a:p>
          <a:p>
            <a:pPr lvl="1"/>
            <a:r>
              <a:rPr lang="en-GB" dirty="0"/>
              <a:t>Because their club has precedent using funds this way.</a:t>
            </a:r>
          </a:p>
          <a:p>
            <a:pPr marL="457200" indent="-457200">
              <a:buFont typeface="+mj-lt"/>
              <a:buAutoNum type="arabicPeriod"/>
            </a:pPr>
            <a:r>
              <a:rPr lang="en-GB" b="1" dirty="0"/>
              <a:t>Why does that precedent exist?</a:t>
            </a:r>
          </a:p>
          <a:p>
            <a:pPr lvl="1"/>
            <a:r>
              <a:rPr lang="en-GB" dirty="0"/>
              <a:t>Because the club officers are not familiar with appropriate incentives.</a:t>
            </a:r>
          </a:p>
          <a:p>
            <a:pPr marL="457200" indent="-457200">
              <a:buFont typeface="+mj-lt"/>
              <a:buAutoNum type="arabicPeriod"/>
            </a:pPr>
            <a:r>
              <a:rPr lang="en-GB" b="1" dirty="0"/>
              <a:t>Why don’t club officers understand proper incentives?</a:t>
            </a:r>
          </a:p>
          <a:p>
            <a:pPr lvl="1"/>
            <a:r>
              <a:rPr lang="en-GB" dirty="0"/>
              <a:t>Because officers are not properly trained and rely on precedent to make decisions.</a:t>
            </a:r>
          </a:p>
          <a:p>
            <a:endParaRPr lang="en-US" dirty="0"/>
          </a:p>
        </p:txBody>
      </p:sp>
    </p:spTree>
    <p:extLst>
      <p:ext uri="{BB962C8B-B14F-4D97-AF65-F5344CB8AC3E}">
        <p14:creationId xmlns:p14="http://schemas.microsoft.com/office/powerpoint/2010/main" val="18132034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E038B-C77F-C547-53C1-FCAEE7DF0B31}"/>
              </a:ext>
            </a:extLst>
          </p:cNvPr>
          <p:cNvSpPr>
            <a:spLocks noGrp="1"/>
          </p:cNvSpPr>
          <p:nvPr>
            <p:ph type="title"/>
          </p:nvPr>
        </p:nvSpPr>
        <p:spPr/>
        <p:txBody>
          <a:bodyPr/>
          <a:lstStyle/>
          <a:p>
            <a:r>
              <a:rPr lang="en-GB" spc="-90"/>
              <a:t>Case Study 3: Braslav Toastmasters: Inappropriate Use of Club Funds</a:t>
            </a:r>
            <a:endParaRPr lang="en-US"/>
          </a:p>
        </p:txBody>
      </p:sp>
      <p:sp>
        <p:nvSpPr>
          <p:cNvPr id="3" name="Content Placeholder 2">
            <a:extLst>
              <a:ext uri="{FF2B5EF4-FFF2-40B4-BE49-F238E27FC236}">
                <a16:creationId xmlns:a16="http://schemas.microsoft.com/office/drawing/2014/main" id="{182ABC1F-E99C-95D2-B771-DD20623F4CC8}"/>
              </a:ext>
            </a:extLst>
          </p:cNvPr>
          <p:cNvSpPr>
            <a:spLocks noGrp="1"/>
          </p:cNvSpPr>
          <p:nvPr>
            <p:ph idx="1"/>
          </p:nvPr>
        </p:nvSpPr>
        <p:spPr/>
        <p:txBody>
          <a:bodyPr/>
          <a:lstStyle/>
          <a:p>
            <a:pPr marL="0" indent="0">
              <a:lnSpc>
                <a:spcPct val="100000"/>
              </a:lnSpc>
              <a:buNone/>
            </a:pPr>
            <a:r>
              <a:rPr lang="en-US" b="1"/>
              <a:t>Root Cause</a:t>
            </a:r>
          </a:p>
          <a:p>
            <a:pPr marL="0" indent="0">
              <a:lnSpc>
                <a:spcPct val="100000"/>
              </a:lnSpc>
              <a:buNone/>
            </a:pPr>
            <a:r>
              <a:rPr lang="en-US" sz="2000"/>
              <a:t>Club leaders lack understanding of authorized Toastmasters spending and rely on informal precedents rather than financial policy.</a:t>
            </a:r>
            <a:endParaRPr lang="en-US" sz="2000" b="1"/>
          </a:p>
          <a:p>
            <a:pPr marL="0" indent="0">
              <a:lnSpc>
                <a:spcPct val="100000"/>
              </a:lnSpc>
              <a:buNone/>
            </a:pPr>
            <a:r>
              <a:rPr lang="en-US" b="1"/>
              <a:t>Root Solution</a:t>
            </a:r>
          </a:p>
          <a:p>
            <a:pPr>
              <a:lnSpc>
                <a:spcPct val="100000"/>
              </a:lnSpc>
            </a:pPr>
            <a:r>
              <a:rPr lang="en-US" sz="2000"/>
              <a:t>Hold an Executive Committee discussion to clarify authorized vs. unauthorized spending</a:t>
            </a:r>
          </a:p>
          <a:p>
            <a:pPr>
              <a:lnSpc>
                <a:spcPct val="100000"/>
              </a:lnSpc>
            </a:pPr>
            <a:r>
              <a:rPr lang="en-US" sz="2000"/>
              <a:t>Review Toastmasters’ financial governance rules together</a:t>
            </a:r>
          </a:p>
          <a:p>
            <a:pPr>
              <a:lnSpc>
                <a:spcPct val="100000"/>
              </a:lnSpc>
            </a:pPr>
            <a:r>
              <a:rPr lang="en-US" sz="2000"/>
              <a:t>Create a simple “Authorized Expenditure List” for the club</a:t>
            </a:r>
          </a:p>
        </p:txBody>
      </p:sp>
      <p:sp>
        <p:nvSpPr>
          <p:cNvPr id="4" name="Content Placeholder 3">
            <a:extLst>
              <a:ext uri="{FF2B5EF4-FFF2-40B4-BE49-F238E27FC236}">
                <a16:creationId xmlns:a16="http://schemas.microsoft.com/office/drawing/2014/main" id="{7F23F5D6-FB4A-1B5C-2A05-C876A127F77C}"/>
              </a:ext>
            </a:extLst>
          </p:cNvPr>
          <p:cNvSpPr>
            <a:spLocks noGrp="1"/>
          </p:cNvSpPr>
          <p:nvPr>
            <p:ph idx="11"/>
          </p:nvPr>
        </p:nvSpPr>
        <p:spPr/>
        <p:txBody>
          <a:bodyPr/>
          <a:lstStyle/>
          <a:p>
            <a:pPr>
              <a:lnSpc>
                <a:spcPct val="100000"/>
              </a:lnSpc>
            </a:pPr>
            <a:r>
              <a:rPr lang="en-US" sz="2000"/>
              <a:t>Redirect excess reserves toward member‑experience improvements (e.g., recognition materials, meeting supplies)</a:t>
            </a:r>
          </a:p>
          <a:p>
            <a:pPr>
              <a:lnSpc>
                <a:spcPct val="100000"/>
              </a:lnSpc>
            </a:pPr>
            <a:r>
              <a:rPr lang="en-US" sz="2000"/>
              <a:t>Introduce an approval process for all expenses</a:t>
            </a:r>
          </a:p>
          <a:p>
            <a:pPr>
              <a:lnSpc>
                <a:spcPct val="100000"/>
              </a:lnSpc>
            </a:pPr>
            <a:r>
              <a:rPr lang="en-US" sz="2000"/>
              <a:t>Document spending decisions for future Treasurers</a:t>
            </a:r>
          </a:p>
          <a:p>
            <a:pPr>
              <a:lnSpc>
                <a:spcPct val="100000"/>
              </a:lnSpc>
            </a:pPr>
            <a:r>
              <a:rPr lang="en-US" sz="2000"/>
              <a:t>Reinforce that club funds must support the educational mission, not social reimbursement</a:t>
            </a:r>
          </a:p>
          <a:p>
            <a:pPr>
              <a:lnSpc>
                <a:spcPct val="100000"/>
              </a:lnSpc>
            </a:pPr>
            <a:r>
              <a:rPr lang="en-US" sz="2000"/>
              <a:t>Provide a short Treasurer briefing at the start of each new year.</a:t>
            </a:r>
          </a:p>
        </p:txBody>
      </p:sp>
    </p:spTree>
    <p:extLst>
      <p:ext uri="{BB962C8B-B14F-4D97-AF65-F5344CB8AC3E}">
        <p14:creationId xmlns:p14="http://schemas.microsoft.com/office/powerpoint/2010/main" val="193145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64A0-C34C-D3E8-F9CA-C08E5ACA59C8}"/>
              </a:ext>
            </a:extLst>
          </p:cNvPr>
          <p:cNvSpPr>
            <a:spLocks noGrp="1"/>
          </p:cNvSpPr>
          <p:nvPr>
            <p:ph type="title"/>
          </p:nvPr>
        </p:nvSpPr>
        <p:spPr/>
        <p:txBody>
          <a:bodyPr/>
          <a:lstStyle/>
          <a:p>
            <a:r>
              <a:rPr lang="en-GB"/>
              <a:t>Case Study 4: Winterfell Speechmasters: Chasing Renewals</a:t>
            </a:r>
            <a:endParaRPr lang="en-US"/>
          </a:p>
        </p:txBody>
      </p:sp>
      <p:sp>
        <p:nvSpPr>
          <p:cNvPr id="3" name="Content Placeholder 2">
            <a:extLst>
              <a:ext uri="{FF2B5EF4-FFF2-40B4-BE49-F238E27FC236}">
                <a16:creationId xmlns:a16="http://schemas.microsoft.com/office/drawing/2014/main" id="{577151E7-A045-5725-028B-E7F653C69B28}"/>
              </a:ext>
            </a:extLst>
          </p:cNvPr>
          <p:cNvSpPr>
            <a:spLocks noGrp="1"/>
          </p:cNvSpPr>
          <p:nvPr>
            <p:ph idx="1"/>
          </p:nvPr>
        </p:nvSpPr>
        <p:spPr/>
        <p:txBody>
          <a:bodyPr/>
          <a:lstStyle/>
          <a:p>
            <a:pPr marL="0" indent="0">
              <a:lnSpc>
                <a:spcPct val="100000"/>
              </a:lnSpc>
              <a:buNone/>
            </a:pPr>
            <a:r>
              <a:rPr lang="en-GB" b="1"/>
              <a:t>Problem Statement</a:t>
            </a:r>
          </a:p>
          <a:p>
            <a:pPr marL="0" indent="0">
              <a:lnSpc>
                <a:spcPct val="100000"/>
              </a:lnSpc>
              <a:buNone/>
            </a:pPr>
            <a:r>
              <a:rPr lang="en-GB"/>
              <a:t>Membership renewals are slow and stressful.</a:t>
            </a:r>
          </a:p>
          <a:p>
            <a:pPr marL="0" indent="0">
              <a:lnSpc>
                <a:spcPct val="100000"/>
              </a:lnSpc>
              <a:buNone/>
            </a:pPr>
            <a:r>
              <a:rPr lang="en-GB" b="1"/>
              <a:t>Scenario</a:t>
            </a:r>
            <a:r>
              <a:rPr lang="en-GB"/>
              <a:t> </a:t>
            </a:r>
          </a:p>
          <a:p>
            <a:pPr marL="0" indent="0">
              <a:lnSpc>
                <a:spcPct val="100000"/>
              </a:lnSpc>
              <a:buNone/>
            </a:pPr>
            <a:r>
              <a:rPr lang="en-GB"/>
              <a:t>Treasurer Jon feels burnt out after chasing members for renewals. Despite self‑pay being enabled, members assumed self‑pay covered club dues. </a:t>
            </a:r>
          </a:p>
          <a:p>
            <a:pPr marL="0" indent="0">
              <a:lnSpc>
                <a:spcPct val="100000"/>
              </a:lnSpc>
              <a:buNone/>
            </a:pPr>
            <a:r>
              <a:rPr lang="en-GB"/>
              <a:t>Reminders were given too late, and officers did not clearly explain what</a:t>
            </a:r>
            <a:endParaRPr lang="en-US"/>
          </a:p>
        </p:txBody>
      </p:sp>
      <p:sp>
        <p:nvSpPr>
          <p:cNvPr id="4" name="Content Placeholder 3">
            <a:extLst>
              <a:ext uri="{FF2B5EF4-FFF2-40B4-BE49-F238E27FC236}">
                <a16:creationId xmlns:a16="http://schemas.microsoft.com/office/drawing/2014/main" id="{7B096D35-AF8D-4E6B-C49B-127C901E1B66}"/>
              </a:ext>
            </a:extLst>
          </p:cNvPr>
          <p:cNvSpPr>
            <a:spLocks noGrp="1"/>
          </p:cNvSpPr>
          <p:nvPr>
            <p:ph idx="11"/>
          </p:nvPr>
        </p:nvSpPr>
        <p:spPr/>
        <p:txBody>
          <a:bodyPr/>
          <a:lstStyle/>
          <a:p>
            <a:pPr marL="0" indent="0">
              <a:lnSpc>
                <a:spcPct val="100000"/>
              </a:lnSpc>
              <a:buNone/>
            </a:pPr>
            <a:r>
              <a:rPr lang="en-GB"/>
              <a:t>self‑pay includes. Confusion and lack of communication led to slow payments and Treasurer burnout.</a:t>
            </a:r>
          </a:p>
          <a:p>
            <a:pPr marL="0" indent="0">
              <a:lnSpc>
                <a:spcPct val="100000"/>
              </a:lnSpc>
              <a:buNone/>
            </a:pPr>
            <a:endParaRPr lang="en-GB" b="1"/>
          </a:p>
          <a:p>
            <a:pPr marL="0" indent="0">
              <a:buNone/>
            </a:pPr>
            <a:r>
              <a:rPr lang="en-US" b="1"/>
              <a:t>What is the Root Cause?</a:t>
            </a:r>
          </a:p>
          <a:p>
            <a:pPr marL="0" indent="0">
              <a:buNone/>
            </a:pPr>
            <a:r>
              <a:rPr lang="en-US" b="1"/>
              <a:t>What are the Root Solutions?</a:t>
            </a:r>
          </a:p>
          <a:p>
            <a:endParaRPr lang="en-US"/>
          </a:p>
        </p:txBody>
      </p:sp>
    </p:spTree>
    <p:extLst>
      <p:ext uri="{BB962C8B-B14F-4D97-AF65-F5344CB8AC3E}">
        <p14:creationId xmlns:p14="http://schemas.microsoft.com/office/powerpoint/2010/main" val="5362573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99CCF-837D-CEEB-67A6-F7355CAF246E}"/>
              </a:ext>
            </a:extLst>
          </p:cNvPr>
          <p:cNvSpPr>
            <a:spLocks noGrp="1"/>
          </p:cNvSpPr>
          <p:nvPr>
            <p:ph type="title"/>
          </p:nvPr>
        </p:nvSpPr>
        <p:spPr/>
        <p:txBody>
          <a:bodyPr/>
          <a:lstStyle/>
          <a:p>
            <a:r>
              <a:rPr lang="en-GB"/>
              <a:t>Case Study 4: Winterfell Speechmasters: Chasing Renewals</a:t>
            </a:r>
            <a:endParaRPr lang="en-US"/>
          </a:p>
        </p:txBody>
      </p:sp>
      <p:sp>
        <p:nvSpPr>
          <p:cNvPr id="3" name="Content Placeholder 2">
            <a:extLst>
              <a:ext uri="{FF2B5EF4-FFF2-40B4-BE49-F238E27FC236}">
                <a16:creationId xmlns:a16="http://schemas.microsoft.com/office/drawing/2014/main" id="{D1A91572-C983-50E9-4DB4-930003F26E22}"/>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were renewals slow?</a:t>
            </a:r>
          </a:p>
          <a:p>
            <a:pPr lvl="1"/>
            <a:r>
              <a:rPr lang="en-GB" dirty="0"/>
              <a:t>Because members don’t understand the timeline and requirements for full payment.</a:t>
            </a:r>
          </a:p>
          <a:p>
            <a:pPr marL="457200" indent="-457200">
              <a:buFont typeface="+mj-lt"/>
              <a:buAutoNum type="arabicPeriod"/>
            </a:pPr>
            <a:r>
              <a:rPr lang="en-GB" b="1" dirty="0"/>
              <a:t>Why don’t they understand the renewal process?</a:t>
            </a:r>
          </a:p>
          <a:p>
            <a:pPr lvl="1"/>
            <a:r>
              <a:rPr lang="en-GB" dirty="0"/>
              <a:t>Because officers didn’t communicate the dues schedule and reminders were late.</a:t>
            </a:r>
          </a:p>
          <a:p>
            <a:pPr marL="457200" indent="-457200">
              <a:buFont typeface="+mj-lt"/>
              <a:buAutoNum type="arabicPeriod"/>
            </a:pPr>
            <a:r>
              <a:rPr lang="en-GB" b="1" dirty="0"/>
              <a:t>Why were reminders late?</a:t>
            </a:r>
          </a:p>
          <a:p>
            <a:pPr lvl="1"/>
            <a:r>
              <a:rPr lang="en-GB" dirty="0"/>
              <a:t>Because the officers assumed members understood self‑pay and the club dues process.</a:t>
            </a:r>
          </a:p>
          <a:p>
            <a:pPr marL="457200" indent="-457200">
              <a:buFont typeface="+mj-lt"/>
              <a:buAutoNum type="arabicPeriod"/>
            </a:pPr>
            <a:r>
              <a:rPr lang="en-GB" b="1" dirty="0"/>
              <a:t>Why did they assume that?</a:t>
            </a:r>
          </a:p>
          <a:p>
            <a:pPr lvl="1"/>
            <a:r>
              <a:rPr lang="en-GB" dirty="0"/>
              <a:t>Because officers do not clearly communicate and following up on renewals.</a:t>
            </a:r>
          </a:p>
          <a:p>
            <a:pPr marL="457200" indent="-457200">
              <a:buFont typeface="+mj-lt"/>
              <a:buAutoNum type="arabicPeriod"/>
            </a:pPr>
            <a:r>
              <a:rPr lang="en-GB" b="1" dirty="0"/>
              <a:t>Why don’t they have clear communication?</a:t>
            </a:r>
          </a:p>
          <a:p>
            <a:pPr lvl="1"/>
            <a:r>
              <a:rPr lang="en-GB" dirty="0"/>
              <a:t>Because the club doesn’t have a clear process for renewals.</a:t>
            </a:r>
          </a:p>
          <a:p>
            <a:endParaRPr lang="en-US" dirty="0"/>
          </a:p>
        </p:txBody>
      </p:sp>
    </p:spTree>
    <p:extLst>
      <p:ext uri="{BB962C8B-B14F-4D97-AF65-F5344CB8AC3E}">
        <p14:creationId xmlns:p14="http://schemas.microsoft.com/office/powerpoint/2010/main" val="1036707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94CA-1E9C-750C-5A4A-6CF6675A541C}"/>
              </a:ext>
            </a:extLst>
          </p:cNvPr>
          <p:cNvSpPr>
            <a:spLocks noGrp="1"/>
          </p:cNvSpPr>
          <p:nvPr>
            <p:ph type="title"/>
          </p:nvPr>
        </p:nvSpPr>
        <p:spPr/>
        <p:txBody>
          <a:bodyPr/>
          <a:lstStyle/>
          <a:p>
            <a:r>
              <a:rPr kumimoji="0" lang="en-GB" sz="2800" b="1" i="0" u="none" strike="noStrike" kern="1200" cap="none" spc="0" normalizeH="0" baseline="0" noProof="0">
                <a:ln>
                  <a:noFill/>
                </a:ln>
                <a:solidFill>
                  <a:srgbClr val="000000"/>
                </a:solidFill>
                <a:effectLst/>
                <a:uLnTx/>
                <a:uFillTx/>
                <a:latin typeface="Arial" panose="020B0604020202020204"/>
                <a:ea typeface="+mj-ea"/>
                <a:cs typeface="+mj-cs"/>
              </a:rPr>
              <a:t>Case Study 4: Winterfell Speechmasters: Chasing Renewals</a:t>
            </a:r>
            <a:endParaRPr lang="en-US"/>
          </a:p>
        </p:txBody>
      </p:sp>
      <p:sp>
        <p:nvSpPr>
          <p:cNvPr id="3" name="Content Placeholder 2">
            <a:extLst>
              <a:ext uri="{FF2B5EF4-FFF2-40B4-BE49-F238E27FC236}">
                <a16:creationId xmlns:a16="http://schemas.microsoft.com/office/drawing/2014/main" id="{52D7C28B-22C2-08E2-75DE-192DCAC4AF55}"/>
              </a:ext>
            </a:extLst>
          </p:cNvPr>
          <p:cNvSpPr>
            <a:spLocks noGrp="1"/>
          </p:cNvSpPr>
          <p:nvPr>
            <p:ph idx="1"/>
          </p:nvPr>
        </p:nvSpPr>
        <p:spPr/>
        <p:txBody>
          <a:bodyPr/>
          <a:lstStyle/>
          <a:p>
            <a:pPr marL="0" indent="0">
              <a:lnSpc>
                <a:spcPct val="100000"/>
              </a:lnSpc>
              <a:buNone/>
            </a:pPr>
            <a:r>
              <a:rPr lang="en-GB" b="1"/>
              <a:t>Root Cause</a:t>
            </a:r>
          </a:p>
          <a:p>
            <a:pPr marL="0" indent="0">
              <a:lnSpc>
                <a:spcPct val="100000"/>
              </a:lnSpc>
              <a:buNone/>
            </a:pPr>
            <a:r>
              <a:rPr lang="en-GB" sz="2000"/>
              <a:t>Members are disengaged from the membership renewal process due to late communication and misunderstanding of what self‑pay covers.</a:t>
            </a:r>
          </a:p>
          <a:p>
            <a:pPr marL="0" indent="0">
              <a:lnSpc>
                <a:spcPct val="100000"/>
              </a:lnSpc>
              <a:buNone/>
            </a:pPr>
            <a:r>
              <a:rPr lang="en-GB" b="1"/>
              <a:t>Root Solution</a:t>
            </a:r>
          </a:p>
          <a:p>
            <a:pPr lvl="0">
              <a:lnSpc>
                <a:spcPct val="100000"/>
              </a:lnSpc>
            </a:pPr>
            <a:r>
              <a:rPr lang="en-GB" sz="2000"/>
              <a:t>Communicate membership renewal timelines clearly and early (ideally 4–6 weeks before deadlines)</a:t>
            </a:r>
          </a:p>
          <a:p>
            <a:pPr lvl="0">
              <a:lnSpc>
                <a:spcPct val="100000"/>
              </a:lnSpc>
            </a:pPr>
            <a:r>
              <a:rPr lang="en-GB" sz="2000"/>
              <a:t>Explain the difference between Toastmasters International dues and local club dues</a:t>
            </a:r>
          </a:p>
          <a:p>
            <a:endParaRPr lang="en-US"/>
          </a:p>
        </p:txBody>
      </p:sp>
      <p:sp>
        <p:nvSpPr>
          <p:cNvPr id="4" name="Content Placeholder 3">
            <a:extLst>
              <a:ext uri="{FF2B5EF4-FFF2-40B4-BE49-F238E27FC236}">
                <a16:creationId xmlns:a16="http://schemas.microsoft.com/office/drawing/2014/main" id="{F85F666E-DD15-CC82-FB3F-B130E2EA24ED}"/>
              </a:ext>
            </a:extLst>
          </p:cNvPr>
          <p:cNvSpPr>
            <a:spLocks noGrp="1"/>
          </p:cNvSpPr>
          <p:nvPr>
            <p:ph idx="11"/>
          </p:nvPr>
        </p:nvSpPr>
        <p:spPr/>
        <p:txBody>
          <a:bodyPr/>
          <a:lstStyle/>
          <a:p>
            <a:pPr>
              <a:lnSpc>
                <a:spcPct val="100000"/>
              </a:lnSpc>
            </a:pPr>
            <a:r>
              <a:rPr lang="en-GB" sz="2000"/>
              <a:t>Use meeting time to renew members onsite at club meetings to reduce chasing down dues</a:t>
            </a:r>
          </a:p>
          <a:p>
            <a:pPr lvl="0">
              <a:lnSpc>
                <a:spcPct val="100000"/>
              </a:lnSpc>
            </a:pPr>
            <a:r>
              <a:rPr lang="en-GB" sz="2000"/>
              <a:t>Gamify renewals (e.g., renewal badges, recognition, “first to renew” shout‑outs)</a:t>
            </a:r>
          </a:p>
          <a:p>
            <a:pPr lvl="0">
              <a:lnSpc>
                <a:spcPct val="100000"/>
              </a:lnSpc>
            </a:pPr>
            <a:r>
              <a:rPr lang="en-GB" sz="2000"/>
              <a:t>Encourage 12‑month renewals for members who prefer fewer payment cycles</a:t>
            </a:r>
          </a:p>
          <a:p>
            <a:pPr lvl="0">
              <a:lnSpc>
                <a:spcPct val="100000"/>
              </a:lnSpc>
            </a:pPr>
            <a:r>
              <a:rPr lang="en-GB" sz="2000"/>
              <a:t>Create a simple renewal checklist for officers to follow during each membership renewal each cycle</a:t>
            </a:r>
          </a:p>
          <a:p>
            <a:pPr lvl="0">
              <a:lnSpc>
                <a:spcPct val="100000"/>
              </a:lnSpc>
            </a:pPr>
            <a:r>
              <a:rPr lang="en-GB" sz="2000"/>
              <a:t>Track membership renewal progress weekly or even daily to avoid last‑minute pressure</a:t>
            </a:r>
          </a:p>
          <a:p>
            <a:endParaRPr lang="en-US"/>
          </a:p>
        </p:txBody>
      </p:sp>
    </p:spTree>
    <p:extLst>
      <p:ext uri="{BB962C8B-B14F-4D97-AF65-F5344CB8AC3E}">
        <p14:creationId xmlns:p14="http://schemas.microsoft.com/office/powerpoint/2010/main" val="4019113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048ED-0B2C-86AE-68F7-493BA6C05828}"/>
              </a:ext>
            </a:extLst>
          </p:cNvPr>
          <p:cNvSpPr>
            <a:spLocks noGrp="1"/>
          </p:cNvSpPr>
          <p:nvPr>
            <p:ph type="title"/>
          </p:nvPr>
        </p:nvSpPr>
        <p:spPr/>
        <p:txBody>
          <a:bodyPr/>
          <a:lstStyle/>
          <a:p>
            <a:r>
              <a:rPr lang="en-GB"/>
              <a:t>Case Study 5: Oldtown Speakers: Expensive Venue</a:t>
            </a:r>
            <a:endParaRPr lang="en-US"/>
          </a:p>
        </p:txBody>
      </p:sp>
      <p:sp>
        <p:nvSpPr>
          <p:cNvPr id="3" name="Content Placeholder 2">
            <a:extLst>
              <a:ext uri="{FF2B5EF4-FFF2-40B4-BE49-F238E27FC236}">
                <a16:creationId xmlns:a16="http://schemas.microsoft.com/office/drawing/2014/main" id="{6A9656B1-4C6F-4B41-C61B-A89D7BB9173D}"/>
              </a:ext>
            </a:extLst>
          </p:cNvPr>
          <p:cNvSpPr>
            <a:spLocks noGrp="1"/>
          </p:cNvSpPr>
          <p:nvPr>
            <p:ph idx="1"/>
          </p:nvPr>
        </p:nvSpPr>
        <p:spPr/>
        <p:txBody>
          <a:bodyPr/>
          <a:lstStyle/>
          <a:p>
            <a:pPr marL="0" indent="0">
              <a:lnSpc>
                <a:spcPct val="100000"/>
              </a:lnSpc>
              <a:buNone/>
            </a:pPr>
            <a:r>
              <a:rPr lang="en-GB" b="1"/>
              <a:t>Problem Statement</a:t>
            </a:r>
          </a:p>
          <a:p>
            <a:pPr marL="0" indent="0">
              <a:lnSpc>
                <a:spcPct val="100000"/>
              </a:lnSpc>
              <a:buNone/>
            </a:pPr>
            <a:r>
              <a:rPr lang="en-GB"/>
              <a:t>The club cannot afford its venue </a:t>
            </a:r>
            <a:br>
              <a:rPr lang="en-GB"/>
            </a:br>
            <a:r>
              <a:rPr lang="en-GB"/>
              <a:t>next year.</a:t>
            </a:r>
          </a:p>
          <a:p>
            <a:pPr marL="0" indent="0">
              <a:lnSpc>
                <a:spcPct val="100000"/>
              </a:lnSpc>
              <a:buNone/>
            </a:pPr>
            <a:r>
              <a:rPr lang="en-GB" b="1"/>
              <a:t>Scenario </a:t>
            </a:r>
          </a:p>
          <a:p>
            <a:pPr marL="0" indent="0">
              <a:lnSpc>
                <a:spcPct val="100000"/>
              </a:lnSpc>
              <a:buNone/>
            </a:pPr>
            <a:r>
              <a:rPr lang="en-GB"/>
              <a:t>Oldtown Speakers Club meets in a beautiful hotel whose costs will significantly increase next year. Treasurer Priya learns of the upcoming cost increase, causing panic among the Executive Committee. </a:t>
            </a:r>
            <a:endParaRPr lang="en-US"/>
          </a:p>
        </p:txBody>
      </p:sp>
      <p:sp>
        <p:nvSpPr>
          <p:cNvPr id="4" name="Content Placeholder 3">
            <a:extLst>
              <a:ext uri="{FF2B5EF4-FFF2-40B4-BE49-F238E27FC236}">
                <a16:creationId xmlns:a16="http://schemas.microsoft.com/office/drawing/2014/main" id="{26946C51-2B5A-4C20-2CBB-6FEBBA6880D6}"/>
              </a:ext>
            </a:extLst>
          </p:cNvPr>
          <p:cNvSpPr>
            <a:spLocks noGrp="1"/>
          </p:cNvSpPr>
          <p:nvPr>
            <p:ph idx="11"/>
          </p:nvPr>
        </p:nvSpPr>
        <p:spPr/>
        <p:txBody>
          <a:bodyPr/>
          <a:lstStyle/>
          <a:p>
            <a:pPr marL="0" indent="0">
              <a:lnSpc>
                <a:spcPct val="100000"/>
              </a:lnSpc>
              <a:buNone/>
            </a:pPr>
            <a:r>
              <a:rPr lang="en-GB"/>
              <a:t>Historically stable membership masked the risk, and no financial projections or reserve funds were created. The club must choose between losing its identity or facing unaffordable bills.</a:t>
            </a:r>
          </a:p>
          <a:p>
            <a:pPr marL="0" indent="0">
              <a:lnSpc>
                <a:spcPct val="100000"/>
              </a:lnSpc>
              <a:buNone/>
            </a:pPr>
            <a:endParaRPr lang="en-GB" b="1"/>
          </a:p>
          <a:p>
            <a:pPr marL="0" indent="0">
              <a:buNone/>
            </a:pPr>
            <a:r>
              <a:rPr lang="en-US" b="1"/>
              <a:t>What is the Root Cause?</a:t>
            </a:r>
          </a:p>
          <a:p>
            <a:pPr marL="0" indent="0">
              <a:buNone/>
            </a:pPr>
            <a:r>
              <a:rPr lang="en-US" b="1"/>
              <a:t>What are the Root Solutions?</a:t>
            </a:r>
          </a:p>
          <a:p>
            <a:pPr marL="0" indent="0">
              <a:buNone/>
            </a:pPr>
            <a:endParaRPr lang="en-US"/>
          </a:p>
        </p:txBody>
      </p:sp>
    </p:spTree>
    <p:extLst>
      <p:ext uri="{BB962C8B-B14F-4D97-AF65-F5344CB8AC3E}">
        <p14:creationId xmlns:p14="http://schemas.microsoft.com/office/powerpoint/2010/main" val="7612183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535B0-F57E-525D-A43C-1B86809C2A44}"/>
              </a:ext>
            </a:extLst>
          </p:cNvPr>
          <p:cNvSpPr>
            <a:spLocks noGrp="1"/>
          </p:cNvSpPr>
          <p:nvPr>
            <p:ph type="title"/>
          </p:nvPr>
        </p:nvSpPr>
        <p:spPr/>
        <p:txBody>
          <a:bodyPr/>
          <a:lstStyle/>
          <a:p>
            <a:r>
              <a:rPr lang="en-GB"/>
              <a:t>Case Study 5: Oldtown Speakers: Expensive Venue</a:t>
            </a:r>
            <a:endParaRPr lang="en-US"/>
          </a:p>
        </p:txBody>
      </p:sp>
      <p:sp>
        <p:nvSpPr>
          <p:cNvPr id="3" name="Content Placeholder 2">
            <a:extLst>
              <a:ext uri="{FF2B5EF4-FFF2-40B4-BE49-F238E27FC236}">
                <a16:creationId xmlns:a16="http://schemas.microsoft.com/office/drawing/2014/main" id="{BA11FBA2-2561-DFE1-8CB6-D2E6CEA4BD5D}"/>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can’t the club afford the venue next year?</a:t>
            </a:r>
          </a:p>
          <a:p>
            <a:pPr lvl="1"/>
            <a:r>
              <a:rPr lang="en-GB" dirty="0"/>
              <a:t>Because current club dues are only enough to pay bills without any reserve.</a:t>
            </a:r>
          </a:p>
          <a:p>
            <a:pPr marL="457200" indent="-457200">
              <a:buFont typeface="+mj-lt"/>
              <a:buAutoNum type="arabicPeriod"/>
            </a:pPr>
            <a:r>
              <a:rPr lang="en-GB" b="1" dirty="0"/>
              <a:t>Why are there no reserve funds?</a:t>
            </a:r>
          </a:p>
          <a:p>
            <a:pPr lvl="1"/>
            <a:r>
              <a:rPr lang="en-GB" dirty="0"/>
              <a:t>Because no budgeting or financial projections were done.</a:t>
            </a:r>
          </a:p>
          <a:p>
            <a:pPr marL="457200" indent="-457200">
              <a:buFont typeface="+mj-lt"/>
              <a:buAutoNum type="arabicPeriod"/>
            </a:pPr>
            <a:r>
              <a:rPr lang="en-GB" b="1" dirty="0"/>
              <a:t>Why were projections not done?</a:t>
            </a:r>
          </a:p>
          <a:p>
            <a:pPr lvl="1"/>
            <a:r>
              <a:rPr lang="en-GB" dirty="0"/>
              <a:t>Because the Treasurer and President don’t know how.</a:t>
            </a:r>
          </a:p>
          <a:p>
            <a:pPr marL="457200" indent="-457200">
              <a:buFont typeface="+mj-lt"/>
              <a:buAutoNum type="arabicPeriod"/>
            </a:pPr>
            <a:r>
              <a:rPr lang="en-GB" b="1" dirty="0"/>
              <a:t>Why don’t they know how to create a budget?</a:t>
            </a:r>
          </a:p>
          <a:p>
            <a:pPr lvl="1"/>
            <a:r>
              <a:rPr lang="en-GB" dirty="0"/>
              <a:t>Because there is no established budget or financial review process in the club.</a:t>
            </a:r>
          </a:p>
          <a:p>
            <a:pPr marL="457200" indent="-457200">
              <a:buFont typeface="+mj-lt"/>
              <a:buAutoNum type="arabicPeriod"/>
            </a:pPr>
            <a:r>
              <a:rPr lang="en-GB" b="1" dirty="0"/>
              <a:t>Why is there no budget process or financial review?</a:t>
            </a:r>
          </a:p>
          <a:p>
            <a:pPr lvl="1"/>
            <a:r>
              <a:rPr lang="en-GB" dirty="0"/>
              <a:t>Because historically stable membership hid the risk.</a:t>
            </a:r>
          </a:p>
          <a:p>
            <a:endParaRPr lang="en-US" dirty="0"/>
          </a:p>
        </p:txBody>
      </p:sp>
    </p:spTree>
    <p:extLst>
      <p:ext uri="{BB962C8B-B14F-4D97-AF65-F5344CB8AC3E}">
        <p14:creationId xmlns:p14="http://schemas.microsoft.com/office/powerpoint/2010/main" val="12583559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FB03-781B-CA22-B20E-9116AFB1DF32}"/>
              </a:ext>
            </a:extLst>
          </p:cNvPr>
          <p:cNvSpPr>
            <a:spLocks noGrp="1"/>
          </p:cNvSpPr>
          <p:nvPr>
            <p:ph type="title"/>
          </p:nvPr>
        </p:nvSpPr>
        <p:spPr/>
        <p:txBody>
          <a:bodyPr/>
          <a:lstStyle/>
          <a:p>
            <a:r>
              <a:rPr kumimoji="0" lang="en-GB" sz="2800" b="1" i="0" u="none" strike="noStrike" kern="1200" cap="none" spc="0" normalizeH="0" baseline="0" noProof="0">
                <a:ln>
                  <a:noFill/>
                </a:ln>
                <a:solidFill>
                  <a:srgbClr val="000000"/>
                </a:solidFill>
                <a:effectLst/>
                <a:uLnTx/>
                <a:uFillTx/>
                <a:latin typeface="Arial" panose="020B0604020202020204"/>
                <a:ea typeface="+mj-ea"/>
                <a:cs typeface="+mj-cs"/>
              </a:rPr>
              <a:t>Case Study 5: Oldtown Speakers: Expensive Venue</a:t>
            </a:r>
            <a:endParaRPr lang="en-US"/>
          </a:p>
        </p:txBody>
      </p:sp>
      <p:sp>
        <p:nvSpPr>
          <p:cNvPr id="3" name="Content Placeholder 2">
            <a:extLst>
              <a:ext uri="{FF2B5EF4-FFF2-40B4-BE49-F238E27FC236}">
                <a16:creationId xmlns:a16="http://schemas.microsoft.com/office/drawing/2014/main" id="{1170D21D-9F47-1BBF-AD01-A77177B2BB89}"/>
              </a:ext>
            </a:extLst>
          </p:cNvPr>
          <p:cNvSpPr>
            <a:spLocks noGrp="1"/>
          </p:cNvSpPr>
          <p:nvPr>
            <p:ph idx="1"/>
          </p:nvPr>
        </p:nvSpPr>
        <p:spPr/>
        <p:txBody>
          <a:bodyPr/>
          <a:lstStyle/>
          <a:p>
            <a:pPr marL="0" indent="0">
              <a:lnSpc>
                <a:spcPct val="100000"/>
              </a:lnSpc>
              <a:buNone/>
            </a:pPr>
            <a:r>
              <a:rPr lang="en-US" b="1" dirty="0"/>
              <a:t>Root Cause</a:t>
            </a:r>
          </a:p>
          <a:p>
            <a:pPr marL="0" indent="0">
              <a:lnSpc>
                <a:spcPct val="100000"/>
              </a:lnSpc>
              <a:buNone/>
            </a:pPr>
            <a:r>
              <a:rPr lang="en-US" dirty="0"/>
              <a:t>The club has no reserve funds or financial projections, leaving it unprepared for rising venue costs.</a:t>
            </a:r>
          </a:p>
          <a:p>
            <a:pPr marL="0" indent="0">
              <a:lnSpc>
                <a:spcPct val="100000"/>
              </a:lnSpc>
              <a:buNone/>
            </a:pPr>
            <a:r>
              <a:rPr lang="en-US" b="1" dirty="0"/>
              <a:t>Root Solutions</a:t>
            </a:r>
          </a:p>
          <a:p>
            <a:pPr>
              <a:lnSpc>
                <a:spcPct val="100000"/>
              </a:lnSpc>
            </a:pPr>
            <a:r>
              <a:rPr lang="en-US" dirty="0"/>
              <a:t>Develop a budget and financial projection for the next full year</a:t>
            </a:r>
          </a:p>
          <a:p>
            <a:pPr>
              <a:lnSpc>
                <a:spcPct val="100000"/>
              </a:lnSpc>
            </a:pPr>
            <a:r>
              <a:rPr lang="en-US" dirty="0"/>
              <a:t>Calculate break‑even dues using actual monthly venue costs</a:t>
            </a:r>
          </a:p>
          <a:p>
            <a:r>
              <a:rPr lang="en-US" dirty="0"/>
              <a:t>Increase membership fees to match the new financial reality</a:t>
            </a:r>
          </a:p>
        </p:txBody>
      </p:sp>
      <p:sp>
        <p:nvSpPr>
          <p:cNvPr id="4" name="Content Placeholder 3">
            <a:extLst>
              <a:ext uri="{FF2B5EF4-FFF2-40B4-BE49-F238E27FC236}">
                <a16:creationId xmlns:a16="http://schemas.microsoft.com/office/drawing/2014/main" id="{D1EF8C59-0A0B-3729-7A31-B1DE492B644F}"/>
              </a:ext>
            </a:extLst>
          </p:cNvPr>
          <p:cNvSpPr>
            <a:spLocks noGrp="1"/>
          </p:cNvSpPr>
          <p:nvPr>
            <p:ph idx="11"/>
          </p:nvPr>
        </p:nvSpPr>
        <p:spPr/>
        <p:txBody>
          <a:bodyPr/>
          <a:lstStyle/>
          <a:p>
            <a:pPr>
              <a:lnSpc>
                <a:spcPct val="100000"/>
              </a:lnSpc>
            </a:pPr>
            <a:r>
              <a:rPr lang="en-US" dirty="0"/>
              <a:t>Negotiate with the venue to delay or reduce the cost increase</a:t>
            </a:r>
          </a:p>
          <a:p>
            <a:pPr>
              <a:lnSpc>
                <a:spcPct val="100000"/>
              </a:lnSpc>
            </a:pPr>
            <a:r>
              <a:rPr lang="en-US" dirty="0"/>
              <a:t>Explore alternative venues, if negotiations fail</a:t>
            </a:r>
          </a:p>
          <a:p>
            <a:pPr>
              <a:lnSpc>
                <a:spcPct val="100000"/>
              </a:lnSpc>
            </a:pPr>
            <a:r>
              <a:rPr lang="en-US" dirty="0"/>
              <a:t>Launch a membership‑growth campaign to increase revenues</a:t>
            </a:r>
          </a:p>
          <a:p>
            <a:pPr>
              <a:lnSpc>
                <a:spcPct val="100000"/>
              </a:lnSpc>
            </a:pPr>
            <a:r>
              <a:rPr lang="en-US" dirty="0"/>
              <a:t>Consider a fundraising event to offset short‑term pressure</a:t>
            </a:r>
          </a:p>
          <a:p>
            <a:pPr>
              <a:lnSpc>
                <a:spcPct val="100000"/>
              </a:lnSpc>
            </a:pPr>
            <a:r>
              <a:rPr lang="en-US" dirty="0"/>
              <a:t>Document venue options and costs for future years budgeting process</a:t>
            </a:r>
          </a:p>
        </p:txBody>
      </p:sp>
    </p:spTree>
    <p:extLst>
      <p:ext uri="{BB962C8B-B14F-4D97-AF65-F5344CB8AC3E}">
        <p14:creationId xmlns:p14="http://schemas.microsoft.com/office/powerpoint/2010/main" val="23235939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FE70B-80E6-58DF-F382-56FB63008053}"/>
              </a:ext>
            </a:extLst>
          </p:cNvPr>
          <p:cNvSpPr>
            <a:spLocks noGrp="1"/>
          </p:cNvSpPr>
          <p:nvPr>
            <p:ph type="title"/>
          </p:nvPr>
        </p:nvSpPr>
        <p:spPr/>
        <p:txBody>
          <a:bodyPr/>
          <a:lstStyle/>
          <a:p>
            <a:r>
              <a:rPr lang="en-GB" sz="2400"/>
              <a:t> Case Study 6: Carnlough Communicators: Inconsistent Member Treatment</a:t>
            </a:r>
            <a:endParaRPr lang="en-US" sz="2400"/>
          </a:p>
        </p:txBody>
      </p:sp>
      <p:sp>
        <p:nvSpPr>
          <p:cNvPr id="3" name="Content Placeholder 2">
            <a:extLst>
              <a:ext uri="{FF2B5EF4-FFF2-40B4-BE49-F238E27FC236}">
                <a16:creationId xmlns:a16="http://schemas.microsoft.com/office/drawing/2014/main" id="{81A9640C-B705-7D35-2A86-27140073940C}"/>
              </a:ext>
            </a:extLst>
          </p:cNvPr>
          <p:cNvSpPr>
            <a:spLocks noGrp="1"/>
          </p:cNvSpPr>
          <p:nvPr>
            <p:ph idx="1"/>
          </p:nvPr>
        </p:nvSpPr>
        <p:spPr/>
        <p:txBody>
          <a:bodyPr/>
          <a:lstStyle/>
          <a:p>
            <a:pPr marL="0" indent="0">
              <a:lnSpc>
                <a:spcPct val="100000"/>
              </a:lnSpc>
              <a:buNone/>
            </a:pPr>
            <a:r>
              <a:rPr lang="en-GB" b="1" dirty="0"/>
              <a:t>Problem Statement</a:t>
            </a:r>
          </a:p>
          <a:p>
            <a:pPr marL="0" indent="0">
              <a:lnSpc>
                <a:spcPct val="100000"/>
              </a:lnSpc>
              <a:buNone/>
            </a:pPr>
            <a:r>
              <a:rPr lang="en-GB" dirty="0"/>
              <a:t>Membership fees are inconsistent and undocumented.</a:t>
            </a:r>
          </a:p>
          <a:p>
            <a:pPr marL="0" indent="0">
              <a:lnSpc>
                <a:spcPct val="100000"/>
              </a:lnSpc>
              <a:buNone/>
            </a:pPr>
            <a:r>
              <a:rPr lang="en-GB" b="1" dirty="0"/>
              <a:t>Scenario</a:t>
            </a:r>
            <a:r>
              <a:rPr lang="en-GB" dirty="0"/>
              <a:t> </a:t>
            </a:r>
          </a:p>
          <a:p>
            <a:pPr marL="0" indent="0">
              <a:lnSpc>
                <a:spcPct val="100000"/>
              </a:lnSpc>
              <a:buNone/>
            </a:pPr>
            <a:r>
              <a:rPr lang="en-GB" dirty="0"/>
              <a:t>Treasurer Sophie discovers members are paying inconsistent fees due to an unwritten charter‑era rule allowing discounts and </a:t>
            </a:r>
            <a:r>
              <a:rPr lang="en-GB" dirty="0" err="1"/>
              <a:t>installment</a:t>
            </a:r>
            <a:r>
              <a:rPr lang="en-GB" dirty="0"/>
              <a:t> payments. </a:t>
            </a:r>
          </a:p>
          <a:p>
            <a:pPr marL="0" indent="0">
              <a:lnSpc>
                <a:spcPct val="100000"/>
              </a:lnSpc>
              <a:buNone/>
            </a:pPr>
            <a:r>
              <a:rPr lang="en-GB" dirty="0"/>
              <a:t>This practice began during the long club chartering period when sponsors struggled to reach 20 members. </a:t>
            </a:r>
            <a:endParaRPr lang="en-US" dirty="0"/>
          </a:p>
        </p:txBody>
      </p:sp>
      <p:sp>
        <p:nvSpPr>
          <p:cNvPr id="4" name="Content Placeholder 3">
            <a:extLst>
              <a:ext uri="{FF2B5EF4-FFF2-40B4-BE49-F238E27FC236}">
                <a16:creationId xmlns:a16="http://schemas.microsoft.com/office/drawing/2014/main" id="{436EE86D-A203-8880-8F02-0A2AF209DB37}"/>
              </a:ext>
            </a:extLst>
          </p:cNvPr>
          <p:cNvSpPr>
            <a:spLocks noGrp="1"/>
          </p:cNvSpPr>
          <p:nvPr>
            <p:ph idx="11"/>
          </p:nvPr>
        </p:nvSpPr>
        <p:spPr/>
        <p:txBody>
          <a:bodyPr/>
          <a:lstStyle/>
          <a:p>
            <a:pPr marL="0" indent="0">
              <a:lnSpc>
                <a:spcPct val="100000"/>
              </a:lnSpc>
              <a:buNone/>
            </a:pPr>
            <a:r>
              <a:rPr lang="en-GB"/>
              <a:t>It now creates administrative overload, unpredictable income, and confusion about what members should pay.</a:t>
            </a:r>
          </a:p>
          <a:p>
            <a:pPr marL="0" indent="0">
              <a:lnSpc>
                <a:spcPct val="100000"/>
              </a:lnSpc>
              <a:buNone/>
            </a:pPr>
            <a:endParaRPr lang="en-GB" b="1"/>
          </a:p>
          <a:p>
            <a:pPr marL="0" indent="0">
              <a:buNone/>
            </a:pPr>
            <a:r>
              <a:rPr lang="en-US" b="1"/>
              <a:t>What is the Root Cause?</a:t>
            </a:r>
          </a:p>
          <a:p>
            <a:pPr marL="0" indent="0">
              <a:buNone/>
            </a:pPr>
            <a:r>
              <a:rPr lang="en-US" b="1"/>
              <a:t>What are the Root Solutions?</a:t>
            </a:r>
          </a:p>
          <a:p>
            <a:endParaRPr lang="en-US"/>
          </a:p>
        </p:txBody>
      </p:sp>
    </p:spTree>
    <p:extLst>
      <p:ext uri="{BB962C8B-B14F-4D97-AF65-F5344CB8AC3E}">
        <p14:creationId xmlns:p14="http://schemas.microsoft.com/office/powerpoint/2010/main" val="41442077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BA4CD-2EAF-2FDA-9157-2C5147B52629}"/>
              </a:ext>
            </a:extLst>
          </p:cNvPr>
          <p:cNvSpPr>
            <a:spLocks noGrp="1"/>
          </p:cNvSpPr>
          <p:nvPr>
            <p:ph type="title"/>
          </p:nvPr>
        </p:nvSpPr>
        <p:spPr/>
        <p:txBody>
          <a:bodyPr/>
          <a:lstStyle/>
          <a:p>
            <a:r>
              <a:rPr kumimoji="0" lang="en-GB" sz="2400" b="1" i="0" u="none" strike="noStrike" kern="1200" cap="none" spc="0" normalizeH="0" baseline="0" noProof="0">
                <a:ln>
                  <a:noFill/>
                </a:ln>
                <a:effectLst/>
                <a:uLnTx/>
                <a:uFillTx/>
                <a:latin typeface="Arial" panose="020B0604020202020204"/>
                <a:ea typeface="+mj-ea"/>
                <a:cs typeface="+mj-cs"/>
              </a:rPr>
              <a:t> Case Study 6: Carnlough Communicators: Inconsistent Member Treatment</a:t>
            </a:r>
            <a:endParaRPr lang="en-US"/>
          </a:p>
        </p:txBody>
      </p:sp>
      <p:sp>
        <p:nvSpPr>
          <p:cNvPr id="3" name="Content Placeholder 2">
            <a:extLst>
              <a:ext uri="{FF2B5EF4-FFF2-40B4-BE49-F238E27FC236}">
                <a16:creationId xmlns:a16="http://schemas.microsoft.com/office/drawing/2014/main" id="{ADC93766-985C-C27E-7ACC-7DB51FBAA57B}"/>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are members paying inconsistent fees?</a:t>
            </a:r>
          </a:p>
          <a:p>
            <a:pPr lvl="1"/>
            <a:r>
              <a:rPr lang="en-GB" dirty="0"/>
              <a:t>Because “we’ve always done it this way.”</a:t>
            </a:r>
          </a:p>
          <a:p>
            <a:pPr marL="457200" indent="-457200">
              <a:buFont typeface="+mj-lt"/>
              <a:buAutoNum type="arabicPeriod"/>
            </a:pPr>
            <a:r>
              <a:rPr lang="en-GB" b="1" dirty="0"/>
              <a:t>Why was it always done this way?</a:t>
            </a:r>
          </a:p>
          <a:p>
            <a:pPr lvl="1"/>
            <a:r>
              <a:rPr lang="en-GB" dirty="0"/>
              <a:t>Because the charter committee started it.</a:t>
            </a:r>
          </a:p>
          <a:p>
            <a:pPr marL="457200" indent="-457200">
              <a:buFont typeface="+mj-lt"/>
              <a:buAutoNum type="arabicPeriod"/>
            </a:pPr>
            <a:r>
              <a:rPr lang="en-GB" b="1" dirty="0"/>
              <a:t>Why did the charter committee start it?</a:t>
            </a:r>
          </a:p>
          <a:p>
            <a:pPr lvl="1"/>
            <a:r>
              <a:rPr lang="en-GB" dirty="0"/>
              <a:t>Because it took two years to recruit 20 interested members to charter </a:t>
            </a:r>
            <a:r>
              <a:rPr lang="en-GB"/>
              <a:t>the club.</a:t>
            </a:r>
            <a:endParaRPr lang="en-GB" dirty="0"/>
          </a:p>
          <a:p>
            <a:pPr marL="457200" indent="-457200">
              <a:buFont typeface="+mj-lt"/>
              <a:buAutoNum type="arabicPeriod"/>
            </a:pPr>
            <a:r>
              <a:rPr lang="en-GB" b="1" dirty="0"/>
              <a:t>Why did that lead to discounts?</a:t>
            </a:r>
          </a:p>
          <a:p>
            <a:pPr lvl="1"/>
            <a:r>
              <a:rPr lang="en-GB" dirty="0"/>
              <a:t>Because the club wanted to retain the members who had difficulty paying the fees.</a:t>
            </a:r>
          </a:p>
          <a:p>
            <a:pPr marL="457200" indent="-457200">
              <a:buFont typeface="+mj-lt"/>
              <a:buAutoNum type="arabicPeriod"/>
            </a:pPr>
            <a:r>
              <a:rPr lang="en-GB" b="1" dirty="0"/>
              <a:t>Why was retention so difficult?</a:t>
            </a:r>
          </a:p>
          <a:p>
            <a:pPr lvl="1"/>
            <a:r>
              <a:rPr lang="en-GB" dirty="0"/>
              <a:t>Because the membership fees were unaffordable for some of the 20 charter members. </a:t>
            </a:r>
          </a:p>
          <a:p>
            <a:endParaRPr lang="en-US" dirty="0"/>
          </a:p>
        </p:txBody>
      </p:sp>
    </p:spTree>
    <p:extLst>
      <p:ext uri="{BB962C8B-B14F-4D97-AF65-F5344CB8AC3E}">
        <p14:creationId xmlns:p14="http://schemas.microsoft.com/office/powerpoint/2010/main" val="35593783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B572-C767-18F3-6131-6A5C1FCD7859}"/>
              </a:ext>
            </a:extLst>
          </p:cNvPr>
          <p:cNvSpPr>
            <a:spLocks noGrp="1"/>
          </p:cNvSpPr>
          <p:nvPr>
            <p:ph type="title"/>
          </p:nvPr>
        </p:nvSpPr>
        <p:spPr/>
        <p:txBody>
          <a:bodyPr/>
          <a:lstStyle/>
          <a:p>
            <a:r>
              <a:rPr kumimoji="0" lang="en-GB" sz="2400" b="1" i="0" u="none" strike="noStrike" kern="1200" cap="none" spc="0" normalizeH="0" baseline="0" noProof="0">
                <a:ln>
                  <a:noFill/>
                </a:ln>
                <a:solidFill>
                  <a:srgbClr val="000000"/>
                </a:solidFill>
                <a:effectLst/>
                <a:uLnTx/>
                <a:uFillTx/>
                <a:latin typeface="Arial" panose="020B0604020202020204"/>
                <a:ea typeface="+mj-ea"/>
                <a:cs typeface="+mj-cs"/>
              </a:rPr>
              <a:t> Case Study 6: Carnlough Communicators: Inconsistent Member Treatment</a:t>
            </a:r>
            <a:endParaRPr lang="en-US"/>
          </a:p>
        </p:txBody>
      </p:sp>
      <p:sp>
        <p:nvSpPr>
          <p:cNvPr id="3" name="Content Placeholder 2">
            <a:extLst>
              <a:ext uri="{FF2B5EF4-FFF2-40B4-BE49-F238E27FC236}">
                <a16:creationId xmlns:a16="http://schemas.microsoft.com/office/drawing/2014/main" id="{A7DBDAC5-444C-C0FD-2A27-0DBBF5DD32DE}"/>
              </a:ext>
            </a:extLst>
          </p:cNvPr>
          <p:cNvSpPr>
            <a:spLocks noGrp="1"/>
          </p:cNvSpPr>
          <p:nvPr>
            <p:ph idx="1"/>
          </p:nvPr>
        </p:nvSpPr>
        <p:spPr/>
        <p:txBody>
          <a:bodyPr/>
          <a:lstStyle/>
          <a:p>
            <a:pPr marL="0" indent="0">
              <a:lnSpc>
                <a:spcPct val="100000"/>
              </a:lnSpc>
              <a:buNone/>
            </a:pPr>
            <a:r>
              <a:rPr lang="en-GB" b="1" dirty="0"/>
              <a:t>Root Cause</a:t>
            </a:r>
          </a:p>
          <a:p>
            <a:pPr marL="0" indent="0">
              <a:lnSpc>
                <a:spcPct val="100000"/>
              </a:lnSpc>
              <a:buNone/>
            </a:pPr>
            <a:r>
              <a:rPr lang="en-GB" dirty="0"/>
              <a:t>The club uses an informal, undocumented discount system that creates inconsistent fees, resulting in an administrative burden.</a:t>
            </a:r>
          </a:p>
          <a:p>
            <a:pPr marL="0" indent="0">
              <a:lnSpc>
                <a:spcPct val="100000"/>
              </a:lnSpc>
              <a:buNone/>
            </a:pPr>
            <a:r>
              <a:rPr lang="en-GB" b="1" dirty="0"/>
              <a:t>Root Solution</a:t>
            </a:r>
          </a:p>
          <a:p>
            <a:pPr>
              <a:lnSpc>
                <a:spcPct val="100000"/>
              </a:lnSpc>
            </a:pPr>
            <a:r>
              <a:rPr lang="en-GB" dirty="0"/>
              <a:t>Create a formal membership fee structure and publish it clearly</a:t>
            </a:r>
          </a:p>
          <a:p>
            <a:pPr>
              <a:lnSpc>
                <a:spcPct val="100000"/>
              </a:lnSpc>
            </a:pPr>
            <a:r>
              <a:rPr lang="en-GB" dirty="0"/>
              <a:t>Move </a:t>
            </a:r>
            <a:r>
              <a:rPr lang="en-GB" dirty="0" err="1"/>
              <a:t>installment</a:t>
            </a:r>
            <a:r>
              <a:rPr lang="en-GB" dirty="0"/>
              <a:t>‑paying members to predictable 6- or 12-month cycles</a:t>
            </a:r>
          </a:p>
          <a:p>
            <a:pPr marL="0" indent="0">
              <a:buNone/>
            </a:pPr>
            <a:endParaRPr lang="en-US" dirty="0"/>
          </a:p>
        </p:txBody>
      </p:sp>
      <p:sp>
        <p:nvSpPr>
          <p:cNvPr id="4" name="Content Placeholder 3">
            <a:extLst>
              <a:ext uri="{FF2B5EF4-FFF2-40B4-BE49-F238E27FC236}">
                <a16:creationId xmlns:a16="http://schemas.microsoft.com/office/drawing/2014/main" id="{EFB86676-BDA0-862B-8175-267D3D541B85}"/>
              </a:ext>
            </a:extLst>
          </p:cNvPr>
          <p:cNvSpPr>
            <a:spLocks noGrp="1"/>
          </p:cNvSpPr>
          <p:nvPr>
            <p:ph idx="11"/>
          </p:nvPr>
        </p:nvSpPr>
        <p:spPr>
          <a:xfrm>
            <a:off x="6354000" y="1390389"/>
            <a:ext cx="5472000" cy="4786574"/>
          </a:xfrm>
        </p:spPr>
        <p:txBody>
          <a:bodyPr/>
          <a:lstStyle/>
          <a:p>
            <a:pPr>
              <a:lnSpc>
                <a:spcPct val="100000"/>
              </a:lnSpc>
            </a:pPr>
            <a:r>
              <a:rPr lang="en-GB"/>
              <a:t>Document all fee decisions for future Treasurers</a:t>
            </a:r>
          </a:p>
          <a:p>
            <a:pPr>
              <a:lnSpc>
                <a:spcPct val="100000"/>
              </a:lnSpc>
            </a:pPr>
            <a:r>
              <a:rPr lang="en-GB"/>
              <a:t>Review the club’s charter‑era practices, revise as needed, and gain approval from the Executive Committee and the club</a:t>
            </a:r>
          </a:p>
          <a:p>
            <a:pPr>
              <a:lnSpc>
                <a:spcPct val="100000"/>
              </a:lnSpc>
            </a:pPr>
            <a:r>
              <a:rPr lang="en-GB"/>
              <a:t>Communicate the new fee structure to all members</a:t>
            </a:r>
          </a:p>
          <a:p>
            <a:pPr>
              <a:lnSpc>
                <a:spcPct val="100000"/>
              </a:lnSpc>
            </a:pPr>
            <a:r>
              <a:rPr lang="en-GB"/>
              <a:t>Track payments using a simple ledger or spreadsheet</a:t>
            </a:r>
          </a:p>
          <a:p>
            <a:pPr marL="0" indent="0">
              <a:buNone/>
            </a:pPr>
            <a:endParaRPr lang="en-US"/>
          </a:p>
        </p:txBody>
      </p:sp>
    </p:spTree>
    <p:extLst>
      <p:ext uri="{BB962C8B-B14F-4D97-AF65-F5344CB8AC3E}">
        <p14:creationId xmlns:p14="http://schemas.microsoft.com/office/powerpoint/2010/main" val="1708853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99259-2B4E-AF8B-7870-8020414DAC71}"/>
              </a:ext>
            </a:extLst>
          </p:cNvPr>
          <p:cNvSpPr>
            <a:spLocks noGrp="1"/>
          </p:cNvSpPr>
          <p:nvPr>
            <p:ph type="title"/>
          </p:nvPr>
        </p:nvSpPr>
        <p:spPr/>
        <p:txBody>
          <a:bodyPr/>
          <a:lstStyle/>
          <a:p>
            <a:r>
              <a:rPr lang="en-GB"/>
              <a:t>Case Study 7: Acme Toastmasters: Corporate Payment Hurdles</a:t>
            </a:r>
            <a:endParaRPr lang="en-US"/>
          </a:p>
        </p:txBody>
      </p:sp>
      <p:sp>
        <p:nvSpPr>
          <p:cNvPr id="3" name="Content Placeholder 2">
            <a:extLst>
              <a:ext uri="{FF2B5EF4-FFF2-40B4-BE49-F238E27FC236}">
                <a16:creationId xmlns:a16="http://schemas.microsoft.com/office/drawing/2014/main" id="{5D3C98C0-DF7E-3B75-6F97-0E048E8C26CB}"/>
              </a:ext>
            </a:extLst>
          </p:cNvPr>
          <p:cNvSpPr>
            <a:spLocks noGrp="1"/>
          </p:cNvSpPr>
          <p:nvPr>
            <p:ph idx="1"/>
          </p:nvPr>
        </p:nvSpPr>
        <p:spPr/>
        <p:txBody>
          <a:bodyPr/>
          <a:lstStyle/>
          <a:p>
            <a:pPr marL="0" indent="0">
              <a:lnSpc>
                <a:spcPct val="100000"/>
              </a:lnSpc>
              <a:buNone/>
            </a:pPr>
            <a:r>
              <a:rPr lang="en-GB" b="1" dirty="0"/>
              <a:t>Problem Statement</a:t>
            </a:r>
          </a:p>
          <a:p>
            <a:pPr marL="0" indent="0">
              <a:lnSpc>
                <a:spcPct val="100000"/>
              </a:lnSpc>
              <a:buNone/>
            </a:pPr>
            <a:r>
              <a:rPr lang="en-GB" dirty="0"/>
              <a:t>Corporate payments were delayed.</a:t>
            </a:r>
          </a:p>
          <a:p>
            <a:pPr marL="0" indent="0">
              <a:lnSpc>
                <a:spcPct val="100000"/>
              </a:lnSpc>
              <a:buNone/>
            </a:pPr>
            <a:r>
              <a:rPr lang="en-GB" b="1" dirty="0"/>
              <a:t>Scenario</a:t>
            </a:r>
            <a:r>
              <a:rPr lang="en-GB" dirty="0"/>
              <a:t> </a:t>
            </a:r>
          </a:p>
          <a:p>
            <a:pPr marL="0" indent="0">
              <a:lnSpc>
                <a:spcPct val="100000"/>
              </a:lnSpc>
              <a:buNone/>
            </a:pPr>
            <a:r>
              <a:rPr lang="en-GB" dirty="0"/>
              <a:t>Acme Toastmasters failed to submit renewal payments on time, resulting in loss of access to club central, loss of member access to Pathways, potentially causing contestants to lose eligibility, and losing the club a DCP goal. </a:t>
            </a:r>
          </a:p>
        </p:txBody>
      </p:sp>
      <p:sp>
        <p:nvSpPr>
          <p:cNvPr id="4" name="Content Placeholder 3">
            <a:extLst>
              <a:ext uri="{FF2B5EF4-FFF2-40B4-BE49-F238E27FC236}">
                <a16:creationId xmlns:a16="http://schemas.microsoft.com/office/drawing/2014/main" id="{22174972-5190-564B-9039-1723AE2FA8C7}"/>
              </a:ext>
            </a:extLst>
          </p:cNvPr>
          <p:cNvSpPr>
            <a:spLocks noGrp="1"/>
          </p:cNvSpPr>
          <p:nvPr>
            <p:ph idx="11"/>
          </p:nvPr>
        </p:nvSpPr>
        <p:spPr/>
        <p:txBody>
          <a:bodyPr/>
          <a:lstStyle/>
          <a:p>
            <a:pPr marL="0" indent="0">
              <a:lnSpc>
                <a:spcPct val="100000"/>
              </a:lnSpc>
              <a:buNone/>
            </a:pPr>
            <a:r>
              <a:rPr lang="en-GB" dirty="0"/>
              <a:t>Treasurer Daniel is unfamiliar with the company’s accounts‑payable process and did not know how long corporate payments take. </a:t>
            </a:r>
            <a:endParaRPr lang="en-US" dirty="0"/>
          </a:p>
          <a:p>
            <a:pPr marL="0" indent="0">
              <a:lnSpc>
                <a:spcPct val="100000"/>
              </a:lnSpc>
              <a:buNone/>
            </a:pPr>
            <a:r>
              <a:rPr lang="en-GB" dirty="0"/>
              <a:t>No one had asked about timelines, and the club lacked information on corporate procedures. As a result, renewals were submitted late.</a:t>
            </a:r>
          </a:p>
          <a:p>
            <a:pPr marL="0" indent="0">
              <a:lnSpc>
                <a:spcPct val="100000"/>
              </a:lnSpc>
              <a:buNone/>
            </a:pPr>
            <a:endParaRPr lang="en-GB" b="1" dirty="0"/>
          </a:p>
          <a:p>
            <a:pPr marL="0" indent="0">
              <a:buNone/>
            </a:pPr>
            <a:r>
              <a:rPr lang="en-US" b="1" dirty="0"/>
              <a:t>What is the Root Cause?</a:t>
            </a:r>
          </a:p>
          <a:p>
            <a:pPr marL="0" indent="0">
              <a:buNone/>
            </a:pPr>
            <a:r>
              <a:rPr lang="en-US" b="1" dirty="0"/>
              <a:t>What are the Root Solutions?</a:t>
            </a:r>
          </a:p>
          <a:p>
            <a:endParaRPr lang="en-US" dirty="0"/>
          </a:p>
        </p:txBody>
      </p:sp>
    </p:spTree>
    <p:extLst>
      <p:ext uri="{BB962C8B-B14F-4D97-AF65-F5344CB8AC3E}">
        <p14:creationId xmlns:p14="http://schemas.microsoft.com/office/powerpoint/2010/main" val="40487387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15F4C-89F6-3889-DCF8-CED61B03576E}"/>
              </a:ext>
            </a:extLst>
          </p:cNvPr>
          <p:cNvSpPr>
            <a:spLocks noGrp="1"/>
          </p:cNvSpPr>
          <p:nvPr>
            <p:ph type="title"/>
          </p:nvPr>
        </p:nvSpPr>
        <p:spPr/>
        <p:txBody>
          <a:bodyPr/>
          <a:lstStyle/>
          <a:p>
            <a:r>
              <a:rPr lang="en-US"/>
              <a:t>Case Study 7: Acme Toastmasters: Corporate Payment Hurdles</a:t>
            </a:r>
          </a:p>
        </p:txBody>
      </p:sp>
      <p:sp>
        <p:nvSpPr>
          <p:cNvPr id="3" name="Content Placeholder 2">
            <a:extLst>
              <a:ext uri="{FF2B5EF4-FFF2-40B4-BE49-F238E27FC236}">
                <a16:creationId xmlns:a16="http://schemas.microsoft.com/office/drawing/2014/main" id="{445BF0CF-5B59-C275-8D52-606F433A058A}"/>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were renewals late?</a:t>
            </a:r>
          </a:p>
          <a:p>
            <a:pPr lvl="1"/>
            <a:r>
              <a:rPr lang="en-GB" dirty="0"/>
              <a:t>Because payment from the company took longer than expected.</a:t>
            </a:r>
          </a:p>
          <a:p>
            <a:pPr marL="457200" indent="-457200">
              <a:buFont typeface="+mj-lt"/>
              <a:buAutoNum type="arabicPeriod"/>
            </a:pPr>
            <a:r>
              <a:rPr lang="en-GB" b="1" dirty="0"/>
              <a:t>Why did payment take longer?</a:t>
            </a:r>
          </a:p>
          <a:p>
            <a:pPr lvl="1"/>
            <a:r>
              <a:rPr lang="en-GB" dirty="0"/>
              <a:t>Because the Treasurer did not submit timely invoice to corporate accounting to ensure payment meets renewal deadline.</a:t>
            </a:r>
          </a:p>
          <a:p>
            <a:pPr marL="457200" indent="-457200">
              <a:buFont typeface="+mj-lt"/>
              <a:buAutoNum type="arabicPeriod"/>
            </a:pPr>
            <a:r>
              <a:rPr lang="en-GB" b="1" dirty="0"/>
              <a:t>Why didn’t the Treasurer ensure this?</a:t>
            </a:r>
          </a:p>
          <a:p>
            <a:pPr lvl="1"/>
            <a:r>
              <a:rPr lang="en-GB" dirty="0"/>
              <a:t>Because they were unfamiliar with accounts payable lead time (i.e. Net +30).</a:t>
            </a:r>
          </a:p>
          <a:p>
            <a:pPr marL="457200" indent="-457200">
              <a:buFont typeface="+mj-lt"/>
              <a:buAutoNum type="arabicPeriod"/>
            </a:pPr>
            <a:r>
              <a:rPr lang="en-GB" b="1" dirty="0"/>
              <a:t>Why were they unfamiliar?</a:t>
            </a:r>
          </a:p>
          <a:p>
            <a:pPr lvl="1"/>
            <a:r>
              <a:rPr lang="en-GB" dirty="0"/>
              <a:t>Because the club lacks information on corporate processes.</a:t>
            </a:r>
          </a:p>
          <a:p>
            <a:pPr marL="457200" indent="-457200">
              <a:buFont typeface="+mj-lt"/>
              <a:buAutoNum type="arabicPeriod"/>
            </a:pPr>
            <a:r>
              <a:rPr lang="en-GB" b="1" dirty="0"/>
              <a:t>Why does the club lack this information?</a:t>
            </a:r>
          </a:p>
          <a:p>
            <a:pPr lvl="1"/>
            <a:r>
              <a:rPr lang="en-GB" dirty="0"/>
              <a:t>Because the club does not have established processes and timelines for requesting and processing corporate payment requests.</a:t>
            </a:r>
          </a:p>
          <a:p>
            <a:endParaRPr lang="en-US" dirty="0"/>
          </a:p>
        </p:txBody>
      </p:sp>
    </p:spTree>
    <p:extLst>
      <p:ext uri="{BB962C8B-B14F-4D97-AF65-F5344CB8AC3E}">
        <p14:creationId xmlns:p14="http://schemas.microsoft.com/office/powerpoint/2010/main" val="32866757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154E-1B28-8827-215A-FFE52B02D2A4}"/>
              </a:ext>
            </a:extLst>
          </p:cNvPr>
          <p:cNvSpPr>
            <a:spLocks noGrp="1"/>
          </p:cNvSpPr>
          <p:nvPr>
            <p:ph type="title"/>
          </p:nvPr>
        </p:nvSpPr>
        <p:spPr/>
        <p:txBody>
          <a:bodyPr/>
          <a:lstStyle/>
          <a:p>
            <a:r>
              <a:rPr kumimoji="0" lang="en-US" sz="2800" b="1" i="0" u="none" strike="noStrike" kern="1200" cap="none" spc="0" normalizeH="0" baseline="0" noProof="0">
                <a:ln>
                  <a:noFill/>
                </a:ln>
                <a:solidFill>
                  <a:srgbClr val="000000"/>
                </a:solidFill>
                <a:effectLst/>
                <a:uLnTx/>
                <a:uFillTx/>
                <a:latin typeface="Arial" panose="020B0604020202020204"/>
                <a:ea typeface="+mj-ea"/>
                <a:cs typeface="+mj-cs"/>
              </a:rPr>
              <a:t>Case Study 7: Acme Toastmasters: Corporate Payment Hurdles</a:t>
            </a:r>
            <a:endParaRPr lang="en-US"/>
          </a:p>
        </p:txBody>
      </p:sp>
      <p:sp>
        <p:nvSpPr>
          <p:cNvPr id="3" name="Content Placeholder 2">
            <a:extLst>
              <a:ext uri="{FF2B5EF4-FFF2-40B4-BE49-F238E27FC236}">
                <a16:creationId xmlns:a16="http://schemas.microsoft.com/office/drawing/2014/main" id="{0C7E3615-2F26-BD6A-B1AD-56D598AFEB32}"/>
              </a:ext>
            </a:extLst>
          </p:cNvPr>
          <p:cNvSpPr>
            <a:spLocks noGrp="1"/>
          </p:cNvSpPr>
          <p:nvPr>
            <p:ph idx="1"/>
          </p:nvPr>
        </p:nvSpPr>
        <p:spPr/>
        <p:txBody>
          <a:bodyPr/>
          <a:lstStyle/>
          <a:p>
            <a:pPr marL="0" indent="0">
              <a:lnSpc>
                <a:spcPct val="100000"/>
              </a:lnSpc>
              <a:buNone/>
            </a:pPr>
            <a:r>
              <a:rPr lang="en-US" b="1"/>
              <a:t>Root Cause</a:t>
            </a:r>
          </a:p>
          <a:p>
            <a:pPr marL="0" indent="0">
              <a:lnSpc>
                <a:spcPct val="100000"/>
              </a:lnSpc>
              <a:buNone/>
            </a:pPr>
            <a:r>
              <a:rPr lang="en-US"/>
              <a:t>The club lacks understanding of </a:t>
            </a:r>
            <a:r>
              <a:rPr lang="en-US" spc="-30"/>
              <a:t>corporate accounts payable processes, </a:t>
            </a:r>
            <a:r>
              <a:rPr lang="en-US"/>
              <a:t>causing delayed renewal payments.</a:t>
            </a:r>
          </a:p>
          <a:p>
            <a:pPr marL="0" indent="0">
              <a:lnSpc>
                <a:spcPct val="100000"/>
              </a:lnSpc>
              <a:buNone/>
            </a:pPr>
            <a:r>
              <a:rPr lang="en-US" b="1"/>
              <a:t>Root Solution</a:t>
            </a:r>
          </a:p>
          <a:p>
            <a:pPr>
              <a:lnSpc>
                <a:spcPct val="100000"/>
              </a:lnSpc>
            </a:pPr>
            <a:r>
              <a:rPr lang="en-US"/>
              <a:t>Begin the renewal process earlier to accommodate corporate timelines</a:t>
            </a:r>
          </a:p>
          <a:p>
            <a:pPr>
              <a:lnSpc>
                <a:spcPct val="100000"/>
              </a:lnSpc>
            </a:pPr>
            <a:r>
              <a:rPr lang="en-US"/>
              <a:t>Identify a named contact in the accounts payable department</a:t>
            </a:r>
          </a:p>
          <a:p>
            <a:pPr>
              <a:lnSpc>
                <a:spcPct val="100000"/>
              </a:lnSpc>
            </a:pPr>
            <a:r>
              <a:rPr lang="en-US"/>
              <a:t>Provide an updated membership list with every corporate payment</a:t>
            </a:r>
          </a:p>
          <a:p>
            <a:endParaRPr lang="en-US"/>
          </a:p>
        </p:txBody>
      </p:sp>
      <p:sp>
        <p:nvSpPr>
          <p:cNvPr id="4" name="Content Placeholder 3">
            <a:extLst>
              <a:ext uri="{FF2B5EF4-FFF2-40B4-BE49-F238E27FC236}">
                <a16:creationId xmlns:a16="http://schemas.microsoft.com/office/drawing/2014/main" id="{9FF357F8-7AE4-FEFA-6198-A94D496F73BA}"/>
              </a:ext>
            </a:extLst>
          </p:cNvPr>
          <p:cNvSpPr>
            <a:spLocks noGrp="1"/>
          </p:cNvSpPr>
          <p:nvPr>
            <p:ph idx="11"/>
          </p:nvPr>
        </p:nvSpPr>
        <p:spPr/>
        <p:txBody>
          <a:bodyPr/>
          <a:lstStyle/>
          <a:p>
            <a:pPr>
              <a:lnSpc>
                <a:spcPct val="100000"/>
              </a:lnSpc>
            </a:pPr>
            <a:r>
              <a:rPr lang="en-US"/>
              <a:t>Explore using a corporate payment card for faster processing</a:t>
            </a:r>
          </a:p>
          <a:p>
            <a:pPr>
              <a:lnSpc>
                <a:spcPct val="100000"/>
              </a:lnSpc>
            </a:pPr>
            <a:r>
              <a:rPr lang="en-US"/>
              <a:t>Encourage self‑pay + reimbursement for members where appropriate</a:t>
            </a:r>
          </a:p>
          <a:p>
            <a:pPr>
              <a:lnSpc>
                <a:spcPct val="100000"/>
              </a:lnSpc>
            </a:pPr>
            <a:r>
              <a:rPr lang="en-US"/>
              <a:t>Document the company’s payment process for future Treasurers</a:t>
            </a:r>
          </a:p>
          <a:p>
            <a:pPr>
              <a:lnSpc>
                <a:spcPct val="100000"/>
              </a:lnSpc>
            </a:pPr>
            <a:r>
              <a:rPr lang="en-US"/>
              <a:t>Contact Toastmasters International Finance, if lump‑sum payments cause delays</a:t>
            </a:r>
          </a:p>
          <a:p>
            <a:endParaRPr lang="en-US"/>
          </a:p>
        </p:txBody>
      </p:sp>
    </p:spTree>
    <p:extLst>
      <p:ext uri="{BB962C8B-B14F-4D97-AF65-F5344CB8AC3E}">
        <p14:creationId xmlns:p14="http://schemas.microsoft.com/office/powerpoint/2010/main" val="3576397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1E99B-6755-EF7E-CC05-6AC20CFFC34C}"/>
              </a:ext>
            </a:extLst>
          </p:cNvPr>
          <p:cNvSpPr>
            <a:spLocks noGrp="1"/>
          </p:cNvSpPr>
          <p:nvPr>
            <p:ph type="title"/>
          </p:nvPr>
        </p:nvSpPr>
        <p:spPr/>
        <p:txBody>
          <a:bodyPr/>
          <a:lstStyle/>
          <a:p>
            <a:r>
              <a:rPr lang="en-GB" spc="-40"/>
              <a:t>Case Study 8: St Vincent’s Speakers: Access to Club Bank Account</a:t>
            </a:r>
            <a:endParaRPr lang="en-US" spc="-40"/>
          </a:p>
        </p:txBody>
      </p:sp>
      <p:sp>
        <p:nvSpPr>
          <p:cNvPr id="3" name="Content Placeholder 2">
            <a:extLst>
              <a:ext uri="{FF2B5EF4-FFF2-40B4-BE49-F238E27FC236}">
                <a16:creationId xmlns:a16="http://schemas.microsoft.com/office/drawing/2014/main" id="{169FC471-8A15-9B6D-9F89-AB1C1D156C11}"/>
              </a:ext>
            </a:extLst>
          </p:cNvPr>
          <p:cNvSpPr>
            <a:spLocks noGrp="1"/>
          </p:cNvSpPr>
          <p:nvPr>
            <p:ph idx="1"/>
          </p:nvPr>
        </p:nvSpPr>
        <p:spPr/>
        <p:txBody>
          <a:bodyPr/>
          <a:lstStyle/>
          <a:p>
            <a:pPr marL="0" indent="0">
              <a:lnSpc>
                <a:spcPct val="100000"/>
              </a:lnSpc>
              <a:buNone/>
            </a:pPr>
            <a:r>
              <a:rPr lang="en-GB" b="1"/>
              <a:t>Problem Statement</a:t>
            </a:r>
          </a:p>
          <a:p>
            <a:pPr marL="0" indent="0">
              <a:lnSpc>
                <a:spcPct val="100000"/>
              </a:lnSpc>
              <a:buNone/>
            </a:pPr>
            <a:r>
              <a:rPr lang="en-GB"/>
              <a:t>The Treasurer cannot access the club’s bank account.</a:t>
            </a:r>
          </a:p>
          <a:p>
            <a:pPr marL="0" indent="0">
              <a:lnSpc>
                <a:spcPct val="100000"/>
              </a:lnSpc>
              <a:buNone/>
            </a:pPr>
            <a:r>
              <a:rPr lang="en-GB" b="1"/>
              <a:t>Scenario </a:t>
            </a:r>
          </a:p>
          <a:p>
            <a:pPr marL="0" indent="0">
              <a:lnSpc>
                <a:spcPct val="100000"/>
              </a:lnSpc>
              <a:buNone/>
            </a:pPr>
            <a:r>
              <a:rPr lang="en-GB"/>
              <a:t>Six months into the role, Treasurer Hannah still has no access to the club’s bank account. </a:t>
            </a:r>
          </a:p>
          <a:p>
            <a:pPr marL="0" indent="0">
              <a:lnSpc>
                <a:spcPct val="100000"/>
              </a:lnSpc>
              <a:buNone/>
            </a:pPr>
            <a:r>
              <a:rPr lang="en-GB"/>
              <a:t>Previous Treasurer Mark was the sole signatory and has since moved abroad. </a:t>
            </a:r>
            <a:endParaRPr lang="en-US"/>
          </a:p>
        </p:txBody>
      </p:sp>
      <p:sp>
        <p:nvSpPr>
          <p:cNvPr id="4" name="Content Placeholder 3">
            <a:extLst>
              <a:ext uri="{FF2B5EF4-FFF2-40B4-BE49-F238E27FC236}">
                <a16:creationId xmlns:a16="http://schemas.microsoft.com/office/drawing/2014/main" id="{A7F2860A-8DC9-9DC5-CA2F-E43E0FA2DEFD}"/>
              </a:ext>
            </a:extLst>
          </p:cNvPr>
          <p:cNvSpPr>
            <a:spLocks noGrp="1"/>
          </p:cNvSpPr>
          <p:nvPr>
            <p:ph idx="11"/>
          </p:nvPr>
        </p:nvSpPr>
        <p:spPr/>
        <p:txBody>
          <a:bodyPr/>
          <a:lstStyle/>
          <a:p>
            <a:pPr marL="0" indent="0">
              <a:lnSpc>
                <a:spcPct val="100000"/>
              </a:lnSpc>
              <a:buNone/>
            </a:pPr>
            <a:r>
              <a:rPr lang="en-GB" dirty="0"/>
              <a:t>No President ever challenged this arrangement, and no formal handover process was followed. </a:t>
            </a:r>
          </a:p>
          <a:p>
            <a:pPr marL="0" indent="0">
              <a:lnSpc>
                <a:spcPct val="100000"/>
              </a:lnSpc>
              <a:buNone/>
            </a:pPr>
            <a:r>
              <a:rPr lang="en-GB" dirty="0"/>
              <a:t>As a result, Hannah cannot verify balances, make payments, or produce accurate financial reports. The club is effectively operating without financial oversight.</a:t>
            </a:r>
          </a:p>
          <a:p>
            <a:pPr marL="0" indent="0">
              <a:buNone/>
            </a:pPr>
            <a:r>
              <a:rPr lang="en-US" b="1" dirty="0"/>
              <a:t>What is the Root Cause?</a:t>
            </a:r>
          </a:p>
          <a:p>
            <a:pPr marL="0" indent="0">
              <a:buNone/>
            </a:pPr>
            <a:r>
              <a:rPr lang="en-US" b="1" dirty="0"/>
              <a:t>What are the Root Solutions?</a:t>
            </a:r>
          </a:p>
          <a:p>
            <a:pPr marL="0" indent="0">
              <a:buNone/>
            </a:pPr>
            <a:endParaRPr lang="en-US" dirty="0"/>
          </a:p>
        </p:txBody>
      </p:sp>
    </p:spTree>
    <p:extLst>
      <p:ext uri="{BB962C8B-B14F-4D97-AF65-F5344CB8AC3E}">
        <p14:creationId xmlns:p14="http://schemas.microsoft.com/office/powerpoint/2010/main" val="29517634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BBAD-F802-5665-6BA2-97FFCB4A5EBD}"/>
              </a:ext>
            </a:extLst>
          </p:cNvPr>
          <p:cNvSpPr>
            <a:spLocks noGrp="1"/>
          </p:cNvSpPr>
          <p:nvPr>
            <p:ph type="title"/>
          </p:nvPr>
        </p:nvSpPr>
        <p:spPr/>
        <p:txBody>
          <a:bodyPr/>
          <a:lstStyle/>
          <a:p>
            <a:r>
              <a:rPr lang="en-GB" spc="-30"/>
              <a:t>Case Study 8: St Vincent’s Speakers: Access to Club Bank Account</a:t>
            </a:r>
            <a:endParaRPr lang="en-US"/>
          </a:p>
        </p:txBody>
      </p:sp>
      <p:sp>
        <p:nvSpPr>
          <p:cNvPr id="3" name="Content Placeholder 2">
            <a:extLst>
              <a:ext uri="{FF2B5EF4-FFF2-40B4-BE49-F238E27FC236}">
                <a16:creationId xmlns:a16="http://schemas.microsoft.com/office/drawing/2014/main" id="{A7B60416-3347-A4E0-95A0-49FCBD53D8FC}"/>
              </a:ext>
            </a:extLst>
          </p:cNvPr>
          <p:cNvSpPr>
            <a:spLocks noGrp="1"/>
          </p:cNvSpPr>
          <p:nvPr>
            <p:ph idx="1"/>
          </p:nvPr>
        </p:nvSpPr>
        <p:spPr/>
        <p:txBody>
          <a:bodyPr/>
          <a:lstStyle/>
          <a:p>
            <a:pPr marL="0" indent="0">
              <a:buNone/>
            </a:pPr>
            <a:r>
              <a:rPr lang="en-GB" b="1" dirty="0"/>
              <a:t>5 Whys Analysis</a:t>
            </a:r>
          </a:p>
          <a:p>
            <a:pPr marL="457200" indent="-457200">
              <a:buFont typeface="+mj-lt"/>
              <a:buAutoNum type="arabicPeriod"/>
            </a:pPr>
            <a:r>
              <a:rPr lang="en-GB" b="1" dirty="0"/>
              <a:t>Why does the Treasurer have no access to the bank account?</a:t>
            </a:r>
          </a:p>
          <a:p>
            <a:pPr lvl="1"/>
            <a:r>
              <a:rPr lang="en-GB" dirty="0"/>
              <a:t>Because they were never onboarded as a signatory.</a:t>
            </a:r>
          </a:p>
          <a:p>
            <a:pPr marL="457200" indent="-457200">
              <a:buFont typeface="+mj-lt"/>
              <a:buAutoNum type="arabicPeriod"/>
            </a:pPr>
            <a:r>
              <a:rPr lang="en-GB" b="1" dirty="0"/>
              <a:t>Why were they not fully onboarded?</a:t>
            </a:r>
          </a:p>
          <a:p>
            <a:pPr lvl="1"/>
            <a:r>
              <a:rPr lang="en-GB" dirty="0"/>
              <a:t>Because the previous Treasurer did not transfer access and no other officer had access.</a:t>
            </a:r>
          </a:p>
          <a:p>
            <a:pPr marL="457200" indent="-457200">
              <a:buFont typeface="+mj-lt"/>
              <a:buAutoNum type="arabicPeriod"/>
            </a:pPr>
            <a:r>
              <a:rPr lang="en-GB" b="1" dirty="0"/>
              <a:t>Why didn’t the previous Treasurer transfer access?</a:t>
            </a:r>
          </a:p>
          <a:p>
            <a:pPr lvl="1"/>
            <a:r>
              <a:rPr lang="en-GB" dirty="0"/>
              <a:t>Because they were the sole signatory.</a:t>
            </a:r>
          </a:p>
          <a:p>
            <a:pPr marL="457200" indent="-457200">
              <a:buFont typeface="+mj-lt"/>
              <a:buAutoNum type="arabicPeriod"/>
            </a:pPr>
            <a:r>
              <a:rPr lang="en-GB" b="1" dirty="0"/>
              <a:t>Why were they the sole signatory?</a:t>
            </a:r>
          </a:p>
          <a:p>
            <a:pPr lvl="1"/>
            <a:r>
              <a:rPr lang="en-GB" dirty="0"/>
              <a:t>Because they controlled finances for years and no President ever asked to be added as a signatory.</a:t>
            </a:r>
          </a:p>
          <a:p>
            <a:pPr marL="457200" indent="-457200">
              <a:buFont typeface="+mj-lt"/>
              <a:buAutoNum type="arabicPeriod"/>
            </a:pPr>
            <a:r>
              <a:rPr lang="en-GB" b="1" dirty="0"/>
              <a:t>Why hasn’t previous presidents established multiple signatories?</a:t>
            </a:r>
          </a:p>
          <a:p>
            <a:pPr lvl="1"/>
            <a:r>
              <a:rPr lang="en-GB" dirty="0"/>
              <a:t>Because the club did understand requirements and did not establish a process to have more than one signatory.</a:t>
            </a:r>
          </a:p>
          <a:p>
            <a:endParaRPr lang="en-US" dirty="0"/>
          </a:p>
        </p:txBody>
      </p:sp>
    </p:spTree>
    <p:extLst>
      <p:ext uri="{BB962C8B-B14F-4D97-AF65-F5344CB8AC3E}">
        <p14:creationId xmlns:p14="http://schemas.microsoft.com/office/powerpoint/2010/main" val="14818604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E5C5D-5FF2-5E1A-C92F-C86C09295AEA}"/>
              </a:ext>
            </a:extLst>
          </p:cNvPr>
          <p:cNvSpPr>
            <a:spLocks noGrp="1"/>
          </p:cNvSpPr>
          <p:nvPr>
            <p:ph type="title"/>
          </p:nvPr>
        </p:nvSpPr>
        <p:spPr/>
        <p:txBody>
          <a:bodyPr/>
          <a:lstStyle/>
          <a:p>
            <a:r>
              <a:rPr lang="en-GB" spc="-30"/>
              <a:t>Case Study 8: St Vincent’s Speakers: Access to Club Bank Account</a:t>
            </a:r>
            <a:endParaRPr lang="en-US"/>
          </a:p>
        </p:txBody>
      </p:sp>
      <p:sp>
        <p:nvSpPr>
          <p:cNvPr id="3" name="Content Placeholder 2">
            <a:extLst>
              <a:ext uri="{FF2B5EF4-FFF2-40B4-BE49-F238E27FC236}">
                <a16:creationId xmlns:a16="http://schemas.microsoft.com/office/drawing/2014/main" id="{F61991E3-A3CD-C05F-77DE-FE747F248857}"/>
              </a:ext>
            </a:extLst>
          </p:cNvPr>
          <p:cNvSpPr>
            <a:spLocks noGrp="1"/>
          </p:cNvSpPr>
          <p:nvPr>
            <p:ph idx="1"/>
          </p:nvPr>
        </p:nvSpPr>
        <p:spPr/>
        <p:txBody>
          <a:bodyPr/>
          <a:lstStyle/>
          <a:p>
            <a:pPr marL="0" indent="0">
              <a:lnSpc>
                <a:spcPct val="100000"/>
              </a:lnSpc>
              <a:buNone/>
            </a:pPr>
            <a:r>
              <a:rPr lang="en-GB" b="1"/>
              <a:t>Root Cause</a:t>
            </a:r>
          </a:p>
          <a:p>
            <a:pPr marL="0" indent="0">
              <a:lnSpc>
                <a:spcPct val="100000"/>
              </a:lnSpc>
              <a:buNone/>
            </a:pPr>
            <a:r>
              <a:rPr lang="en-GB"/>
              <a:t>The club relied on a single signatory and did not complete a proper Treasurer handover, leaving the new Treasurer without access.</a:t>
            </a:r>
          </a:p>
          <a:p>
            <a:pPr marL="0" indent="0">
              <a:lnSpc>
                <a:spcPct val="100000"/>
              </a:lnSpc>
              <a:buNone/>
            </a:pPr>
            <a:r>
              <a:rPr lang="en-GB" b="1"/>
              <a:t>Root Solution</a:t>
            </a:r>
          </a:p>
          <a:p>
            <a:pPr lvl="0">
              <a:lnSpc>
                <a:spcPct val="100000"/>
              </a:lnSpc>
            </a:pPr>
            <a:r>
              <a:rPr lang="en-GB"/>
              <a:t>Contact the previous Treasurer to add new signatories immediately</a:t>
            </a:r>
          </a:p>
          <a:p>
            <a:pPr lvl="0">
              <a:lnSpc>
                <a:spcPct val="100000"/>
              </a:lnSpc>
            </a:pPr>
            <a:r>
              <a:rPr lang="en-GB" spc="-50"/>
              <a:t>Add at least two signatories (Treasurer </a:t>
            </a:r>
            <a:r>
              <a:rPr lang="en-GB"/>
              <a:t>+ President) to ensure continuity</a:t>
            </a:r>
          </a:p>
          <a:p>
            <a:endParaRPr lang="en-US"/>
          </a:p>
        </p:txBody>
      </p:sp>
      <p:sp>
        <p:nvSpPr>
          <p:cNvPr id="4" name="Content Placeholder 3">
            <a:extLst>
              <a:ext uri="{FF2B5EF4-FFF2-40B4-BE49-F238E27FC236}">
                <a16:creationId xmlns:a16="http://schemas.microsoft.com/office/drawing/2014/main" id="{090DA3BC-991A-67DF-E690-D75F53B3B9CF}"/>
              </a:ext>
            </a:extLst>
          </p:cNvPr>
          <p:cNvSpPr>
            <a:spLocks noGrp="1"/>
          </p:cNvSpPr>
          <p:nvPr>
            <p:ph idx="11"/>
          </p:nvPr>
        </p:nvSpPr>
        <p:spPr/>
        <p:txBody>
          <a:bodyPr/>
          <a:lstStyle/>
          <a:p>
            <a:pPr>
              <a:lnSpc>
                <a:spcPct val="100000"/>
              </a:lnSpc>
            </a:pPr>
            <a:r>
              <a:rPr lang="en-GB"/>
              <a:t>Work closely with the bank to update access and provide documentation</a:t>
            </a:r>
          </a:p>
          <a:p>
            <a:pPr lvl="0">
              <a:lnSpc>
                <a:spcPct val="100000"/>
              </a:lnSpc>
            </a:pPr>
            <a:r>
              <a:rPr lang="en-GB"/>
              <a:t>Create a Treasurer onboarding checklist for future officers</a:t>
            </a:r>
          </a:p>
          <a:p>
            <a:pPr lvl="0">
              <a:lnSpc>
                <a:spcPct val="100000"/>
              </a:lnSpc>
            </a:pPr>
            <a:r>
              <a:rPr lang="en-GB"/>
              <a:t>Document the bank account process and signatory requirements</a:t>
            </a:r>
          </a:p>
          <a:p>
            <a:pPr lvl="0">
              <a:lnSpc>
                <a:spcPct val="100000"/>
              </a:lnSpc>
            </a:pPr>
            <a:r>
              <a:rPr lang="en-GB"/>
              <a:t>Consider opening a new account, if access cannot be restored</a:t>
            </a:r>
          </a:p>
          <a:p>
            <a:pPr lvl="0">
              <a:lnSpc>
                <a:spcPct val="100000"/>
              </a:lnSpc>
            </a:pPr>
            <a:r>
              <a:rPr lang="en-GB"/>
              <a:t>Review signatory status annually to prevent future issues</a:t>
            </a:r>
          </a:p>
        </p:txBody>
      </p:sp>
    </p:spTree>
    <p:extLst>
      <p:ext uri="{BB962C8B-B14F-4D97-AF65-F5344CB8AC3E}">
        <p14:creationId xmlns:p14="http://schemas.microsoft.com/office/powerpoint/2010/main" val="20082546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2B1FAA50-FAD5-43F9-1CC5-AF579C724B3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755870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CD860C6-0D04-3917-9AD7-782259855EC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29E137A-7ABD-2CBD-040E-3DC047164927}"/>
              </a:ext>
            </a:extLst>
          </p:cNvPr>
          <p:cNvSpPr>
            <a:spLocks noGrp="1"/>
          </p:cNvSpPr>
          <p:nvPr>
            <p:ph type="title"/>
          </p:nvPr>
        </p:nvSpPr>
        <p:spPr>
          <a:xfrm>
            <a:off x="432000" y="1475931"/>
            <a:ext cx="5532072" cy="1495734"/>
          </a:xfrm>
        </p:spPr>
        <p:txBody>
          <a:bodyPr/>
          <a:lstStyle/>
          <a:p>
            <a:pPr>
              <a:lnSpc>
                <a:spcPct val="100000"/>
              </a:lnSpc>
            </a:pPr>
            <a:r>
              <a:rPr lang="en-US" sz="3600">
                <a:solidFill>
                  <a:schemeClr val="bg1"/>
                </a:solidFill>
              </a:rPr>
              <a:t>Which opportunities can you leverage?</a:t>
            </a:r>
          </a:p>
        </p:txBody>
      </p:sp>
      <p:sp>
        <p:nvSpPr>
          <p:cNvPr id="7" name="TextBox 6">
            <a:extLst>
              <a:ext uri="{FF2B5EF4-FFF2-40B4-BE49-F238E27FC236}">
                <a16:creationId xmlns:a16="http://schemas.microsoft.com/office/drawing/2014/main" id="{673DD7A6-1CB4-6106-6781-C60A08D1568B}"/>
              </a:ext>
            </a:extLst>
          </p:cNvPr>
          <p:cNvSpPr txBox="1"/>
          <p:nvPr/>
        </p:nvSpPr>
        <p:spPr>
          <a:xfrm>
            <a:off x="432000" y="3838821"/>
            <a:ext cx="5347008" cy="1354217"/>
          </a:xfrm>
          <a:prstGeom prst="rect">
            <a:avLst/>
          </a:prstGeom>
          <a:noFill/>
        </p:spPr>
        <p:txBody>
          <a:bodyPr wrap="square">
            <a:spAutoFit/>
          </a:bodyPr>
          <a:lstStyle/>
          <a:p>
            <a:pPr marL="342900" indent="-342900">
              <a:spcBef>
                <a:spcPts val="600"/>
              </a:spcBef>
              <a:spcAft>
                <a:spcPts val="600"/>
              </a:spcAft>
              <a:buFont typeface="Wingdings" pitchFamily="2" charset="2"/>
              <a:buChar char="§"/>
            </a:pPr>
            <a:r>
              <a:rPr lang="en-US" sz="2400" dirty="0">
                <a:solidFill>
                  <a:schemeClr val="bg1"/>
                </a:solidFill>
              </a:rPr>
              <a:t>Would fundraising be beneficial for your club?</a:t>
            </a:r>
          </a:p>
          <a:p>
            <a:pPr marL="342900" indent="-342900">
              <a:spcBef>
                <a:spcPts val="600"/>
              </a:spcBef>
              <a:spcAft>
                <a:spcPts val="600"/>
              </a:spcAft>
              <a:buFont typeface="Wingdings" pitchFamily="2" charset="2"/>
              <a:buChar char="§"/>
            </a:pPr>
            <a:r>
              <a:rPr lang="en-US" sz="2400" dirty="0">
                <a:solidFill>
                  <a:schemeClr val="bg1"/>
                </a:solidFill>
              </a:rPr>
              <a:t>What are the benefits of self-pay?</a:t>
            </a:r>
          </a:p>
        </p:txBody>
      </p:sp>
    </p:spTree>
    <p:extLst>
      <p:ext uri="{BB962C8B-B14F-4D97-AF65-F5344CB8AC3E}">
        <p14:creationId xmlns:p14="http://schemas.microsoft.com/office/powerpoint/2010/main" val="37272208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7D35EDF-DEBB-8AA7-6699-51A12FB2E1DC}"/>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2968F855-C036-F585-AFFF-49155F122C78}"/>
              </a:ext>
            </a:extLst>
          </p:cNvPr>
          <p:cNvSpPr>
            <a:spLocks noGrp="1"/>
          </p:cNvSpPr>
          <p:nvPr>
            <p:ph type="title"/>
          </p:nvPr>
        </p:nvSpPr>
        <p:spPr>
          <a:xfrm>
            <a:off x="6685612" y="432000"/>
            <a:ext cx="5158387" cy="720000"/>
          </a:xfrm>
        </p:spPr>
        <p:txBody>
          <a:bodyPr/>
          <a:lstStyle/>
          <a:p>
            <a:r>
              <a:rPr lang="en-US" sz="3600">
                <a:solidFill>
                  <a:schemeClr val="tx1"/>
                </a:solidFill>
              </a:rPr>
              <a:t>Succession Planning </a:t>
            </a:r>
          </a:p>
        </p:txBody>
      </p:sp>
      <p:sp>
        <p:nvSpPr>
          <p:cNvPr id="9" name="TextBox 8">
            <a:extLst>
              <a:ext uri="{FF2B5EF4-FFF2-40B4-BE49-F238E27FC236}">
                <a16:creationId xmlns:a16="http://schemas.microsoft.com/office/drawing/2014/main" id="{AB220B85-5E27-A584-FB02-84B8D5EB07C7}"/>
              </a:ext>
            </a:extLst>
          </p:cNvPr>
          <p:cNvSpPr txBox="1"/>
          <p:nvPr/>
        </p:nvSpPr>
        <p:spPr>
          <a:xfrm>
            <a:off x="6685612" y="1731937"/>
            <a:ext cx="5158387" cy="2092881"/>
          </a:xfrm>
          <a:prstGeom prst="rect">
            <a:avLst/>
          </a:prstGeom>
          <a:noFill/>
        </p:spPr>
        <p:txBody>
          <a:bodyPr wrap="square">
            <a:spAutoFit/>
          </a:bodyPr>
          <a:lstStyle/>
          <a:p>
            <a:pPr marL="342900" marR="0" indent="-342900">
              <a:spcAft>
                <a:spcPts val="600"/>
              </a:spcAft>
              <a:buFont typeface="+mj-lt"/>
              <a:buAutoNum type="arabicPeriod"/>
            </a:pPr>
            <a:r>
              <a:rPr lang="en-GB" sz="2400">
                <a:effectLst/>
                <a:latin typeface="+mn-lt"/>
              </a:rPr>
              <a:t>Identify the next Treasurer early</a:t>
            </a:r>
          </a:p>
          <a:p>
            <a:pPr marL="342900" marR="0" indent="-342900">
              <a:spcAft>
                <a:spcPts val="600"/>
              </a:spcAft>
              <a:buFont typeface="+mj-lt"/>
              <a:buAutoNum type="arabicPeriod"/>
            </a:pPr>
            <a:r>
              <a:rPr lang="en-GB" sz="2400">
                <a:effectLst/>
                <a:latin typeface="+mn-lt"/>
              </a:rPr>
              <a:t>Document all club financial systems and processes</a:t>
            </a:r>
          </a:p>
          <a:p>
            <a:pPr marL="342900" marR="0" indent="-342900">
              <a:spcAft>
                <a:spcPts val="600"/>
              </a:spcAft>
              <a:buFont typeface="+mj-lt"/>
              <a:buAutoNum type="arabicPeriod"/>
            </a:pPr>
            <a:r>
              <a:rPr lang="en-GB" sz="2400">
                <a:effectLst/>
                <a:latin typeface="+mn-lt"/>
              </a:rPr>
              <a:t>If a bank account needs to be transitioned, plan this early</a:t>
            </a:r>
            <a:endParaRPr lang="en-GB" sz="2400">
              <a:effectLst/>
              <a:latin typeface="Helvetica Neue" panose="02000503000000020004" pitchFamily="2" charset="0"/>
            </a:endParaRPr>
          </a:p>
        </p:txBody>
      </p:sp>
    </p:spTree>
    <p:extLst>
      <p:ext uri="{BB962C8B-B14F-4D97-AF65-F5344CB8AC3E}">
        <p14:creationId xmlns:p14="http://schemas.microsoft.com/office/powerpoint/2010/main" val="254739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A154415-0959-23BF-8D7A-0A912870898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48A87195-46B9-C162-E9D4-5DC47B75414B}"/>
              </a:ext>
            </a:extLst>
          </p:cNvPr>
          <p:cNvSpPr>
            <a:spLocks noGrp="1"/>
          </p:cNvSpPr>
          <p:nvPr>
            <p:ph type="title"/>
          </p:nvPr>
        </p:nvSpPr>
        <p:spPr>
          <a:xfrm>
            <a:off x="971646" y="3429000"/>
            <a:ext cx="2700944" cy="1921456"/>
          </a:xfrm>
        </p:spPr>
        <p:txBody>
          <a:bodyPr/>
          <a:lstStyle/>
          <a:p>
            <a:pPr>
              <a:lnSpc>
                <a:spcPct val="100000"/>
              </a:lnSpc>
            </a:pPr>
            <a:r>
              <a:rPr lang="en-US" sz="3600">
                <a:solidFill>
                  <a:schemeClr val="tx1"/>
                </a:solidFill>
              </a:rPr>
              <a:t>Questions &amp; Answers</a:t>
            </a:r>
          </a:p>
        </p:txBody>
      </p:sp>
    </p:spTree>
    <p:extLst>
      <p:ext uri="{BB962C8B-B14F-4D97-AF65-F5344CB8AC3E}">
        <p14:creationId xmlns:p14="http://schemas.microsoft.com/office/powerpoint/2010/main" val="14307496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7E4B403-A93B-A2C6-CBD8-C88743DAA89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21C7CBF-EF1F-5853-C058-848643B09B52}"/>
              </a:ext>
            </a:extLst>
          </p:cNvPr>
          <p:cNvSpPr>
            <a:spLocks noGrp="1"/>
          </p:cNvSpPr>
          <p:nvPr>
            <p:ph type="title"/>
          </p:nvPr>
        </p:nvSpPr>
        <p:spPr/>
        <p:txBody>
          <a:bodyPr/>
          <a:lstStyle/>
          <a:p>
            <a:r>
              <a:rPr lang="en-US" sz="3600"/>
              <a:t>Next Steps</a:t>
            </a:r>
          </a:p>
        </p:txBody>
      </p:sp>
      <p:sp>
        <p:nvSpPr>
          <p:cNvPr id="7" name="TextBox 6">
            <a:extLst>
              <a:ext uri="{FF2B5EF4-FFF2-40B4-BE49-F238E27FC236}">
                <a16:creationId xmlns:a16="http://schemas.microsoft.com/office/drawing/2014/main" id="{361A7C3D-C6C5-3CFD-AA48-97E48CFAD557}"/>
              </a:ext>
            </a:extLst>
          </p:cNvPr>
          <p:cNvSpPr txBox="1"/>
          <p:nvPr/>
        </p:nvSpPr>
        <p:spPr>
          <a:xfrm>
            <a:off x="5388964" y="1931993"/>
            <a:ext cx="5943600" cy="4291908"/>
          </a:xfrm>
          <a:prstGeom prst="rect">
            <a:avLst/>
          </a:prstGeom>
          <a:solidFill>
            <a:schemeClr val="accent1">
              <a:alpha val="60000"/>
            </a:schemeClr>
          </a:solidFill>
        </p:spPr>
        <p:txBody>
          <a:bodyPr wrap="square" lIns="144000" tIns="144000" rIns="144000" bIns="144000">
            <a:spAutoFit/>
          </a:bodyPr>
          <a:lstStyle/>
          <a:p>
            <a:pPr marL="457200" indent="-457200">
              <a:buFont typeface="+mj-lt"/>
              <a:buAutoNum type="arabicPeriod"/>
            </a:pPr>
            <a:r>
              <a:rPr lang="en-GB" sz="2400">
                <a:solidFill>
                  <a:schemeClr val="bg1"/>
                </a:solidFill>
              </a:rPr>
              <a:t>Support the VP Membership with new member applications and payment processing</a:t>
            </a:r>
          </a:p>
          <a:p>
            <a:pPr marL="457200" indent="-457200">
              <a:spcBef>
                <a:spcPts val="600"/>
              </a:spcBef>
              <a:buFont typeface="+mj-lt"/>
              <a:buAutoNum type="arabicPeriod"/>
            </a:pPr>
            <a:r>
              <a:rPr lang="en-GB" sz="2400">
                <a:solidFill>
                  <a:schemeClr val="bg1"/>
                </a:solidFill>
              </a:rPr>
              <a:t>Promote and collect membership renewals due March 31</a:t>
            </a:r>
          </a:p>
          <a:p>
            <a:pPr marL="457200" indent="-457200">
              <a:spcBef>
                <a:spcPts val="600"/>
              </a:spcBef>
              <a:buFont typeface="+mj-lt"/>
              <a:buAutoNum type="arabicPeriod"/>
            </a:pPr>
            <a:r>
              <a:rPr lang="en-GB" sz="2400">
                <a:solidFill>
                  <a:schemeClr val="bg1"/>
                </a:solidFill>
              </a:rPr>
              <a:t>Review and revise your Club Budget, as needed</a:t>
            </a:r>
          </a:p>
          <a:p>
            <a:pPr marL="457200" indent="-457200">
              <a:spcBef>
                <a:spcPts val="600"/>
              </a:spcBef>
              <a:buFont typeface="+mj-lt"/>
              <a:buAutoNum type="arabicPeriod"/>
            </a:pPr>
            <a:r>
              <a:rPr lang="en-GB" sz="2400">
                <a:solidFill>
                  <a:schemeClr val="bg1"/>
                </a:solidFill>
              </a:rPr>
              <a:t>Start recruiting your successor</a:t>
            </a:r>
          </a:p>
          <a:p>
            <a:pPr marL="457200" indent="-457200">
              <a:spcBef>
                <a:spcPts val="600"/>
              </a:spcBef>
              <a:buFont typeface="+mj-lt"/>
              <a:buAutoNum type="arabicPeriod"/>
            </a:pPr>
            <a:r>
              <a:rPr lang="en-GB" sz="2400">
                <a:solidFill>
                  <a:schemeClr val="bg1"/>
                </a:solidFill>
              </a:rPr>
              <a:t>Ensure transition continuity and communication</a:t>
            </a:r>
          </a:p>
        </p:txBody>
      </p:sp>
    </p:spTree>
    <p:extLst>
      <p:ext uri="{BB962C8B-B14F-4D97-AF65-F5344CB8AC3E}">
        <p14:creationId xmlns:p14="http://schemas.microsoft.com/office/powerpoint/2010/main" val="385389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249DAB2-347B-186C-7F25-50B21E421446}"/>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8C0F0EF-276C-7B47-CCDA-1EBB173AB686}"/>
              </a:ext>
            </a:extLst>
          </p:cNvPr>
          <p:cNvSpPr>
            <a:spLocks noGrp="1"/>
          </p:cNvSpPr>
          <p:nvPr>
            <p:ph type="title"/>
          </p:nvPr>
        </p:nvSpPr>
        <p:spPr>
          <a:xfrm>
            <a:off x="4524315" y="2649637"/>
            <a:ext cx="5151948" cy="1607570"/>
          </a:xfrm>
        </p:spPr>
        <p:txBody>
          <a:bodyPr/>
          <a:lstStyle/>
          <a:p>
            <a:pPr>
              <a:lnSpc>
                <a:spcPct val="100000"/>
              </a:lnSpc>
            </a:pPr>
            <a:r>
              <a:rPr lang="en-GB" sz="3600">
                <a:solidFill>
                  <a:schemeClr val="accent1"/>
                </a:solidFill>
              </a:rPr>
              <a:t>Thank You for Serving as Club Treasurer! </a:t>
            </a:r>
            <a:endParaRPr lang="en-US" sz="3600">
              <a:solidFill>
                <a:schemeClr val="accent1"/>
              </a:solidFill>
            </a:endParaRPr>
          </a:p>
        </p:txBody>
      </p:sp>
    </p:spTree>
    <p:extLst>
      <p:ext uri="{BB962C8B-B14F-4D97-AF65-F5344CB8AC3E}">
        <p14:creationId xmlns:p14="http://schemas.microsoft.com/office/powerpoint/2010/main" val="3852794484"/>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12750</Words>
  <Application>Microsoft Office PowerPoint</Application>
  <PresentationFormat>Widescreen</PresentationFormat>
  <Paragraphs>1044</Paragraphs>
  <Slides>59</Slides>
  <Notes>59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59</vt:i4>
      </vt:variant>
    </vt:vector>
  </HeadingPairs>
  <TitlesOfParts>
    <vt:vector size="67" baseType="lpstr">
      <vt:lpstr>Arial</vt:lpstr>
      <vt:lpstr>Calibri</vt:lpstr>
      <vt:lpstr>Cambria Math</vt:lpstr>
      <vt:lpstr>Helvetica</vt:lpstr>
      <vt:lpstr>Helvetica Neue</vt:lpstr>
      <vt:lpstr>Wingdings</vt:lpstr>
      <vt:lpstr>Office Theme Blue</vt:lpstr>
      <vt:lpstr>1_Office Theme White</vt:lpstr>
      <vt:lpstr>Facilitator Instructions (cont’d) (not for presentation)</vt:lpstr>
      <vt:lpstr>Facilitator Instructions (cont’d) (not for presentation)</vt:lpstr>
      <vt:lpstr>PowerPoint Presentation</vt:lpstr>
      <vt:lpstr>Agenda</vt:lpstr>
      <vt:lpstr>Treasurer Refresher</vt:lpstr>
      <vt:lpstr>Club Success Cycle</vt:lpstr>
      <vt:lpstr>Transferable Skills</vt:lpstr>
      <vt:lpstr>Treasurer Refresher Quiz</vt:lpstr>
      <vt:lpstr>When are Toastmasters International membership renewals due?</vt:lpstr>
      <vt:lpstr>How much is the new member fee in USD?  How much are the monthly  Toastmasters International  membership fees in USD? </vt:lpstr>
      <vt:lpstr>When handling club funds, which is a best practice?</vt:lpstr>
      <vt:lpstr>What is a club allowed to purchase using club funds?</vt:lpstr>
      <vt:lpstr>How often should a club review its finances?</vt:lpstr>
      <vt:lpstr>Can a club reimburse members for the cost of additional Pathways paths?</vt:lpstr>
      <vt:lpstr>How far ahead should you plan club finances?</vt:lpstr>
      <vt:lpstr>Can a club spend its money on social events?</vt:lpstr>
      <vt:lpstr>What does the formula below represent?</vt:lpstr>
      <vt:lpstr>Is a club allowed to conduct fundraising activities?</vt:lpstr>
      <vt:lpstr>How far into the future should expenses be approved by the Executive Committee and members?</vt:lpstr>
      <vt:lpstr>Where are we now?</vt:lpstr>
      <vt:lpstr>Successes</vt:lpstr>
      <vt:lpstr>Challenges</vt:lpstr>
      <vt:lpstr>Where are we going?</vt:lpstr>
      <vt:lpstr>Root Cause Analysis with  5 Whys Technique</vt:lpstr>
      <vt:lpstr>5 Whys Analysis Worksheet</vt:lpstr>
      <vt:lpstr>5 Whys Example</vt:lpstr>
      <vt:lpstr>Root Cause and Root Solutions</vt:lpstr>
      <vt:lpstr>Case Studies</vt:lpstr>
      <vt:lpstr>Treasurer Case Studies</vt:lpstr>
      <vt:lpstr>Case Study 1: Easthampton Toastmasters: Losing Free Meeting Venue</vt:lpstr>
      <vt:lpstr>Case Study 1: Easthampton Toastmasters: Losing Free Meeting Venue</vt:lpstr>
      <vt:lpstr>Case Study 1: Easthampton Toastmasters: Losing Free Meeting Venue</vt:lpstr>
      <vt:lpstr>Case Study 2: Cheerful Talkers: Affordability</vt:lpstr>
      <vt:lpstr>Case Study 2: Cheerful Talkers: Affordability</vt:lpstr>
      <vt:lpstr>Case Study 2: Cheerful Talkers: Affordability</vt:lpstr>
      <vt:lpstr>Case Study 3: Braslav Toastmasters: Inappropriate Use of Club Funds</vt:lpstr>
      <vt:lpstr>Case Study 3: Braslav Toastmasters: Inappropriate Use of Club Funds</vt:lpstr>
      <vt:lpstr>Case Study 3: Braslav Toastmasters: Inappropriate Use of Club Funds</vt:lpstr>
      <vt:lpstr>Case Study 4: Winterfell Speechmasters: Chasing Renewals</vt:lpstr>
      <vt:lpstr>Case Study 4: Winterfell Speechmasters: Chasing Renewals</vt:lpstr>
      <vt:lpstr>Case Study 4: Winterfell Speechmasters: Chasing Renewals</vt:lpstr>
      <vt:lpstr>Case Study 5: Oldtown Speakers: Expensive Venue</vt:lpstr>
      <vt:lpstr>Case Study 5: Oldtown Speakers: Expensive Venue</vt:lpstr>
      <vt:lpstr>Case Study 5: Oldtown Speakers: Expensive Venue</vt:lpstr>
      <vt:lpstr> Case Study 6: Carnlough Communicators: Inconsistent Member Treatment</vt:lpstr>
      <vt:lpstr> Case Study 6: Carnlough Communicators: Inconsistent Member Treatment</vt:lpstr>
      <vt:lpstr> Case Study 6: Carnlough Communicators: Inconsistent Member Treatment</vt:lpstr>
      <vt:lpstr>Case Study 7: Acme Toastmasters: Corporate Payment Hurdles</vt:lpstr>
      <vt:lpstr>Case Study 7: Acme Toastmasters: Corporate Payment Hurdles</vt:lpstr>
      <vt:lpstr>Case Study 7: Acme Toastmasters: Corporate Payment Hurdles</vt:lpstr>
      <vt:lpstr>Case Study 8: St Vincent’s Speakers: Access to Club Bank Account</vt:lpstr>
      <vt:lpstr>Case Study 8: St Vincent’s Speakers: Access to Club Bank Account</vt:lpstr>
      <vt:lpstr>Case Study 8: St Vincent’s Speakers: Access to Club Bank Account</vt:lpstr>
      <vt:lpstr>PowerPoint Presentation</vt:lpstr>
      <vt:lpstr>Which opportunities can you leverage?</vt:lpstr>
      <vt:lpstr>Succession Planning </vt:lpstr>
      <vt:lpstr>Questions &amp; Answers</vt:lpstr>
      <vt:lpstr>Next Steps</vt:lpstr>
      <vt:lpstr>Thank You for Serving as Club Treasurer!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2026-10-12T21:49:35Z</dcterms:created>
  <dcterms:modified xsi:type="dcterms:W3CDTF">2026-10-12T21:49:39Z</dcterms:modified>
</cp:coreProperties>
</file>