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660" r:id="rId2"/>
  </p:sldMasterIdLst>
  <p:notesMasterIdLst>
    <p:notesMasterId r:id="rId53"/>
  </p:notesMasterIdLst>
  <p:sldIdLst>
    <p:sldId id="823" r:id="rId3"/>
    <p:sldId id="824" r:id="rId4"/>
    <p:sldId id="256" r:id="rId5"/>
    <p:sldId id="258" r:id="rId6"/>
    <p:sldId id="259" r:id="rId7"/>
    <p:sldId id="262" r:id="rId8"/>
    <p:sldId id="261" r:id="rId9"/>
    <p:sldId id="260" r:id="rId10"/>
    <p:sldId id="263" r:id="rId11"/>
    <p:sldId id="264" r:id="rId12"/>
    <p:sldId id="265" r:id="rId13"/>
    <p:sldId id="266" r:id="rId14"/>
    <p:sldId id="267" r:id="rId15"/>
    <p:sldId id="268" r:id="rId16"/>
    <p:sldId id="269" r:id="rId17"/>
    <p:sldId id="284" r:id="rId18"/>
    <p:sldId id="282" r:id="rId19"/>
    <p:sldId id="825" r:id="rId20"/>
    <p:sldId id="283" r:id="rId21"/>
    <p:sldId id="285" r:id="rId22"/>
    <p:sldId id="287"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7" r:id="rId37"/>
    <p:sldId id="308" r:id="rId38"/>
    <p:sldId id="309" r:id="rId39"/>
    <p:sldId id="310" r:id="rId40"/>
    <p:sldId id="311" r:id="rId41"/>
    <p:sldId id="312" r:id="rId42"/>
    <p:sldId id="313" r:id="rId43"/>
    <p:sldId id="314" r:id="rId44"/>
    <p:sldId id="826" r:id="rId45"/>
    <p:sldId id="827" r:id="rId46"/>
    <p:sldId id="828" r:id="rId47"/>
    <p:sldId id="288" r:id="rId48"/>
    <p:sldId id="289" r:id="rId49"/>
    <p:sldId id="290" r:id="rId50"/>
    <p:sldId id="291" r:id="rId51"/>
    <p:sldId id="29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891" autoAdjust="0"/>
    <p:restoredTop sz="65188" autoAdjust="0"/>
  </p:normalViewPr>
  <p:slideViewPr>
    <p:cSldViewPr snapToGrid="0" showGuides="1">
      <p:cViewPr varScale="1">
        <p:scale>
          <a:sx n="72" d="100"/>
          <a:sy n="72" d="100"/>
        </p:scale>
        <p:origin x="1560" y="66"/>
      </p:cViewPr>
      <p:guideLst>
        <p:guide orient="horz" pos="2160"/>
        <p:guide pos="3840"/>
      </p:guideLst>
    </p:cSldViewPr>
  </p:slideViewPr>
  <p:outlineViewPr>
    <p:cViewPr>
      <p:scale>
        <a:sx n="33" d="100"/>
        <a:sy n="33" d="100"/>
      </p:scale>
      <p:origin x="0" y="-200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1488"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685800" y="3564835"/>
            <a:ext cx="5486400" cy="5019260"/>
          </a:xfrm>
          <a:prstGeom prst="rect">
            <a:avLst/>
          </a:prstGeom>
        </p:spPr>
        <p:txBody>
          <a:bodyPr vert="horz" lIns="251999" tIns="216000" rIns="251999" bIns="216000" rtlCol="0"/>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DC9DD302-1F34-F94E-BE63-3678BC305FEB}" type="slidenum">
              <a:rPr lang="en-US" smtClean="0"/>
              <a:pPr/>
              <a:t>‹#›</a:t>
            </a:fld>
            <a:endParaRPr lang="en-US" dirty="0">
              <a:latin typeface="Arial" panose="020B0604020202020204" pitchFamily="34" charset="0"/>
              <a:cs typeface="Arial" panose="020B0604020202020204" pitchFamily="34" charset="0"/>
            </a:endParaRPr>
          </a:p>
        </p:txBody>
      </p:sp>
      <p:sp>
        <p:nvSpPr>
          <p:cNvPr id="9" name="Slide Image Placeholder 8">
            <a:extLst>
              <a:ext uri="{FF2B5EF4-FFF2-40B4-BE49-F238E27FC236}">
                <a16:creationId xmlns:a16="http://schemas.microsoft.com/office/drawing/2014/main" id="{02BCB559-4777-7244-884D-E7FF152C6C97}"/>
              </a:ext>
            </a:extLst>
          </p:cNvPr>
          <p:cNvSpPr>
            <a:spLocks noGrp="1" noRot="1" noChangeAspect="1"/>
          </p:cNvSpPr>
          <p:nvPr>
            <p:ph type="sldImg" idx="2"/>
          </p:nvPr>
        </p:nvSpPr>
        <p:spPr>
          <a:xfrm>
            <a:off x="967409" y="559905"/>
            <a:ext cx="4918028" cy="2766391"/>
          </a:xfrm>
          <a:prstGeom prst="rect">
            <a:avLst/>
          </a:prstGeom>
          <a:noFill/>
          <a:ln w="12700">
            <a:solidFill>
              <a:prstClr val="black"/>
            </a:solidFill>
          </a:ln>
        </p:spPr>
        <p:txBody>
          <a:bodyPr vert="horz" lIns="91440" tIns="45720" rIns="91440" bIns="45720" rtlCol="0" anchor="ctr"/>
          <a:lstStyle/>
          <a:p>
            <a:endParaRPr lang="en-US" dirty="0"/>
          </a:p>
        </p:txBody>
      </p:sp>
    </p:spTree>
    <p:extLst>
      <p:ext uri="{BB962C8B-B14F-4D97-AF65-F5344CB8AC3E}">
        <p14:creationId xmlns:p14="http://schemas.microsoft.com/office/powerpoint/2010/main" val="3188841462"/>
      </p:ext>
    </p:extLst>
  </p:cSld>
  <p:clrMap bg1="lt1" tx1="dk1" bg2="lt2" tx2="dk2" accent1="accent1" accent2="accent2" accent3="accent3" accent4="accent4" accent5="accent5" accent6="accent6" hlink="hlink" folHlink="folHlink"/>
  <p:notesStyle>
    <a:lvl1pPr marL="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1pPr>
    <a:lvl2pPr marL="432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2pPr>
    <a:lvl3pPr marL="648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buFont typeface="Wingdings"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ontent.toastmasters.org/image/upload/club-officer-guide-to-2025-pathways-enhancements.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p:cNvSpPr>
            <a:spLocks noGrp="1"/>
          </p:cNvSpPr>
          <p:nvPr>
            <p:ph type="body" idx="1"/>
          </p:nvPr>
        </p:nvSpPr>
        <p:spPr>
          <a:xfrm>
            <a:off x="685800" y="3935895"/>
            <a:ext cx="5486400" cy="4648199"/>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or another presentation focused on the needs of the clubs in your District.</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72351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A9A4-DD25-BF42-94E1-2E9AC25CD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7DC7A-731A-0FF3-97D9-1EEC93241654}"/>
              </a:ext>
            </a:extLst>
          </p:cNvPr>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a:extLst>
              <a:ext uri="{FF2B5EF4-FFF2-40B4-BE49-F238E27FC236}">
                <a16:creationId xmlns:a16="http://schemas.microsoft.com/office/drawing/2014/main" id="{ABB4C252-3C93-F3FC-E274-7DD8A59A7DCD}"/>
              </a:ext>
            </a:extLst>
          </p:cNvPr>
          <p:cNvSpPr>
            <a:spLocks noGrp="1"/>
          </p:cNvSpPr>
          <p:nvPr>
            <p:ph type="body" idx="1"/>
          </p:nvPr>
        </p:nvSpPr>
        <p:spPr>
          <a:xfrm>
            <a:off x="685800" y="3922643"/>
            <a:ext cx="5486400" cy="4661452"/>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or another presentation focused on the needs of the clubs in your District.</a:t>
            </a:r>
            <a:endParaRPr lang="en-GB" dirty="0"/>
          </a:p>
          <a:p>
            <a:endParaRPr lang="en-GB" dirty="0"/>
          </a:p>
        </p:txBody>
      </p:sp>
      <p:sp>
        <p:nvSpPr>
          <p:cNvPr id="4" name="Slide Number Placeholder 3">
            <a:extLst>
              <a:ext uri="{FF2B5EF4-FFF2-40B4-BE49-F238E27FC236}">
                <a16:creationId xmlns:a16="http://schemas.microsoft.com/office/drawing/2014/main" id="{2D7D8822-563C-5817-C1F2-13790F2DF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87162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0.5 minute of 60-minute or 75-minute session</a:t>
            </a:r>
          </a:p>
          <a:p>
            <a:pPr marL="0" indent="0">
              <a:buNone/>
            </a:pPr>
            <a:br>
              <a:rPr lang="en-GB" sz="1200" b="1"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b="0" kern="1200" dirty="0">
                <a:solidFill>
                  <a:schemeClr val="tx1"/>
                </a:solidFill>
                <a:effectLst/>
                <a:latin typeface="Arial" panose="020B0604020202020204" pitchFamily="34" charset="0"/>
                <a:ea typeface="+mn-ea"/>
                <a:cs typeface="Arial" panose="020B0604020202020204" pitchFamily="34" charset="0"/>
              </a:rPr>
              <a:t>Welcome to Round 2 Mid-Year Vice President Education training!</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4628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1.5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b="1" dirty="0"/>
              <a:t>(Say) </a:t>
            </a:r>
            <a:r>
              <a:rPr lang="en-US" dirty="0"/>
              <a:t>Round 2 Mid-Year Club Officer Training focuses heavily on discussion and sharing ideas. The agenda for Round 2 Mid-Year Vice President Education training includes the following topics: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Refresher on core responsibilities of the role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are we now? Current challenges and opportunities in your role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are we going? Where do we want to be by June 30? How will we get there from here?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Case Studies to apply root cause problem-solving techniques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Succession planning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Questions and Answers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Next steps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926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By the end of this session, we want you to have: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 fresh perspective and renewed motivation</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The ability to solve real world challenges through problem-solving frameworks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New ideas, tools, and goals to finish the Toastmasters year strong!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8979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8 minutes of 60-minute or 75-minute session</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 pillars of the VPE role and the foundation of club success are.</a:t>
            </a:r>
          </a:p>
          <a:p>
            <a:pPr marL="228600" indent="-228600">
              <a:buFont typeface="+mj-lt"/>
              <a:buAutoNum type="arabicPeriod"/>
            </a:pPr>
            <a:r>
              <a:rPr lang="en-GB" sz="1200" b="1" kern="1200" dirty="0">
                <a:solidFill>
                  <a:schemeClr val="tx1"/>
                </a:solidFill>
                <a:effectLst/>
                <a:latin typeface="Arial" panose="020B0604020202020204" pitchFamily="34" charset="0"/>
                <a:ea typeface="+mn-ea"/>
                <a:cs typeface="Arial" panose="020B0604020202020204" pitchFamily="34" charset="0"/>
              </a:rPr>
              <a:t>Strategic Planning for Member Goals and Club Success</a:t>
            </a:r>
            <a:r>
              <a:rPr lang="en-GB" sz="1200" kern="1200" dirty="0">
                <a:solidFill>
                  <a:schemeClr val="tx1"/>
                </a:solidFill>
                <a:effectLst/>
                <a:latin typeface="Arial" panose="020B0604020202020204" pitchFamily="34" charset="0"/>
                <a:ea typeface="+mn-ea"/>
                <a:cs typeface="Arial" panose="020B0604020202020204" pitchFamily="34" charset="0"/>
              </a:rPr>
              <a:t>: Your role is to help members set meaningful goals and align them with the club’s overall success. Think of yourself as the strategist - guiding members toward completing projects that contribute to their goals and at the same time support the Distinguished Club Program.</a:t>
            </a:r>
          </a:p>
          <a:p>
            <a:pPr marL="228600" indent="-228600">
              <a:buFont typeface="+mj-lt"/>
              <a:buAutoNum type="arabicPeriod"/>
            </a:pPr>
            <a:r>
              <a:rPr lang="en-GB" sz="1200" b="1" kern="1200" dirty="0">
                <a:solidFill>
                  <a:schemeClr val="tx1"/>
                </a:solidFill>
                <a:effectLst/>
                <a:latin typeface="Arial" panose="020B0604020202020204" pitchFamily="34" charset="0"/>
                <a:ea typeface="+mn-ea"/>
                <a:cs typeface="Arial" panose="020B0604020202020204" pitchFamily="34" charset="0"/>
              </a:rPr>
              <a:t>Motivating and Engaging Members</a:t>
            </a:r>
            <a:r>
              <a:rPr lang="en-GB" sz="1200" kern="1200" dirty="0">
                <a:solidFill>
                  <a:schemeClr val="tx1"/>
                </a:solidFill>
                <a:effectLst/>
                <a:latin typeface="Arial" panose="020B0604020202020204" pitchFamily="34" charset="0"/>
                <a:ea typeface="+mn-ea"/>
                <a:cs typeface="Arial" panose="020B0604020202020204" pitchFamily="34" charset="0"/>
              </a:rPr>
              <a:t>: Motivation is more than cheerleading - it’s about creating an environment where members feel seen, supported, and inspired. Ask yourself: What does each member need to stay engaged and grow?</a:t>
            </a:r>
          </a:p>
          <a:p>
            <a:pPr marL="228600" indent="-228600">
              <a:buFont typeface="+mj-lt"/>
              <a:buAutoNum type="arabicPeriod"/>
            </a:pPr>
            <a:r>
              <a:rPr lang="en-GB" sz="1200" b="1" kern="1200" dirty="0">
                <a:solidFill>
                  <a:schemeClr val="tx1"/>
                </a:solidFill>
                <a:effectLst/>
                <a:latin typeface="Arial" panose="020B0604020202020204" pitchFamily="34" charset="0"/>
                <a:ea typeface="+mn-ea"/>
                <a:cs typeface="Arial" panose="020B0604020202020204" pitchFamily="34" charset="0"/>
              </a:rPr>
              <a:t>Managing Meeting Roles and Agendas</a:t>
            </a:r>
            <a:r>
              <a:rPr lang="en-GB" sz="1200" kern="1200" dirty="0">
                <a:solidFill>
                  <a:schemeClr val="tx1"/>
                </a:solidFill>
                <a:effectLst/>
                <a:latin typeface="Arial" panose="020B0604020202020204" pitchFamily="34" charset="0"/>
                <a:ea typeface="+mn-ea"/>
                <a:cs typeface="Arial" panose="020B0604020202020204" pitchFamily="34" charset="0"/>
              </a:rPr>
              <a:t>: Engaging, organized meetings do not happen by accident. As VPE, you are the planner behind the scenes, ensuring roles are filled, agendas are ready, and members are rotating through opportunities to develop their skills.</a:t>
            </a:r>
          </a:p>
          <a:p>
            <a:pPr marL="228600" indent="-228600">
              <a:buFont typeface="+mj-lt"/>
              <a:buAutoNum type="arabicPeriod"/>
            </a:pPr>
            <a:r>
              <a:rPr lang="en-GB" sz="1200" b="1" kern="1200" dirty="0">
                <a:solidFill>
                  <a:schemeClr val="tx1"/>
                </a:solidFill>
                <a:effectLst/>
                <a:latin typeface="Arial" panose="020B0604020202020204" pitchFamily="34" charset="0"/>
                <a:ea typeface="+mn-ea"/>
                <a:cs typeface="Arial" panose="020B0604020202020204" pitchFamily="34" charset="0"/>
              </a:rPr>
              <a:t>Tracking Progress in Pathways and Base Camp</a:t>
            </a:r>
            <a:r>
              <a:rPr lang="en-GB" sz="1200" kern="1200" dirty="0">
                <a:solidFill>
                  <a:schemeClr val="tx1"/>
                </a:solidFill>
                <a:effectLst/>
                <a:latin typeface="Arial" panose="020B0604020202020204" pitchFamily="34" charset="0"/>
                <a:ea typeface="+mn-ea"/>
                <a:cs typeface="Arial" panose="020B0604020202020204" pitchFamily="34" charset="0"/>
              </a:rPr>
              <a:t>: Pathways is where growth happens. Your job is to monitor progress, verify completions, and help members navigate Base Camp. Regular check-ins can make a big difference in keeping members on track.</a:t>
            </a:r>
          </a:p>
          <a:p>
            <a:pPr marL="228600" indent="-228600">
              <a:buFont typeface="+mj-lt"/>
              <a:buAutoNum type="arabicPeriod"/>
            </a:pPr>
            <a:r>
              <a:rPr lang="en-GB" sz="1200" b="1" kern="1200" dirty="0">
                <a:solidFill>
                  <a:schemeClr val="tx1"/>
                </a:solidFill>
                <a:effectLst/>
                <a:latin typeface="Arial" panose="020B0604020202020204" pitchFamily="34" charset="0"/>
                <a:ea typeface="+mn-ea"/>
                <a:cs typeface="Arial" panose="020B0604020202020204" pitchFamily="34" charset="0"/>
              </a:rPr>
              <a:t>Coordinating Contests and Special Events:</a:t>
            </a:r>
            <a:r>
              <a:rPr lang="en-GB" sz="1200" kern="1200" dirty="0">
                <a:solidFill>
                  <a:schemeClr val="tx1"/>
                </a:solidFill>
                <a:effectLst/>
                <a:latin typeface="Arial" panose="020B0604020202020204" pitchFamily="34" charset="0"/>
                <a:ea typeface="+mn-ea"/>
                <a:cs typeface="Arial" panose="020B0604020202020204" pitchFamily="34" charset="0"/>
              </a:rPr>
              <a:t> Events energize the club and showcase member talent. Whether it’s a speech contest or a themed meeting, your leadership in planning and promoting these moments helps build community and excitement!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2044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a:xfrm>
            <a:off x="569843" y="3564835"/>
            <a:ext cx="5698435" cy="5327374"/>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6 minutes of 60-minute or 75-minute session</a:t>
            </a:r>
            <a:br>
              <a:rPr lang="en-GB" sz="1100" b="0" kern="1200" dirty="0">
                <a:solidFill>
                  <a:schemeClr val="tx1"/>
                </a:solidFill>
                <a:effectLst/>
                <a:latin typeface="Arial" panose="020B0604020202020204" pitchFamily="34" charset="0"/>
                <a:ea typeface="+mn-ea"/>
                <a:cs typeface="Arial" panose="020B0604020202020204" pitchFamily="34" charset="0"/>
              </a:rPr>
            </a:br>
            <a:endParaRPr lang="en-GB" sz="11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(Say) </a:t>
            </a:r>
            <a:r>
              <a:rPr lang="en-GB" sz="1100" kern="1200" dirty="0">
                <a:solidFill>
                  <a:schemeClr val="tx1"/>
                </a:solidFill>
                <a:effectLst/>
                <a:latin typeface="Arial" panose="020B0604020202020204" pitchFamily="34" charset="0"/>
                <a:ea typeface="+mn-ea"/>
                <a:cs typeface="Arial" panose="020B0604020202020204" pitchFamily="34" charset="0"/>
              </a:rPr>
              <a:t>We also reviewed the Club Success Cycle in Round 1 of Club Officer Training (COT). </a:t>
            </a:r>
            <a:r>
              <a:rPr lang="en-US" sz="1100" dirty="0"/>
              <a:t>The role of the Vice President Education (VPE) is vital in helping new members develop and achieve their reasons for joining Toastmasters. The VPE is responsible for three key stages of the Club Success Cycle. Once a guest joins, their new member journey begins. With the help of the VPM, a mentor should be assigned to each new member. </a:t>
            </a:r>
          </a:p>
          <a:p>
            <a:pPr marL="0" indent="0">
              <a:buNone/>
            </a:pPr>
            <a:endParaRPr lang="en-US" sz="1100" dirty="0"/>
          </a:p>
          <a:p>
            <a:pPr marL="0" indent="0">
              <a:buNone/>
            </a:pPr>
            <a:r>
              <a:rPr lang="en-US" sz="1100" dirty="0"/>
              <a:t>The VPE then continues the new member’s journey by explaining Toastmasters structured education program – Pathways, to help them select a Path that meets their development needs, such as focusing on presentation skills by selecting the Presentation Mastery Pathway. The VPE also needs to train the new member to use Base Camp on the Toastmasters website. It will also be necessary to explain how the club’s </a:t>
            </a:r>
            <a:r>
              <a:rPr lang="en-US" sz="1100" b="1" dirty="0"/>
              <a:t>meeting management</a:t>
            </a:r>
            <a:r>
              <a:rPr lang="en-US" sz="1100" dirty="0"/>
              <a:t> </a:t>
            </a:r>
            <a:r>
              <a:rPr lang="en-US" sz="1100" b="1" dirty="0"/>
              <a:t>system</a:t>
            </a:r>
            <a:r>
              <a:rPr lang="en-US" sz="1100" dirty="0"/>
              <a:t> works. </a:t>
            </a:r>
            <a:r>
              <a:rPr lang="en-US" sz="1100" b="1" kern="1200" dirty="0">
                <a:solidFill>
                  <a:schemeClr val="tx1"/>
                </a:solidFill>
                <a:effectLst/>
                <a:latin typeface="Arial" panose="020B0604020202020204" pitchFamily="34" charset="0"/>
                <a:ea typeface="+mn-ea"/>
                <a:cs typeface="Arial" panose="020B0604020202020204" pitchFamily="34" charset="0"/>
              </a:rPr>
              <a:t>The meeting management system </a:t>
            </a:r>
            <a:r>
              <a:rPr lang="en-US" sz="1100" kern="1200" dirty="0">
                <a:solidFill>
                  <a:schemeClr val="tx1"/>
                </a:solidFill>
                <a:effectLst/>
                <a:latin typeface="Arial" panose="020B0604020202020204" pitchFamily="34" charset="0"/>
                <a:ea typeface="+mn-ea"/>
                <a:cs typeface="Arial" panose="020B0604020202020204" pitchFamily="34" charset="0"/>
              </a:rPr>
              <a:t>is often Easy-Speak or FreeToastHost, but other clubs will use different tools, including an Excel spreadsheet, a paper-based system, or something similar</a:t>
            </a:r>
            <a:r>
              <a:rPr lang="en-US" sz="1100" dirty="0"/>
              <a:t>. Other clubs, especially corporate clubs, may have to use a program that their IT department specifies.</a:t>
            </a:r>
          </a:p>
          <a:p>
            <a:endParaRPr lang="en-US" sz="1100" dirty="0"/>
          </a:p>
          <a:p>
            <a:pPr marL="0" indent="0">
              <a:buNone/>
            </a:pPr>
            <a:r>
              <a:rPr lang="en-US" sz="1100" dirty="0"/>
              <a:t>The third part of the VPE’s role on the Club Success Cycle is to help keep both new and existing members engaged. Engagement is crucial for applying knowledge and skills in real-world scenarios, ensuring members remain active and invested. This can be achieved by ensuring members regularly schedule meeting participation with speech projects and fulfilling other meeting roles, including giving feedback by evaluating speeches or chairing the meeting by serving as the Toastmaster. This can be done by encouraging members to take active roles in their club meeting and is described in more detail later in this session.</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3149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a:xfrm>
            <a:off x="437322" y="3564835"/>
            <a:ext cx="5897217" cy="5327374"/>
          </a:xfrm>
        </p:spPr>
        <p:txBody>
          <a:bodyPr/>
          <a:lstStyle/>
          <a:p>
            <a:pPr marL="0" indent="0">
              <a:buNone/>
            </a:pPr>
            <a:r>
              <a:rPr lang="en-GB" sz="1100" b="1" dirty="0"/>
              <a:t>Time on slide: 2 minutes</a:t>
            </a:r>
          </a:p>
          <a:p>
            <a:pPr marL="0" indent="0">
              <a:buNone/>
            </a:pPr>
            <a:r>
              <a:rPr lang="en-GB" sz="1100" b="1" dirty="0"/>
              <a:t>Elapsed time: 4 minutes </a:t>
            </a:r>
            <a:r>
              <a:rPr lang="en-GB" sz="1100" b="1" dirty="0">
                <a:latin typeface="Arial" panose="020B0604020202020204" pitchFamily="34" charset="0"/>
                <a:cs typeface="Arial" panose="020B0604020202020204" pitchFamily="34" charset="0"/>
              </a:rPr>
              <a:t>of 60-minute or 75-minute session</a:t>
            </a:r>
            <a:endParaRPr lang="en-GB" sz="1100" b="1" dirty="0"/>
          </a:p>
          <a:p>
            <a:pPr marL="0" indent="0">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914400" rtl="0" eaLnBrk="1" fontAlgn="auto" latinLnBrk="0" hangingPunct="1">
              <a:buClrTx/>
              <a:buSzTx/>
              <a:buFont typeface="Wingdings" pitchFamily="2" charset="2"/>
              <a:buNone/>
              <a:tabLst/>
              <a:defRPr/>
            </a:pPr>
            <a:r>
              <a:rPr lang="en-US" sz="1100" b="1" dirty="0"/>
              <a:t>(Say) </a:t>
            </a:r>
            <a:r>
              <a:rPr lang="en-US" sz="1100" dirty="0"/>
              <a:t>These are the transferable skills we discussed in Round 1 of Club Officer Training (COT) for the Vice President Education. These aren't just Toastmasters skills. They are professional competencies that employers value highly. </a:t>
            </a:r>
          </a:p>
          <a:p>
            <a:pPr marL="0" marR="0" lvl="0" indent="0" algn="l" defTabSz="914400" rtl="0" eaLnBrk="1" fontAlgn="auto" latinLnBrk="0" hangingPunct="1">
              <a:buClrTx/>
              <a:buSzTx/>
              <a:buFont typeface="Wingdings" pitchFamily="2" charset="2"/>
              <a:buNone/>
              <a:tabLst/>
              <a:defRPr/>
            </a:pPr>
            <a:endParaRPr lang="en-US" sz="1100" dirty="0"/>
          </a:p>
          <a:p>
            <a:pPr>
              <a:buFont typeface="Arial" panose="020B0604020202020204" pitchFamily="34" charset="0"/>
              <a:buNone/>
            </a:pPr>
            <a:r>
              <a:rPr lang="en-US" sz="1100" dirty="0"/>
              <a:t>(</a:t>
            </a:r>
            <a:r>
              <a:rPr lang="en-US" sz="1100" b="1" dirty="0"/>
              <a:t>Engage</a:t>
            </a:r>
            <a:r>
              <a:rPr lang="en-US" sz="1100" dirty="0"/>
              <a:t> the audience by </a:t>
            </a:r>
            <a:r>
              <a:rPr lang="en-US" sz="1100" b="1" dirty="0"/>
              <a:t>asking</a:t>
            </a:r>
            <a:r>
              <a:rPr lang="en-US" sz="1100" dirty="0"/>
              <a:t>:) Which of these transferable skills have you developed or improved since you began your term as Vice President Education? </a:t>
            </a:r>
          </a:p>
          <a:p>
            <a:pPr>
              <a:buFont typeface="Arial" panose="020B0604020202020204" pitchFamily="34" charset="0"/>
              <a:buNone/>
            </a:pPr>
            <a:endParaRPr lang="en-US" sz="1100" i="0" dirty="0"/>
          </a:p>
          <a:p>
            <a:pPr marL="0" marR="0" lvl="0" indent="-216000" algn="l" defTabSz="216000" rtl="0" eaLnBrk="1" fontAlgn="auto" latinLnBrk="0" hangingPunct="1">
              <a:buClrTx/>
              <a:buSzTx/>
              <a:buFont typeface="Arial" panose="020B0604020202020204" pitchFamily="34" charset="0"/>
              <a:buNone/>
              <a:tabLst>
                <a:tab pos="216000" algn="l"/>
                <a:tab pos="432000" algn="l"/>
                <a:tab pos="648000" algn="l"/>
                <a:tab pos="864000" algn="l"/>
              </a:tabLst>
              <a:defRPr/>
            </a:pPr>
            <a:r>
              <a:rPr lang="en-GB" sz="1100" dirty="0"/>
              <a:t>(For online or hybrid training, ask online participants to type concise answers into the Zoom Chat and share a few of their answers. For onsite audiences, ask</a:t>
            </a:r>
            <a:r>
              <a:rPr lang="en-GB" sz="1100" kern="1200" dirty="0">
                <a:solidFill>
                  <a:schemeClr val="tx1"/>
                </a:solidFill>
                <a:effectLst/>
                <a:latin typeface="Arial" panose="020B0604020202020204" pitchFamily="34" charset="0"/>
                <a:ea typeface="+mn-ea"/>
                <a:cs typeface="Arial" panose="020B0604020202020204" pitchFamily="34" charset="0"/>
              </a:rPr>
              <a:t> them to raise their hands as you poll them when calling out each transferable skill.</a:t>
            </a:r>
            <a:r>
              <a:rPr lang="en-US" sz="1100" dirty="0"/>
              <a:t>)</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216000" algn="l" defTabSz="216000" rtl="0" eaLnBrk="1" fontAlgn="auto" latinLnBrk="0" hangingPunct="1">
              <a:buClrTx/>
              <a:buSzTx/>
              <a:buFont typeface="Arial" panose="020B0604020202020204" pitchFamily="34" charset="0"/>
              <a:buNone/>
              <a:tabLst>
                <a:tab pos="216000" algn="l"/>
                <a:tab pos="432000" algn="l"/>
                <a:tab pos="648000" algn="l"/>
                <a:tab pos="864000" algn="l"/>
              </a:tabLst>
              <a:defRPr/>
            </a:pPr>
            <a:r>
              <a:rPr lang="en-US" sz="1100" b="1" dirty="0"/>
              <a:t>(Additional information, if needed – Vice President Education Transferable Skills include:</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Strategic planning: </a:t>
            </a:r>
          </a:p>
          <a:p>
            <a:pPr marL="603450" lvl="1"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Organizing events and contingency planning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Relationship building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Motivational techniques:</a:t>
            </a:r>
          </a:p>
          <a:p>
            <a:pPr marL="603450" lvl="1"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Internal motivation / External Motivation / Positive Reinforcement</a:t>
            </a:r>
          </a:p>
          <a:p>
            <a:pPr marL="603450" lvl="1"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Learning how to use which technique when</a:t>
            </a:r>
          </a:p>
          <a:p>
            <a:pPr marL="603450" lvl="1"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Learning who responds best to different techniques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Process and Compliance</a:t>
            </a:r>
          </a:p>
          <a:p>
            <a:pPr marL="603450" lvl="1"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Time-based task management – (add example)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Mentoring and coaching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Interpersonal communication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Technology expertise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Succession planning)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2672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a:xfrm>
            <a:off x="477078" y="3564834"/>
            <a:ext cx="5897218" cy="5353879"/>
          </a:xfrm>
        </p:spPr>
        <p:txBody>
          <a:bodyPr/>
          <a:lstStyle/>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Timing: 2.5 minutes</a:t>
            </a:r>
          </a:p>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10.5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b="0" kern="1200" dirty="0">
                <a:solidFill>
                  <a:schemeClr val="tx1"/>
                </a:solidFill>
                <a:effectLst/>
                <a:latin typeface="Arial" panose="020B0604020202020204" pitchFamily="34" charset="0"/>
                <a:ea typeface="+mn-ea"/>
                <a:cs typeface="Arial" panose="020B0604020202020204" pitchFamily="34" charset="0"/>
              </a:rPr>
              <a:t>What tools do you use to make your VPE role more efficient?</a:t>
            </a:r>
          </a:p>
          <a:p>
            <a:pPr marL="0" marR="0" lvl="0" indent="0" algn="l" defTabSz="216000" rtl="0" eaLnBrk="1" fontAlgn="auto" latinLnBrk="0" hangingPunct="1">
              <a:buClrTx/>
              <a:buSzTx/>
              <a:buFontTx/>
              <a:buNone/>
              <a:tabLst>
                <a:tab pos="216000" algn="l"/>
                <a:tab pos="432000" algn="l"/>
                <a:tab pos="648000" algn="l"/>
                <a:tab pos="864000" algn="l"/>
              </a:tabLst>
              <a:defRPr/>
            </a:pPr>
            <a:endParaRPr lang="en-GB" sz="800" dirty="0"/>
          </a:p>
          <a:p>
            <a:pPr marL="0" marR="0" lvl="0" indent="0" algn="l" defTabSz="216000" rtl="0" eaLnBrk="1" fontAlgn="auto" latinLnBrk="0" hangingPunct="1">
              <a:buClrTx/>
              <a:buSzTx/>
              <a:buFontTx/>
              <a:buNone/>
              <a:tabLst>
                <a:tab pos="216000" algn="l"/>
                <a:tab pos="432000" algn="l"/>
                <a:tab pos="648000" algn="l"/>
                <a:tab pos="864000" algn="l"/>
              </a:tabLst>
              <a:defRPr/>
            </a:pPr>
            <a:r>
              <a:rPr lang="en-GB" dirty="0"/>
              <a:t>(For online or hybrid training, ask online participants to type concise answers into the Zoom Chat and share a few answers. For onsite audiences, ask those who want to answer to raise their hands and then have a few of them give single phrase or one sentence answers.</a:t>
            </a:r>
            <a:r>
              <a:rPr lang="en-US" dirty="0"/>
              <a:t> </a:t>
            </a:r>
            <a:r>
              <a:rPr lang="en-US" b="1" dirty="0"/>
              <a:t>Limit the discussion to 1.5 minutes</a:t>
            </a:r>
            <a:r>
              <a:rPr lang="en-US" dirty="0"/>
              <a:t>.)</a:t>
            </a: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FontTx/>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Whether it’s meeting management software, Pathways, or mentoring systems, the right tools help you stay organized and empower your members.</a:t>
            </a:r>
          </a:p>
          <a:p>
            <a:pPr marL="0" indent="0">
              <a:buFontTx/>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a:pPr>
            <a:r>
              <a:rPr lang="en-GB" sz="1200" b="1" kern="1200" dirty="0">
                <a:solidFill>
                  <a:schemeClr val="tx1"/>
                </a:solidFill>
                <a:effectLst/>
                <a:latin typeface="Arial" panose="020B0604020202020204" pitchFamily="34" charset="0"/>
                <a:ea typeface="+mn-ea"/>
                <a:cs typeface="Arial" panose="020B0604020202020204" pitchFamily="34" charset="0"/>
              </a:rPr>
              <a:t>Meeting Management</a:t>
            </a:r>
            <a:r>
              <a:rPr lang="en-GB" sz="1200" kern="1200" dirty="0">
                <a:solidFill>
                  <a:schemeClr val="tx1"/>
                </a:solidFill>
                <a:effectLst/>
                <a:latin typeface="Arial" panose="020B0604020202020204" pitchFamily="34" charset="0"/>
                <a:ea typeface="+mn-ea"/>
                <a:cs typeface="Arial" panose="020B0604020202020204" pitchFamily="34" charset="0"/>
              </a:rPr>
              <a:t>: Easy-Speak, FreeToastHost, Excel templates - These tools help you plan meetings, assign roles, and keep agendas on track. If your club isn’t using one yet, consider starting with a simple Excel template or exploring FreeToastHost.</a:t>
            </a:r>
          </a:p>
          <a:p>
            <a:pPr marL="228600" indent="-228600">
              <a:buFont typeface="+mj-lt"/>
              <a:buAutoNum type="arabicPeriod"/>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a:pPr>
            <a:r>
              <a:rPr lang="en-GB" sz="1200" b="1" i="0" kern="1200" dirty="0">
                <a:solidFill>
                  <a:schemeClr val="tx1"/>
                </a:solidFill>
                <a:effectLst/>
                <a:latin typeface="Arial" panose="020B0604020202020204" pitchFamily="34" charset="0"/>
                <a:ea typeface="+mn-ea"/>
                <a:cs typeface="Arial" panose="020B0604020202020204" pitchFamily="34" charset="0"/>
              </a:rPr>
              <a:t>Pathways &amp; Base Camp</a:t>
            </a:r>
            <a:r>
              <a:rPr lang="en-GB" sz="1200" kern="1200" dirty="0">
                <a:solidFill>
                  <a:schemeClr val="tx1"/>
                </a:solidFill>
                <a:effectLst/>
                <a:latin typeface="Arial" panose="020B0604020202020204" pitchFamily="34" charset="0"/>
                <a:ea typeface="+mn-ea"/>
                <a:cs typeface="Arial" panose="020B0604020202020204" pitchFamily="34" charset="0"/>
              </a:rPr>
              <a:t>: Onboarding, project approvals, and evaluator coordination – Base Camp is your dashboard for member progress. Make sure new members are onboarded smoothly, projects are approved promptly, and evaluators are lined up in advance.</a:t>
            </a:r>
          </a:p>
          <a:p>
            <a:pPr marL="228600" indent="-228600">
              <a:buFont typeface="+mj-lt"/>
              <a:buAutoNum type="arabicPeriod"/>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a:pPr>
            <a:r>
              <a:rPr lang="en-GB" sz="1200" b="1" kern="1200" dirty="0">
                <a:solidFill>
                  <a:schemeClr val="tx1"/>
                </a:solidFill>
                <a:effectLst/>
                <a:latin typeface="Arial" panose="020B0604020202020204" pitchFamily="34" charset="0"/>
                <a:ea typeface="+mn-ea"/>
                <a:cs typeface="Arial" panose="020B0604020202020204" pitchFamily="34" charset="0"/>
              </a:rPr>
              <a:t>Mentoring &amp; Engagement</a:t>
            </a:r>
            <a:r>
              <a:rPr lang="en-GB" sz="1200" kern="1200" dirty="0">
                <a:solidFill>
                  <a:schemeClr val="tx1"/>
                </a:solidFill>
                <a:effectLst/>
                <a:latin typeface="Arial" panose="020B0604020202020204" pitchFamily="34" charset="0"/>
                <a:ea typeface="+mn-ea"/>
                <a:cs typeface="Arial" panose="020B0604020202020204" pitchFamily="34" charset="0"/>
              </a:rPr>
              <a:t>: Buddy systems, mentor assignments, member encouragement – Mentoring boosts retention and growth. Use buddy systems for new members, assign mentors early, and apply gentle nudges to encourage them - like reminders or encouragement - to keep members moving forward.</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633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Timing: 2.5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13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Respecting time is a core Toastmasters principle. It shows professionalism and builds trust. Let’s explore how to manage time effectively and prepare for the unexpected.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Timed Agendas and Role Adjustments - Use structured agendas to guide meetings and adjust roles when needed to stay on schedule.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Rehearsal and Time Awareness - Promote rehearsal and timing among speakers to help them stay within limits and respect others’ time.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Backup Plans for Roles and Venues - Have contingency plans for last-minute cancellations or venue issues to maintain meeting quality.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Culture of A.R.T.S. (Always Ready to Speak) - Encourage members to be prepared to speak at any time, fostering confidence and flexibility.</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8324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a:xfrm>
            <a:off x="344557" y="3564835"/>
            <a:ext cx="6056243" cy="5327374"/>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Timing: 3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p>
          <a:p>
            <a:pPr marL="0" indent="0">
              <a:buNone/>
            </a:pPr>
            <a:endParaRPr lang="en-GB" sz="7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 </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(Ask) </a:t>
            </a:r>
            <a:r>
              <a:rPr lang="en-GB" sz="1100" b="0" kern="1200" dirty="0">
                <a:solidFill>
                  <a:schemeClr val="tx1"/>
                </a:solidFill>
                <a:effectLst/>
                <a:latin typeface="Arial" panose="020B0604020202020204" pitchFamily="34" charset="0"/>
                <a:ea typeface="+mn-ea"/>
                <a:cs typeface="Arial" panose="020B0604020202020204" pitchFamily="34" charset="0"/>
              </a:rPr>
              <a:t>How do you fill meeting roles in your club? How do you ensure Pathways engagement, speech projects, and new Pathways Level completion requirements?</a:t>
            </a:r>
          </a:p>
          <a:p>
            <a:pPr marL="0" indent="0">
              <a:buNone/>
            </a:pPr>
            <a:endParaRPr lang="en-GB" sz="7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0" kern="1200" dirty="0">
                <a:solidFill>
                  <a:schemeClr val="tx1"/>
                </a:solidFill>
                <a:effectLst/>
                <a:latin typeface="Arial" panose="020B0604020202020204" pitchFamily="34" charset="0"/>
                <a:ea typeface="+mn-ea"/>
                <a:cs typeface="Arial" panose="020B0604020202020204" pitchFamily="34" charset="0"/>
              </a:rPr>
              <a:t>(Allow for a brief discussion of the requirements to complete meeting roles and education sessions for Pathways Levels. This is part 1 of 2 slides.)</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Link to QR code</a:t>
            </a: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u="sng" kern="1200" dirty="0">
                <a:solidFill>
                  <a:schemeClr val="tx1"/>
                </a:solidFill>
                <a:effectLst/>
                <a:latin typeface="Arial" panose="020B0604020202020204" pitchFamily="34" charset="0"/>
                <a:ea typeface="+mn-ea"/>
                <a:cs typeface="Arial" panose="020B0604020202020204" pitchFamily="34" charset="0"/>
                <a:hlinkClick r:id="rId3"/>
              </a:rPr>
              <a:t>https://content.toastmasters.org/image/upload/club-officer-guide-to-2025-pathways-enhancements.pdf</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Level 1 requirements – Table Topics Speaker, Evaluator, and Timer OR Ah-Counter</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Level 2 requirements – Grammarian, Topics master,  Evaluator, Toastmaster, and Timer OR Ah Counter</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Level 3 requirements – Toastmaster, Evaluator, Topics master, and Table Topics Speaker OR Introductory Mentor (unofficially supports new members by answering questions and guiding them based on their own experiences)</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Also, one Successful Club Series presentation</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Level 4 requirements – Toastmaster, General Evaluator, Evaluator, and then one of Table Topics Speaker, Topics master, a Specialized Role (a role that is specific to your club or a unique situation) or repeat one of the first 3 listed roles </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Also, one Successful Club Series presentation and one Better Speaker Series presentation</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Level 5 requirements – General Evaluator (twice), Toastmaster (twice), Evaluator (twice), and one of Table Topics Speaker, Topics master, Ah-Counter, Timer, Grammarian, Club Mentor, a Specialized Role or repeat one of the 3 listed roles</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Also, one Successful Club Series presentation and one Leadership Excellence Series presentation</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810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a:xfrm>
            <a:off x="530087" y="3564835"/>
            <a:ext cx="5857461" cy="5300870"/>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18 minutes of 60-minute session/19 minutes or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marR="0" lvl="0" indent="0" algn="l" defTabSz="914400" rtl="0" eaLnBrk="1" fontAlgn="auto" latinLnBrk="0" hangingPunct="1">
              <a:lnSpc>
                <a:spcPct val="100000"/>
              </a:lnSpc>
              <a:spcAft>
                <a:spcPts val="0"/>
              </a:spcAft>
              <a:buClrTx/>
              <a:buSzTx/>
              <a:buFontTx/>
              <a:buNone/>
              <a:tabLst/>
              <a:defRPr/>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is one of your accomplishments this year as VPE? What is going well?</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Aft>
                <a:spcPts val="0"/>
              </a:spcAft>
              <a:buClrTx/>
              <a:buSzTx/>
              <a:buFontTx/>
              <a:buNone/>
              <a:tabLst/>
              <a:defRPr/>
            </a:pPr>
            <a:endParaRPr lang="en-US" sz="800" b="1" dirty="0"/>
          </a:p>
          <a:p>
            <a:pPr marL="0" marR="0" lvl="0" indent="0" algn="l" defTabSz="914400" rtl="0" eaLnBrk="1" fontAlgn="auto" latinLnBrk="0" hangingPunct="1">
              <a:lnSpc>
                <a:spcPct val="100000"/>
              </a:lnSpc>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b="1" dirty="0"/>
              <a:t>Additional questions (time permitting):</a:t>
            </a:r>
          </a:p>
          <a:p>
            <a:pPr marL="171450" indent="-171450">
              <a:buFont typeface="Wingdings" pitchFamily="2" charset="2"/>
              <a:buChar char="§"/>
            </a:pPr>
            <a:r>
              <a:rPr lang="en-GB" dirty="0"/>
              <a:t>Where are we in the Toastmasters year? </a:t>
            </a:r>
          </a:p>
          <a:p>
            <a:pPr marL="171450" indent="-171450">
              <a:buFont typeface="Wingdings" pitchFamily="2" charset="2"/>
              <a:buChar char="§"/>
            </a:pPr>
            <a:r>
              <a:rPr lang="en-GB" dirty="0"/>
              <a:t>How many more months do your members and your club have to achieve the goals we wrote down for this year?  </a:t>
            </a:r>
          </a:p>
          <a:p>
            <a:pPr marL="171450" indent="-171450">
              <a:buFont typeface="Wingdings" pitchFamily="2" charset="2"/>
              <a:buChar char="§"/>
            </a:pPr>
            <a:r>
              <a:rPr lang="en-GB" dirty="0"/>
              <a:t>What goals have your members achieved? </a:t>
            </a:r>
          </a:p>
          <a:p>
            <a:pPr marL="171450" indent="-171450">
              <a:buFont typeface="Wingdings" pitchFamily="2" charset="2"/>
              <a:buChar char="§"/>
            </a:pPr>
            <a:r>
              <a:rPr lang="en-GB" dirty="0"/>
              <a:t>What goals has your club achieved? </a:t>
            </a:r>
          </a:p>
          <a:p>
            <a:pPr marL="171450" indent="-171450">
              <a:buFont typeface="Wingdings" pitchFamily="2" charset="2"/>
              <a:buChar char="§"/>
            </a:pPr>
            <a:r>
              <a:rPr lang="en-GB" dirty="0"/>
              <a:t>What goals have you achieved in your role as Vice President Education?</a:t>
            </a:r>
          </a:p>
          <a:p>
            <a:pPr marL="171450" indent="-171450">
              <a:buFont typeface="Wingdings" pitchFamily="2" charset="2"/>
              <a:buChar char="§"/>
            </a:pPr>
            <a:r>
              <a:rPr lang="en-GB" dirty="0"/>
              <a:t>Where are we now? </a:t>
            </a:r>
          </a:p>
          <a:p>
            <a:endParaRPr lang="en-GB" sz="800" dirty="0"/>
          </a:p>
          <a:p>
            <a:pPr marL="0" indent="0">
              <a:buNone/>
            </a:pPr>
            <a:r>
              <a:rPr lang="en-GB" b="1" dirty="0"/>
              <a:t>(Note: </a:t>
            </a:r>
            <a:r>
              <a:rPr lang="en-GB" dirty="0"/>
              <a:t>In this section, it is advisable to write down valuable contributions from attendees to discuss later, time permitting.)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9740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20 minutes of 60-minute session/22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are your club’s challenges? What challenges have you faced as Vice President Education?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(Additional questions to ask, time permitting)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If you could improve one aspect of your role as VP Education, what would it be?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lessons have you learned from anything that has not worked well in your role as VP Education? </a:t>
            </a:r>
          </a:p>
          <a:p>
            <a:pPr marL="0" inden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3639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22 minutes of 60-minute session/25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 end of the Toastmasters year on June 30 is fast approaching. There is still time to resolve any issues identified earlier in this session. </a:t>
            </a:r>
          </a:p>
          <a:p>
            <a:pPr marL="0" indent="0">
              <a:buNone/>
            </a:pP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two questions on the slide, then any of the following questions, time permitting:) </a:t>
            </a:r>
          </a:p>
          <a:p>
            <a:pPr marL="171450" marR="0" lvl="0" indent="-171450" algn="l" defTabSz="216000" rtl="0" eaLnBrk="1" fontAlgn="auto" latinLnBrk="0" hangingPunct="1">
              <a:lnSpc>
                <a:spcPts val="1500"/>
              </a:lnSpc>
              <a:spcBef>
                <a:spcPts val="0"/>
              </a:spcBef>
              <a:spcAft>
                <a:spcPts val="600"/>
              </a:spcAft>
              <a:buClrTx/>
              <a:buSzTx/>
              <a:buFont typeface="Wingdings" pitchFamily="2" charset="2"/>
              <a:buChar char="§"/>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Are members achieving their reason for joining your club?</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engaged are your members?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well are members progressing in Pathways?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could you improve your club meetings?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is your club headed?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do you need to do as Vice President Education to support your club in achieving success by year-end?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Examples</a:t>
            </a:r>
            <a:r>
              <a:rPr lang="en-GB" sz="1200" kern="1200" dirty="0">
                <a:solidFill>
                  <a:schemeClr val="tx1"/>
                </a:solidFill>
                <a:effectLst/>
                <a:latin typeface="Arial" panose="020B0604020202020204" pitchFamily="34" charset="0"/>
                <a:ea typeface="+mn-ea"/>
                <a:cs typeface="Arial" panose="020B0604020202020204" pitchFamily="34" charset="0"/>
              </a:rPr>
              <a:t>: Meet objectives in Club Success Plan including DCP goals, member satisfaction, member retention. The Secretary can support the VPE in reaching out to members about their goals and recognizing their achievements in writing.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200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22.5 minutes of 60-minute session/25.5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US" dirty="0"/>
              <a:t>We defined Root Cause Analysis (RCA) in General Session Part 1. By using RCA, club officers can clearly define and address the root causes of issues facing their club, not just the symptoms. </a:t>
            </a:r>
            <a:r>
              <a:rPr lang="en-GB" sz="1200" kern="1200" dirty="0">
                <a:solidFill>
                  <a:schemeClr val="tx1"/>
                </a:solidFill>
                <a:effectLst/>
                <a:latin typeface="Arial" panose="020B0604020202020204" pitchFamily="34" charset="0"/>
                <a:ea typeface="+mn-ea"/>
                <a:cs typeface="Arial" panose="020B0604020202020204" pitchFamily="34" charset="0"/>
              </a:rPr>
              <a:t>We will use the 5 Whys problem-solving technique explained in General Session Part 1 to identify the root causes and root solutions for club problems in the following example and in our case studies today. It is important to identify the root cause of a club’s problem. Failure to do so may result in time, effort, and money being spent on the wrong solution. Then the problem remains unsolved because the real root cause of the problem was not identified and only symptoms were treated.</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7901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on slide: 0.5 minute</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Elapsed time: 23 minutes of 60-minute session/26 minutes of a 75-minute session</a:t>
            </a:r>
          </a:p>
          <a:p>
            <a:pPr marL="0" indent="0">
              <a:buNone/>
            </a:pPr>
            <a:endParaRPr lang="en-US" dirty="0"/>
          </a:p>
          <a:p>
            <a:pPr marL="0" indent="0">
              <a:buNone/>
            </a:pPr>
            <a:r>
              <a:rPr lang="en-GB" sz="1200" b="1" dirty="0">
                <a:latin typeface="Arial" panose="020B0604020202020204" pitchFamily="34" charset="0"/>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(Please distribute the 5 Whys Analysis Worksheet as a pdf in the online chat or as a printed copy for onsite training.)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The 5 Whys problem-solving technique includes: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Define the problem. Problem Statement: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Ask ‘WHY’ five times to drill down to the root causes.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Write one clear answer for each ‘WHY’</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Summarize the root cause(s) identified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Recommend one to two corrective actions, the root solutions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9DD302-1F34-F94E-BE63-3678BC305F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42255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a:xfrm>
            <a:off x="463825" y="3564834"/>
            <a:ext cx="5897217" cy="6811617"/>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3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26 minutes of 60-minute session/29 minutes of a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914400" rtl="0" eaLnBrk="1" fontAlgn="auto" latinLnBrk="0" hangingPunct="1">
              <a:buClrTx/>
              <a:buSzTx/>
              <a:buFontTx/>
              <a:buNone/>
              <a:tabLst/>
              <a:defRPr/>
            </a:pPr>
            <a:r>
              <a:rPr lang="en-US" sz="1100" b="1" dirty="0"/>
              <a:t>(For online training</a:t>
            </a:r>
            <a:r>
              <a:rPr lang="en-US" sz="1100"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buClrTx/>
              <a:buSzTx/>
              <a:buFontTx/>
              <a:buNone/>
              <a:tabLst/>
              <a:defRPr/>
            </a:pPr>
            <a:endParaRPr lang="en-US" sz="800" b="1" dirty="0"/>
          </a:p>
          <a:p>
            <a:pPr marL="0" marR="0" lvl="0" indent="0" algn="l" defTabSz="914400" rtl="0" eaLnBrk="1" fontAlgn="auto" latinLnBrk="0" hangingPunct="1">
              <a:buClrTx/>
              <a:buSzTx/>
              <a:buFontTx/>
              <a:buNone/>
              <a:tabLst/>
              <a:defRPr/>
            </a:pPr>
            <a:r>
              <a:rPr lang="en-US" sz="1100" b="1" dirty="0"/>
              <a:t>For onsite training</a:t>
            </a:r>
            <a:r>
              <a:rPr lang="en-US" sz="1100" dirty="0"/>
              <a:t>, ask them to raise their hands and again limit them to one sentence or less to have time for multiple responses.)</a:t>
            </a:r>
          </a:p>
          <a:p>
            <a:pPr marL="0" indent="0">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(Say) </a:t>
            </a:r>
            <a:r>
              <a:rPr lang="en-GB" sz="1100" kern="1200" dirty="0">
                <a:solidFill>
                  <a:schemeClr val="tx1"/>
                </a:solidFill>
                <a:effectLst/>
                <a:latin typeface="Arial" panose="020B0604020202020204" pitchFamily="34" charset="0"/>
                <a:ea typeface="+mn-ea"/>
                <a:cs typeface="Arial" panose="020B0604020202020204" pitchFamily="34" charset="0"/>
              </a:rPr>
              <a:t>The 5 Whys problem-solving technique was described in General Session Part 1. Work through this example using the 5 Whys methodology to find the root cause of the problem and then use the root cause(s) to propose 1 to 3 corrective actions to form the root solution(s).</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(Ask) </a:t>
            </a:r>
            <a:r>
              <a:rPr lang="en-GB" sz="1100" kern="1200" dirty="0">
                <a:solidFill>
                  <a:schemeClr val="tx1"/>
                </a:solidFill>
                <a:effectLst/>
                <a:latin typeface="Arial" panose="020B0604020202020204" pitchFamily="34" charset="0"/>
                <a:ea typeface="+mn-ea"/>
                <a:cs typeface="Arial" panose="020B0604020202020204" pitchFamily="34" charset="0"/>
              </a:rPr>
              <a:t>Why aren’t members completing the new required meeting roles for their Pathways levels? </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Let’s start with the first Why. </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What do you think is the first reason behind this issue? (Pause for individual thought)</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Because members are not signing up for meeting roles. “Now, let’s go a level deeper.”</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Why aren’t members signing up for these roles?  (Pause for individual thought)</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Because they do not feel confident or prepared for these roles. “Let’s go a level deeper.”</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Why don’t they feel confident or prepared? (Pause for individual thought) </a:t>
            </a:r>
          </a:p>
          <a:p>
            <a:pPr marL="660600" marR="0" lvl="1" indent="-228600" algn="l" defTabSz="216000" rtl="0" eaLnBrk="1" fontAlgn="auto" latinLnBrk="0" hangingPunct="1">
              <a:buClrTx/>
              <a:buSzTx/>
              <a:buFont typeface="Wingdings" pitchFamily="2" charset="2"/>
              <a:buChar char="§"/>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Because they have not received enough guidance or training on what the roles involve.</a:t>
            </a: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“Let’s go even deeper.”</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Why haven’t they received enough guidance or training? (Pause for individual thought) </a:t>
            </a:r>
          </a:p>
          <a:p>
            <a:pPr marL="660600" marR="0" lvl="1" indent="-228600" algn="l" defTabSz="216000" rtl="0" eaLnBrk="1" fontAlgn="auto" latinLnBrk="0" hangingPunct="1">
              <a:buClrTx/>
              <a:buSzTx/>
              <a:buFont typeface="Wingdings" pitchFamily="2" charset="2"/>
              <a:buChar char="§"/>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Because the club has not consistently provided role orientation or mentoring.</a:t>
            </a: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“And the final question.”</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Why hasn’t the club provided consistent orientation or mentoring? (Pause)</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Because the club lacks a systematic process to plan role assignments in advance and track members’ progress toward Pathways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9DD302-1F34-F94E-BE63-3678BC305F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0591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28 minutes of 60-minute session/31 minutes of a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(Show </a:t>
            </a:r>
            <a:r>
              <a:rPr lang="en-GB" sz="1200" b="0" kern="1200" dirty="0">
                <a:solidFill>
                  <a:schemeClr val="tx1"/>
                </a:solidFill>
                <a:effectLst/>
                <a:latin typeface="Arial" panose="020B0604020202020204" pitchFamily="34" charset="0"/>
                <a:ea typeface="+mn-ea"/>
                <a:cs typeface="Arial" panose="020B0604020202020204" pitchFamily="34" charset="0"/>
              </a:rPr>
              <a:t>what you have just discussed.)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Emphasize</a:t>
            </a:r>
            <a:r>
              <a:rPr lang="en-GB" sz="1200" kern="1200" dirty="0">
                <a:solidFill>
                  <a:schemeClr val="tx1"/>
                </a:solidFill>
                <a:effectLst/>
                <a:latin typeface="Arial" panose="020B0604020202020204" pitchFamily="34" charset="0"/>
                <a:ea typeface="+mn-ea"/>
                <a:cs typeface="Arial" panose="020B0604020202020204" pitchFamily="34" charset="0"/>
              </a:rPr>
              <a:t> that users should keep asking ‘Why’ until one or more root causes are identified. Circularity can be a problem when using this method, so explain that rephrasing the cause can help here.)</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9DD302-1F34-F94E-BE63-3678BC305F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7728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29 minutes of 60-minute session/33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VPEs to list the root cause and then 1 to 3 corrective actions that become the root solution(s). Share the examples below, only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Cause (of the example problem)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club has no</a:t>
            </a:r>
            <a:r>
              <a:rPr lang="en-GB" sz="1200" dirty="0"/>
              <a:t> structured planning or role assignment system, no</a:t>
            </a:r>
            <a:r>
              <a:rPr lang="en-GB" sz="1200" kern="1200" dirty="0">
                <a:solidFill>
                  <a:schemeClr val="tx1"/>
                </a:solidFill>
                <a:effectLst/>
                <a:latin typeface="Arial" panose="020B0604020202020204" pitchFamily="34" charset="0"/>
                <a:ea typeface="+mn-ea"/>
                <a:cs typeface="Arial" panose="020B0604020202020204" pitchFamily="34" charset="0"/>
              </a:rPr>
              <a:t> club management system to schedule meeting roles and track Pathways and meeting role completions. There is also no Pathways orientation program or continuing education for Pathways updates.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Solution (for the example problem)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Begin using a free club management system like FreeToastHost or Easy-Speak to schedule meeting roles and track member progress. At least use an Excel spreadsheet to do this. Then implement an online new member orientation for all new members and a continuing Pathways education program for all club members.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659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30 minutes of 60-minute session/33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total of 8 case studies are included, but facilitators should prioritize which case study to use first, and time permitting, which one to use second and third. Use the discussions during the “where are we now, successes, challenges, and where are we going” slides to decide which case studies would be most appropriate for your participants. The goal is to identify the possible root causes of the problems and to develop root solutions.)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Using the 5-why framework presented earlier:</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1. Identify one or more root causes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2. Discuss possible root solutions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3. There will be a total of 20 minutes for case studies in a 60-minute training and 30 minutes in a 75-minute session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Note</a:t>
            </a:r>
            <a:r>
              <a:rPr lang="en-GB" sz="1200" kern="1200" dirty="0">
                <a:solidFill>
                  <a:schemeClr val="tx1"/>
                </a:solidFill>
                <a:effectLst/>
                <a:latin typeface="Arial" panose="020B0604020202020204" pitchFamily="34" charset="0"/>
                <a:ea typeface="+mn-ea"/>
                <a:cs typeface="Arial" panose="020B0604020202020204" pitchFamily="34" charset="0"/>
              </a:rPr>
              <a:t>: The facilitators will have extra information/data in italic type for each case study to help find a solution.)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20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6493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Facilitators Notes:</a:t>
            </a:r>
          </a:p>
          <a:p>
            <a:pPr marL="0" indent="0">
              <a:buNone/>
            </a:pPr>
            <a:r>
              <a:rPr lang="en-GB" b="1" dirty="0"/>
              <a:t>(Show</a:t>
            </a:r>
            <a:r>
              <a:rPr lang="en-GB" dirty="0"/>
              <a:t> the list of case studies and either </a:t>
            </a:r>
            <a:r>
              <a:rPr lang="en-GB" b="1" dirty="0"/>
              <a:t>select</a:t>
            </a:r>
            <a:r>
              <a:rPr lang="en-GB" dirty="0"/>
              <a:t> one or more of the case studies yourself or ask the participants to quickly choose their top three choices, based on the case studies that are relevant to the participants’ “where are we now, successes, challenges, and where are we going” discussions. Then have participants identify the root causes of the club’s problems in the case studies and the root solutions, using the 5 Whys problem-solving technique. </a:t>
            </a:r>
            <a:r>
              <a:rPr lang="en-US" dirty="0"/>
              <a:t>Each case study could take 10 to 15 minutes to determine the root cause(s) and root solution(s).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a:t>
            </a:r>
            <a:r>
              <a:rPr lang="en-GB" dirty="0"/>
              <a:t>: Each case study is one slide, but each case study slide is followed by a slide with example 5 Whys statements and another slide with potential root cause(s) and root solutions.)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5598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causes, and possible root solutions. The aim is to reach root solutions that address the underlying root causes, not the symptoms. Potential 5 Whys statements, root causes, and root solutions are stated on the next two slides,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Group Activity:</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After developing their 5 Whys statements, ask participants to share at least one root cause and one practical root solution that would rebuild energy and participation.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03066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Discussion Guidance: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Invite participants to explore why members disengage even when attendance numbers look healthy. Encourage reflection on clarity, confidence, and the emotional impact of uncertainty.</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Teaching Points: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Disengagement often stems from unclear expectations.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Personal outreach is one of the strongest re‑engagement tools.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Structured role planning helps members feel confident and valued.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0573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Objective:</a:t>
            </a:r>
            <a:r>
              <a:rPr lang="en-GB" sz="1200" kern="1200" dirty="0">
                <a:solidFill>
                  <a:schemeClr val="tx1"/>
                </a:solidFill>
                <a:effectLst/>
                <a:latin typeface="Arial" panose="020B0604020202020204" pitchFamily="34" charset="0"/>
                <a:ea typeface="+mn-ea"/>
                <a:cs typeface="Arial" panose="020B0604020202020204" pitchFamily="34" charset="0"/>
              </a:rPr>
              <a:t>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Equip VPEs with practical tools to re-engage members through personalized outreach, strategic role assignments, and motivational techniques that foster a sense of belonging and purpose.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Learning Points:</a:t>
            </a:r>
          </a:p>
          <a:p>
            <a:r>
              <a:rPr lang="en-GB" sz="1200" kern="1200" dirty="0">
                <a:solidFill>
                  <a:schemeClr val="tx1"/>
                </a:solidFill>
                <a:effectLst/>
                <a:latin typeface="Arial" panose="020B0604020202020204" pitchFamily="34" charset="0"/>
                <a:ea typeface="+mn-ea"/>
                <a:cs typeface="Arial" panose="020B0604020202020204" pitchFamily="34" charset="0"/>
              </a:rPr>
              <a:t>Members disengage when expectations and support are unclear.</a:t>
            </a:r>
          </a:p>
          <a:p>
            <a:r>
              <a:rPr lang="en-GB" sz="1200" kern="1200" dirty="0">
                <a:solidFill>
                  <a:schemeClr val="tx1"/>
                </a:solidFill>
                <a:effectLst/>
                <a:latin typeface="Arial" panose="020B0604020202020204" pitchFamily="34" charset="0"/>
                <a:ea typeface="+mn-ea"/>
                <a:cs typeface="Arial" panose="020B0604020202020204" pitchFamily="34" charset="0"/>
              </a:rPr>
              <a:t>A VPE can rebuild momentum by providing structure, guidance, and personalized outreach.</a:t>
            </a:r>
          </a:p>
          <a:p>
            <a:r>
              <a:rPr lang="en-GB" sz="1200" kern="1200" dirty="0">
                <a:solidFill>
                  <a:schemeClr val="tx1"/>
                </a:solidFill>
                <a:effectLst/>
                <a:latin typeface="Arial" panose="020B0604020202020204" pitchFamily="34" charset="0"/>
                <a:ea typeface="+mn-ea"/>
                <a:cs typeface="Arial" panose="020B0604020202020204" pitchFamily="34" charset="0"/>
              </a:rPr>
              <a:t>Creating a Membership Committee and an Education Committee can redistribute responsibilities and strengthen new member support.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3871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causes, and possible root solutions. The aim is to reach root solutions that address the underlying root causes, not the symptoms. Potential 5 Whys statements, root causes, and root solutions are stated on the next two slides,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Group Activity:</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Ask participants to share at least one root cause and one practical root solution that would rebuild energy and participation.</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25206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1"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Discussion Guidance: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Explore how meeting structure affects confidence, guest impressions, and overall club energy. Highlight the difference between reactive and proactive leadership.</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Teaching Points:</a:t>
            </a:r>
          </a:p>
          <a:p>
            <a:pPr lvl="0"/>
            <a:r>
              <a:rPr lang="en-GB" sz="1200" kern="1200" dirty="0">
                <a:solidFill>
                  <a:schemeClr val="tx1"/>
                </a:solidFill>
                <a:effectLst/>
                <a:latin typeface="Arial" panose="020B0604020202020204" pitchFamily="34" charset="0"/>
                <a:ea typeface="+mn-ea"/>
                <a:cs typeface="Arial" panose="020B0604020202020204" pitchFamily="34" charset="0"/>
              </a:rPr>
              <a:t>Predictability builds professionalism.</a:t>
            </a:r>
          </a:p>
          <a:p>
            <a:pPr lvl="0"/>
            <a:r>
              <a:rPr lang="en-GB" sz="1200" kern="1200" dirty="0">
                <a:solidFill>
                  <a:schemeClr val="tx1"/>
                </a:solidFill>
                <a:effectLst/>
                <a:latin typeface="Arial" panose="020B0604020202020204" pitchFamily="34" charset="0"/>
                <a:ea typeface="+mn-ea"/>
                <a:cs typeface="Arial" panose="020B0604020202020204" pitchFamily="34" charset="0"/>
              </a:rPr>
              <a:t>Delegation prevents officer burnout.</a:t>
            </a:r>
          </a:p>
          <a:p>
            <a:pPr lvl="0"/>
            <a:r>
              <a:rPr lang="en-GB" sz="1200" kern="1200" dirty="0">
                <a:solidFill>
                  <a:schemeClr val="tx1"/>
                </a:solidFill>
                <a:effectLst/>
                <a:latin typeface="Arial" panose="020B0604020202020204" pitchFamily="34" charset="0"/>
                <a:ea typeface="+mn-ea"/>
                <a:cs typeface="Arial" panose="020B0604020202020204" pitchFamily="34" charset="0"/>
              </a:rPr>
              <a:t>Time management is cultural, not optional.</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5182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Objective: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Equip VPEs with practical tools to re‑engage members through personalized outreach, confidence‑building strategies, and clear role activation that restores momentum and belonging.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Learning Points:</a:t>
            </a:r>
          </a:p>
          <a:p>
            <a:r>
              <a:rPr lang="en-GB" sz="1200" kern="1200" dirty="0">
                <a:solidFill>
                  <a:schemeClr val="tx1"/>
                </a:solidFill>
                <a:effectLst/>
                <a:latin typeface="Arial" panose="020B0604020202020204" pitchFamily="34" charset="0"/>
                <a:ea typeface="+mn-ea"/>
                <a:cs typeface="Arial" panose="020B0604020202020204" pitchFamily="34" charset="0"/>
              </a:rPr>
              <a:t>Clear systems create predictable, confident meetings.</a:t>
            </a:r>
          </a:p>
          <a:p>
            <a:r>
              <a:rPr lang="en-GB" sz="1200" kern="1200" dirty="0">
                <a:solidFill>
                  <a:schemeClr val="tx1"/>
                </a:solidFill>
                <a:effectLst/>
                <a:latin typeface="Arial" panose="020B0604020202020204" pitchFamily="34" charset="0"/>
                <a:ea typeface="+mn-ea"/>
                <a:cs typeface="Arial" panose="020B0604020202020204" pitchFamily="34" charset="0"/>
              </a:rPr>
              <a:t>A VPE strengthens professionalism through structured planning, role clarity, and consistent time management.</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8825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causes, and possible root solutions. The aim is to reach root solutions that address the underlying root causes, not the symptoms. Potential 5 Whys statements, root causes, and root solutions are stated on the next two slides,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Group Activity:</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Ask participants to design a simple three‑step onboarding process for new members.</a:t>
            </a:r>
          </a:p>
          <a:p>
            <a:pPr marL="171450" indent="-171450"/>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2933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Discussion Guidance: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Explore the emotional experience of new members: uncertainty, hesitation, and fear of “doing it wrong”. Highlight how early support builds confidence and momentum.</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Teaching Points:</a:t>
            </a:r>
          </a:p>
          <a:p>
            <a:pPr lvl="0"/>
            <a:r>
              <a:rPr lang="en-GB" sz="1200" kern="1200" dirty="0">
                <a:solidFill>
                  <a:schemeClr val="tx1"/>
                </a:solidFill>
                <a:effectLst/>
                <a:latin typeface="Arial" panose="020B0604020202020204" pitchFamily="34" charset="0"/>
                <a:ea typeface="+mn-ea"/>
                <a:cs typeface="Arial" panose="020B0604020202020204" pitchFamily="34" charset="0"/>
              </a:rPr>
              <a:t>Onboarding must be structured, not improvised.</a:t>
            </a:r>
          </a:p>
          <a:p>
            <a:pPr lvl="0"/>
            <a:r>
              <a:rPr lang="en-GB" sz="1200" kern="1200" dirty="0">
                <a:solidFill>
                  <a:schemeClr val="tx1"/>
                </a:solidFill>
                <a:effectLst/>
                <a:latin typeface="Arial" panose="020B0604020202020204" pitchFamily="34" charset="0"/>
                <a:ea typeface="+mn-ea"/>
                <a:cs typeface="Arial" panose="020B0604020202020204" pitchFamily="34" charset="0"/>
              </a:rPr>
              <a:t>Mentors are essential for early confidence.</a:t>
            </a:r>
          </a:p>
          <a:p>
            <a:pPr lvl="0"/>
            <a:r>
              <a:rPr lang="en-GB" sz="1200" kern="1200" dirty="0">
                <a:solidFill>
                  <a:schemeClr val="tx1"/>
                </a:solidFill>
                <a:effectLst/>
                <a:latin typeface="Arial" panose="020B0604020202020204" pitchFamily="34" charset="0"/>
                <a:ea typeface="+mn-ea"/>
                <a:cs typeface="Arial" panose="020B0604020202020204" pitchFamily="34" charset="0"/>
              </a:rPr>
              <a:t>A Pathways Champion reduces officer workload and confusion.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1802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Objective: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Equip VPEs with practical tools to re‑engage members through personalized outreach, confidence‑building strategies, and clear role activation that restores momentum and belonging.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Learning Points:</a:t>
            </a:r>
          </a:p>
          <a:p>
            <a:r>
              <a:rPr lang="en-GB" sz="1200" kern="1200" dirty="0">
                <a:solidFill>
                  <a:schemeClr val="tx1"/>
                </a:solidFill>
                <a:effectLst/>
                <a:latin typeface="Arial" panose="020B0604020202020204" pitchFamily="34" charset="0"/>
                <a:ea typeface="+mn-ea"/>
                <a:cs typeface="Arial" panose="020B0604020202020204" pitchFamily="34" charset="0"/>
              </a:rPr>
              <a:t>New members thrive when onboarding is structured and support is clear.</a:t>
            </a:r>
          </a:p>
          <a:p>
            <a:r>
              <a:rPr lang="en-GB" sz="1200" kern="1200" dirty="0">
                <a:solidFill>
                  <a:schemeClr val="tx1"/>
                </a:solidFill>
                <a:effectLst/>
                <a:latin typeface="Arial" panose="020B0604020202020204" pitchFamily="34" charset="0"/>
                <a:ea typeface="+mn-ea"/>
                <a:cs typeface="Arial" panose="020B0604020202020204" pitchFamily="34" charset="0"/>
              </a:rPr>
              <a:t>A VPE builds confidence through mentoring, guidance, and early Pathways activation.</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21489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causes, and possible root solutions. The aim is to reach root solutions that address the underlying root causes, not the symptoms. Potential 5 Whys statements, root causes, and root solutions are stated on the next two slides,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Group Activity:</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Ask participants to design a simple monthly verification routine.)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13984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Discussion Guidance: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Highlight how technical confusion undermines motivation and delays progress. Encourage participants to consider how clarity and follow‑up improve confidence.</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Teaching Points:</a:t>
            </a:r>
          </a:p>
          <a:p>
            <a:pPr lvl="0"/>
            <a:r>
              <a:rPr lang="en-GB" sz="1200" kern="1200" dirty="0">
                <a:solidFill>
                  <a:schemeClr val="tx1"/>
                </a:solidFill>
                <a:effectLst/>
                <a:latin typeface="Arial" panose="020B0604020202020204" pitchFamily="34" charset="0"/>
                <a:ea typeface="+mn-ea"/>
                <a:cs typeface="Arial" panose="020B0604020202020204" pitchFamily="34" charset="0"/>
              </a:rPr>
              <a:t>Clear instructions prevent frustration.</a:t>
            </a:r>
          </a:p>
          <a:p>
            <a:pPr lvl="0"/>
            <a:r>
              <a:rPr lang="en-GB" sz="1200" kern="1200" dirty="0">
                <a:solidFill>
                  <a:schemeClr val="tx1"/>
                </a:solidFill>
                <a:effectLst/>
                <a:latin typeface="Arial" panose="020B0604020202020204" pitchFamily="34" charset="0"/>
                <a:ea typeface="+mn-ea"/>
                <a:cs typeface="Arial" panose="020B0604020202020204" pitchFamily="34" charset="0"/>
              </a:rPr>
              <a:t>Monthly verification prevents long‑term errors.</a:t>
            </a:r>
          </a:p>
          <a:p>
            <a:pPr lvl="0"/>
            <a:r>
              <a:rPr lang="en-GB" sz="1200" kern="1200" dirty="0">
                <a:solidFill>
                  <a:schemeClr val="tx1"/>
                </a:solidFill>
                <a:effectLst/>
                <a:latin typeface="Arial" panose="020B0604020202020204" pitchFamily="34" charset="0"/>
                <a:ea typeface="+mn-ea"/>
                <a:cs typeface="Arial" panose="020B0604020202020204" pitchFamily="34" charset="0"/>
              </a:rPr>
              <a:t>One‑to‑one support builds confidence and momentum.</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68375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Learning Objective: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Help VPEs address technical and procedural barriers in Base Camp through clear guidance, structured verification, and proactive member support.</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Learning Points:</a:t>
            </a:r>
          </a:p>
          <a:p>
            <a:r>
              <a:rPr lang="en-GB" sz="1200" kern="1200" dirty="0">
                <a:solidFill>
                  <a:schemeClr val="tx1"/>
                </a:solidFill>
                <a:effectLst/>
                <a:latin typeface="Arial" panose="020B0604020202020204" pitchFamily="34" charset="0"/>
                <a:ea typeface="+mn-ea"/>
                <a:cs typeface="Arial" panose="020B0604020202020204" pitchFamily="34" charset="0"/>
              </a:rPr>
              <a:t>Clear guidance and consistent verification build confidence.</a:t>
            </a:r>
          </a:p>
          <a:p>
            <a:r>
              <a:rPr lang="en-GB" sz="1200" kern="1200" dirty="0">
                <a:solidFill>
                  <a:schemeClr val="tx1"/>
                </a:solidFill>
                <a:effectLst/>
                <a:latin typeface="Arial" panose="020B0604020202020204" pitchFamily="34" charset="0"/>
                <a:ea typeface="+mn-ea"/>
                <a:cs typeface="Arial" panose="020B0604020202020204" pitchFamily="34" charset="0"/>
              </a:rPr>
              <a:t>A VPE strengthens progress by providing support, structure, and regular Pathways follow‑up.</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3222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causes, and possible root solutions. The aim is to reach root solutions that address the underlying root causes, not the symptoms. Potential 5 Whys statements, root causes, and root solutions are stated on the next two slides,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34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44051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Discussion Guidance: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Explore how unclear processes create frustration for speakers and evaluators, and how predictability improves confidence and morale.</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Teaching Points:</a:t>
            </a:r>
          </a:p>
          <a:p>
            <a:pPr lvl="0"/>
            <a:r>
              <a:rPr lang="en-GB" sz="1200" kern="1200" dirty="0">
                <a:solidFill>
                  <a:schemeClr val="tx1"/>
                </a:solidFill>
                <a:effectLst/>
                <a:latin typeface="Arial" panose="020B0604020202020204" pitchFamily="34" charset="0"/>
                <a:ea typeface="+mn-ea"/>
                <a:cs typeface="Arial" panose="020B0604020202020204" pitchFamily="34" charset="0"/>
              </a:rPr>
              <a:t>Shared tools reduce chaos.</a:t>
            </a:r>
          </a:p>
          <a:p>
            <a:pPr lvl="0"/>
            <a:r>
              <a:rPr lang="en-GB" sz="1200" kern="1200" dirty="0">
                <a:solidFill>
                  <a:schemeClr val="tx1"/>
                </a:solidFill>
                <a:effectLst/>
                <a:latin typeface="Arial" panose="020B0604020202020204" pitchFamily="34" charset="0"/>
                <a:ea typeface="+mn-ea"/>
                <a:cs typeface="Arial" panose="020B0604020202020204" pitchFamily="34" charset="0"/>
              </a:rPr>
              <a:t>Deadlines create stability.</a:t>
            </a:r>
          </a:p>
          <a:p>
            <a:pPr lvl="0"/>
            <a:r>
              <a:rPr lang="en-GB" sz="1200" kern="1200" dirty="0">
                <a:solidFill>
                  <a:schemeClr val="tx1"/>
                </a:solidFill>
                <a:effectLst/>
                <a:latin typeface="Arial" panose="020B0604020202020204" pitchFamily="34" charset="0"/>
                <a:ea typeface="+mn-ea"/>
                <a:cs typeface="Arial" panose="020B0604020202020204" pitchFamily="34" charset="0"/>
              </a:rPr>
              <a:t>Backup speakers protect meeting quality.</a:t>
            </a:r>
          </a:p>
          <a:p>
            <a:r>
              <a:rPr lang="en-GB" sz="1200" kern="1200" dirty="0">
                <a:solidFill>
                  <a:schemeClr val="tx1"/>
                </a:solidFill>
                <a:effectLst/>
                <a:latin typeface="Arial" panose="020B0604020202020204" pitchFamily="34" charset="0"/>
                <a:ea typeface="+mn-ea"/>
                <a:cs typeface="Arial" panose="020B0604020202020204" pitchFamily="34" charset="0"/>
              </a:rPr>
              <a:t>Group Activity:</a:t>
            </a:r>
          </a:p>
          <a:p>
            <a:r>
              <a:rPr lang="en-GB" sz="1200" kern="1200" dirty="0">
                <a:solidFill>
                  <a:schemeClr val="tx1"/>
                </a:solidFill>
                <a:effectLst/>
                <a:latin typeface="Arial" panose="020B0604020202020204" pitchFamily="34" charset="0"/>
                <a:ea typeface="+mn-ea"/>
                <a:cs typeface="Arial" panose="020B0604020202020204" pitchFamily="34" charset="0"/>
              </a:rPr>
              <a:t>Ask participants to propose one scheduling system and one communication improvement.</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38149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Objective: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Help VPEs create structured, predictable scheduling systems that support speakers, evaluators, and meeting flow.</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Learning Points:</a:t>
            </a:r>
          </a:p>
          <a:p>
            <a:r>
              <a:rPr lang="en-GB" sz="1200" kern="1200" dirty="0">
                <a:solidFill>
                  <a:schemeClr val="tx1"/>
                </a:solidFill>
                <a:effectLst/>
                <a:latin typeface="Arial" panose="020B0604020202020204" pitchFamily="34" charset="0"/>
                <a:ea typeface="+mn-ea"/>
                <a:cs typeface="Arial" panose="020B0604020202020204" pitchFamily="34" charset="0"/>
              </a:rPr>
              <a:t>Predictable scheduling builds confidence and fairness.</a:t>
            </a:r>
          </a:p>
          <a:p>
            <a:r>
              <a:rPr lang="en-GB" sz="1200" kern="1200" dirty="0">
                <a:solidFill>
                  <a:schemeClr val="tx1"/>
                </a:solidFill>
                <a:effectLst/>
                <a:latin typeface="Arial" panose="020B0604020202020204" pitchFamily="34" charset="0"/>
                <a:ea typeface="+mn-ea"/>
                <a:cs typeface="Arial" panose="020B0604020202020204" pitchFamily="34" charset="0"/>
              </a:rPr>
              <a:t>A VPE strengthens meeting flow through clear processes, shared tools, and early communication.</a:t>
            </a:r>
          </a:p>
        </p:txBody>
      </p:sp>
      <p:sp>
        <p:nvSpPr>
          <p:cNvPr id="4" name="Slide Number Placeholder 3"/>
          <p:cNvSpPr>
            <a:spLocks noGrp="1"/>
          </p:cNvSpPr>
          <p:nvPr>
            <p:ph type="sldNum" sz="quarter" idx="5"/>
          </p:nvPr>
        </p:nvSpPr>
        <p:spPr/>
        <p:txBody>
          <a:bodyPr/>
          <a:lstStyle/>
          <a:p>
            <a:fld id="{DC9DD302-1F34-F94E-BE63-3678BC305FEB}" type="slidenum">
              <a:rPr lang="en-US" smtClean="0"/>
              <a:pPr/>
              <a:t>36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52644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causes, and possible root solutions. The aim is to reach root solutions that address the underlying root causes, not the symptoms. Potential 5 Whys statements, root causes, and root solutions are stated on the next two slides,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Group Activity:</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Ask participants to identify one way to reframe DCP goals to support member growth.)</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97913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Discussion Guidance: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Explore how pressure damages morale, confidence, and long‑term engagement. Encourage reflection on how pacing affects speech quality and member experience.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Teaching Points: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DCP should motivate, not pressure.</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Readiness improves quality.</a:t>
            </a:r>
          </a:p>
          <a:p>
            <a:pPr marL="171450" lvl="0" indent="-171450"/>
            <a:r>
              <a:rPr lang="en-GB" sz="1200" kern="1200">
                <a:solidFill>
                  <a:schemeClr val="tx1"/>
                </a:solidFill>
                <a:effectLst/>
                <a:latin typeface="Arial" panose="020B0604020202020204" pitchFamily="34" charset="0"/>
                <a:ea typeface="+mn-ea"/>
                <a:cs typeface="Arial" panose="020B0604020202020204" pitchFamily="34" charset="0"/>
              </a:rPr>
              <a:t>Mentoring stabilizes </a:t>
            </a:r>
            <a:r>
              <a:rPr lang="en-GB" sz="1200" kern="1200" dirty="0">
                <a:solidFill>
                  <a:schemeClr val="tx1"/>
                </a:solidFill>
                <a:effectLst/>
                <a:latin typeface="Arial" panose="020B0604020202020204" pitchFamily="34" charset="0"/>
                <a:ea typeface="+mn-ea"/>
                <a:cs typeface="Arial" panose="020B0604020202020204" pitchFamily="34" charset="0"/>
              </a:rPr>
              <a:t>pacing.</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09343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p>
          <a:p>
            <a:pPr marL="0" indent="0">
              <a:buNone/>
            </a:pP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Objective: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Teach VPEs to balance performance goals with member development and readiness.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Learning Points:</a:t>
            </a:r>
          </a:p>
          <a:p>
            <a:r>
              <a:rPr lang="en-GB" sz="1200" kern="1200" dirty="0">
                <a:solidFill>
                  <a:schemeClr val="tx1"/>
                </a:solidFill>
                <a:effectLst/>
                <a:latin typeface="Arial" panose="020B0604020202020204" pitchFamily="34" charset="0"/>
                <a:ea typeface="+mn-ea"/>
                <a:cs typeface="Arial" panose="020B0604020202020204" pitchFamily="34" charset="0"/>
              </a:rPr>
              <a:t>DCP progress must support member readiness.</a:t>
            </a:r>
          </a:p>
          <a:p>
            <a:r>
              <a:rPr lang="en-GB" sz="1200" kern="1200" dirty="0">
                <a:solidFill>
                  <a:schemeClr val="tx1"/>
                </a:solidFill>
                <a:effectLst/>
                <a:latin typeface="Arial" panose="020B0604020202020204" pitchFamily="34" charset="0"/>
                <a:ea typeface="+mn-ea"/>
                <a:cs typeface="Arial" panose="020B0604020202020204" pitchFamily="34" charset="0"/>
              </a:rPr>
              <a:t>A VPE strengthens morale by balancing performance goals with mentoring, pacing, and confidence‑building.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0827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causes, and possible root solutions. The aim is to reach root solutions that address the underlying root causes, not the symptoms. Potential 5 Whys statements, root causes, and root solutions are stated on the next two slides,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Note: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For more information about Speakathons, visit:</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Toastmasters International – Squeezing in More Speeches)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40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10661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Discussion Guidance: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Highlight why enthusiasm alone isn’t enough and how planning frameworks reduce stress and confusion.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Teaching Points: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Special events require structure.</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Roles prevent confusion.</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Kick-off meetings build momentum.</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Group Activity: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Outline a simple Speakathon planning framework.</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93915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Objective: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Teach leaders how to plan special events through structure, delegation, and clear communication.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Learning Points:</a:t>
            </a:r>
          </a:p>
          <a:p>
            <a:r>
              <a:rPr lang="en-GB" sz="1200" kern="1200" dirty="0">
                <a:solidFill>
                  <a:schemeClr val="tx1"/>
                </a:solidFill>
                <a:effectLst/>
                <a:latin typeface="Arial" panose="020B0604020202020204" pitchFamily="34" charset="0"/>
                <a:ea typeface="+mn-ea"/>
                <a:cs typeface="Arial" panose="020B0604020202020204" pitchFamily="34" charset="0"/>
              </a:rPr>
              <a:t>Special events succeed when structure, roles, and planning are clear.</a:t>
            </a:r>
          </a:p>
          <a:p>
            <a:r>
              <a:rPr lang="en-GB" sz="1200" kern="1200" dirty="0">
                <a:solidFill>
                  <a:schemeClr val="tx1"/>
                </a:solidFill>
                <a:effectLst/>
                <a:latin typeface="Arial" panose="020B0604020202020204" pitchFamily="34" charset="0"/>
                <a:ea typeface="+mn-ea"/>
                <a:cs typeface="Arial" panose="020B0604020202020204" pitchFamily="34" charset="0"/>
              </a:rPr>
              <a:t>A VPE builds confidence by providing direction, coordination, and early communication.</a:t>
            </a:r>
          </a:p>
          <a:p>
            <a:endParaRPr lang="en-US" dirty="0"/>
          </a:p>
          <a:p>
            <a:pPr marL="0" indent="0">
              <a:buNone/>
            </a:pPr>
            <a:r>
              <a:rPr lang="en-US" b="1" dirty="0"/>
              <a:t>Planning a Speakathon notes</a:t>
            </a:r>
          </a:p>
          <a:p>
            <a:pPr marL="0" marR="0" lvl="0" indent="-216000" algn="l" defTabSz="216000" rtl="0" eaLnBrk="1" fontAlgn="auto" latinLnBrk="0" hangingPunct="1">
              <a:lnSpc>
                <a:spcPts val="1500"/>
              </a:lnSpc>
              <a:spcBef>
                <a:spcPts val="0"/>
              </a:spcBef>
              <a:spcAft>
                <a:spcPts val="600"/>
              </a:spcAft>
              <a:buClrTx/>
              <a:buSzTx/>
              <a:buFont typeface="Wingdings" pitchFamily="2" charset="2"/>
              <a:buChar char="§"/>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https://www.toastmasters.org/resources/tips-and-tools/squeezing-in-more-speeches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14370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 </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participants to apply the 5 Whys problem-solving methodology to the case study to create their own 5 Whys statements, root causes, and possible root solutions. The aim is to reach root solutions that address the underlying root causes, not the symptoms. Potential 5 Whys statements, root causes, and root solutions are stated on the next two slides,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a:t>
            </a:r>
            <a:r>
              <a:rPr lang="en-GB" sz="1200" kern="1200" dirty="0" err="1">
                <a:solidFill>
                  <a:schemeClr val="tx1"/>
                </a:solidFill>
                <a:effectLst/>
                <a:latin typeface="Arial" panose="020B0604020202020204" pitchFamily="34" charset="0"/>
                <a:ea typeface="+mn-ea"/>
                <a:cs typeface="Arial" panose="020B0604020202020204" pitchFamily="34" charset="0"/>
              </a:rPr>
              <a:t>behavioral</a:t>
            </a:r>
            <a:r>
              <a:rPr lang="en-GB" sz="1200" kern="1200" dirty="0">
                <a:solidFill>
                  <a:schemeClr val="tx1"/>
                </a:solidFill>
                <a:effectLst/>
                <a:latin typeface="Arial" panose="020B0604020202020204" pitchFamily="34" charset="0"/>
                <a:ea typeface="+mn-ea"/>
                <a:cs typeface="Arial" panose="020B0604020202020204" pitchFamily="34" charset="0"/>
              </a:rPr>
              <a:t>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0" indent="0">
              <a:buNone/>
            </a:pPr>
            <a:endParaRPr lang="en-US" dirty="0"/>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59414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Causes, and Root Solutions.)</a:t>
            </a:r>
          </a:p>
          <a:p>
            <a:pPr marL="0" indent="0">
              <a:buNone/>
            </a:pPr>
            <a:endParaRPr lang="en-US" dirty="0"/>
          </a:p>
          <a:p>
            <a:pPr marL="0" indent="0">
              <a:buFont typeface="+mj-lt"/>
              <a:buNone/>
            </a:pPr>
            <a:r>
              <a:rPr lang="en-US" dirty="0"/>
              <a:t>In this Case Study points 4 and 5 may differ, for example:</a:t>
            </a:r>
          </a:p>
          <a:p>
            <a:pPr marL="228600" indent="-228600">
              <a:buFont typeface="+mj-lt"/>
              <a:buAutoNum type="arabicPeriod" startAt="4"/>
            </a:pPr>
            <a:r>
              <a:rPr lang="en-GB" b="1" dirty="0"/>
              <a:t>Why does the member rely on external systems instead of Base Camp?</a:t>
            </a:r>
          </a:p>
          <a:p>
            <a:pPr marL="432000" lvl="1" indent="-216000"/>
            <a:r>
              <a:rPr lang="en-GB" dirty="0"/>
              <a:t>Because they belong to multiple clubs and assume those systems provide a complete record.</a:t>
            </a:r>
          </a:p>
          <a:p>
            <a:pPr marL="228600" indent="-228600">
              <a:buFont typeface="+mj-lt"/>
              <a:buAutoNum type="arabicPeriod" startAt="4"/>
            </a:pPr>
            <a:r>
              <a:rPr lang="en-GB" b="1" dirty="0"/>
              <a:t>Why does this assumption cause problems?</a:t>
            </a:r>
          </a:p>
          <a:p>
            <a:pPr marL="432000" lvl="1" indent="-216000"/>
            <a:r>
              <a:rPr lang="en-GB" dirty="0"/>
              <a:t>Because Pathways requires project tasks, evaluations, uploads, and reflections that external systems cannot track.</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Discussion Guidance: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Highlight why external tools cannot track Pathways requirements and why Base Camp must be used for all approvals.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Key Teaching Points: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External systems are helpful but not authoritative.</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Base Camp contains all required Pathways tasks.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Members must maintain their own records.</a:t>
            </a:r>
          </a:p>
          <a:p>
            <a:pPr marL="171450" lvl="0" indent="-171450"/>
            <a:r>
              <a:rPr lang="en-GB" sz="1200" kern="1200" dirty="0">
                <a:solidFill>
                  <a:schemeClr val="tx1"/>
                </a:solidFill>
                <a:effectLst/>
                <a:latin typeface="Arial" panose="020B0604020202020204" pitchFamily="34" charset="0"/>
                <a:ea typeface="+mn-ea"/>
                <a:cs typeface="Arial" panose="020B0604020202020204" pitchFamily="34" charset="0"/>
              </a:rPr>
              <a:t>VPEs approve progress only when Base Camp is complete.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81807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75" y="560388"/>
            <a:ext cx="4914900" cy="2765425"/>
          </a:xfrm>
        </p:spPr>
      </p:sp>
      <p:sp>
        <p:nvSpPr>
          <p:cNvPr id="3" name="Notes Placeholder 2"/>
          <p:cNvSpPr>
            <a:spLocks noGrp="1"/>
          </p:cNvSpPr>
          <p:nvPr>
            <p:ph type="body" idx="1"/>
          </p:nvPr>
        </p:nvSpPr>
        <p:spPr>
          <a:xfrm>
            <a:off x="490330" y="3564835"/>
            <a:ext cx="5936974" cy="6851374"/>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session/63 minutes of 75-minute session</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br>
              <a:rPr lang="en-GB" sz="1050" kern="1200" dirty="0">
                <a:solidFill>
                  <a:schemeClr val="tx1"/>
                </a:solidFill>
                <a:effectLst/>
                <a:latin typeface="Arial" panose="020B0604020202020204" pitchFamily="34" charset="0"/>
                <a:ea typeface="+mn-ea"/>
                <a:cs typeface="Arial" panose="020B0604020202020204" pitchFamily="34" charset="0"/>
              </a:rPr>
            </a:br>
            <a:r>
              <a:rPr lang="en-US" sz="1050" dirty="0"/>
              <a:t>(Only </a:t>
            </a:r>
            <a:r>
              <a:rPr lang="en-US" sz="1050" b="1" dirty="0"/>
              <a:t>show</a:t>
            </a:r>
            <a:r>
              <a:rPr lang="en-US" sz="1050" dirty="0"/>
              <a:t> this slide, if needed, after the participants have developed their own 5 Why Analysis, Root Causes, and Root Solutions.)</a:t>
            </a:r>
          </a:p>
          <a:p>
            <a:pPr marL="0" indent="0">
              <a:buNone/>
            </a:pPr>
            <a:endParaRPr lang="en-US" sz="700" dirty="0"/>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Learning Objective:</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Help VPEs understand how to validate Pathways progress when members belong to multiple clubs using different meeting management systems.</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Optional Group Activity:</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Draft a short message to send to multi‑club members explaining why Base Camp must be kept up to date.</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 </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Sample Message for Members in Multiple Clubs</a:t>
            </a:r>
          </a:p>
          <a:p>
            <a:pPr marL="0" indent="0">
              <a:buNone/>
            </a:pPr>
            <a:r>
              <a:rPr lang="en-GB" sz="1050" i="1" kern="1200" dirty="0">
                <a:solidFill>
                  <a:schemeClr val="tx1"/>
                </a:solidFill>
                <a:effectLst/>
                <a:latin typeface="Arial" panose="020B0604020202020204" pitchFamily="34" charset="0"/>
                <a:ea typeface="+mn-ea"/>
                <a:cs typeface="Arial" panose="020B0604020202020204" pitchFamily="34" charset="0"/>
              </a:rPr>
              <a:t>Hello, everyone. </a:t>
            </a:r>
          </a:p>
          <a:p>
            <a:pPr marL="0" indent="0">
              <a:buNone/>
            </a:pPr>
            <a:endParaRPr lang="en-GB" sz="600" i="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i="1" kern="1200" dirty="0">
                <a:solidFill>
                  <a:schemeClr val="tx1"/>
                </a:solidFill>
                <a:effectLst/>
                <a:latin typeface="Arial" panose="020B0604020202020204" pitchFamily="34" charset="0"/>
                <a:ea typeface="+mn-ea"/>
                <a:cs typeface="Arial" panose="020B0604020202020204" pitchFamily="34" charset="0"/>
              </a:rPr>
              <a:t>A quick note for those who are members of more than one club.</a:t>
            </a:r>
          </a:p>
          <a:p>
            <a:pPr marL="0" indent="0">
              <a:buNone/>
            </a:pPr>
            <a:endParaRPr lang="en-GB" sz="600" i="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i="1" kern="1200" dirty="0">
                <a:solidFill>
                  <a:schemeClr val="tx1"/>
                </a:solidFill>
                <a:effectLst/>
                <a:latin typeface="Arial" panose="020B0604020202020204" pitchFamily="34" charset="0"/>
                <a:ea typeface="+mn-ea"/>
                <a:cs typeface="Arial" panose="020B0604020202020204" pitchFamily="34" charset="0"/>
              </a:rPr>
              <a:t>Because different clubs use different meeting management systems, your speeches and roles may appear in several places, but these systems do not synchronize with each other. Easy-Speak, FreeToastHost, and other tools are helpful for agendas, but they cannot track the full requirements of Pathways.</a:t>
            </a:r>
          </a:p>
          <a:p>
            <a:pPr marL="0" indent="0">
              <a:buNone/>
            </a:pPr>
            <a:endParaRPr lang="en-GB" sz="600" i="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i="1" kern="1200" dirty="0">
                <a:solidFill>
                  <a:schemeClr val="tx1"/>
                </a:solidFill>
                <a:effectLst/>
                <a:latin typeface="Arial" panose="020B0604020202020204" pitchFamily="34" charset="0"/>
                <a:ea typeface="+mn-ea"/>
                <a:cs typeface="Arial" panose="020B0604020202020204" pitchFamily="34" charset="0"/>
              </a:rPr>
              <a:t>For Pathways validation, Base Camp is the only official record. This means I can only approve projects and levels when your Base Camp record is complete. If you deliver speeches or take roles in other clubs, please update your Base Camp projects and upload your evaluations, so everything matches.</a:t>
            </a:r>
          </a:p>
          <a:p>
            <a:pPr marL="0" indent="0">
              <a:buNone/>
            </a:pPr>
            <a:endParaRPr lang="en-GB" sz="600" i="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i="1" kern="1200" dirty="0">
                <a:solidFill>
                  <a:schemeClr val="tx1"/>
                </a:solidFill>
                <a:effectLst/>
                <a:latin typeface="Arial" panose="020B0604020202020204" pitchFamily="34" charset="0"/>
                <a:ea typeface="+mn-ea"/>
                <a:cs typeface="Arial" panose="020B0604020202020204" pitchFamily="34" charset="0"/>
              </a:rPr>
              <a:t>If your Base Camp record is incomplete, I won’t be able to sign-off your level, even if the speeches were delivered elsewhere. Keeping Base Camp up-to-date ensures your progress is recognized across all your clubs.</a:t>
            </a:r>
          </a:p>
          <a:p>
            <a:pPr marL="0" indent="0">
              <a:buNone/>
            </a:pPr>
            <a:r>
              <a:rPr lang="en-GB" sz="1050" i="1" kern="1200" dirty="0">
                <a:solidFill>
                  <a:schemeClr val="tx1"/>
                </a:solidFill>
                <a:effectLst/>
                <a:latin typeface="Arial" panose="020B0604020202020204" pitchFamily="34" charset="0"/>
                <a:ea typeface="+mn-ea"/>
                <a:cs typeface="Arial" panose="020B0604020202020204" pitchFamily="34" charset="0"/>
              </a:rPr>
              <a:t> </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Key Learning Points</a:t>
            </a:r>
          </a:p>
          <a:p>
            <a:pPr marL="171450" indent="-171450">
              <a:buFont typeface="Wingdings" panose="05000000000000000000" pitchFamily="2" charset="2"/>
              <a:buChar char="§"/>
            </a:pPr>
            <a:r>
              <a:rPr lang="en-GB" sz="1050" kern="1200" dirty="0">
                <a:solidFill>
                  <a:schemeClr val="tx1"/>
                </a:solidFill>
                <a:effectLst/>
                <a:latin typeface="Arial" panose="020B0604020202020204" pitchFamily="34" charset="0"/>
                <a:ea typeface="+mn-ea"/>
                <a:cs typeface="Arial" panose="020B0604020202020204" pitchFamily="34" charset="0"/>
              </a:rPr>
              <a:t>Base Camp is the single source of truth for Pathways.</a:t>
            </a:r>
          </a:p>
          <a:p>
            <a:pPr marL="171450" indent="-171450">
              <a:buFont typeface="Wingdings" panose="05000000000000000000" pitchFamily="2" charset="2"/>
              <a:buChar char="§"/>
            </a:pPr>
            <a:r>
              <a:rPr lang="en-GB" sz="1050" kern="1200" dirty="0">
                <a:solidFill>
                  <a:schemeClr val="tx1"/>
                </a:solidFill>
                <a:effectLst/>
                <a:latin typeface="Arial" panose="020B0604020202020204" pitchFamily="34" charset="0"/>
                <a:ea typeface="+mn-ea"/>
                <a:cs typeface="Arial" panose="020B0604020202020204" pitchFamily="34" charset="0"/>
              </a:rPr>
              <a:t>Members must keep their Base Camp record up-to-date for VPEs to validate progress.</a:t>
            </a:r>
          </a:p>
          <a:p>
            <a:pPr marL="171450" lvl="0" indent="-171450">
              <a:buFont typeface="Wingdings" panose="05000000000000000000" pitchFamily="2" charset="2"/>
              <a:buChar char="§"/>
            </a:pPr>
            <a:r>
              <a:rPr lang="en-GB" sz="1050" kern="1200" dirty="0">
                <a:solidFill>
                  <a:schemeClr val="tx1"/>
                </a:solidFill>
                <a:effectLst/>
                <a:latin typeface="Arial" panose="020B0604020202020204" pitchFamily="34" charset="0"/>
                <a:ea typeface="+mn-ea"/>
                <a:cs typeface="Arial" panose="020B0604020202020204" pitchFamily="34" charset="0"/>
              </a:rPr>
              <a:t>External systems are helpful but not authoritative.</a:t>
            </a:r>
          </a:p>
          <a:p>
            <a:pPr marL="171450" lvl="0" indent="-171450">
              <a:buFont typeface="Wingdings" panose="05000000000000000000" pitchFamily="2" charset="2"/>
              <a:buChar char="§"/>
            </a:pPr>
            <a:r>
              <a:rPr lang="en-GB" sz="1050" kern="1200" dirty="0">
                <a:solidFill>
                  <a:schemeClr val="tx1"/>
                </a:solidFill>
                <a:effectLst/>
                <a:latin typeface="Arial" panose="020B0604020202020204" pitchFamily="34" charset="0"/>
                <a:ea typeface="+mn-ea"/>
                <a:cs typeface="Arial" panose="020B0604020202020204" pitchFamily="34" charset="0"/>
              </a:rPr>
              <a:t>Base Camp contains all required Pathways tasks.</a:t>
            </a:r>
          </a:p>
          <a:p>
            <a:pPr marL="171450" lvl="0" indent="-171450">
              <a:buFont typeface="Wingdings" panose="05000000000000000000" pitchFamily="2" charset="2"/>
              <a:buChar char="§"/>
            </a:pPr>
            <a:r>
              <a:rPr lang="en-GB" sz="1050" kern="1200" dirty="0">
                <a:solidFill>
                  <a:schemeClr val="tx1"/>
                </a:solidFill>
                <a:effectLst/>
                <a:latin typeface="Arial" panose="020B0604020202020204" pitchFamily="34" charset="0"/>
                <a:ea typeface="+mn-ea"/>
                <a:cs typeface="Arial" panose="020B0604020202020204" pitchFamily="34" charset="0"/>
              </a:rPr>
              <a:t>Members must maintain their own records.</a:t>
            </a:r>
          </a:p>
          <a:p>
            <a:pPr marL="171450" lvl="0" indent="-171450">
              <a:buFont typeface="Wingdings" panose="05000000000000000000" pitchFamily="2" charset="2"/>
              <a:buChar char="§"/>
            </a:pPr>
            <a:r>
              <a:rPr lang="en-GB" sz="1050" kern="1200" dirty="0">
                <a:solidFill>
                  <a:schemeClr val="tx1"/>
                </a:solidFill>
                <a:effectLst/>
                <a:latin typeface="Arial" panose="020B0604020202020204" pitchFamily="34" charset="0"/>
                <a:ea typeface="+mn-ea"/>
                <a:cs typeface="Arial" panose="020B0604020202020204" pitchFamily="34" charset="0"/>
              </a:rPr>
              <a:t>VPEs approve progress only when Base Camp is complete.</a:t>
            </a:r>
            <a:endParaRPr lang="en-US" sz="1050" dirty="0"/>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37088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52 of 60-minute session/66minutes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key lessons have you learned from performing in your role as Vice President Education and from this training today?</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44681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Time on slide: 3 minutes/4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55 of 60-minute session/70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Which member should serve as your next Vice President Education? Why? What are their qualifications? What have you done to “groom” them for this role? Have they served on the Education Committee?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(After receiving responses from the participants, </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the information on the slide. Expand as needed by sharing examples from your own experience.)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(Discuss the topic of succession planning for the Vice President Education role for the next Toastmasters year. Do they have an Education Committee/Education Support Team? If not, encourage them to do so, even though it is mid-year. This is the best method of finding and grooming a successor.)</a:t>
            </a:r>
          </a:p>
          <a:p>
            <a:r>
              <a:rPr lang="en-GB" sz="1200" kern="1200" dirty="0">
                <a:solidFill>
                  <a:schemeClr val="tx1"/>
                </a:solidFill>
                <a:effectLst/>
                <a:latin typeface="Arial" panose="020B0604020202020204" pitchFamily="34" charset="0"/>
                <a:ea typeface="+mn-ea"/>
                <a:cs typeface="Arial" panose="020B0604020202020204" pitchFamily="34" charset="0"/>
              </a:rPr>
              <a:t>Identify the next Vice President Education early</a:t>
            </a:r>
          </a:p>
          <a:p>
            <a:r>
              <a:rPr lang="en-GB" sz="1200" kern="1200" dirty="0">
                <a:solidFill>
                  <a:schemeClr val="tx1"/>
                </a:solidFill>
                <a:effectLst/>
                <a:latin typeface="Arial" panose="020B0604020202020204" pitchFamily="34" charset="0"/>
                <a:ea typeface="+mn-ea"/>
                <a:cs typeface="Arial" panose="020B0604020202020204" pitchFamily="34" charset="0"/>
              </a:rPr>
              <a:t>Create a handover document with main lessons learned</a:t>
            </a:r>
          </a:p>
          <a:p>
            <a:r>
              <a:rPr lang="en-GB" sz="1200" kern="1200" dirty="0">
                <a:solidFill>
                  <a:schemeClr val="tx1"/>
                </a:solidFill>
                <a:effectLst/>
                <a:latin typeface="Arial" panose="020B0604020202020204" pitchFamily="34" charset="0"/>
                <a:ea typeface="+mn-ea"/>
                <a:cs typeface="Arial" panose="020B0604020202020204" pitchFamily="34" charset="0"/>
              </a:rPr>
              <a:t>Document processes, tools, and systems used to support this role</a:t>
            </a:r>
          </a:p>
          <a:p>
            <a:r>
              <a:rPr lang="en-GB" sz="1200" kern="1200" dirty="0">
                <a:solidFill>
                  <a:schemeClr val="tx1"/>
                </a:solidFill>
                <a:effectLst/>
                <a:latin typeface="Arial" panose="020B0604020202020204" pitchFamily="34" charset="0"/>
                <a:ea typeface="+mn-ea"/>
                <a:cs typeface="Arial" panose="020B0604020202020204" pitchFamily="34" charset="0"/>
              </a:rPr>
              <a:t>Explain Education Support Team</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6769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57 of 60-minute session/72 of 75-minute session</a:t>
            </a:r>
            <a:br>
              <a:rPr lang="en-GB" sz="1200" b="0" kern="1200" dirty="0">
                <a:solidFill>
                  <a:schemeClr val="tx1"/>
                </a:solidFill>
                <a:effectLst/>
                <a:latin typeface="Arial" panose="020B0604020202020204" pitchFamily="34" charset="0"/>
                <a:ea typeface="+mn-ea"/>
                <a:cs typeface="Arial" panose="020B0604020202020204" pitchFamily="34" charset="0"/>
              </a:rPr>
            </a:b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Before we conclude this session with suggested next steps, are there any remaining questions?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Answer</a:t>
            </a:r>
            <a:r>
              <a:rPr lang="en-GB" sz="1200" kern="1200" dirty="0">
                <a:solidFill>
                  <a:schemeClr val="tx1"/>
                </a:solidFill>
                <a:effectLst/>
                <a:latin typeface="Arial" panose="020B0604020202020204" pitchFamily="34" charset="0"/>
                <a:ea typeface="+mn-ea"/>
                <a:cs typeface="Arial" panose="020B0604020202020204" pitchFamily="34" charset="0"/>
              </a:rPr>
              <a:t> any questions from the Vice Presidents Education.)</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8733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59.5 of 60-minute session/74.5 of 75-minute session</a:t>
            </a:r>
          </a:p>
          <a:p>
            <a:pPr marL="0" indent="0">
              <a:buNone/>
            </a:pP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are your next steps as Vice President Education?</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(After they respond, </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the information on the slide, expanding as needed to share examples from your own experience. For item #4, provide Special Events examples, such as Open Houses, Speakathons, and Speechcraft.)</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98408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60 minutes for 60-minute session/75 minutes for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Thank you for serving your club as Vice President Education and for participating in this training! </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88582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1595999" y="1484415"/>
            <a:ext cx="9000000" cy="2025547"/>
          </a:xfrm>
          <a:prstGeom prst="rect">
            <a:avLst/>
          </a:prstGeom>
        </p:spPr>
        <p:txBody>
          <a:bodyPr lIns="108000" tIns="108000" rIns="108000" bIns="72000" anchor="b"/>
          <a:lstStyle>
            <a:lvl1pPr algn="l">
              <a:defRPr sz="4000" b="0">
                <a:solidFill>
                  <a:schemeClr val="accent4"/>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1596000" y="3602038"/>
            <a:ext cx="9000000" cy="1655762"/>
          </a:xfrm>
          <a:prstGeom prst="rect">
            <a:avLst/>
          </a:prstGeom>
        </p:spPr>
        <p:txBody>
          <a:bodyPr lIns="144000" tIns="108000" rIns="108000" bIns="720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56000" y="1484415"/>
            <a:ext cx="2880000" cy="576000"/>
          </a:xfrm>
          <a:prstGeom prst="rect">
            <a:avLst/>
          </a:prstGeom>
        </p:spPr>
      </p:pic>
    </p:spTree>
    <p:extLst>
      <p:ext uri="{BB962C8B-B14F-4D97-AF65-F5344CB8AC3E}">
        <p14:creationId xmlns:p14="http://schemas.microsoft.com/office/powerpoint/2010/main" val="229065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7999"/>
            <a:ext cx="11376000" cy="4898964"/>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85544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36000" anchor="b"/>
          <a:lstStyle>
            <a:lvl1pPr>
              <a:defRPr sz="4000">
                <a:solidFill>
                  <a:schemeClr val="bg1"/>
                </a:solidFill>
              </a:defRPr>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263554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Rectangle 17">
            <a:extLst>
              <a:ext uri="{FF2B5EF4-FFF2-40B4-BE49-F238E27FC236}">
                <a16:creationId xmlns:a16="http://schemas.microsoft.com/office/drawing/2014/main" id="{C67DA414-61AE-38D9-79DA-E4570C50B0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680AE934-F24D-BFB4-6FAB-98D6FA81B7C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29260525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2000" y="2041741"/>
            <a:ext cx="5472000" cy="413522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9" name="Rectangle 8">
            <a:extLst>
              <a:ext uri="{FF2B5EF4-FFF2-40B4-BE49-F238E27FC236}">
                <a16:creationId xmlns:a16="http://schemas.microsoft.com/office/drawing/2014/main" id="{4811D7F2-C995-024B-59EE-B7705327F7C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D378BCEF-D01C-F6DA-6D5C-EF811D35815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42443399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75034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4FF5F0-C1AC-26D3-6E7E-E734AF54C652}"/>
              </a:ext>
            </a:extLst>
          </p:cNvPr>
          <p:cNvSpPr>
            <a:spLocks noGrp="1"/>
          </p:cNvSpPr>
          <p:nvPr>
            <p:ph type="pic" sz="quarter" idx="10"/>
          </p:nvPr>
        </p:nvSpPr>
        <p:spPr>
          <a:xfrm>
            <a:off x="0" y="0"/>
            <a:ext cx="12192000" cy="6497638"/>
          </a:xfrm>
          <a:prstGeom prst="rect">
            <a:avLst/>
          </a:prstGeom>
        </p:spPr>
        <p:txBody>
          <a:bodyPr/>
          <a:lstStyle/>
          <a:p>
            <a:r>
              <a:rPr lang="en-GB" dirty="0"/>
              <a:t>Click icon to add picture</a:t>
            </a:r>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171800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901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5" name="Rectangle 14">
            <a:extLst>
              <a:ext uri="{FF2B5EF4-FFF2-40B4-BE49-F238E27FC236}">
                <a16:creationId xmlns:a16="http://schemas.microsoft.com/office/drawing/2014/main" id="{184486C0-CE13-B371-7267-C83FF37ECBA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AED005A-BEB8-FD4B-D884-4B577C9CE436}"/>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996091798"/>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Rectangle 12">
            <a:extLst>
              <a:ext uri="{FF2B5EF4-FFF2-40B4-BE49-F238E27FC236}">
                <a16:creationId xmlns:a16="http://schemas.microsoft.com/office/drawing/2014/main" id="{19D28A02-3761-7F50-144F-F2A34AF486C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2FD4747-DD79-A5B0-6FC6-F69C70A2A2A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41137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32000" y="1302707"/>
            <a:ext cx="11376000" cy="4874256"/>
          </a:xfrm>
          <a:prstGeom prst="rect">
            <a:avLst/>
          </a:prstGeom>
        </p:spPr>
        <p:txBody>
          <a:bodyPr vert="eaVert"/>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Rectangle 13">
            <a:extLst>
              <a:ext uri="{FF2B5EF4-FFF2-40B4-BE49-F238E27FC236}">
                <a16:creationId xmlns:a16="http://schemas.microsoft.com/office/drawing/2014/main" id="{99516DA5-7EDB-8F07-D544-0193C32DB2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6260728A-2DF0-381F-579C-595333C4B4B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14878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2000" y="432000"/>
            <a:ext cx="2417554" cy="5760000"/>
          </a:xfrm>
          <a:prstGeom prst="rect">
            <a:avLst/>
          </a:prstGeom>
        </p:spPr>
        <p:txBody>
          <a:bodyPr vert="eaVert" lIns="108000" tIns="108000" rIns="108000" bIns="108000"/>
          <a:lstStyle>
            <a:lvl1pPr>
              <a:defRPr sz="2800" b="1">
                <a:solidFill>
                  <a:schemeClr val="bg1"/>
                </a:solidFill>
              </a:defRPr>
            </a:lvl1pPr>
          </a:lstStyle>
          <a:p>
            <a:r>
              <a:rPr lang="en-GB"/>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676000" cy="5760000"/>
          </a:xfrm>
          <a:prstGeom prst="rect">
            <a:avLst/>
          </a:prstGeom>
        </p:spPr>
        <p:txBody>
          <a:bodyPr vert="eaVert" lIns="108000" tIns="72000" rIns="108000" bIns="108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Rectangle 13">
            <a:extLst>
              <a:ext uri="{FF2B5EF4-FFF2-40B4-BE49-F238E27FC236}">
                <a16:creationId xmlns:a16="http://schemas.microsoft.com/office/drawing/2014/main" id="{5DEF485C-68C8-179E-C4AD-99390E646248}"/>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C95D160A-4799-7141-A101-185533CB9C4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714896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802799" y="1484415"/>
            <a:ext cx="9000000" cy="2025547"/>
          </a:xfrm>
          <a:prstGeom prst="rect">
            <a:avLst/>
          </a:prstGeom>
        </p:spPr>
        <p:txBody>
          <a:bodyPr lIns="108000" tIns="108000" rIns="108000" bIns="0" anchor="b"/>
          <a:lstStyle>
            <a:lvl1pPr algn="l">
              <a:defRPr sz="4000" b="0">
                <a:solidFill>
                  <a:schemeClr val="tx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802800" y="3602038"/>
            <a:ext cx="9000000" cy="1655762"/>
          </a:xfrm>
          <a:prstGeom prst="rect">
            <a:avLst/>
          </a:prstGeom>
        </p:spPr>
        <p:txBody>
          <a:bodyPr lIns="108000" tIns="144000" rIns="108000" bIns="7200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323438" y="690876"/>
            <a:ext cx="2160000" cy="430973"/>
          </a:xfrm>
          <a:prstGeom prst="rect">
            <a:avLst/>
          </a:prstGeom>
        </p:spPr>
      </p:pic>
    </p:spTree>
    <p:extLst>
      <p:ext uri="{BB962C8B-B14F-4D97-AF65-F5344CB8AC3E}">
        <p14:creationId xmlns:p14="http://schemas.microsoft.com/office/powerpoint/2010/main" val="2785043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8000"/>
            <a:ext cx="11412000" cy="4899600"/>
          </a:xfrm>
          <a:prstGeom prst="rect">
            <a:avLst/>
          </a:prstGeom>
        </p:spPr>
        <p:txBody>
          <a:bodyPr lIns="108000" tIns="72000" rIns="72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07997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0" anchor="b"/>
          <a:lstStyle>
            <a:lvl1pPr>
              <a:defRPr sz="4000">
                <a:solidFill>
                  <a:schemeClr val="tx1"/>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242935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94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7" name="Rectangle 16">
            <a:extLst>
              <a:ext uri="{FF2B5EF4-FFF2-40B4-BE49-F238E27FC236}">
                <a16:creationId xmlns:a16="http://schemas.microsoft.com/office/drawing/2014/main" id="{280E08C2-94EE-43E3-0988-2D452A0070CA}"/>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85E595C9-0ED4-F8B1-E0BE-3189EC6AF57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29223691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1999" y="2041741"/>
            <a:ext cx="5472001" cy="413522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17" name="Rectangle 16">
            <a:extLst>
              <a:ext uri="{FF2B5EF4-FFF2-40B4-BE49-F238E27FC236}">
                <a16:creationId xmlns:a16="http://schemas.microsoft.com/office/drawing/2014/main" id="{F3E84C53-713A-BE72-236C-775F2287F27C}"/>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5CB7F97D-10BF-22AB-45F3-536DFB13439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1241176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95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99078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B56E707-1D0D-1F13-2B41-2F53CD4793AF}"/>
              </a:ext>
            </a:extLst>
          </p:cNvPr>
          <p:cNvSpPr>
            <a:spLocks noGrp="1"/>
          </p:cNvSpPr>
          <p:nvPr>
            <p:ph type="pic" sz="quarter" idx="10"/>
          </p:nvPr>
        </p:nvSpPr>
        <p:spPr>
          <a:xfrm>
            <a:off x="0" y="0"/>
            <a:ext cx="12192000" cy="6497638"/>
          </a:xfrm>
          <a:prstGeom prst="rect">
            <a:avLst/>
          </a:prstGeom>
        </p:spPr>
        <p:txBody>
          <a:bodyPr/>
          <a:lstStyle/>
          <a:p>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502414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01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5" name="Rectangle 14">
            <a:extLst>
              <a:ext uri="{FF2B5EF4-FFF2-40B4-BE49-F238E27FC236}">
                <a16:creationId xmlns:a16="http://schemas.microsoft.com/office/drawing/2014/main" id="{F50D8318-46B8-E278-C8D6-1A87DA698655}"/>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2EBE5591-A402-DC37-017D-533D74E3EBD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934478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Rectangle 12">
            <a:extLst>
              <a:ext uri="{FF2B5EF4-FFF2-40B4-BE49-F238E27FC236}">
                <a16:creationId xmlns:a16="http://schemas.microsoft.com/office/drawing/2014/main" id="{2B0FCEAA-F033-4AFB-5178-4FE1741CFC2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C22C8D6F-52C2-460B-3A53-0E9F9475159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798172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21200" y="1302707"/>
            <a:ext cx="11412000" cy="4874256"/>
          </a:xfrm>
          <a:prstGeom prst="rect">
            <a:avLst/>
          </a:prstGeom>
        </p:spPr>
        <p:txBody>
          <a:bodyPr vert="eaVert"/>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985CFC6A-5183-02F6-8E78-5BFAEF406E3D}"/>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ECA14C0B-AC6A-32C4-9F6A-39222516148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946443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0948" y="432000"/>
            <a:ext cx="2419200" cy="5760000"/>
          </a:xfrm>
          <a:prstGeom prst="rect">
            <a:avLst/>
          </a:prstGeom>
        </p:spPr>
        <p:txBody>
          <a:bodyPr vert="eaVert" lIns="108000" tIns="108000" rIns="108000" bIns="108000"/>
          <a:lstStyle>
            <a:lvl1pPr>
              <a:defRPr sz="2800" b="1">
                <a:solidFill>
                  <a:schemeClr val="tx1"/>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712563" cy="5760000"/>
          </a:xfrm>
          <a:prstGeom prst="rect">
            <a:avLst/>
          </a:prstGeom>
        </p:spPr>
        <p:txBody>
          <a:bodyPr vert="eaVert" lIns="108000" tIns="72000" rIns="108000" bIns="108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2" name="Rectangle 11">
            <a:extLst>
              <a:ext uri="{FF2B5EF4-FFF2-40B4-BE49-F238E27FC236}">
                <a16:creationId xmlns:a16="http://schemas.microsoft.com/office/drawing/2014/main" id="{7BDA35CD-265E-FD99-B312-C944F0E7946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48BED17D-A071-62E5-FE71-518543CBB20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0230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gs>
            <a:gs pos="100000">
              <a:schemeClr val="accent1"/>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82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2"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946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6E0A8F2-1AEE-35F5-9838-2105722969E3}"/>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dirty="0"/>
              <a:t>Session Overview: </a:t>
            </a:r>
            <a:r>
              <a:rPr lang="en-US" sz="1800" dirty="0"/>
              <a:t>This presentation is the Vice President Education breakout session for the Round 2 Mid-Year Club Officer Training (COT). It is designed as a mid-term check-in to assess progress, tackle challenges, and strategize for a successful second half of the year. It is part of a larger training event that starts with General Session Part 1 for all club officers followed by the individual club officer breakout sessions (like this one) and ends with General Session Part 2 for all club officers.</a:t>
            </a:r>
          </a:p>
          <a:p>
            <a:pPr marL="0" indent="0">
              <a:lnSpc>
                <a:spcPct val="100000"/>
              </a:lnSpc>
              <a:spcBef>
                <a:spcPts val="0"/>
              </a:spcBef>
              <a:spcAft>
                <a:spcPts val="600"/>
              </a:spcAft>
              <a:buNone/>
            </a:pPr>
            <a:r>
              <a:rPr lang="en-US" sz="1800" b="1" dirty="0"/>
              <a:t>Facilitator Notes:  </a:t>
            </a:r>
            <a:r>
              <a:rPr lang="en-US" sz="1800" dirty="0"/>
              <a:t>Each slide contains detailed facilitator notes to guide your presentation. Review the facilitator notes thoroughly to prepare to train the session. Use the notes as a guide rather than a script that must be stated “word-for-word”. Adapt the language to your personal style. </a:t>
            </a:r>
          </a:p>
          <a:p>
            <a:pPr marL="0" indent="0">
              <a:lnSpc>
                <a:spcPct val="100000"/>
              </a:lnSpc>
              <a:spcBef>
                <a:spcPts val="0"/>
              </a:spcBef>
              <a:spcAft>
                <a:spcPts val="600"/>
              </a:spcAft>
              <a:buNone/>
            </a:pPr>
            <a:r>
              <a:rPr lang="en-US" sz="1800" b="1" dirty="0"/>
              <a:t>Timing:</a:t>
            </a:r>
            <a:r>
              <a:rPr lang="en-US" sz="1800" dirty="0"/>
              <a:t> The facilitator notes begin with the estimated time to present the individual slide and then the overall elapsed session time. We recommend 75 minutes for each individual club officer breakout session, but have included the estimated times for each slide and elapsed session times for a 60-minute session AND a 75-minute session.</a:t>
            </a:r>
          </a:p>
          <a:p>
            <a:pPr marL="0" indent="0">
              <a:lnSpc>
                <a:spcPct val="100000"/>
              </a:lnSpc>
              <a:spcBef>
                <a:spcPts val="0"/>
              </a:spcBef>
              <a:spcAft>
                <a:spcPts val="600"/>
              </a:spcAft>
              <a:buNone/>
            </a:pPr>
            <a:r>
              <a:rPr lang="en-US" sz="1800" b="1" dirty="0"/>
              <a:t>Practice for Proficiency:</a:t>
            </a:r>
            <a:r>
              <a:rPr lang="en-US" sz="1800" dirty="0"/>
              <a:t> This training includes questions and case studies that MUST be reviewed and practiced for training effectiveness. Please review the facilitator notes and practice delivering the presentation multiple times until you feel confident. Your familiarity with the content is key to an effective session.</a:t>
            </a:r>
          </a:p>
          <a:p>
            <a:pPr marL="0" indent="0">
              <a:lnSpc>
                <a:spcPct val="100000"/>
              </a:lnSpc>
              <a:spcBef>
                <a:spcPts val="0"/>
              </a:spcBef>
              <a:spcAft>
                <a:spcPts val="600"/>
              </a:spcAft>
              <a:buNone/>
            </a:pPr>
            <a:r>
              <a:rPr lang="en-US" sz="1800" b="1" dirty="0"/>
              <a:t>Action Cues:</a:t>
            </a:r>
            <a:r>
              <a:rPr lang="en-US" sz="1800" dirty="0"/>
              <a:t> Parentheses ( ) denote instructions for you, the facilitator, to </a:t>
            </a:r>
            <a:r>
              <a:rPr lang="en-US" sz="1800" i="1" dirty="0"/>
              <a:t>DO</a:t>
            </a:r>
            <a:r>
              <a:rPr lang="en-US" sz="1800" dirty="0"/>
              <a:t>—such as launching a poll, asking a question, or directing participants to a handout.</a:t>
            </a:r>
          </a:p>
          <a:p>
            <a:pPr marL="0" indent="0">
              <a:lnSpc>
                <a:spcPct val="100000"/>
              </a:lnSpc>
              <a:spcBef>
                <a:spcPts val="0"/>
              </a:spcBef>
              <a:buNone/>
            </a:pPr>
            <a:endParaRPr lang="en-US" sz="1600" dirty="0"/>
          </a:p>
        </p:txBody>
      </p:sp>
      <p:sp>
        <p:nvSpPr>
          <p:cNvPr id="5" name="Title 1">
            <a:extLst>
              <a:ext uri="{FF2B5EF4-FFF2-40B4-BE49-F238E27FC236}">
                <a16:creationId xmlns:a16="http://schemas.microsoft.com/office/drawing/2014/main" id="{B84E62E9-36A5-310C-0F6A-891B468C47F6}"/>
              </a:ext>
            </a:extLst>
          </p:cNvPr>
          <p:cNvSpPr>
            <a:spLocks noGrp="1"/>
          </p:cNvSpPr>
          <p:nvPr>
            <p:ph type="title"/>
          </p:nvPr>
        </p:nvSpPr>
        <p:spPr>
          <a:xfrm>
            <a:off x="277934" y="295773"/>
            <a:ext cx="11914066" cy="649224"/>
          </a:xfrm>
        </p:spPr>
        <p:txBody>
          <a:bodyPr>
            <a:normAutofit/>
          </a:bodyPr>
          <a:lstStyle/>
          <a:p>
            <a:r>
              <a:rPr lang="en-GB" dirty="0"/>
              <a:t>Facilitator Instructions (cont’d)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2994649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9738-DB49-3BF1-3AF4-0F19CD011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2B7A2-DF6E-B87D-A3C4-CDA40ED2BF03}"/>
              </a:ext>
            </a:extLst>
          </p:cNvPr>
          <p:cNvSpPr>
            <a:spLocks noGrp="1"/>
          </p:cNvSpPr>
          <p:nvPr>
            <p:ph type="title"/>
          </p:nvPr>
        </p:nvSpPr>
        <p:spPr>
          <a:xfrm>
            <a:off x="277934" y="295773"/>
            <a:ext cx="11914066" cy="649224"/>
          </a:xfrm>
        </p:spPr>
        <p:txBody>
          <a:bodyPr>
            <a:normAutofit/>
          </a:bodyPr>
          <a:lstStyle/>
          <a:p>
            <a:r>
              <a:rPr lang="en-GB" dirty="0"/>
              <a:t>Facilitator Instructions (cont’d) </a:t>
            </a:r>
            <a:r>
              <a:rPr lang="en-US" noProof="0" dirty="0">
                <a:solidFill>
                  <a:srgbClr val="FF0000"/>
                </a:solidFill>
              </a:rPr>
              <a:t>(not for presentation)</a:t>
            </a:r>
            <a:endParaRPr lang="en-GB" dirty="0">
              <a:solidFill>
                <a:srgbClr val="FF0000"/>
              </a:solidFill>
            </a:endParaRPr>
          </a:p>
        </p:txBody>
      </p:sp>
      <p:sp>
        <p:nvSpPr>
          <p:cNvPr id="6" name="Content Placeholder 2">
            <a:extLst>
              <a:ext uri="{FF2B5EF4-FFF2-40B4-BE49-F238E27FC236}">
                <a16:creationId xmlns:a16="http://schemas.microsoft.com/office/drawing/2014/main" id="{DC68C7A5-3030-7DDB-3B70-80BA91B86F09}"/>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2000" b="1" dirty="0"/>
              <a:t>Interaction: </a:t>
            </a:r>
            <a:r>
              <a:rPr lang="en-US" sz="2000" dirty="0"/>
              <a:t>Audience engagement is crucial for a successful training. Use the following methods based on meeting format.</a:t>
            </a:r>
          </a:p>
          <a:p>
            <a:pPr>
              <a:lnSpc>
                <a:spcPct val="100000"/>
              </a:lnSpc>
              <a:spcBef>
                <a:spcPts val="0"/>
              </a:spcBef>
              <a:spcAft>
                <a:spcPts val="600"/>
              </a:spcAft>
            </a:pPr>
            <a:r>
              <a:rPr lang="en-US" sz="2000" b="1" dirty="0"/>
              <a:t>Online:</a:t>
            </a:r>
            <a:r>
              <a:rPr lang="en-US" sz="2000" dirty="0"/>
              <a:t> Ask participants to enter their concise responses to questions in the chat. Coordinate with a Chat Master to share a small number of their responses verbally.</a:t>
            </a:r>
          </a:p>
          <a:p>
            <a:pPr>
              <a:lnSpc>
                <a:spcPct val="100000"/>
              </a:lnSpc>
              <a:spcBef>
                <a:spcPts val="0"/>
              </a:spcBef>
              <a:spcAft>
                <a:spcPts val="600"/>
              </a:spcAft>
            </a:pPr>
            <a:r>
              <a:rPr lang="en-US" sz="2000" b="1" dirty="0"/>
              <a:t>Onsite:</a:t>
            </a:r>
            <a:r>
              <a:rPr lang="en-US" sz="2000" dirty="0"/>
              <a:t> Ask a few participants to verbalize their responses succinctly in one sentence or less.</a:t>
            </a:r>
          </a:p>
          <a:p>
            <a:pPr>
              <a:lnSpc>
                <a:spcPct val="100000"/>
              </a:lnSpc>
              <a:spcBef>
                <a:spcPts val="0"/>
              </a:spcBef>
              <a:spcAft>
                <a:spcPts val="600"/>
              </a:spcAft>
            </a:pPr>
            <a:r>
              <a:rPr lang="en-US" sz="2000" b="1" dirty="0"/>
              <a:t>Hybrid:</a:t>
            </a:r>
            <a:r>
              <a:rPr lang="en-US" sz="2000" dirty="0"/>
              <a:t> Use both methods stated above to engage your in-person and online audiences.</a:t>
            </a:r>
          </a:p>
          <a:p>
            <a:pPr marL="0" indent="0">
              <a:lnSpc>
                <a:spcPct val="100000"/>
              </a:lnSpc>
              <a:spcBef>
                <a:spcPts val="0"/>
              </a:spcBef>
              <a:spcAft>
                <a:spcPts val="600"/>
              </a:spcAft>
              <a:buNone/>
            </a:pPr>
            <a:r>
              <a:rPr lang="en-US" sz="2000" b="1" dirty="0"/>
              <a:t>Technical Support (Zoom/Chat Masters): </a:t>
            </a:r>
            <a:r>
              <a:rPr lang="en-US" sz="2000" dirty="0"/>
              <a:t>For any online or hybrid training, sufficient District technical support is essential. To facilitate seamless interaction and manage the technical aspects of the session, please ensure at least one dedicated Zoom Master and one Chat Master are assigned to the main room, and as often as possible, assign technical support to each breakout room.</a:t>
            </a:r>
          </a:p>
          <a:p>
            <a:pPr marL="0" indent="0">
              <a:lnSpc>
                <a:spcPct val="100000"/>
              </a:lnSpc>
              <a:spcBef>
                <a:spcPts val="0"/>
              </a:spcBef>
              <a:spcAft>
                <a:spcPts val="600"/>
              </a:spcAft>
              <a:buNone/>
            </a:pPr>
            <a:r>
              <a:rPr lang="en-US" sz="2000" b="1" dirty="0"/>
              <a:t>Customizing the session</a:t>
            </a:r>
            <a:r>
              <a:rPr lang="en-US" sz="2000" dirty="0"/>
              <a:t>: This session includes several case studies. You can “</a:t>
            </a:r>
            <a:r>
              <a:rPr lang="en-US" sz="2000" b="1" dirty="0"/>
              <a:t>hide</a:t>
            </a:r>
            <a:r>
              <a:rPr lang="en-US" sz="2000" dirty="0"/>
              <a:t>” the slides with case studies you will </a:t>
            </a:r>
            <a:r>
              <a:rPr lang="en-US" sz="2000" b="1" dirty="0"/>
              <a:t>not</a:t>
            </a:r>
            <a:r>
              <a:rPr lang="en-US" sz="2000" dirty="0"/>
              <a:t> use. This session is planned for 75 minutes but you may adapt it to 60 minutes by using only one or two case studies.</a:t>
            </a:r>
            <a:endParaRPr lang="en-GB" sz="2000" dirty="0"/>
          </a:p>
          <a:p>
            <a:pPr marL="0" indent="0">
              <a:lnSpc>
                <a:spcPct val="100000"/>
              </a:lnSpc>
              <a:spcBef>
                <a:spcPts val="0"/>
              </a:spcBef>
              <a:buNone/>
            </a:pPr>
            <a:endParaRPr lang="en-US" sz="1600" dirty="0"/>
          </a:p>
        </p:txBody>
      </p:sp>
    </p:spTree>
    <p:extLst>
      <p:ext uri="{BB962C8B-B14F-4D97-AF65-F5344CB8AC3E}">
        <p14:creationId xmlns:p14="http://schemas.microsoft.com/office/powerpoint/2010/main" val="424038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FF1BA-1414-9C4C-0B9D-9C80414CC36E}"/>
              </a:ext>
            </a:extLst>
          </p:cNvPr>
          <p:cNvSpPr>
            <a:spLocks noGrp="1"/>
          </p:cNvSpPr>
          <p:nvPr>
            <p:ph type="ctrTitle"/>
          </p:nvPr>
        </p:nvSpPr>
        <p:spPr>
          <a:xfrm>
            <a:off x="1219200" y="1484415"/>
            <a:ext cx="9921765" cy="2025547"/>
          </a:xfrm>
        </p:spPr>
        <p:txBody>
          <a:bodyPr/>
          <a:lstStyle/>
          <a:p>
            <a:pPr algn="ctr"/>
            <a:r>
              <a:rPr lang="en-US" b="1" dirty="0"/>
              <a:t>Vice President Education (VPE) Training</a:t>
            </a:r>
          </a:p>
        </p:txBody>
      </p:sp>
      <p:sp>
        <p:nvSpPr>
          <p:cNvPr id="3" name="Subtitle 2">
            <a:extLst>
              <a:ext uri="{FF2B5EF4-FFF2-40B4-BE49-F238E27FC236}">
                <a16:creationId xmlns:a16="http://schemas.microsoft.com/office/drawing/2014/main" id="{5B6E00B0-1AB5-CAD0-5E20-E1E5ABF510D5}"/>
              </a:ext>
            </a:extLst>
          </p:cNvPr>
          <p:cNvSpPr>
            <a:spLocks noGrp="1"/>
          </p:cNvSpPr>
          <p:nvPr>
            <p:ph type="subTitle" idx="1"/>
          </p:nvPr>
        </p:nvSpPr>
        <p:spPr/>
        <p:txBody>
          <a:bodyPr/>
          <a:lstStyle/>
          <a:p>
            <a:pPr algn="ctr"/>
            <a:r>
              <a:rPr lang="en-US" b="1" dirty="0"/>
              <a:t>Round 2: Mid-Year Training</a:t>
            </a:r>
          </a:p>
        </p:txBody>
      </p:sp>
    </p:spTree>
    <p:extLst>
      <p:ext uri="{BB962C8B-B14F-4D97-AF65-F5344CB8AC3E}">
        <p14:creationId xmlns:p14="http://schemas.microsoft.com/office/powerpoint/2010/main" val="3697729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7984351-FAB4-2C18-E5DC-31877ED17AF6}"/>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0C24261-1F89-2EAB-8B55-B54266D4A9FF}"/>
              </a:ext>
            </a:extLst>
          </p:cNvPr>
          <p:cNvSpPr>
            <a:spLocks noGrp="1"/>
          </p:cNvSpPr>
          <p:nvPr>
            <p:ph type="title"/>
          </p:nvPr>
        </p:nvSpPr>
        <p:spPr>
          <a:xfrm>
            <a:off x="2141034" y="1469063"/>
            <a:ext cx="2364059" cy="720000"/>
          </a:xfrm>
        </p:spPr>
        <p:txBody>
          <a:bodyPr/>
          <a:lstStyle/>
          <a:p>
            <a:r>
              <a:rPr lang="en-US" sz="3600" dirty="0">
                <a:solidFill>
                  <a:schemeClr val="accent1"/>
                </a:solidFill>
              </a:rPr>
              <a:t>Agenda</a:t>
            </a:r>
          </a:p>
        </p:txBody>
      </p:sp>
      <p:sp>
        <p:nvSpPr>
          <p:cNvPr id="7" name="TextBox 6">
            <a:extLst>
              <a:ext uri="{FF2B5EF4-FFF2-40B4-BE49-F238E27FC236}">
                <a16:creationId xmlns:a16="http://schemas.microsoft.com/office/drawing/2014/main" id="{785CB1A5-E2A4-5C05-6AA3-A5DC95215E75}"/>
              </a:ext>
            </a:extLst>
          </p:cNvPr>
          <p:cNvSpPr txBox="1"/>
          <p:nvPr/>
        </p:nvSpPr>
        <p:spPr>
          <a:xfrm>
            <a:off x="6512313" y="1469063"/>
            <a:ext cx="4123163" cy="2677656"/>
          </a:xfrm>
          <a:prstGeom prst="rect">
            <a:avLst/>
          </a:prstGeom>
          <a:noFill/>
        </p:spPr>
        <p:txBody>
          <a:bodyPr wrap="square">
            <a:spAutoFit/>
          </a:bodyPr>
          <a:lstStyle/>
          <a:p>
            <a:pPr marL="0" marR="0">
              <a:buNone/>
            </a:pPr>
            <a:r>
              <a:rPr lang="en-GB" sz="2400" dirty="0">
                <a:solidFill>
                  <a:schemeClr val="accent1"/>
                </a:solidFill>
                <a:effectLst/>
                <a:latin typeface="+mn-lt"/>
              </a:rPr>
              <a:t>Refresher</a:t>
            </a:r>
          </a:p>
          <a:p>
            <a:pPr marL="0" marR="0">
              <a:buNone/>
            </a:pPr>
            <a:r>
              <a:rPr lang="en-GB" sz="2400" dirty="0">
                <a:solidFill>
                  <a:schemeClr val="accent1"/>
                </a:solidFill>
                <a:effectLst/>
                <a:latin typeface="+mn-lt"/>
              </a:rPr>
              <a:t>Where Are We Now?</a:t>
            </a:r>
          </a:p>
          <a:p>
            <a:pPr marL="0" marR="0">
              <a:buNone/>
            </a:pPr>
            <a:r>
              <a:rPr lang="en-GB" sz="2400" dirty="0">
                <a:solidFill>
                  <a:schemeClr val="accent1"/>
                </a:solidFill>
                <a:effectLst/>
                <a:latin typeface="+mn-lt"/>
              </a:rPr>
              <a:t>Where Are We Going?</a:t>
            </a:r>
          </a:p>
          <a:p>
            <a:pPr marL="0" marR="0">
              <a:buNone/>
            </a:pPr>
            <a:r>
              <a:rPr lang="en-GB" sz="2400" dirty="0">
                <a:solidFill>
                  <a:schemeClr val="accent1"/>
                </a:solidFill>
                <a:effectLst/>
                <a:latin typeface="+mn-lt"/>
              </a:rPr>
              <a:t>Case Studies</a:t>
            </a:r>
          </a:p>
          <a:p>
            <a:pPr marL="0" marR="0">
              <a:buNone/>
            </a:pPr>
            <a:r>
              <a:rPr lang="en-GB" sz="2400" dirty="0">
                <a:solidFill>
                  <a:schemeClr val="accent1"/>
                </a:solidFill>
                <a:effectLst/>
                <a:latin typeface="+mn-lt"/>
              </a:rPr>
              <a:t>Succession Planning</a:t>
            </a:r>
          </a:p>
          <a:p>
            <a:pPr marL="0" marR="0">
              <a:buNone/>
            </a:pPr>
            <a:r>
              <a:rPr lang="en-GB" sz="2400" dirty="0">
                <a:solidFill>
                  <a:schemeClr val="accent1"/>
                </a:solidFill>
                <a:effectLst/>
                <a:latin typeface="+mn-lt"/>
              </a:rPr>
              <a:t>Q&amp;A</a:t>
            </a:r>
          </a:p>
          <a:p>
            <a:pPr marL="0" marR="0">
              <a:buNone/>
            </a:pPr>
            <a:r>
              <a:rPr lang="en-GB" sz="2400" dirty="0">
                <a:solidFill>
                  <a:schemeClr val="accent1"/>
                </a:solidFill>
                <a:effectLst/>
                <a:latin typeface="+mn-lt"/>
              </a:rPr>
              <a:t>Next Steps </a:t>
            </a:r>
            <a:endParaRPr lang="en-GB" sz="2400" dirty="0">
              <a:solidFill>
                <a:schemeClr val="accent1"/>
              </a:solidFill>
              <a:effectLst/>
              <a:latin typeface="Helvetica Neue" panose="02000503000000020004" pitchFamily="2" charset="0"/>
            </a:endParaRPr>
          </a:p>
        </p:txBody>
      </p:sp>
    </p:spTree>
    <p:extLst>
      <p:ext uri="{BB962C8B-B14F-4D97-AF65-F5344CB8AC3E}">
        <p14:creationId xmlns:p14="http://schemas.microsoft.com/office/powerpoint/2010/main" val="3679083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7E94193-48F5-CADF-0C7C-45764C4B218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DA0C236-2AF1-26D3-2E31-6922B7330AB9}"/>
              </a:ext>
            </a:extLst>
          </p:cNvPr>
          <p:cNvSpPr>
            <a:spLocks noGrp="1"/>
          </p:cNvSpPr>
          <p:nvPr>
            <p:ph type="title"/>
          </p:nvPr>
        </p:nvSpPr>
        <p:spPr>
          <a:xfrm>
            <a:off x="5996458" y="4836731"/>
            <a:ext cx="4965190" cy="1051112"/>
          </a:xfrm>
        </p:spPr>
        <p:txBody>
          <a:bodyPr/>
          <a:lstStyle/>
          <a:p>
            <a:r>
              <a:rPr lang="en-US" sz="3600" dirty="0">
                <a:solidFill>
                  <a:schemeClr val="accent4"/>
                </a:solidFill>
              </a:rPr>
              <a:t>What you will learn…</a:t>
            </a:r>
          </a:p>
        </p:txBody>
      </p:sp>
    </p:spTree>
    <p:extLst>
      <p:ext uri="{BB962C8B-B14F-4D97-AF65-F5344CB8AC3E}">
        <p14:creationId xmlns:p14="http://schemas.microsoft.com/office/powerpoint/2010/main" val="2659957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53B392C-EA8D-8B90-FB15-9D327D9DDE00}"/>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AB8DBCF-BB0F-5B07-7B5D-49396DA8CF9B}"/>
              </a:ext>
            </a:extLst>
          </p:cNvPr>
          <p:cNvSpPr>
            <a:spLocks noGrp="1"/>
          </p:cNvSpPr>
          <p:nvPr>
            <p:ph type="title"/>
          </p:nvPr>
        </p:nvSpPr>
        <p:spPr>
          <a:xfrm>
            <a:off x="4549697" y="3069000"/>
            <a:ext cx="4839630" cy="720000"/>
          </a:xfrm>
        </p:spPr>
        <p:txBody>
          <a:bodyPr/>
          <a:lstStyle/>
          <a:p>
            <a:pPr>
              <a:lnSpc>
                <a:spcPct val="100000"/>
              </a:lnSpc>
            </a:pPr>
            <a:r>
              <a:rPr lang="en-US" sz="3600" dirty="0">
                <a:solidFill>
                  <a:schemeClr val="accent1"/>
                </a:solidFill>
              </a:rPr>
              <a:t>Vice President Education Refresher</a:t>
            </a:r>
          </a:p>
        </p:txBody>
      </p:sp>
    </p:spTree>
    <p:extLst>
      <p:ext uri="{BB962C8B-B14F-4D97-AF65-F5344CB8AC3E}">
        <p14:creationId xmlns:p14="http://schemas.microsoft.com/office/powerpoint/2010/main" val="570894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44340-D993-ED6B-065A-C75AD5084668}"/>
              </a:ext>
            </a:extLst>
          </p:cNvPr>
          <p:cNvSpPr>
            <a:spLocks noGrp="1"/>
          </p:cNvSpPr>
          <p:nvPr>
            <p:ph type="title"/>
          </p:nvPr>
        </p:nvSpPr>
        <p:spPr/>
        <p:txBody>
          <a:bodyPr/>
          <a:lstStyle/>
          <a:p>
            <a:r>
              <a:rPr lang="en-US" sz="3600" dirty="0"/>
              <a:t>Club Success Cycle</a:t>
            </a:r>
          </a:p>
        </p:txBody>
      </p:sp>
      <p:sp>
        <p:nvSpPr>
          <p:cNvPr id="3" name="Content Placeholder 2">
            <a:extLst>
              <a:ext uri="{FF2B5EF4-FFF2-40B4-BE49-F238E27FC236}">
                <a16:creationId xmlns:a16="http://schemas.microsoft.com/office/drawing/2014/main" id="{1030CA5B-2E2B-8F35-965C-F873A704534C}"/>
              </a:ext>
            </a:extLst>
          </p:cNvPr>
          <p:cNvSpPr>
            <a:spLocks noGrp="1"/>
          </p:cNvSpPr>
          <p:nvPr>
            <p:ph idx="1"/>
          </p:nvPr>
        </p:nvSpPr>
        <p:spPr/>
        <p:txBody>
          <a:bodyPr/>
          <a:lstStyle/>
          <a:p>
            <a:pPr>
              <a:buClr>
                <a:srgbClr val="0073C8"/>
              </a:buClr>
            </a:pPr>
            <a:r>
              <a:rPr lang="en-US" b="1" dirty="0">
                <a:solidFill>
                  <a:srgbClr val="0073C8"/>
                </a:solidFill>
              </a:rPr>
              <a:t>Vice President Public Relations</a:t>
            </a:r>
          </a:p>
          <a:p>
            <a:r>
              <a:rPr lang="en-US" b="1" dirty="0"/>
              <a:t>Sergeant at Arms</a:t>
            </a:r>
          </a:p>
          <a:p>
            <a:pPr>
              <a:buClr>
                <a:srgbClr val="02B752"/>
              </a:buClr>
            </a:pPr>
            <a:r>
              <a:rPr lang="en-US" b="1" dirty="0">
                <a:solidFill>
                  <a:srgbClr val="02B752"/>
                </a:solidFill>
              </a:rPr>
              <a:t>Vice President Membership</a:t>
            </a:r>
          </a:p>
          <a:p>
            <a:pPr>
              <a:buClr>
                <a:srgbClr val="FFC700"/>
              </a:buClr>
            </a:pPr>
            <a:r>
              <a:rPr lang="en-US" b="1" dirty="0">
                <a:solidFill>
                  <a:srgbClr val="FFC700"/>
                </a:solidFill>
              </a:rPr>
              <a:t>Vice President Education</a:t>
            </a:r>
          </a:p>
          <a:p>
            <a:pPr lvl="0">
              <a:buClr>
                <a:srgbClr val="C70100"/>
              </a:buClr>
              <a:defRPr/>
            </a:pPr>
            <a:r>
              <a:rPr lang="en-GB" b="1" dirty="0">
                <a:solidFill>
                  <a:srgbClr val="C70100"/>
                </a:solidFill>
              </a:rPr>
              <a:t>President</a:t>
            </a:r>
            <a:endParaRPr lang="en-GB" dirty="0">
              <a:solidFill>
                <a:srgbClr val="C70100"/>
              </a:solidFill>
            </a:endParaRPr>
          </a:p>
          <a:p>
            <a:pPr lvl="0">
              <a:buClr>
                <a:srgbClr val="772432"/>
              </a:buClr>
              <a:defRPr/>
            </a:pPr>
            <a:r>
              <a:rPr lang="en-GB" b="1" dirty="0">
                <a:solidFill>
                  <a:srgbClr val="000000"/>
                </a:solidFill>
              </a:rPr>
              <a:t>Secretary</a:t>
            </a:r>
            <a:endParaRPr lang="en-GB" dirty="0">
              <a:solidFill>
                <a:srgbClr val="000000"/>
              </a:solidFill>
            </a:endParaRPr>
          </a:p>
          <a:p>
            <a:pPr lvl="0">
              <a:buClr>
                <a:srgbClr val="772432"/>
              </a:buClr>
              <a:defRPr/>
            </a:pPr>
            <a:r>
              <a:rPr lang="en-GB" b="1" dirty="0">
                <a:solidFill>
                  <a:srgbClr val="000000"/>
                </a:solidFill>
              </a:rPr>
              <a:t>Treasurer</a:t>
            </a:r>
            <a:endParaRPr lang="en-GB" dirty="0">
              <a:solidFill>
                <a:srgbClr val="000000"/>
              </a:solidFill>
            </a:endParaRPr>
          </a:p>
          <a:p>
            <a:pPr lvl="0">
              <a:buClr>
                <a:srgbClr val="FF6AFF"/>
              </a:buClr>
              <a:defRPr/>
            </a:pPr>
            <a:r>
              <a:rPr lang="en-GB" b="1" dirty="0">
                <a:solidFill>
                  <a:srgbClr val="FF6AFF"/>
                </a:solidFill>
              </a:rPr>
              <a:t>Advocate - All Members</a:t>
            </a:r>
            <a:endParaRPr lang="en-GB" dirty="0">
              <a:solidFill>
                <a:srgbClr val="FF6AFF"/>
              </a:solidFill>
            </a:endParaRPr>
          </a:p>
          <a:p>
            <a:pPr marL="0" indent="0">
              <a:buNone/>
            </a:pPr>
            <a:endParaRPr lang="en-US" dirty="0"/>
          </a:p>
        </p:txBody>
      </p:sp>
      <p:grpSp>
        <p:nvGrpSpPr>
          <p:cNvPr id="4" name="Group 3">
            <a:extLst>
              <a:ext uri="{FF2B5EF4-FFF2-40B4-BE49-F238E27FC236}">
                <a16:creationId xmlns:a16="http://schemas.microsoft.com/office/drawing/2014/main" id="{9F3E6D79-BAEB-CF49-3806-1EAD4150DFF2}"/>
              </a:ext>
            </a:extLst>
          </p:cNvPr>
          <p:cNvGrpSpPr/>
          <p:nvPr/>
        </p:nvGrpSpPr>
        <p:grpSpPr>
          <a:xfrm>
            <a:off x="5393337" y="241906"/>
            <a:ext cx="6450663" cy="5935694"/>
            <a:chOff x="5276796" y="191152"/>
            <a:chExt cx="6450663" cy="6371075"/>
          </a:xfrm>
        </p:grpSpPr>
        <p:sp>
          <p:nvSpPr>
            <p:cNvPr id="5" name="Freeform: Shape 5">
              <a:extLst>
                <a:ext uri="{FF2B5EF4-FFF2-40B4-BE49-F238E27FC236}">
                  <a16:creationId xmlns:a16="http://schemas.microsoft.com/office/drawing/2014/main" id="{09C486C0-A402-FB76-E4D6-33D9D7B4C0BD}"/>
                </a:ext>
              </a:extLst>
            </p:cNvPr>
            <p:cNvSpPr/>
            <p:nvPr/>
          </p:nvSpPr>
          <p:spPr>
            <a:xfrm>
              <a:off x="7896127" y="19115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Guest Interest</a:t>
              </a:r>
            </a:p>
          </p:txBody>
        </p:sp>
        <p:sp>
          <p:nvSpPr>
            <p:cNvPr id="6" name="Freeform: Shape 6">
              <a:extLst>
                <a:ext uri="{FF2B5EF4-FFF2-40B4-BE49-F238E27FC236}">
                  <a16:creationId xmlns:a16="http://schemas.microsoft.com/office/drawing/2014/main" id="{C68A154E-4C09-4EEE-CFFC-E7282A87C2F1}"/>
                </a:ext>
              </a:extLst>
            </p:cNvPr>
            <p:cNvSpPr/>
            <p:nvPr/>
          </p:nvSpPr>
          <p:spPr>
            <a:xfrm rot="1200000">
              <a:off x="9187437" y="900642"/>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 name="Freeform: Shape 7">
              <a:extLst>
                <a:ext uri="{FF2B5EF4-FFF2-40B4-BE49-F238E27FC236}">
                  <a16:creationId xmlns:a16="http://schemas.microsoft.com/office/drawing/2014/main" id="{2A16469E-D641-44B3-6E71-8CE346AEFEAD}"/>
                </a:ext>
              </a:extLst>
            </p:cNvPr>
            <p:cNvSpPr/>
            <p:nvPr/>
          </p:nvSpPr>
          <p:spPr>
            <a:xfrm>
              <a:off x="9605774"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Research</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8" name="Freeform: Shape 8">
              <a:extLst>
                <a:ext uri="{FF2B5EF4-FFF2-40B4-BE49-F238E27FC236}">
                  <a16:creationId xmlns:a16="http://schemas.microsoft.com/office/drawing/2014/main" id="{5D891605-6580-7C61-BD3A-A3838535286D}"/>
                </a:ext>
              </a:extLst>
            </p:cNvPr>
            <p:cNvSpPr/>
            <p:nvPr/>
          </p:nvSpPr>
          <p:spPr>
            <a:xfrm rot="3600000">
              <a:off x="10501108" y="199480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2" rIns="104294"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Freeform: Shape 9">
              <a:extLst>
                <a:ext uri="{FF2B5EF4-FFF2-40B4-BE49-F238E27FC236}">
                  <a16:creationId xmlns:a16="http://schemas.microsoft.com/office/drawing/2014/main" id="{3351043E-7D65-5ECA-5D4E-B747321E517F}"/>
                </a:ext>
              </a:extLst>
            </p:cNvPr>
            <p:cNvSpPr/>
            <p:nvPr/>
          </p:nvSpPr>
          <p:spPr>
            <a:xfrm>
              <a:off x="10515459"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0070C0"/>
                </a:gs>
                <a:gs pos="50000">
                  <a:srgbClr val="0070C0">
                    <a:shade val="67500"/>
                    <a:satMod val="115000"/>
                  </a:srgbClr>
                </a:gs>
                <a:gs pos="100000">
                  <a:srgbClr val="00B050"/>
                </a:gs>
              </a:gsLst>
              <a:lin ang="54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Meeting</a:t>
              </a:r>
            </a:p>
          </p:txBody>
        </p:sp>
        <p:sp>
          <p:nvSpPr>
            <p:cNvPr id="10" name="Freeform: Shape 10">
              <a:extLst>
                <a:ext uri="{FF2B5EF4-FFF2-40B4-BE49-F238E27FC236}">
                  <a16:creationId xmlns:a16="http://schemas.microsoft.com/office/drawing/2014/main" id="{129B64E1-ED07-6E0D-7071-DCB1B2292F7B}"/>
                </a:ext>
              </a:extLst>
            </p:cNvPr>
            <p:cNvSpPr/>
            <p:nvPr/>
          </p:nvSpPr>
          <p:spPr>
            <a:xfrm rot="16800000">
              <a:off x="10804123" y="3677398"/>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Freeform: Shape 11">
              <a:extLst>
                <a:ext uri="{FF2B5EF4-FFF2-40B4-BE49-F238E27FC236}">
                  <a16:creationId xmlns:a16="http://schemas.microsoft.com/office/drawing/2014/main" id="{74E1EC6E-F89C-CBA5-4346-8471AB15904D}"/>
                </a:ext>
              </a:extLst>
            </p:cNvPr>
            <p:cNvSpPr/>
            <p:nvPr/>
          </p:nvSpPr>
          <p:spPr>
            <a:xfrm>
              <a:off x="10199528"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Member-ship</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2" name="Freeform: Shape 12">
              <a:extLst>
                <a:ext uri="{FF2B5EF4-FFF2-40B4-BE49-F238E27FC236}">
                  <a16:creationId xmlns:a16="http://schemas.microsoft.com/office/drawing/2014/main" id="{BE84B532-B816-D096-8F59-EE90BB499089}"/>
                </a:ext>
              </a:extLst>
            </p:cNvPr>
            <p:cNvSpPr/>
            <p:nvPr/>
          </p:nvSpPr>
          <p:spPr>
            <a:xfrm rot="19200000">
              <a:off x="9954697" y="5161111"/>
              <a:ext cx="321906"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Freeform: Shape 13">
              <a:extLst>
                <a:ext uri="{FF2B5EF4-FFF2-40B4-BE49-F238E27FC236}">
                  <a16:creationId xmlns:a16="http://schemas.microsoft.com/office/drawing/2014/main" id="{CF0EE00D-F412-65E0-5FF4-193329A8CA0F}"/>
                </a:ext>
              </a:extLst>
            </p:cNvPr>
            <p:cNvSpPr/>
            <p:nvPr/>
          </p:nvSpPr>
          <p:spPr>
            <a:xfrm>
              <a:off x="8805812"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Orientation</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4" name="Freeform: Shape 14">
              <a:extLst>
                <a:ext uri="{FF2B5EF4-FFF2-40B4-BE49-F238E27FC236}">
                  <a16:creationId xmlns:a16="http://schemas.microsoft.com/office/drawing/2014/main" id="{065FAE72-F265-CD03-AD24-7A74459DF457}"/>
                </a:ext>
              </a:extLst>
            </p:cNvPr>
            <p:cNvSpPr/>
            <p:nvPr/>
          </p:nvSpPr>
          <p:spPr>
            <a:xfrm>
              <a:off x="8350285" y="5751701"/>
              <a:ext cx="321905"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5" tIns="88354"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5" name="Freeform: Shape 15">
              <a:extLst>
                <a:ext uri="{FF2B5EF4-FFF2-40B4-BE49-F238E27FC236}">
                  <a16:creationId xmlns:a16="http://schemas.microsoft.com/office/drawing/2014/main" id="{CC5C9B75-CAB3-1539-E3C9-D0CD2ACB5B9B}"/>
                </a:ext>
              </a:extLst>
            </p:cNvPr>
            <p:cNvSpPr/>
            <p:nvPr/>
          </p:nvSpPr>
          <p:spPr>
            <a:xfrm>
              <a:off x="6986443"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FFC000"/>
                </a:gs>
                <a:gs pos="100000">
                  <a:srgbClr val="00B050">
                    <a:shade val="100000"/>
                    <a:satMod val="115000"/>
                  </a:srgbClr>
                </a:gs>
              </a:gsLst>
              <a:lin ang="27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Mentoring</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6" name="Freeform: Shape 16">
              <a:extLst>
                <a:ext uri="{FF2B5EF4-FFF2-40B4-BE49-F238E27FC236}">
                  <a16:creationId xmlns:a16="http://schemas.microsoft.com/office/drawing/2014/main" id="{3ECB696D-8A3C-AE62-C120-D4A43DBC3917}"/>
                </a:ext>
              </a:extLst>
            </p:cNvPr>
            <p:cNvSpPr/>
            <p:nvPr/>
          </p:nvSpPr>
          <p:spPr>
            <a:xfrm rot="2400000">
              <a:off x="6741611" y="5172824"/>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6" tIns="88352"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7" name="Freeform: Shape 17">
              <a:extLst>
                <a:ext uri="{FF2B5EF4-FFF2-40B4-BE49-F238E27FC236}">
                  <a16:creationId xmlns:a16="http://schemas.microsoft.com/office/drawing/2014/main" id="{936129B3-9CDF-4EEC-0DAC-E11A3758BC27}"/>
                </a:ext>
              </a:extLst>
            </p:cNvPr>
            <p:cNvSpPr/>
            <p:nvPr/>
          </p:nvSpPr>
          <p:spPr>
            <a:xfrm>
              <a:off x="5592727"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C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Pathways</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8" name="Freeform: Shape 18">
              <a:extLst>
                <a:ext uri="{FF2B5EF4-FFF2-40B4-BE49-F238E27FC236}">
                  <a16:creationId xmlns:a16="http://schemas.microsoft.com/office/drawing/2014/main" id="{8C88ADE4-D18C-900E-D9BF-C95F951F2E54}"/>
                </a:ext>
              </a:extLst>
            </p:cNvPr>
            <p:cNvSpPr/>
            <p:nvPr/>
          </p:nvSpPr>
          <p:spPr>
            <a:xfrm rot="4800000">
              <a:off x="5881391" y="3695343"/>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2"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9" name="Freeform: Shape 19">
              <a:extLst>
                <a:ext uri="{FF2B5EF4-FFF2-40B4-BE49-F238E27FC236}">
                  <a16:creationId xmlns:a16="http://schemas.microsoft.com/office/drawing/2014/main" id="{15A67E1D-DC61-EBF0-D1C4-E94252E66533}"/>
                </a:ext>
              </a:extLst>
            </p:cNvPr>
            <p:cNvSpPr/>
            <p:nvPr/>
          </p:nvSpPr>
          <p:spPr>
            <a:xfrm>
              <a:off x="5276796"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rotWithShape="0">
              <a:gsLst>
                <a:gs pos="0">
                  <a:srgbClr val="FFC000"/>
                </a:gs>
                <a:gs pos="100000">
                  <a:srgbClr val="C00000"/>
                </a:gs>
              </a:gsLst>
              <a:lin ang="18900000" scaled="0"/>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Engage-ment</a:t>
              </a:r>
            </a:p>
          </p:txBody>
        </p:sp>
        <p:sp>
          <p:nvSpPr>
            <p:cNvPr id="20" name="Freeform: Shape 20">
              <a:extLst>
                <a:ext uri="{FF2B5EF4-FFF2-40B4-BE49-F238E27FC236}">
                  <a16:creationId xmlns:a16="http://schemas.microsoft.com/office/drawing/2014/main" id="{51CEBC3B-D347-1270-1B03-1000A21A7022}"/>
                </a:ext>
              </a:extLst>
            </p:cNvPr>
            <p:cNvSpPr/>
            <p:nvPr/>
          </p:nvSpPr>
          <p:spPr>
            <a:xfrm rot="18000000">
              <a:off x="6172131" y="201058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1" name="Freeform: Shape 21">
              <a:extLst>
                <a:ext uri="{FF2B5EF4-FFF2-40B4-BE49-F238E27FC236}">
                  <a16:creationId xmlns:a16="http://schemas.microsoft.com/office/drawing/2014/main" id="{97A4206A-DCB9-BD34-D2AF-65132EB18BFC}"/>
                </a:ext>
              </a:extLst>
            </p:cNvPr>
            <p:cNvSpPr/>
            <p:nvPr/>
          </p:nvSpPr>
          <p:spPr>
            <a:xfrm>
              <a:off x="6186481"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C00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Leadership</a:t>
              </a:r>
            </a:p>
          </p:txBody>
        </p:sp>
        <p:sp>
          <p:nvSpPr>
            <p:cNvPr id="22" name="Freeform: Shape 23">
              <a:extLst>
                <a:ext uri="{FF2B5EF4-FFF2-40B4-BE49-F238E27FC236}">
                  <a16:creationId xmlns:a16="http://schemas.microsoft.com/office/drawing/2014/main" id="{EDBFA903-4AA4-8684-0F0C-47810D7A8CF0}"/>
                </a:ext>
              </a:extLst>
            </p:cNvPr>
            <p:cNvSpPr/>
            <p:nvPr/>
          </p:nvSpPr>
          <p:spPr>
            <a:xfrm>
              <a:off x="7861941" y="2668800"/>
              <a:ext cx="1482956" cy="15204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66FF"/>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Advocate</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grpSp>
    </p:spTree>
    <p:extLst>
      <p:ext uri="{BB962C8B-B14F-4D97-AF65-F5344CB8AC3E}">
        <p14:creationId xmlns:p14="http://schemas.microsoft.com/office/powerpoint/2010/main" val="1887692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FD2747B-1256-E546-18E5-640512B0805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1498449-E448-E344-2D4C-7786020C192D}"/>
              </a:ext>
            </a:extLst>
          </p:cNvPr>
          <p:cNvSpPr>
            <a:spLocks noGrp="1"/>
          </p:cNvSpPr>
          <p:nvPr>
            <p:ph type="title"/>
          </p:nvPr>
        </p:nvSpPr>
        <p:spPr>
          <a:xfrm>
            <a:off x="432000" y="432000"/>
            <a:ext cx="5801532" cy="1162624"/>
          </a:xfrm>
        </p:spPr>
        <p:txBody>
          <a:bodyPr/>
          <a:lstStyle/>
          <a:p>
            <a:pPr>
              <a:lnSpc>
                <a:spcPct val="100000"/>
              </a:lnSpc>
            </a:pPr>
            <a:r>
              <a:rPr lang="en-US" sz="3600" dirty="0">
                <a:solidFill>
                  <a:schemeClr val="accent4"/>
                </a:solidFill>
              </a:rPr>
              <a:t>Vice President Education</a:t>
            </a:r>
            <a:br>
              <a:rPr lang="en-US" sz="3600" dirty="0">
                <a:solidFill>
                  <a:schemeClr val="accent4"/>
                </a:solidFill>
              </a:rPr>
            </a:br>
            <a:r>
              <a:rPr lang="en-US" sz="3600" dirty="0">
                <a:solidFill>
                  <a:schemeClr val="accent4"/>
                </a:solidFill>
              </a:rPr>
              <a:t>Transferable Skills</a:t>
            </a:r>
          </a:p>
        </p:txBody>
      </p:sp>
      <p:sp>
        <p:nvSpPr>
          <p:cNvPr id="7" name="TextBox 6">
            <a:extLst>
              <a:ext uri="{FF2B5EF4-FFF2-40B4-BE49-F238E27FC236}">
                <a16:creationId xmlns:a16="http://schemas.microsoft.com/office/drawing/2014/main" id="{514AF227-E7B5-5C67-8966-1586B71ED457}"/>
              </a:ext>
            </a:extLst>
          </p:cNvPr>
          <p:cNvSpPr txBox="1"/>
          <p:nvPr/>
        </p:nvSpPr>
        <p:spPr>
          <a:xfrm>
            <a:off x="6807820" y="2602488"/>
            <a:ext cx="4689087" cy="3245468"/>
          </a:xfrm>
          <a:prstGeom prst="rect">
            <a:avLst/>
          </a:prstGeom>
          <a:solidFill>
            <a:schemeClr val="tx1">
              <a:alpha val="39891"/>
            </a:schemeClr>
          </a:solidFill>
        </p:spPr>
        <p:txBody>
          <a:bodyPr wrap="square" lIns="144000" tIns="144000" rIns="144000" bIns="144000">
            <a:spAutoFit/>
          </a:bodyPr>
          <a:lstStyle/>
          <a:p>
            <a:pPr marL="342900" marR="0" indent="-342900">
              <a:buFont typeface="Wingdings" pitchFamily="2" charset="2"/>
              <a:buChar char="§"/>
            </a:pPr>
            <a:r>
              <a:rPr lang="en-GB" sz="2400" dirty="0">
                <a:solidFill>
                  <a:schemeClr val="bg1"/>
                </a:solidFill>
                <a:effectLst/>
                <a:latin typeface="+mn-lt"/>
              </a:rPr>
              <a:t>Strategic planning</a:t>
            </a:r>
          </a:p>
          <a:p>
            <a:pPr marL="342900" marR="0" indent="-342900">
              <a:buFont typeface="Wingdings" pitchFamily="2" charset="2"/>
              <a:buChar char="§"/>
            </a:pPr>
            <a:r>
              <a:rPr lang="en-GB" sz="2400" dirty="0">
                <a:solidFill>
                  <a:schemeClr val="bg1"/>
                </a:solidFill>
                <a:effectLst/>
                <a:latin typeface="+mn-lt"/>
              </a:rPr>
              <a:t>Relationship building</a:t>
            </a:r>
          </a:p>
          <a:p>
            <a:pPr marL="342900" marR="0" indent="-342900">
              <a:buFont typeface="Wingdings" pitchFamily="2" charset="2"/>
              <a:buChar char="§"/>
            </a:pPr>
            <a:r>
              <a:rPr lang="en-GB" sz="2400" dirty="0">
                <a:solidFill>
                  <a:schemeClr val="bg1"/>
                </a:solidFill>
                <a:effectLst/>
                <a:latin typeface="+mn-lt"/>
              </a:rPr>
              <a:t>Motivational techniques</a:t>
            </a:r>
          </a:p>
          <a:p>
            <a:pPr marL="342900" marR="0" indent="-342900">
              <a:buFont typeface="Wingdings" pitchFamily="2" charset="2"/>
              <a:buChar char="§"/>
            </a:pPr>
            <a:r>
              <a:rPr lang="en-GB" sz="2400" dirty="0">
                <a:solidFill>
                  <a:schemeClr val="bg1"/>
                </a:solidFill>
                <a:effectLst/>
                <a:latin typeface="+mn-lt"/>
              </a:rPr>
              <a:t>Process and compliance</a:t>
            </a:r>
          </a:p>
          <a:p>
            <a:pPr marL="342900" marR="0" indent="-342900">
              <a:buFont typeface="Wingdings" pitchFamily="2" charset="2"/>
              <a:buChar char="§"/>
            </a:pPr>
            <a:r>
              <a:rPr lang="en-GB" sz="2400" dirty="0">
                <a:solidFill>
                  <a:schemeClr val="bg1"/>
                </a:solidFill>
                <a:effectLst/>
                <a:latin typeface="+mn-lt"/>
              </a:rPr>
              <a:t>Mentoring and coaching</a:t>
            </a:r>
          </a:p>
          <a:p>
            <a:pPr marL="342900" marR="0" indent="-342900">
              <a:buFont typeface="Wingdings" pitchFamily="2" charset="2"/>
              <a:buChar char="§"/>
            </a:pPr>
            <a:r>
              <a:rPr lang="en-GB" sz="2400" dirty="0">
                <a:solidFill>
                  <a:schemeClr val="bg1"/>
                </a:solidFill>
                <a:effectLst/>
                <a:latin typeface="+mn-lt"/>
              </a:rPr>
              <a:t>Interpersonal communication</a:t>
            </a:r>
          </a:p>
          <a:p>
            <a:pPr marL="342900" marR="0" indent="-342900">
              <a:buFont typeface="Wingdings" pitchFamily="2" charset="2"/>
              <a:buChar char="§"/>
            </a:pPr>
            <a:r>
              <a:rPr lang="en-GB" sz="2400" dirty="0">
                <a:solidFill>
                  <a:schemeClr val="bg1"/>
                </a:solidFill>
                <a:effectLst/>
                <a:latin typeface="+mn-lt"/>
              </a:rPr>
              <a:t>Technology expertise</a:t>
            </a:r>
          </a:p>
          <a:p>
            <a:pPr marL="342900" marR="0" indent="-342900">
              <a:buFont typeface="Wingdings" pitchFamily="2" charset="2"/>
              <a:buChar char="§"/>
            </a:pPr>
            <a:r>
              <a:rPr lang="en-GB" sz="2400" dirty="0">
                <a:solidFill>
                  <a:schemeClr val="bg1"/>
                </a:solidFill>
                <a:effectLst/>
                <a:latin typeface="+mn-lt"/>
              </a:rPr>
              <a:t>Succession planning</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2349384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D6EEB2B-47CC-FFEB-6736-8ED1DBF4F39D}"/>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454A057D-EE57-F2E6-EECA-E075F74A16B8}"/>
              </a:ext>
            </a:extLst>
          </p:cNvPr>
          <p:cNvSpPr>
            <a:spLocks noGrp="1"/>
          </p:cNvSpPr>
          <p:nvPr>
            <p:ph type="title"/>
          </p:nvPr>
        </p:nvSpPr>
        <p:spPr>
          <a:xfrm>
            <a:off x="432000" y="431999"/>
            <a:ext cx="5232820" cy="894995"/>
          </a:xfrm>
        </p:spPr>
        <p:txBody>
          <a:bodyPr/>
          <a:lstStyle/>
          <a:p>
            <a:pPr>
              <a:lnSpc>
                <a:spcPct val="100000"/>
              </a:lnSpc>
            </a:pPr>
            <a:r>
              <a:rPr lang="en-GB" sz="3600" dirty="0">
                <a:solidFill>
                  <a:schemeClr val="accent4"/>
                </a:solidFill>
              </a:rPr>
              <a:t>Tools &amp; Techniques that Work </a:t>
            </a:r>
            <a:endParaRPr lang="en-US" sz="3600" dirty="0">
              <a:solidFill>
                <a:schemeClr val="accent4"/>
              </a:solidFill>
            </a:endParaRPr>
          </a:p>
        </p:txBody>
      </p:sp>
      <p:sp>
        <p:nvSpPr>
          <p:cNvPr id="4" name="TextBox 3">
            <a:extLst>
              <a:ext uri="{FF2B5EF4-FFF2-40B4-BE49-F238E27FC236}">
                <a16:creationId xmlns:a16="http://schemas.microsoft.com/office/drawing/2014/main" id="{294FFE29-A511-C02F-E6F5-9E01BFB164E4}"/>
              </a:ext>
            </a:extLst>
          </p:cNvPr>
          <p:cNvSpPr txBox="1"/>
          <p:nvPr/>
        </p:nvSpPr>
        <p:spPr>
          <a:xfrm>
            <a:off x="432000" y="3046260"/>
            <a:ext cx="6099716" cy="1354217"/>
          </a:xfrm>
          <a:prstGeom prst="rect">
            <a:avLst/>
          </a:prstGeom>
          <a:noFill/>
        </p:spPr>
        <p:txBody>
          <a:bodyPr wrap="square">
            <a:spAutoFit/>
          </a:bodyPr>
          <a:lstStyle/>
          <a:p>
            <a:pPr marL="342900" marR="0" indent="-342900">
              <a:spcBef>
                <a:spcPts val="600"/>
              </a:spcBef>
              <a:buFont typeface="Wingdings" pitchFamily="2" charset="2"/>
              <a:buChar char="§"/>
            </a:pPr>
            <a:r>
              <a:rPr lang="en-GB" sz="2400" dirty="0">
                <a:solidFill>
                  <a:schemeClr val="bg1"/>
                </a:solidFill>
                <a:effectLst/>
                <a:latin typeface="+mn-lt"/>
              </a:rPr>
              <a:t>Meeting Management</a:t>
            </a:r>
          </a:p>
          <a:p>
            <a:pPr marL="342900" marR="0" indent="-342900">
              <a:spcBef>
                <a:spcPts val="600"/>
              </a:spcBef>
              <a:buFont typeface="Wingdings" pitchFamily="2" charset="2"/>
              <a:buChar char="§"/>
            </a:pPr>
            <a:r>
              <a:rPr lang="en-GB" sz="2400" dirty="0">
                <a:solidFill>
                  <a:schemeClr val="bg1"/>
                </a:solidFill>
                <a:effectLst/>
                <a:latin typeface="+mn-lt"/>
              </a:rPr>
              <a:t>Pathways &amp; Base Camp</a:t>
            </a:r>
          </a:p>
          <a:p>
            <a:pPr marL="342900" marR="0" indent="-342900">
              <a:spcBef>
                <a:spcPts val="600"/>
              </a:spcBef>
              <a:buFont typeface="Wingdings" pitchFamily="2" charset="2"/>
              <a:buChar char="§"/>
            </a:pPr>
            <a:r>
              <a:rPr lang="en-GB" sz="2400" dirty="0">
                <a:solidFill>
                  <a:schemeClr val="bg1"/>
                </a:solidFill>
                <a:effectLst/>
                <a:latin typeface="+mn-lt"/>
              </a:rPr>
              <a:t>Mentoring &amp; Engagement</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46167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23B9FE2-7C08-59DB-254F-747B10D9B10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C895537E-2817-C4F7-4510-ECCDEB5906DE}"/>
              </a:ext>
            </a:extLst>
          </p:cNvPr>
          <p:cNvSpPr>
            <a:spLocks noGrp="1"/>
          </p:cNvSpPr>
          <p:nvPr>
            <p:ph type="title"/>
          </p:nvPr>
        </p:nvSpPr>
        <p:spPr>
          <a:xfrm>
            <a:off x="387394" y="677327"/>
            <a:ext cx="5834985" cy="1630976"/>
          </a:xfrm>
        </p:spPr>
        <p:txBody>
          <a:bodyPr/>
          <a:lstStyle/>
          <a:p>
            <a:pPr>
              <a:lnSpc>
                <a:spcPct val="100000"/>
              </a:lnSpc>
            </a:pPr>
            <a:r>
              <a:rPr lang="en-GB" sz="3600" dirty="0">
                <a:solidFill>
                  <a:schemeClr val="tx1"/>
                </a:solidFill>
              </a:rPr>
              <a:t>Prepared for Anything: </a:t>
            </a:r>
            <a:br>
              <a:rPr lang="en-GB" sz="3600" dirty="0">
                <a:solidFill>
                  <a:schemeClr val="tx1"/>
                </a:solidFill>
              </a:rPr>
            </a:br>
            <a:r>
              <a:rPr lang="en-GB" sz="3600" dirty="0">
                <a:solidFill>
                  <a:schemeClr val="tx1"/>
                </a:solidFill>
              </a:rPr>
              <a:t>Managing Time and </a:t>
            </a:r>
            <a:br>
              <a:rPr lang="en-GB" sz="3600" dirty="0">
                <a:solidFill>
                  <a:schemeClr val="tx1"/>
                </a:solidFill>
              </a:rPr>
            </a:br>
            <a:r>
              <a:rPr lang="en-GB" sz="3600" dirty="0">
                <a:solidFill>
                  <a:schemeClr val="tx1"/>
                </a:solidFill>
              </a:rPr>
              <a:t>the Unexpected </a:t>
            </a:r>
            <a:endParaRPr lang="en-US" sz="3600" dirty="0">
              <a:solidFill>
                <a:schemeClr val="tx1"/>
              </a:solidFill>
            </a:endParaRPr>
          </a:p>
        </p:txBody>
      </p:sp>
      <p:sp>
        <p:nvSpPr>
          <p:cNvPr id="7" name="TextBox 6">
            <a:extLst>
              <a:ext uri="{FF2B5EF4-FFF2-40B4-BE49-F238E27FC236}">
                <a16:creationId xmlns:a16="http://schemas.microsoft.com/office/drawing/2014/main" id="{7813D5D0-F46E-024E-9B00-1ACDB3107ACE}"/>
              </a:ext>
            </a:extLst>
          </p:cNvPr>
          <p:cNvSpPr txBox="1"/>
          <p:nvPr/>
        </p:nvSpPr>
        <p:spPr>
          <a:xfrm>
            <a:off x="421261" y="3133392"/>
            <a:ext cx="5319140" cy="3106968"/>
          </a:xfrm>
          <a:prstGeom prst="rect">
            <a:avLst/>
          </a:prstGeom>
          <a:solidFill>
            <a:schemeClr val="tx1">
              <a:alpha val="40256"/>
            </a:schemeClr>
          </a:solidFill>
        </p:spPr>
        <p:txBody>
          <a:bodyPr wrap="square" lIns="144000" tIns="144000" rIns="144000" bIns="144000">
            <a:spAutoFit/>
          </a:bodyPr>
          <a:lstStyle/>
          <a:p>
            <a:pPr marL="342900" marR="0" indent="-342900">
              <a:spcBef>
                <a:spcPts val="600"/>
              </a:spcBef>
              <a:buFont typeface="Wingdings" pitchFamily="2" charset="2"/>
              <a:buChar char="§"/>
            </a:pPr>
            <a:r>
              <a:rPr lang="en-GB" sz="2400" dirty="0">
                <a:solidFill>
                  <a:schemeClr val="bg1"/>
                </a:solidFill>
                <a:effectLst/>
                <a:latin typeface="+mn-lt"/>
              </a:rPr>
              <a:t>Use structured agendas and role adjustments</a:t>
            </a:r>
          </a:p>
          <a:p>
            <a:pPr marL="342900" marR="0" indent="-342900">
              <a:spcBef>
                <a:spcPts val="600"/>
              </a:spcBef>
              <a:buFont typeface="Wingdings" pitchFamily="2" charset="2"/>
              <a:buChar char="§"/>
            </a:pPr>
            <a:r>
              <a:rPr lang="en-GB" sz="2400" dirty="0">
                <a:solidFill>
                  <a:schemeClr val="bg1"/>
                </a:solidFill>
                <a:effectLst/>
                <a:latin typeface="+mn-lt"/>
              </a:rPr>
              <a:t>Encourage members to rehearse and respect time limits</a:t>
            </a:r>
          </a:p>
          <a:p>
            <a:pPr marL="342900" marR="0" indent="-342900">
              <a:spcBef>
                <a:spcPts val="600"/>
              </a:spcBef>
              <a:buFont typeface="Wingdings" pitchFamily="2" charset="2"/>
              <a:buChar char="§"/>
            </a:pPr>
            <a:r>
              <a:rPr lang="en-GB" sz="2400" dirty="0">
                <a:solidFill>
                  <a:schemeClr val="bg1"/>
                </a:solidFill>
                <a:effectLst/>
                <a:latin typeface="+mn-lt"/>
              </a:rPr>
              <a:t>Create backup plans for roles and venues</a:t>
            </a:r>
          </a:p>
          <a:p>
            <a:pPr marL="342900" marR="0" indent="-342900">
              <a:spcBef>
                <a:spcPts val="600"/>
              </a:spcBef>
              <a:buFont typeface="Wingdings" pitchFamily="2" charset="2"/>
              <a:buChar char="§"/>
            </a:pPr>
            <a:r>
              <a:rPr lang="en-GB" sz="2400" dirty="0">
                <a:solidFill>
                  <a:schemeClr val="bg1"/>
                </a:solidFill>
                <a:effectLst/>
                <a:latin typeface="+mn-lt"/>
              </a:rPr>
              <a:t>Promote a culture </a:t>
            </a:r>
            <a:r>
              <a:rPr lang="en-GB" sz="2400">
                <a:solidFill>
                  <a:schemeClr val="bg1"/>
                </a:solidFill>
                <a:effectLst/>
                <a:latin typeface="+mn-lt"/>
              </a:rPr>
              <a:t>of  A</a:t>
            </a:r>
            <a:r>
              <a:rPr lang="en-GB" sz="2400" dirty="0">
                <a:solidFill>
                  <a:schemeClr val="bg1"/>
                </a:solidFill>
                <a:effectLst/>
                <a:latin typeface="+mn-lt"/>
              </a:rPr>
              <a:t>.R.T.S. </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804564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E2FA18F-D9B7-EADE-46C4-386B9A0F5E9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64C8217-A861-E901-95B6-0034D35410AB}"/>
              </a:ext>
            </a:extLst>
          </p:cNvPr>
          <p:cNvSpPr>
            <a:spLocks noGrp="1"/>
          </p:cNvSpPr>
          <p:nvPr>
            <p:ph type="title"/>
          </p:nvPr>
        </p:nvSpPr>
        <p:spPr>
          <a:xfrm>
            <a:off x="1906858" y="254576"/>
            <a:ext cx="5140713" cy="1151140"/>
          </a:xfrm>
        </p:spPr>
        <p:txBody>
          <a:bodyPr/>
          <a:lstStyle/>
          <a:p>
            <a:pPr>
              <a:lnSpc>
                <a:spcPct val="100000"/>
              </a:lnSpc>
            </a:pPr>
            <a:r>
              <a:rPr lang="en-GB" sz="3600" dirty="0">
                <a:solidFill>
                  <a:schemeClr val="tx1"/>
                </a:solidFill>
              </a:rPr>
              <a:t>Integrating Pathways Enhancements </a:t>
            </a:r>
            <a:endParaRPr lang="en-US" sz="3600" dirty="0">
              <a:solidFill>
                <a:schemeClr val="tx1"/>
              </a:solidFill>
            </a:endParaRPr>
          </a:p>
        </p:txBody>
      </p:sp>
      <p:pic>
        <p:nvPicPr>
          <p:cNvPr id="7" name="Picture 6">
            <a:extLst>
              <a:ext uri="{FF2B5EF4-FFF2-40B4-BE49-F238E27FC236}">
                <a16:creationId xmlns:a16="http://schemas.microsoft.com/office/drawing/2014/main" id="{24EF6DE8-9574-FBB4-0E46-66344300F1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93096" y="4027139"/>
            <a:ext cx="1800000" cy="1800000"/>
          </a:xfrm>
          <a:prstGeom prst="rect">
            <a:avLst/>
          </a:prstGeom>
        </p:spPr>
      </p:pic>
    </p:spTree>
    <p:extLst>
      <p:ext uri="{BB962C8B-B14F-4D97-AF65-F5344CB8AC3E}">
        <p14:creationId xmlns:p14="http://schemas.microsoft.com/office/powerpoint/2010/main" val="3412362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CD5E0C4-7046-810B-5442-D69C7716FFB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BE2AE838-EEAF-8FE1-AD18-FF5D7658259A}"/>
              </a:ext>
            </a:extLst>
          </p:cNvPr>
          <p:cNvSpPr>
            <a:spLocks noGrp="1"/>
          </p:cNvSpPr>
          <p:nvPr>
            <p:ph type="title"/>
          </p:nvPr>
        </p:nvSpPr>
        <p:spPr>
          <a:xfrm>
            <a:off x="8318810" y="1424457"/>
            <a:ext cx="3101443" cy="2355805"/>
          </a:xfrm>
        </p:spPr>
        <p:txBody>
          <a:bodyPr/>
          <a:lstStyle/>
          <a:p>
            <a:pPr>
              <a:lnSpc>
                <a:spcPct val="100000"/>
              </a:lnSpc>
            </a:pPr>
            <a:r>
              <a:rPr lang="en-US" sz="3600" dirty="0">
                <a:solidFill>
                  <a:schemeClr val="accent4"/>
                </a:solidFill>
              </a:rPr>
              <a:t>Where are we now?</a:t>
            </a:r>
          </a:p>
        </p:txBody>
      </p:sp>
    </p:spTree>
    <p:extLst>
      <p:ext uri="{BB962C8B-B14F-4D97-AF65-F5344CB8AC3E}">
        <p14:creationId xmlns:p14="http://schemas.microsoft.com/office/powerpoint/2010/main" val="2435302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E43E6F6-2AF7-2190-71B0-396E03EE641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A35BC88-AD6B-4D6D-F43D-7DE82C1D8AF1}"/>
              </a:ext>
            </a:extLst>
          </p:cNvPr>
          <p:cNvSpPr>
            <a:spLocks noGrp="1"/>
          </p:cNvSpPr>
          <p:nvPr>
            <p:ph type="title"/>
          </p:nvPr>
        </p:nvSpPr>
        <p:spPr>
          <a:xfrm>
            <a:off x="6646952" y="814032"/>
            <a:ext cx="2810107" cy="720000"/>
          </a:xfrm>
          <a:solidFill>
            <a:schemeClr val="bg1">
              <a:alpha val="30000"/>
            </a:schemeClr>
          </a:solidFill>
        </p:spPr>
        <p:txBody>
          <a:bodyPr lIns="144000" tIns="108000" rIns="144000" bIns="144000"/>
          <a:lstStyle/>
          <a:p>
            <a:r>
              <a:rPr lang="en-US" sz="3600" dirty="0"/>
              <a:t>Challenges</a:t>
            </a:r>
          </a:p>
        </p:txBody>
      </p:sp>
    </p:spTree>
    <p:extLst>
      <p:ext uri="{BB962C8B-B14F-4D97-AF65-F5344CB8AC3E}">
        <p14:creationId xmlns:p14="http://schemas.microsoft.com/office/powerpoint/2010/main" val="613718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32A62C9-48CD-15AD-1C55-0B8ECE78555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58DE8095-D70A-5D82-F769-48FEB60C31EE}"/>
              </a:ext>
            </a:extLst>
          </p:cNvPr>
          <p:cNvSpPr>
            <a:spLocks noGrp="1"/>
          </p:cNvSpPr>
          <p:nvPr>
            <p:ph type="title"/>
          </p:nvPr>
        </p:nvSpPr>
        <p:spPr>
          <a:xfrm>
            <a:off x="6895807" y="360362"/>
            <a:ext cx="4835327" cy="720000"/>
          </a:xfrm>
        </p:spPr>
        <p:txBody>
          <a:bodyPr/>
          <a:lstStyle/>
          <a:p>
            <a:r>
              <a:rPr lang="en-US" sz="3600" dirty="0"/>
              <a:t>Where are we going?</a:t>
            </a:r>
          </a:p>
        </p:txBody>
      </p:sp>
      <p:sp>
        <p:nvSpPr>
          <p:cNvPr id="7" name="TextBox 6">
            <a:extLst>
              <a:ext uri="{FF2B5EF4-FFF2-40B4-BE49-F238E27FC236}">
                <a16:creationId xmlns:a16="http://schemas.microsoft.com/office/drawing/2014/main" id="{E1D5DEDD-98C7-FA43-7C0C-A6B38C23F750}"/>
              </a:ext>
            </a:extLst>
          </p:cNvPr>
          <p:cNvSpPr txBox="1"/>
          <p:nvPr/>
        </p:nvSpPr>
        <p:spPr>
          <a:xfrm>
            <a:off x="5706533" y="4053853"/>
            <a:ext cx="5896947" cy="1938992"/>
          </a:xfrm>
          <a:prstGeom prst="rect">
            <a:avLst/>
          </a:prstGeom>
          <a:solidFill>
            <a:srgbClr val="FFFFFF">
              <a:alpha val="89804"/>
            </a:srgbClr>
          </a:solidFill>
        </p:spPr>
        <p:txBody>
          <a:bodyPr wrap="square">
            <a:spAutoFit/>
          </a:bodyPr>
          <a:lstStyle/>
          <a:p>
            <a:pPr marL="342900" indent="-342900">
              <a:buClr>
                <a:schemeClr val="accent2"/>
              </a:buClr>
              <a:buFont typeface="Wingdings" pitchFamily="2" charset="2"/>
              <a:buChar char="§"/>
            </a:pPr>
            <a:r>
              <a:rPr lang="en-GB" sz="2400" dirty="0"/>
              <a:t>How would you rate the quality of your club meetings? Are your club meetings well organized and well attended?</a:t>
            </a:r>
            <a:endParaRPr lang="en-GB" sz="2400" dirty="0">
              <a:latin typeface="Helvetica Neue" panose="02000503000000020004" pitchFamily="2" charset="0"/>
            </a:endParaRPr>
          </a:p>
          <a:p>
            <a:pPr marL="342900" marR="0" indent="-342900">
              <a:buClr>
                <a:schemeClr val="accent2"/>
              </a:buClr>
              <a:buFont typeface="Wingdings" pitchFamily="2" charset="2"/>
              <a:buChar char="§"/>
            </a:pPr>
            <a:r>
              <a:rPr lang="en-GB" sz="2400" dirty="0">
                <a:effectLst/>
                <a:latin typeface="+mn-lt"/>
              </a:rPr>
              <a:t>How many members are working toward Pathways educational goals?</a:t>
            </a:r>
          </a:p>
        </p:txBody>
      </p:sp>
    </p:spTree>
    <p:extLst>
      <p:ext uri="{BB962C8B-B14F-4D97-AF65-F5344CB8AC3E}">
        <p14:creationId xmlns:p14="http://schemas.microsoft.com/office/powerpoint/2010/main" val="1856852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BD15B6D-4220-2A09-D5C4-BD3E3C3CD15B}"/>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80A7C53-460F-D659-5164-E128380E2C46}"/>
              </a:ext>
            </a:extLst>
          </p:cNvPr>
          <p:cNvSpPr>
            <a:spLocks noGrp="1"/>
          </p:cNvSpPr>
          <p:nvPr>
            <p:ph type="title"/>
          </p:nvPr>
        </p:nvSpPr>
        <p:spPr/>
        <p:txBody>
          <a:bodyPr/>
          <a:lstStyle/>
          <a:p>
            <a:r>
              <a:rPr lang="en-US" sz="3600" dirty="0"/>
              <a:t>Root Cause Analysis</a:t>
            </a:r>
          </a:p>
        </p:txBody>
      </p:sp>
    </p:spTree>
    <p:extLst>
      <p:ext uri="{BB962C8B-B14F-4D97-AF65-F5344CB8AC3E}">
        <p14:creationId xmlns:p14="http://schemas.microsoft.com/office/powerpoint/2010/main" val="1159439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CF10D-7A36-DA7C-815B-8450B14A3933}"/>
              </a:ext>
            </a:extLst>
          </p:cNvPr>
          <p:cNvSpPr>
            <a:spLocks noGrp="1"/>
          </p:cNvSpPr>
          <p:nvPr>
            <p:ph type="title"/>
          </p:nvPr>
        </p:nvSpPr>
        <p:spPr/>
        <p:txBody>
          <a:bodyPr/>
          <a:lstStyle/>
          <a:p>
            <a:r>
              <a:rPr lang="en-US" sz="3600" dirty="0"/>
              <a:t>5 Whys Analysis Worksheet</a:t>
            </a:r>
          </a:p>
        </p:txBody>
      </p:sp>
      <p:sp>
        <p:nvSpPr>
          <p:cNvPr id="4" name="TextBox 3">
            <a:extLst>
              <a:ext uri="{FF2B5EF4-FFF2-40B4-BE49-F238E27FC236}">
                <a16:creationId xmlns:a16="http://schemas.microsoft.com/office/drawing/2014/main" id="{E4DCAD32-C0C4-518E-54D1-2B6281D0CBD6}"/>
              </a:ext>
            </a:extLst>
          </p:cNvPr>
          <p:cNvSpPr txBox="1">
            <a:spLocks noGrp="1" noRot="1" noMove="1" noResize="1" noEditPoints="1" noAdjustHandles="1" noChangeArrowheads="1" noChangeShapeType="1"/>
          </p:cNvSpPr>
          <p:nvPr/>
        </p:nvSpPr>
        <p:spPr>
          <a:xfrm>
            <a:off x="432000" y="1349676"/>
            <a:ext cx="11473200" cy="515006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1500"/>
              </a:spcAft>
              <a:buClrTx/>
              <a:buSzTx/>
              <a:buFontTx/>
              <a:buNone/>
              <a:tabLst>
                <a:tab pos="11124000" algn="r"/>
              </a:tabLst>
              <a:defRPr/>
            </a:pPr>
            <a:r>
              <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rPr>
              <a:t>Problem Statement: </a:t>
            </a:r>
            <a:r>
              <a:rPr kumimoji="0" lang="en-GB" sz="1600" b="1"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rPr>
              <a:t>The 5 Whys</a:t>
            </a: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1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2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3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4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150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5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000000">
                    <a:lumMod val="50000"/>
                  </a:srgbClr>
                </a:solidFill>
                <a:effectLst/>
                <a:uLnTx/>
                <a:uFillTx/>
                <a:latin typeface="Arial" panose="020B0604020202020204"/>
                <a:ea typeface="+mn-ea"/>
                <a:cs typeface="+mn-cs"/>
              </a:rPr>
              <a:t>Root Causes: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1" i="0" u="none" strike="noStrike" kern="1200" cap="none" spc="0" normalizeH="0" baseline="0" noProof="0" dirty="0">
              <a:ln>
                <a:noFill/>
              </a:ln>
              <a:solidFill>
                <a:srgbClr val="000000">
                  <a:lumMod val="50000"/>
                </a:srgbClr>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1500"/>
              </a:spcAft>
              <a:buClrTx/>
              <a:buSzTx/>
              <a:buFontTx/>
              <a:buNone/>
              <a:tabLst>
                <a:tab pos="11124000" algn="r"/>
              </a:tabLst>
              <a:defRPr/>
            </a:pPr>
            <a:r>
              <a:rPr kumimoji="0" lang="en-GB" sz="1600" b="1" i="0" u="sng" strike="noStrike" kern="1200" cap="none" spc="0" normalizeH="0" baseline="0" noProof="0" dirty="0">
                <a:ln>
                  <a:noFill/>
                </a:ln>
                <a:solidFill>
                  <a:srgbClr val="333333"/>
                </a:solidFill>
                <a:effectLst/>
                <a:uLnTx/>
                <a:uFillTx/>
                <a:latin typeface="Arial" panose="020B0604020202020204"/>
                <a:ea typeface="+mn-ea"/>
                <a:cs typeface="Arial" charset="0"/>
              </a:rPr>
              <a:t>	</a:t>
            </a:r>
            <a:endPar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000000"/>
                </a:solidFill>
                <a:effectLst/>
                <a:uLnTx/>
                <a:uFillTx/>
                <a:latin typeface="Arial" panose="020B0604020202020204"/>
                <a:ea typeface="+mn-ea"/>
                <a:cs typeface="+mn-cs"/>
              </a:rPr>
              <a:t>Root Solutions (Corrective Actions): </a:t>
            </a:r>
            <a:r>
              <a:rPr kumimoji="0" lang="en-GB" sz="1800"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800"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0800000" algn="l"/>
              </a:tabLst>
              <a:defRPr/>
            </a:pPr>
            <a:endParaRPr kumimoji="0" lang="en-GB" sz="1800" b="0" i="0" u="none" strike="noStrike" kern="1200" cap="none" spc="0" normalizeH="0" baseline="0" noProof="0" dirty="0">
              <a:ln>
                <a:noFill/>
              </a:ln>
              <a:solidFill>
                <a:srgbClr val="333333"/>
              </a:solidFill>
              <a:effectLst/>
              <a:uLnTx/>
              <a:uFillTx/>
              <a:latin typeface="Arial" panose="020B0604020202020204"/>
              <a:ea typeface="+mn-ea"/>
              <a:cs typeface="+mn-cs"/>
            </a:endParaRPr>
          </a:p>
        </p:txBody>
      </p:sp>
    </p:spTree>
    <p:extLst>
      <p:ext uri="{BB962C8B-B14F-4D97-AF65-F5344CB8AC3E}">
        <p14:creationId xmlns:p14="http://schemas.microsoft.com/office/powerpoint/2010/main" val="432601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C08CF6E-CB91-4FB7-702B-3E3D4681A95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91D39ED0-B2B7-F0DD-F866-5F41410C5BB9}"/>
              </a:ext>
            </a:extLst>
          </p:cNvPr>
          <p:cNvSpPr>
            <a:spLocks noGrp="1"/>
          </p:cNvSpPr>
          <p:nvPr>
            <p:ph type="title"/>
          </p:nvPr>
        </p:nvSpPr>
        <p:spPr>
          <a:xfrm>
            <a:off x="432000" y="432000"/>
            <a:ext cx="9506084" cy="720000"/>
          </a:xfrm>
        </p:spPr>
        <p:txBody>
          <a:bodyPr/>
          <a:lstStyle/>
          <a:p>
            <a:pPr algn="r"/>
            <a:r>
              <a:rPr lang="en-US" sz="3600" dirty="0">
                <a:solidFill>
                  <a:schemeClr val="accent4"/>
                </a:solidFill>
              </a:rPr>
              <a:t>The 5 Whys</a:t>
            </a:r>
          </a:p>
        </p:txBody>
      </p:sp>
      <p:sp>
        <p:nvSpPr>
          <p:cNvPr id="2" name="TextBox 1">
            <a:extLst>
              <a:ext uri="{FF2B5EF4-FFF2-40B4-BE49-F238E27FC236}">
                <a16:creationId xmlns:a16="http://schemas.microsoft.com/office/drawing/2014/main" id="{A45679DA-3AE1-58F9-D444-DA5A10D394D7}"/>
              </a:ext>
            </a:extLst>
          </p:cNvPr>
          <p:cNvSpPr txBox="1">
            <a:spLocks noGrp="1" noRot="1" noMove="1" noResize="1" noEditPoints="1" noAdjustHandles="1" noChangeArrowheads="1" noChangeShapeType="1"/>
          </p:cNvSpPr>
          <p:nvPr/>
        </p:nvSpPr>
        <p:spPr>
          <a:xfrm>
            <a:off x="9301167" y="5237074"/>
            <a:ext cx="246093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a:ea typeface="+mn-ea"/>
                <a:cs typeface="+mn-cs"/>
              </a:rPr>
              <a:t>Root Cause</a:t>
            </a:r>
            <a:endParaRPr kumimoji="0" lang="en-GB" sz="3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4" name="Group 3">
            <a:extLst>
              <a:ext uri="{FF2B5EF4-FFF2-40B4-BE49-F238E27FC236}">
                <a16:creationId xmlns:a16="http://schemas.microsoft.com/office/drawing/2014/main" id="{6941BDCF-15FD-F912-5AC1-74F0253223DA}"/>
              </a:ext>
            </a:extLst>
          </p:cNvPr>
          <p:cNvGrpSpPr>
            <a:grpSpLocks noGrp="1" noUngrp="1" noRot="1" noMove="1" noResize="1"/>
          </p:cNvGrpSpPr>
          <p:nvPr/>
        </p:nvGrpSpPr>
        <p:grpSpPr>
          <a:xfrm>
            <a:off x="801693" y="1015697"/>
            <a:ext cx="1631063" cy="1278550"/>
            <a:chOff x="4729638" y="438936"/>
            <a:chExt cx="1631063" cy="1278550"/>
          </a:xfrm>
        </p:grpSpPr>
        <p:sp>
          <p:nvSpPr>
            <p:cNvPr id="6" name="Freeform: Shape 15">
              <a:extLst>
                <a:ext uri="{FF2B5EF4-FFF2-40B4-BE49-F238E27FC236}">
                  <a16:creationId xmlns:a16="http://schemas.microsoft.com/office/drawing/2014/main" id="{D161ACFC-724A-0000-B68D-4DD7A1722B8C}"/>
                </a:ext>
              </a:extLst>
            </p:cNvPr>
            <p:cNvSpPr>
              <a:spLocks noGrp="1" noRot="1" noMove="1" noResize="1" noEditPoints="1" noAdjustHandles="1" noChangeArrowheads="1" noChangeShapeType="1"/>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50A1A383-FF35-2C89-BFBB-AE385B92EAC8}"/>
                </a:ext>
              </a:extLst>
            </p:cNvPr>
            <p:cNvSpPr txBox="1">
              <a:spLocks noGrp="1" noRot="1" noMove="1" noResize="1" noEditPoints="1" noAdjustHandles="1" noChangeArrowheads="1" noChangeShapeType="1"/>
            </p:cNvSpPr>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8" name="Group 7">
            <a:extLst>
              <a:ext uri="{FF2B5EF4-FFF2-40B4-BE49-F238E27FC236}">
                <a16:creationId xmlns:a16="http://schemas.microsoft.com/office/drawing/2014/main" id="{077DB0ED-8B70-2E5F-A56F-BE9DDFA246A2}"/>
              </a:ext>
            </a:extLst>
          </p:cNvPr>
          <p:cNvGrpSpPr/>
          <p:nvPr/>
        </p:nvGrpSpPr>
        <p:grpSpPr>
          <a:xfrm>
            <a:off x="2479419" y="1850584"/>
            <a:ext cx="1631063" cy="1278550"/>
            <a:chOff x="4729638" y="438936"/>
            <a:chExt cx="1631063" cy="1278550"/>
          </a:xfrm>
        </p:grpSpPr>
        <p:sp>
          <p:nvSpPr>
            <p:cNvPr id="9" name="Freeform: Shape 28">
              <a:extLst>
                <a:ext uri="{FF2B5EF4-FFF2-40B4-BE49-F238E27FC236}">
                  <a16:creationId xmlns:a16="http://schemas.microsoft.com/office/drawing/2014/main" id="{50413843-AED3-F7F4-E25E-ACC090FA28A7}"/>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F179BA5-48D2-7299-E822-8C12F828846C}"/>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11" name="Group 10">
            <a:extLst>
              <a:ext uri="{FF2B5EF4-FFF2-40B4-BE49-F238E27FC236}">
                <a16:creationId xmlns:a16="http://schemas.microsoft.com/office/drawing/2014/main" id="{9A675411-733F-DC80-1B77-746045D93EED}"/>
              </a:ext>
            </a:extLst>
          </p:cNvPr>
          <p:cNvGrpSpPr>
            <a:grpSpLocks noGrp="1" noUngrp="1" noRot="1" noMove="1" noResize="1"/>
          </p:cNvGrpSpPr>
          <p:nvPr/>
        </p:nvGrpSpPr>
        <p:grpSpPr>
          <a:xfrm>
            <a:off x="4157145" y="2685471"/>
            <a:ext cx="1631063" cy="1278550"/>
            <a:chOff x="4729638" y="438936"/>
            <a:chExt cx="1631063" cy="1278550"/>
          </a:xfrm>
        </p:grpSpPr>
        <p:sp>
          <p:nvSpPr>
            <p:cNvPr id="12" name="Freeform: Shape 31">
              <a:extLst>
                <a:ext uri="{FF2B5EF4-FFF2-40B4-BE49-F238E27FC236}">
                  <a16:creationId xmlns:a16="http://schemas.microsoft.com/office/drawing/2014/main" id="{6A18DEDD-0AD6-9E08-D2AE-CBCF3C89B37C}"/>
                </a:ext>
              </a:extLst>
            </p:cNvPr>
            <p:cNvSpPr>
              <a:spLocks noGrp="1" noRot="1" noMove="1" noResize="1" noEditPoints="1" noAdjustHandles="1" noChangeArrowheads="1" noChangeShapeType="1"/>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E7459159-843B-BCB8-DECB-F099B0DD9900}"/>
                </a:ext>
              </a:extLst>
            </p:cNvPr>
            <p:cNvSpPr txBox="1">
              <a:spLocks noGrp="1" noRot="1" noMove="1" noResize="1" noEditPoints="1" noAdjustHandles="1" noChangeArrowheads="1" noChangeShapeType="1"/>
            </p:cNvSpPr>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14" name="Group 13">
            <a:extLst>
              <a:ext uri="{FF2B5EF4-FFF2-40B4-BE49-F238E27FC236}">
                <a16:creationId xmlns:a16="http://schemas.microsoft.com/office/drawing/2014/main" id="{A4BF763A-F5BE-8FFF-936B-0BA3FFA3837C}"/>
              </a:ext>
            </a:extLst>
          </p:cNvPr>
          <p:cNvGrpSpPr/>
          <p:nvPr/>
        </p:nvGrpSpPr>
        <p:grpSpPr>
          <a:xfrm>
            <a:off x="5834871" y="3520358"/>
            <a:ext cx="1631063" cy="1278550"/>
            <a:chOff x="4729638" y="438936"/>
            <a:chExt cx="1631063" cy="1278550"/>
          </a:xfrm>
        </p:grpSpPr>
        <p:sp>
          <p:nvSpPr>
            <p:cNvPr id="15" name="Freeform: Shape 34">
              <a:extLst>
                <a:ext uri="{FF2B5EF4-FFF2-40B4-BE49-F238E27FC236}">
                  <a16:creationId xmlns:a16="http://schemas.microsoft.com/office/drawing/2014/main" id="{454C8224-E004-1B30-4F5B-0A10088445B1}"/>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C27D164C-6210-52AF-D5B1-3C8D13B7189A}"/>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17" name="Group 16">
            <a:extLst>
              <a:ext uri="{FF2B5EF4-FFF2-40B4-BE49-F238E27FC236}">
                <a16:creationId xmlns:a16="http://schemas.microsoft.com/office/drawing/2014/main" id="{DD9A7338-8574-27B3-F5BD-3C1DF220ADE0}"/>
              </a:ext>
            </a:extLst>
          </p:cNvPr>
          <p:cNvGrpSpPr>
            <a:grpSpLocks noGrp="1" noUngrp="1" noRot="1" noMove="1" noResize="1"/>
          </p:cNvGrpSpPr>
          <p:nvPr/>
        </p:nvGrpSpPr>
        <p:grpSpPr>
          <a:xfrm>
            <a:off x="7512597" y="4355245"/>
            <a:ext cx="1631063" cy="1278550"/>
            <a:chOff x="4729638" y="438936"/>
            <a:chExt cx="1631063" cy="1278550"/>
          </a:xfrm>
        </p:grpSpPr>
        <p:sp>
          <p:nvSpPr>
            <p:cNvPr id="18" name="Freeform: Shape 37">
              <a:extLst>
                <a:ext uri="{FF2B5EF4-FFF2-40B4-BE49-F238E27FC236}">
                  <a16:creationId xmlns:a16="http://schemas.microsoft.com/office/drawing/2014/main" id="{B7835417-A9CA-F5E9-BB2F-65411B6BA93C}"/>
                </a:ext>
              </a:extLst>
            </p:cNvPr>
            <p:cNvSpPr>
              <a:spLocks noGrp="1" noRot="1" noMove="1" noResize="1" noEditPoints="1" noAdjustHandles="1" noChangeArrowheads="1" noChangeShapeType="1"/>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08FB4984-6797-5979-269F-FEDA36FD875E}"/>
                </a:ext>
              </a:extLst>
            </p:cNvPr>
            <p:cNvSpPr txBox="1">
              <a:spLocks noGrp="1" noRot="1" noMove="1" noResize="1" noEditPoints="1" noAdjustHandles="1" noChangeArrowheads="1" noChangeShapeType="1"/>
            </p:cNvSpPr>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sp>
        <p:nvSpPr>
          <p:cNvPr id="21" name="TextBox 20">
            <a:extLst>
              <a:ext uri="{FF2B5EF4-FFF2-40B4-BE49-F238E27FC236}">
                <a16:creationId xmlns:a16="http://schemas.microsoft.com/office/drawing/2014/main" id="{16AA1154-31AE-4F06-20A6-CE5C96B6C9F5}"/>
              </a:ext>
            </a:extLst>
          </p:cNvPr>
          <p:cNvSpPr txBox="1"/>
          <p:nvPr/>
        </p:nvSpPr>
        <p:spPr>
          <a:xfrm>
            <a:off x="7222245" y="1247010"/>
            <a:ext cx="3993004"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a:ea typeface="+mn-ea"/>
                <a:cs typeface="+mn-cs"/>
              </a:rPr>
              <a:t>Problem statement: </a:t>
            </a:r>
            <a:endPar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r>
              <a:rPr kumimoji="0" lang="en-GB" sz="2400" b="1" i="0" u="none" strike="noStrike" kern="1200" cap="none" spc="0" normalizeH="0" baseline="0" noProof="0" dirty="0">
                <a:ln>
                  <a:noFill/>
                </a:ln>
                <a:solidFill>
                  <a:srgbClr val="FFFFFF"/>
                </a:solidFill>
                <a:effectLst/>
                <a:uLnTx/>
                <a:uFillTx/>
                <a:latin typeface="Arial" panose="020B0604020202020204"/>
                <a:ea typeface="+mn-ea"/>
                <a:cs typeface="+mn-cs"/>
              </a:rPr>
              <a:t>“Members are not completing the new required meeting roles for their Pathways levels.”</a:t>
            </a:r>
          </a:p>
        </p:txBody>
      </p:sp>
    </p:spTree>
    <p:extLst>
      <p:ext uri="{BB962C8B-B14F-4D97-AF65-F5344CB8AC3E}">
        <p14:creationId xmlns:p14="http://schemas.microsoft.com/office/powerpoint/2010/main" val="3034864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54B1559-F9FA-B92A-2EFC-FAAA1172D60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7" name="TextBox 6">
            <a:extLst>
              <a:ext uri="{FF2B5EF4-FFF2-40B4-BE49-F238E27FC236}">
                <a16:creationId xmlns:a16="http://schemas.microsoft.com/office/drawing/2014/main" id="{D9D60208-A9FE-9E88-55B0-A66E398789AF}"/>
              </a:ext>
            </a:extLst>
          </p:cNvPr>
          <p:cNvSpPr txBox="1"/>
          <p:nvPr/>
        </p:nvSpPr>
        <p:spPr>
          <a:xfrm>
            <a:off x="432001" y="1607581"/>
            <a:ext cx="11314522" cy="4332500"/>
          </a:xfrm>
          <a:prstGeom prst="rect">
            <a:avLst/>
          </a:prstGeom>
          <a:solidFill>
            <a:schemeClr val="tx1">
              <a:alpha val="25000"/>
            </a:schemeClr>
          </a:solidFill>
        </p:spPr>
        <p:txBody>
          <a:bodyPr wrap="square" lIns="144000" tIns="108000" rIns="108000" bIns="144000">
            <a:spAutoFit/>
          </a:bodyPr>
          <a:lstStyle/>
          <a:p>
            <a:pPr marL="228600" indent="-228600">
              <a:spcAft>
                <a:spcPts val="600"/>
              </a:spcAft>
              <a:buFont typeface="+mj-lt"/>
              <a:buAutoNum type="arabicPeriod"/>
            </a:pPr>
            <a:r>
              <a:rPr lang="en-GB" sz="2000" dirty="0">
                <a:solidFill>
                  <a:schemeClr val="bg1"/>
                </a:solidFill>
                <a:latin typeface="Arial" panose="020B0604020202020204" pitchFamily="34" charset="0"/>
                <a:cs typeface="Arial" panose="020B0604020202020204" pitchFamily="34" charset="0"/>
              </a:rPr>
              <a:t> What do you think is the first reason behind this issue?</a:t>
            </a:r>
          </a:p>
          <a:p>
            <a:pPr marL="717750" lvl="1" indent="-285750">
              <a:spcAft>
                <a:spcPts val="600"/>
              </a:spcAft>
              <a:buFont typeface="Wingdings" panose="05000000000000000000"/>
              <a:buChar char="§"/>
            </a:pPr>
            <a:r>
              <a:rPr lang="en-GB" sz="2000" dirty="0">
                <a:solidFill>
                  <a:schemeClr val="bg1"/>
                </a:solidFill>
                <a:latin typeface="Arial" panose="020B0604020202020204" pitchFamily="34" charset="0"/>
                <a:cs typeface="Arial" panose="020B0604020202020204" pitchFamily="34" charset="0"/>
              </a:rPr>
              <a:t>Because members are not signing up for meeting roles.</a:t>
            </a:r>
          </a:p>
          <a:p>
            <a:pPr marL="228600" indent="-228600">
              <a:spcAft>
                <a:spcPts val="600"/>
              </a:spcAft>
              <a:buFont typeface="+mj-lt"/>
              <a:buAutoNum type="arabicPeriod"/>
            </a:pPr>
            <a:r>
              <a:rPr lang="en-GB" sz="2000" dirty="0">
                <a:solidFill>
                  <a:schemeClr val="bg1"/>
                </a:solidFill>
                <a:latin typeface="Arial" panose="020B0604020202020204" pitchFamily="34" charset="0"/>
                <a:cs typeface="Arial" panose="020B0604020202020204" pitchFamily="34" charset="0"/>
              </a:rPr>
              <a:t> Why aren’t members signing up for these roles?  </a:t>
            </a:r>
          </a:p>
          <a:p>
            <a:pPr marL="717750" lvl="1" indent="-285750">
              <a:spcAft>
                <a:spcPts val="600"/>
              </a:spcAft>
              <a:buFont typeface="Wingdings" panose="05000000000000000000"/>
              <a:buChar char="§"/>
            </a:pPr>
            <a:r>
              <a:rPr lang="en-GB" sz="2000" dirty="0">
                <a:solidFill>
                  <a:schemeClr val="bg1"/>
                </a:solidFill>
                <a:latin typeface="Arial" panose="020B0604020202020204" pitchFamily="34" charset="0"/>
                <a:cs typeface="Arial" panose="020B0604020202020204" pitchFamily="34" charset="0"/>
              </a:rPr>
              <a:t>Because they do not feel confident or prepared for these roles. </a:t>
            </a:r>
          </a:p>
          <a:p>
            <a:pPr marL="228600" indent="-228600">
              <a:spcAft>
                <a:spcPts val="600"/>
              </a:spcAft>
              <a:buFont typeface="+mj-lt"/>
              <a:buAutoNum type="arabicPeriod"/>
            </a:pPr>
            <a:r>
              <a:rPr lang="en-GB" sz="2000" dirty="0">
                <a:solidFill>
                  <a:schemeClr val="bg1"/>
                </a:solidFill>
                <a:latin typeface="Arial" panose="020B0604020202020204" pitchFamily="34" charset="0"/>
                <a:cs typeface="Arial" panose="020B0604020202020204" pitchFamily="34" charset="0"/>
              </a:rPr>
              <a:t> Why don’t they feel confident or prepared?  </a:t>
            </a:r>
          </a:p>
          <a:p>
            <a:pPr marL="660600" lvl="1" indent="-228600" defTabSz="216000">
              <a:spcAft>
                <a:spcPts val="600"/>
              </a:spcAft>
              <a:buFont typeface="Wingdings" pitchFamily="2" charset="2"/>
              <a:buChar char="§"/>
              <a:tabLst>
                <a:tab pos="216000" algn="l"/>
                <a:tab pos="432000" algn="l"/>
                <a:tab pos="648000" algn="l"/>
                <a:tab pos="864000" algn="l"/>
              </a:tabLst>
              <a:defRPr/>
            </a:pPr>
            <a:r>
              <a:rPr lang="en-GB" sz="2000" dirty="0">
                <a:solidFill>
                  <a:schemeClr val="bg1"/>
                </a:solidFill>
                <a:latin typeface="Arial" panose="020B0604020202020204" pitchFamily="34" charset="0"/>
                <a:cs typeface="Arial" panose="020B0604020202020204" pitchFamily="34" charset="0"/>
              </a:rPr>
              <a:t>Because they have not received enough guidance or training on what the roles involve.</a:t>
            </a:r>
          </a:p>
          <a:p>
            <a:pPr marL="228600" indent="-228600">
              <a:spcAft>
                <a:spcPts val="600"/>
              </a:spcAft>
              <a:buFont typeface="+mj-lt"/>
              <a:buAutoNum type="arabicPeriod"/>
            </a:pPr>
            <a:r>
              <a:rPr lang="en-GB" sz="2000" dirty="0">
                <a:solidFill>
                  <a:schemeClr val="bg1"/>
                </a:solidFill>
                <a:latin typeface="Arial" panose="020B0604020202020204" pitchFamily="34" charset="0"/>
                <a:cs typeface="Arial" panose="020B0604020202020204" pitchFamily="34" charset="0"/>
              </a:rPr>
              <a:t> Why haven’t they received enough guidance or training? </a:t>
            </a:r>
          </a:p>
          <a:p>
            <a:pPr marL="660600" lvl="1" indent="-228600" defTabSz="216000">
              <a:spcAft>
                <a:spcPts val="600"/>
              </a:spcAft>
              <a:buFont typeface="Wingdings" pitchFamily="2" charset="2"/>
              <a:buChar char="§"/>
              <a:tabLst>
                <a:tab pos="216000" algn="l"/>
                <a:tab pos="432000" algn="l"/>
                <a:tab pos="648000" algn="l"/>
                <a:tab pos="864000" algn="l"/>
              </a:tabLst>
              <a:defRPr/>
            </a:pPr>
            <a:r>
              <a:rPr lang="en-GB" sz="2000" dirty="0">
                <a:solidFill>
                  <a:schemeClr val="bg1"/>
                </a:solidFill>
                <a:latin typeface="Arial" panose="020B0604020202020204" pitchFamily="34" charset="0"/>
                <a:cs typeface="Arial" panose="020B0604020202020204" pitchFamily="34" charset="0"/>
              </a:rPr>
              <a:t>Because the club has not consistently provided role orientation or mentoring.</a:t>
            </a:r>
            <a:endParaRPr lang="en-GB" sz="2000" dirty="0">
              <a:latin typeface="Arial" panose="020B0604020202020204" pitchFamily="34" charset="0"/>
              <a:cs typeface="Arial" panose="020B0604020202020204" pitchFamily="34" charset="0"/>
            </a:endParaRPr>
          </a:p>
          <a:p>
            <a:pPr marL="228600" indent="-228600">
              <a:spcAft>
                <a:spcPts val="600"/>
              </a:spcAft>
              <a:buFont typeface="+mj-lt"/>
              <a:buAutoNum type="arabicPeriod"/>
            </a:pPr>
            <a:r>
              <a:rPr lang="en-GB" sz="2000" dirty="0">
                <a:solidFill>
                  <a:schemeClr val="bg1"/>
                </a:solidFill>
                <a:latin typeface="Arial" panose="020B0604020202020204" pitchFamily="34" charset="0"/>
                <a:cs typeface="Arial" panose="020B0604020202020204" pitchFamily="34" charset="0"/>
              </a:rPr>
              <a:t> Why hasn’t the club provided consistent role orientation or mentoring? </a:t>
            </a:r>
          </a:p>
          <a:p>
            <a:pPr marL="774900" lvl="1" indent="-342900">
              <a:spcAft>
                <a:spcPts val="600"/>
              </a:spcAft>
              <a:buFont typeface="Wingdings" panose="05000000000000000000" pitchFamily="2" charset="2"/>
              <a:buChar char="§"/>
            </a:pPr>
            <a:r>
              <a:rPr lang="en-GB" sz="2000" dirty="0">
                <a:solidFill>
                  <a:schemeClr val="bg1"/>
                </a:solidFill>
                <a:latin typeface="Arial" panose="020B0604020202020204" pitchFamily="34" charset="0"/>
                <a:cs typeface="Arial" panose="020B0604020202020204" pitchFamily="34" charset="0"/>
              </a:rPr>
              <a:t>Because the club lacks a systematic process to plan role assignments in advance and track member progress toward Pathways requirements.</a:t>
            </a:r>
          </a:p>
        </p:txBody>
      </p:sp>
      <p:sp>
        <p:nvSpPr>
          <p:cNvPr id="2" name="TextBox 1">
            <a:extLst>
              <a:ext uri="{FF2B5EF4-FFF2-40B4-BE49-F238E27FC236}">
                <a16:creationId xmlns:a16="http://schemas.microsoft.com/office/drawing/2014/main" id="{8416BE8F-F57C-5D84-8B1C-7D42402D2675}"/>
              </a:ext>
            </a:extLst>
          </p:cNvPr>
          <p:cNvSpPr txBox="1"/>
          <p:nvPr/>
        </p:nvSpPr>
        <p:spPr>
          <a:xfrm>
            <a:off x="432000" y="500740"/>
            <a:ext cx="11314521" cy="954107"/>
          </a:xfrm>
          <a:prstGeom prst="rect">
            <a:avLst/>
          </a:prstGeom>
          <a:solidFill>
            <a:schemeClr val="tx1">
              <a:alpha val="25000"/>
            </a:schemeClr>
          </a:solidFill>
        </p:spPr>
        <p:txBody>
          <a:bodyPr wrap="square">
            <a:spAutoFit/>
          </a:bodyPr>
          <a:lstStyle/>
          <a:p>
            <a:r>
              <a:rPr lang="en-GB" sz="2800" b="1" dirty="0">
                <a:solidFill>
                  <a:schemeClr val="accent4"/>
                </a:solidFill>
                <a:effectLst/>
                <a:latin typeface="+mn-lt"/>
              </a:rPr>
              <a:t>Problem statement: “</a:t>
            </a:r>
            <a:r>
              <a:rPr lang="en-GB" sz="2800" b="1" dirty="0">
                <a:solidFill>
                  <a:schemeClr val="accent4"/>
                </a:solidFill>
              </a:rPr>
              <a:t>Members are not completing the new required meeting roles for their Pathways levels</a:t>
            </a:r>
            <a:r>
              <a:rPr lang="en-GB" sz="2800" b="1" dirty="0">
                <a:solidFill>
                  <a:schemeClr val="accent4"/>
                </a:solidFill>
                <a:effectLst/>
                <a:latin typeface="+mn-lt"/>
              </a:rPr>
              <a:t>.”</a:t>
            </a:r>
            <a:endParaRPr lang="en-GB" sz="2800" dirty="0">
              <a:solidFill>
                <a:schemeClr val="accent4"/>
              </a:solidFill>
              <a:effectLst/>
              <a:latin typeface="Helvetica Neue" panose="02000503000000020004" pitchFamily="2" charset="0"/>
            </a:endParaRPr>
          </a:p>
        </p:txBody>
      </p:sp>
    </p:spTree>
    <p:extLst>
      <p:ext uri="{BB962C8B-B14F-4D97-AF65-F5344CB8AC3E}">
        <p14:creationId xmlns:p14="http://schemas.microsoft.com/office/powerpoint/2010/main" val="164715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fade">
                                      <p:cBhvr>
                                        <p:cTn id="32" dur="5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Effect transition="in" filter="fade">
                                      <p:cBhvr>
                                        <p:cTn id="37" dur="500"/>
                                        <p:tgtEl>
                                          <p:spTgt spid="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8" end="8"/>
                                            </p:txEl>
                                          </p:spTgt>
                                        </p:tgtEl>
                                        <p:attrNameLst>
                                          <p:attrName>style.visibility</p:attrName>
                                        </p:attrNameLst>
                                      </p:cBhvr>
                                      <p:to>
                                        <p:strVal val="visible"/>
                                      </p:to>
                                    </p:set>
                                    <p:animEffect transition="in" filter="fade">
                                      <p:cBhvr>
                                        <p:cTn id="42" dur="500"/>
                                        <p:tgtEl>
                                          <p:spTgt spid="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animEffect transition="in" filter="fade">
                                      <p:cBhvr>
                                        <p:cTn id="47"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A1EE7EA-AB3A-D514-9E7C-AB5E83BCBE1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CEE3B75-6480-B1FB-61D7-4380C4AAD69C}"/>
              </a:ext>
            </a:extLst>
          </p:cNvPr>
          <p:cNvSpPr>
            <a:spLocks noGrp="1"/>
          </p:cNvSpPr>
          <p:nvPr>
            <p:ph type="title"/>
          </p:nvPr>
        </p:nvSpPr>
        <p:spPr>
          <a:xfrm>
            <a:off x="1447492" y="2048490"/>
            <a:ext cx="4355900" cy="1200328"/>
          </a:xfrm>
        </p:spPr>
        <p:txBody>
          <a:bodyPr/>
          <a:lstStyle/>
          <a:p>
            <a:r>
              <a:rPr lang="en-US" sz="3600" dirty="0"/>
              <a:t>Root Cause and Root Solutions</a:t>
            </a:r>
          </a:p>
        </p:txBody>
      </p:sp>
      <p:sp>
        <p:nvSpPr>
          <p:cNvPr id="7" name="TextBox 6">
            <a:extLst>
              <a:ext uri="{FF2B5EF4-FFF2-40B4-BE49-F238E27FC236}">
                <a16:creationId xmlns:a16="http://schemas.microsoft.com/office/drawing/2014/main" id="{035F8389-4E03-A57A-8E84-EC8A379AC943}"/>
              </a:ext>
            </a:extLst>
          </p:cNvPr>
          <p:cNvSpPr txBox="1"/>
          <p:nvPr/>
        </p:nvSpPr>
        <p:spPr>
          <a:xfrm>
            <a:off x="6649551" y="2031113"/>
            <a:ext cx="3662849" cy="1569660"/>
          </a:xfrm>
          <a:prstGeom prst="rect">
            <a:avLst/>
          </a:prstGeom>
          <a:noFill/>
        </p:spPr>
        <p:txBody>
          <a:bodyPr wrap="square">
            <a:spAutoFit/>
          </a:bodyPr>
          <a:lstStyle/>
          <a:p>
            <a:pPr marL="0" marR="0">
              <a:buNone/>
            </a:pPr>
            <a:r>
              <a:rPr lang="en-GB" sz="2400" dirty="0">
                <a:solidFill>
                  <a:schemeClr val="bg1"/>
                </a:solidFill>
                <a:effectLst/>
                <a:latin typeface="+mn-lt"/>
              </a:rPr>
              <a:t>List  the root cause and one or two root solutions to address the root </a:t>
            </a:r>
          </a:p>
          <a:p>
            <a:pPr marL="0" marR="0">
              <a:buNone/>
            </a:pPr>
            <a:r>
              <a:rPr lang="en-GB" sz="2400" dirty="0">
                <a:solidFill>
                  <a:schemeClr val="bg1"/>
                </a:solidFill>
                <a:effectLst/>
                <a:latin typeface="+mn-lt"/>
              </a:rPr>
              <a:t>cause of the problem. </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026676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9BA588F-881A-61F5-D0F6-A41AA18CF28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4" name="Title 3">
            <a:extLst>
              <a:ext uri="{FF2B5EF4-FFF2-40B4-BE49-F238E27FC236}">
                <a16:creationId xmlns:a16="http://schemas.microsoft.com/office/drawing/2014/main" id="{C2CB5746-F554-99FC-3730-E277FDFDD1A3}"/>
              </a:ext>
            </a:extLst>
          </p:cNvPr>
          <p:cNvSpPr>
            <a:spLocks noGrp="1"/>
          </p:cNvSpPr>
          <p:nvPr>
            <p:ph type="title"/>
          </p:nvPr>
        </p:nvSpPr>
        <p:spPr>
          <a:xfrm rot="16200000">
            <a:off x="3175200" y="1747274"/>
            <a:ext cx="3493824" cy="720000"/>
          </a:xfrm>
        </p:spPr>
        <p:txBody>
          <a:bodyPr/>
          <a:lstStyle/>
          <a:p>
            <a:r>
              <a:rPr lang="en-US" sz="3600" dirty="0">
                <a:solidFill>
                  <a:schemeClr val="bg1"/>
                </a:solidFill>
              </a:rPr>
              <a:t>Case Studies</a:t>
            </a:r>
          </a:p>
        </p:txBody>
      </p:sp>
    </p:spTree>
    <p:extLst>
      <p:ext uri="{BB962C8B-B14F-4D97-AF65-F5344CB8AC3E}">
        <p14:creationId xmlns:p14="http://schemas.microsoft.com/office/powerpoint/2010/main" val="1565400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19B79-64B4-D8D6-E3E2-810BA39604DC}"/>
              </a:ext>
            </a:extLst>
          </p:cNvPr>
          <p:cNvSpPr>
            <a:spLocks noGrp="1"/>
          </p:cNvSpPr>
          <p:nvPr>
            <p:ph type="title"/>
          </p:nvPr>
        </p:nvSpPr>
        <p:spPr/>
        <p:txBody>
          <a:bodyPr/>
          <a:lstStyle/>
          <a:p>
            <a:r>
              <a:rPr lang="en-US" dirty="0"/>
              <a:t>Vice President Education Case Studies</a:t>
            </a:r>
          </a:p>
        </p:txBody>
      </p:sp>
      <p:sp>
        <p:nvSpPr>
          <p:cNvPr id="3" name="Content Placeholder 2">
            <a:extLst>
              <a:ext uri="{FF2B5EF4-FFF2-40B4-BE49-F238E27FC236}">
                <a16:creationId xmlns:a16="http://schemas.microsoft.com/office/drawing/2014/main" id="{788312C7-2EC5-9A05-6A35-D6747A4BACCB}"/>
              </a:ext>
            </a:extLst>
          </p:cNvPr>
          <p:cNvSpPr>
            <a:spLocks noGrp="1"/>
          </p:cNvSpPr>
          <p:nvPr>
            <p:ph idx="1"/>
          </p:nvPr>
        </p:nvSpPr>
        <p:spPr/>
        <p:txBody>
          <a:bodyPr/>
          <a:lstStyle/>
          <a:p>
            <a:pPr marL="457200" indent="-457200">
              <a:lnSpc>
                <a:spcPct val="100000"/>
              </a:lnSpc>
              <a:spcBef>
                <a:spcPts val="0"/>
              </a:spcBef>
              <a:spcAft>
                <a:spcPts val="1800"/>
              </a:spcAft>
              <a:buFont typeface="+mj-lt"/>
              <a:buAutoNum type="arabicPeriod"/>
            </a:pPr>
            <a:r>
              <a:rPr lang="en-GB" dirty="0"/>
              <a:t>Re-engaging Members</a:t>
            </a:r>
          </a:p>
          <a:p>
            <a:pPr marL="457200" indent="-457200">
              <a:lnSpc>
                <a:spcPct val="100000"/>
              </a:lnSpc>
              <a:spcBef>
                <a:spcPts val="0"/>
              </a:spcBef>
              <a:spcAft>
                <a:spcPts val="1800"/>
              </a:spcAft>
              <a:buFont typeface="+mj-lt"/>
              <a:buAutoNum type="arabicPeriod"/>
            </a:pPr>
            <a:r>
              <a:rPr lang="en-GB" dirty="0"/>
              <a:t>Managing Meeting Chaos</a:t>
            </a:r>
          </a:p>
          <a:p>
            <a:pPr marL="457200" indent="-457200">
              <a:lnSpc>
                <a:spcPct val="100000"/>
              </a:lnSpc>
              <a:spcBef>
                <a:spcPts val="0"/>
              </a:spcBef>
              <a:spcAft>
                <a:spcPts val="1800"/>
              </a:spcAft>
              <a:buFont typeface="+mj-lt"/>
              <a:buAutoNum type="arabicPeriod"/>
            </a:pPr>
            <a:r>
              <a:rPr lang="en-GB" dirty="0"/>
              <a:t>Supporting New Members in Pathways</a:t>
            </a:r>
          </a:p>
          <a:p>
            <a:pPr marL="457200" indent="-457200">
              <a:lnSpc>
                <a:spcPct val="100000"/>
              </a:lnSpc>
              <a:spcBef>
                <a:spcPts val="0"/>
              </a:spcBef>
              <a:spcAft>
                <a:spcPts val="1800"/>
              </a:spcAft>
              <a:buFont typeface="+mj-lt"/>
              <a:buAutoNum type="arabicPeriod"/>
            </a:pPr>
            <a:r>
              <a:rPr lang="en-GB" dirty="0"/>
              <a:t>Registering Pathways Progress Accurately </a:t>
            </a:r>
          </a:p>
          <a:p>
            <a:pPr marL="457200" indent="-457200">
              <a:lnSpc>
                <a:spcPct val="100000"/>
              </a:lnSpc>
              <a:spcBef>
                <a:spcPts val="0"/>
              </a:spcBef>
              <a:spcAft>
                <a:spcPts val="1800"/>
              </a:spcAft>
              <a:buFont typeface="+mj-lt"/>
              <a:buAutoNum type="arabicPeriod"/>
            </a:pPr>
            <a:r>
              <a:rPr lang="en-GB" dirty="0"/>
              <a:t>Managing Speech Scheduling Conflicts</a:t>
            </a:r>
          </a:p>
          <a:p>
            <a:pPr marL="457200" indent="-457200">
              <a:lnSpc>
                <a:spcPct val="100000"/>
              </a:lnSpc>
              <a:spcBef>
                <a:spcPts val="0"/>
              </a:spcBef>
              <a:spcAft>
                <a:spcPts val="1800"/>
              </a:spcAft>
              <a:buFont typeface="+mj-lt"/>
              <a:buAutoNum type="arabicPeriod"/>
            </a:pPr>
            <a:r>
              <a:rPr lang="en-GB" spc="-40" dirty="0"/>
              <a:t>Balancing Education Goals with Member Readiness</a:t>
            </a:r>
          </a:p>
          <a:p>
            <a:pPr marL="457200" indent="-457200">
              <a:lnSpc>
                <a:spcPct val="100000"/>
              </a:lnSpc>
              <a:spcBef>
                <a:spcPts val="0"/>
              </a:spcBef>
              <a:spcAft>
                <a:spcPts val="1800"/>
              </a:spcAft>
              <a:buFont typeface="+mj-lt"/>
              <a:buAutoNum type="arabicPeriod"/>
            </a:pPr>
            <a:r>
              <a:rPr lang="en-GB" dirty="0"/>
              <a:t>Planning a Speakathon</a:t>
            </a:r>
          </a:p>
          <a:p>
            <a:pPr marL="457200" indent="-457200">
              <a:lnSpc>
                <a:spcPct val="100000"/>
              </a:lnSpc>
              <a:spcBef>
                <a:spcPts val="0"/>
              </a:spcBef>
              <a:spcAft>
                <a:spcPts val="1800"/>
              </a:spcAft>
              <a:buFont typeface="+mj-lt"/>
              <a:buAutoNum type="arabicPeriod"/>
            </a:pPr>
            <a:r>
              <a:rPr lang="en-GB" dirty="0"/>
              <a:t> Validating Pathways Progress</a:t>
            </a:r>
          </a:p>
          <a:p>
            <a:endParaRPr lang="en-US" dirty="0"/>
          </a:p>
        </p:txBody>
      </p:sp>
    </p:spTree>
    <p:extLst>
      <p:ext uri="{BB962C8B-B14F-4D97-AF65-F5344CB8AC3E}">
        <p14:creationId xmlns:p14="http://schemas.microsoft.com/office/powerpoint/2010/main" val="1117967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34BCA-70F7-C665-CB96-8ACFAB4596B7}"/>
              </a:ext>
            </a:extLst>
          </p:cNvPr>
          <p:cNvSpPr>
            <a:spLocks noGrp="1"/>
          </p:cNvSpPr>
          <p:nvPr>
            <p:ph type="title"/>
          </p:nvPr>
        </p:nvSpPr>
        <p:spPr/>
        <p:txBody>
          <a:bodyPr/>
          <a:lstStyle/>
          <a:p>
            <a:r>
              <a:rPr lang="en-GB" dirty="0"/>
              <a:t>Case Study 1: Re‑engaging Members</a:t>
            </a:r>
            <a:endParaRPr lang="en-US" dirty="0"/>
          </a:p>
        </p:txBody>
      </p:sp>
      <p:sp>
        <p:nvSpPr>
          <p:cNvPr id="3" name="Content Placeholder 2">
            <a:extLst>
              <a:ext uri="{FF2B5EF4-FFF2-40B4-BE49-F238E27FC236}">
                <a16:creationId xmlns:a16="http://schemas.microsoft.com/office/drawing/2014/main" id="{C4F72D37-9807-C24C-ED76-57DCED1F91C4}"/>
              </a:ext>
            </a:extLst>
          </p:cNvPr>
          <p:cNvSpPr>
            <a:spLocks noGrp="1"/>
          </p:cNvSpPr>
          <p:nvPr>
            <p:ph idx="1"/>
          </p:nvPr>
        </p:nvSpPr>
        <p:spPr/>
        <p:txBody>
          <a:bodyPr/>
          <a:lstStyle/>
          <a:p>
            <a:pPr marL="0" indent="0">
              <a:lnSpc>
                <a:spcPct val="100000"/>
              </a:lnSpc>
              <a:spcBef>
                <a:spcPts val="600"/>
              </a:spcBef>
              <a:buNone/>
            </a:pPr>
            <a:r>
              <a:rPr lang="en-GB" sz="2000" b="1" dirty="0"/>
              <a:t>Scenario</a:t>
            </a:r>
          </a:p>
          <a:p>
            <a:pPr marL="0" indent="0">
              <a:lnSpc>
                <a:spcPct val="100000"/>
              </a:lnSpc>
              <a:spcBef>
                <a:spcPts val="600"/>
              </a:spcBef>
              <a:buNone/>
            </a:pPr>
            <a:r>
              <a:rPr lang="en-GB" sz="2000" spc="-50" dirty="0"/>
              <a:t>Lotus Path Speakers Club has a healthy </a:t>
            </a:r>
            <a:r>
              <a:rPr lang="en-GB" sz="2000" spc="-30" dirty="0"/>
              <a:t>membership count of 25, but only 12 members </a:t>
            </a:r>
            <a:r>
              <a:rPr lang="en-GB" sz="2000" dirty="0"/>
              <a:t>attend meetings regularly. Over the past few months, participation has dropped sharply:</a:t>
            </a:r>
          </a:p>
          <a:p>
            <a:pPr lvl="0">
              <a:lnSpc>
                <a:spcPct val="100000"/>
              </a:lnSpc>
              <a:spcBef>
                <a:spcPts val="600"/>
              </a:spcBef>
            </a:pPr>
            <a:r>
              <a:rPr lang="en-GB" sz="2000" dirty="0"/>
              <a:t>several members have not taken roles or delivered speeches for months</a:t>
            </a:r>
          </a:p>
          <a:p>
            <a:pPr lvl="0">
              <a:lnSpc>
                <a:spcPct val="100000"/>
              </a:lnSpc>
              <a:spcBef>
                <a:spcPts val="600"/>
              </a:spcBef>
            </a:pPr>
            <a:r>
              <a:rPr lang="en-GB" sz="2000" spc="-90" dirty="0"/>
              <a:t>some no longer respond to club communications</a:t>
            </a:r>
          </a:p>
          <a:p>
            <a:pPr lvl="0">
              <a:lnSpc>
                <a:spcPct val="100000"/>
              </a:lnSpc>
              <a:spcBef>
                <a:spcPts val="600"/>
              </a:spcBef>
            </a:pPr>
            <a:r>
              <a:rPr lang="en-GB" sz="2000" dirty="0"/>
              <a:t>others say they are “too busy” to engage</a:t>
            </a:r>
          </a:p>
          <a:p>
            <a:pPr lvl="0">
              <a:lnSpc>
                <a:spcPct val="100000"/>
              </a:lnSpc>
              <a:spcBef>
                <a:spcPts val="600"/>
              </a:spcBef>
            </a:pPr>
            <a:r>
              <a:rPr lang="en-GB" sz="2000" spc="-70" dirty="0"/>
              <a:t>newer members feel unsure how to get involved and are disconnected from expectations</a:t>
            </a:r>
          </a:p>
          <a:p>
            <a:pPr marL="0" indent="0">
              <a:lnSpc>
                <a:spcPct val="100000"/>
              </a:lnSpc>
              <a:spcBef>
                <a:spcPts val="600"/>
              </a:spcBef>
              <a:buNone/>
            </a:pPr>
            <a:r>
              <a:rPr lang="en-GB" sz="2000" dirty="0"/>
              <a:t>This disengagement has made meetings increasingly difficult to run:</a:t>
            </a:r>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16470EAE-7633-A1B1-7F0D-2CA280EFD73E}"/>
              </a:ext>
            </a:extLst>
          </p:cNvPr>
          <p:cNvSpPr>
            <a:spLocks noGrp="1"/>
          </p:cNvSpPr>
          <p:nvPr>
            <p:ph idx="11"/>
          </p:nvPr>
        </p:nvSpPr>
        <p:spPr/>
        <p:txBody>
          <a:bodyPr/>
          <a:lstStyle/>
          <a:p>
            <a:pPr lvl="0">
              <a:lnSpc>
                <a:spcPct val="100000"/>
              </a:lnSpc>
              <a:spcBef>
                <a:spcPts val="600"/>
              </a:spcBef>
            </a:pPr>
            <a:r>
              <a:rPr lang="en-GB" sz="2000" dirty="0"/>
              <a:t>roles are hard to fill</a:t>
            </a:r>
          </a:p>
          <a:p>
            <a:pPr lvl="0">
              <a:lnSpc>
                <a:spcPct val="100000"/>
              </a:lnSpc>
              <a:spcBef>
                <a:spcPts val="600"/>
              </a:spcBef>
            </a:pPr>
            <a:r>
              <a:rPr lang="en-GB" sz="2000" dirty="0"/>
              <a:t>meeting energy is low and quality is inconsistent</a:t>
            </a:r>
          </a:p>
          <a:p>
            <a:pPr lvl="0">
              <a:lnSpc>
                <a:spcPct val="100000"/>
              </a:lnSpc>
              <a:spcBef>
                <a:spcPts val="600"/>
              </a:spcBef>
            </a:pPr>
            <a:r>
              <a:rPr lang="en-GB" sz="2000" dirty="0"/>
              <a:t>officers frequently step up at the last minute</a:t>
            </a:r>
          </a:p>
          <a:p>
            <a:pPr lvl="0">
              <a:lnSpc>
                <a:spcPct val="100000"/>
              </a:lnSpc>
              <a:spcBef>
                <a:spcPts val="600"/>
              </a:spcBef>
            </a:pPr>
            <a:r>
              <a:rPr lang="en-GB" sz="2000" dirty="0"/>
              <a:t>leadership morale is declining</a:t>
            </a:r>
          </a:p>
          <a:p>
            <a:pPr marL="0" indent="0">
              <a:lnSpc>
                <a:spcPct val="100000"/>
              </a:lnSpc>
              <a:spcBef>
                <a:spcPts val="600"/>
              </a:spcBef>
              <a:buNone/>
            </a:pPr>
            <a:r>
              <a:rPr lang="en-GB" sz="2000" dirty="0"/>
              <a:t>Members are not progressing in Pathways, newer members are unsure how to start, and experienced members feel disconnected from the club’s rhythm and purpose.</a:t>
            </a:r>
          </a:p>
          <a:p>
            <a:pPr marL="0" indent="0">
              <a:lnSpc>
                <a:spcPct val="100000"/>
              </a:lnSpc>
              <a:spcBef>
                <a:spcPts val="600"/>
              </a:spcBef>
              <a:buNone/>
            </a:pPr>
            <a:r>
              <a:rPr lang="en-GB" sz="2000" b="1" dirty="0"/>
              <a:t>Use the 5 Whys analysis tool to uncover why members are disengaging and identify actions the VPE can take to rebuild confidence, momentum, and participation.</a:t>
            </a:r>
          </a:p>
          <a:p>
            <a:endParaRPr lang="en-US" sz="2000" dirty="0"/>
          </a:p>
        </p:txBody>
      </p:sp>
    </p:spTree>
    <p:extLst>
      <p:ext uri="{BB962C8B-B14F-4D97-AF65-F5344CB8AC3E}">
        <p14:creationId xmlns:p14="http://schemas.microsoft.com/office/powerpoint/2010/main" val="3693471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8CF60-7779-5DDA-BD02-107869F53242}"/>
              </a:ext>
            </a:extLst>
          </p:cNvPr>
          <p:cNvSpPr>
            <a:spLocks noGrp="1"/>
          </p:cNvSpPr>
          <p:nvPr>
            <p:ph type="title"/>
          </p:nvPr>
        </p:nvSpPr>
        <p:spPr/>
        <p:txBody>
          <a:bodyPr/>
          <a:lstStyle/>
          <a:p>
            <a:r>
              <a:rPr lang="en-GB" dirty="0"/>
              <a:t>Case Study 1: Re‑engaging Members</a:t>
            </a:r>
            <a:endParaRPr lang="en-US" dirty="0"/>
          </a:p>
        </p:txBody>
      </p:sp>
      <p:sp>
        <p:nvSpPr>
          <p:cNvPr id="3" name="Content Placeholder 2">
            <a:extLst>
              <a:ext uri="{FF2B5EF4-FFF2-40B4-BE49-F238E27FC236}">
                <a16:creationId xmlns:a16="http://schemas.microsoft.com/office/drawing/2014/main" id="{EBB0FC7E-A8F3-1FEA-9003-97E86FB814DB}"/>
              </a:ext>
            </a:extLst>
          </p:cNvPr>
          <p:cNvSpPr>
            <a:spLocks noGrp="1"/>
          </p:cNvSpPr>
          <p:nvPr>
            <p:ph idx="1"/>
          </p:nvPr>
        </p:nvSpPr>
        <p:spPr/>
        <p:txBody>
          <a:bodyPr/>
          <a:lstStyle/>
          <a:p>
            <a:pPr marL="0" indent="0">
              <a:lnSpc>
                <a:spcPct val="100000"/>
              </a:lnSpc>
              <a:spcBef>
                <a:spcPts val="600"/>
              </a:spcBef>
              <a:buNone/>
            </a:pPr>
            <a:r>
              <a:rPr lang="en-GB" b="1" dirty="0"/>
              <a:t>5 Whys Analysis</a:t>
            </a:r>
          </a:p>
          <a:p>
            <a:pPr marL="457200" indent="-457200">
              <a:lnSpc>
                <a:spcPct val="100000"/>
              </a:lnSpc>
              <a:spcBef>
                <a:spcPts val="600"/>
              </a:spcBef>
              <a:buFont typeface="+mj-lt"/>
              <a:buAutoNum type="arabicPeriod"/>
            </a:pPr>
            <a:r>
              <a:rPr lang="en-GB" sz="2000" b="1" dirty="0"/>
              <a:t>Why are members not attending?</a:t>
            </a:r>
          </a:p>
          <a:p>
            <a:pPr lvl="1">
              <a:lnSpc>
                <a:spcPct val="100000"/>
              </a:lnSpc>
              <a:spcBef>
                <a:spcPts val="600"/>
              </a:spcBef>
            </a:pPr>
            <a:r>
              <a:rPr lang="en-GB" dirty="0"/>
              <a:t>Because they feel disengaged or overwhelmed.</a:t>
            </a:r>
          </a:p>
          <a:p>
            <a:pPr marL="457200" indent="-457200">
              <a:lnSpc>
                <a:spcPct val="100000"/>
              </a:lnSpc>
              <a:spcBef>
                <a:spcPts val="600"/>
              </a:spcBef>
              <a:buFont typeface="+mj-lt"/>
              <a:buAutoNum type="arabicPeriod"/>
            </a:pPr>
            <a:r>
              <a:rPr lang="en-GB" sz="2000" b="1" dirty="0"/>
              <a:t>Why do they feel disengaged or overwhelmed?</a:t>
            </a:r>
          </a:p>
          <a:p>
            <a:pPr lvl="1">
              <a:lnSpc>
                <a:spcPct val="100000"/>
              </a:lnSpc>
              <a:spcBef>
                <a:spcPts val="600"/>
              </a:spcBef>
            </a:pPr>
            <a:r>
              <a:rPr lang="en-GB" dirty="0"/>
              <a:t>Because meetings feel repetitive and lack personal value.</a:t>
            </a:r>
          </a:p>
          <a:p>
            <a:pPr marL="457200" indent="-457200">
              <a:lnSpc>
                <a:spcPct val="100000"/>
              </a:lnSpc>
              <a:spcBef>
                <a:spcPts val="600"/>
              </a:spcBef>
              <a:buFont typeface="+mj-lt"/>
              <a:buAutoNum type="arabicPeriod"/>
            </a:pPr>
            <a:r>
              <a:rPr lang="en-GB" sz="2000" b="1" dirty="0"/>
              <a:t>Why is there no personal value?</a:t>
            </a:r>
          </a:p>
          <a:p>
            <a:pPr lvl="1">
              <a:lnSpc>
                <a:spcPct val="100000"/>
              </a:lnSpc>
              <a:spcBef>
                <a:spcPts val="600"/>
              </a:spcBef>
            </a:pPr>
            <a:r>
              <a:rPr lang="en-GB" dirty="0"/>
              <a:t>Because members haven’t been actively involved in roles or speeches.</a:t>
            </a:r>
          </a:p>
          <a:p>
            <a:pPr marL="457200" indent="-457200">
              <a:lnSpc>
                <a:spcPct val="100000"/>
              </a:lnSpc>
              <a:spcBef>
                <a:spcPts val="600"/>
              </a:spcBef>
              <a:buFont typeface="+mj-lt"/>
              <a:buAutoNum type="arabicPeriod"/>
            </a:pPr>
            <a:r>
              <a:rPr lang="en-GB" sz="2000" b="1" dirty="0"/>
              <a:t>Why haven’t they been involved?</a:t>
            </a:r>
          </a:p>
          <a:p>
            <a:pPr lvl="1">
              <a:lnSpc>
                <a:spcPct val="100000"/>
              </a:lnSpc>
              <a:spcBef>
                <a:spcPts val="600"/>
              </a:spcBef>
            </a:pPr>
            <a:r>
              <a:rPr lang="en-GB" dirty="0"/>
              <a:t>Because they are unsure how to start or do not feel adequately supported.</a:t>
            </a:r>
          </a:p>
          <a:p>
            <a:pPr marL="457200" indent="-457200">
              <a:lnSpc>
                <a:spcPct val="100000"/>
              </a:lnSpc>
              <a:spcBef>
                <a:spcPts val="600"/>
              </a:spcBef>
              <a:buFont typeface="+mj-lt"/>
              <a:buAutoNum type="arabicPeriod"/>
            </a:pPr>
            <a:r>
              <a:rPr lang="en-GB" sz="2000" b="1" dirty="0"/>
              <a:t>Why do they feel unsupported?</a:t>
            </a:r>
          </a:p>
          <a:p>
            <a:pPr lvl="1">
              <a:lnSpc>
                <a:spcPct val="100000"/>
              </a:lnSpc>
              <a:spcBef>
                <a:spcPts val="600"/>
              </a:spcBef>
            </a:pPr>
            <a:r>
              <a:rPr lang="en-GB" dirty="0"/>
              <a:t>Because the club does not have a consistent onboarding and mentoring process.</a:t>
            </a:r>
          </a:p>
          <a:p>
            <a:pPr>
              <a:lnSpc>
                <a:spcPct val="100000"/>
              </a:lnSpc>
              <a:spcBef>
                <a:spcPts val="600"/>
              </a:spcBef>
            </a:pPr>
            <a:endParaRPr lang="en-US" dirty="0"/>
          </a:p>
        </p:txBody>
      </p:sp>
    </p:spTree>
    <p:extLst>
      <p:ext uri="{BB962C8B-B14F-4D97-AF65-F5344CB8AC3E}">
        <p14:creationId xmlns:p14="http://schemas.microsoft.com/office/powerpoint/2010/main" val="753966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C14D-44D2-C3BE-7E84-3CA4F7095B69}"/>
              </a:ext>
            </a:extLst>
          </p:cNvPr>
          <p:cNvSpPr>
            <a:spLocks noGrp="1"/>
          </p:cNvSpPr>
          <p:nvPr>
            <p:ph type="title"/>
          </p:nvPr>
        </p:nvSpPr>
        <p:spPr/>
        <p:txBody>
          <a:bodyPr/>
          <a:lstStyle/>
          <a:p>
            <a:r>
              <a:rPr lang="en-GB" dirty="0"/>
              <a:t>Case Study 1: Re‑engaging Members</a:t>
            </a:r>
            <a:endParaRPr lang="en-US" dirty="0"/>
          </a:p>
        </p:txBody>
      </p:sp>
      <p:sp>
        <p:nvSpPr>
          <p:cNvPr id="3" name="Content Placeholder 2">
            <a:extLst>
              <a:ext uri="{FF2B5EF4-FFF2-40B4-BE49-F238E27FC236}">
                <a16:creationId xmlns:a16="http://schemas.microsoft.com/office/drawing/2014/main" id="{3078DB5A-AD0D-282D-30BE-7783DD73D409}"/>
              </a:ext>
            </a:extLst>
          </p:cNvPr>
          <p:cNvSpPr>
            <a:spLocks noGrp="1"/>
          </p:cNvSpPr>
          <p:nvPr>
            <p:ph idx="1"/>
          </p:nvPr>
        </p:nvSpPr>
        <p:spPr/>
        <p:txBody>
          <a:bodyPr/>
          <a:lstStyle/>
          <a:p>
            <a:pPr marL="0" indent="0">
              <a:lnSpc>
                <a:spcPct val="100000"/>
              </a:lnSpc>
              <a:spcBef>
                <a:spcPts val="600"/>
              </a:spcBef>
              <a:buNone/>
            </a:pPr>
            <a:r>
              <a:rPr lang="en-GB" sz="2000" b="1" dirty="0"/>
              <a:t>Root Cause</a:t>
            </a:r>
          </a:p>
          <a:p>
            <a:pPr marL="0" indent="0">
              <a:lnSpc>
                <a:spcPct val="100000"/>
              </a:lnSpc>
              <a:spcBef>
                <a:spcPts val="600"/>
              </a:spcBef>
              <a:buNone/>
            </a:pPr>
            <a:r>
              <a:rPr lang="en-GB" sz="2000" dirty="0"/>
              <a:t>Unclear onboarding and inconsistent mentoring leave members unsure how to participate confidently.</a:t>
            </a:r>
          </a:p>
          <a:p>
            <a:pPr marL="0" indent="0">
              <a:lnSpc>
                <a:spcPct val="100000"/>
              </a:lnSpc>
              <a:spcBef>
                <a:spcPts val="1200"/>
              </a:spcBef>
              <a:buNone/>
            </a:pPr>
            <a:r>
              <a:rPr lang="en-GB" sz="2000" b="1" dirty="0"/>
              <a:t>Root Solutions</a:t>
            </a:r>
          </a:p>
          <a:p>
            <a:pPr marL="0" indent="0">
              <a:lnSpc>
                <a:spcPct val="100000"/>
              </a:lnSpc>
              <a:spcBef>
                <a:spcPts val="600"/>
              </a:spcBef>
              <a:buNone/>
            </a:pPr>
            <a:r>
              <a:rPr lang="en-GB" sz="2000" dirty="0"/>
              <a:t>A proactive engagement system can rebuild momentum and confidence:</a:t>
            </a:r>
          </a:p>
          <a:p>
            <a:pPr lvl="0">
              <a:lnSpc>
                <a:spcPct val="100000"/>
              </a:lnSpc>
              <a:spcBef>
                <a:spcPts val="600"/>
              </a:spcBef>
            </a:pPr>
            <a:r>
              <a:rPr lang="en-GB" sz="2000" b="1" dirty="0"/>
              <a:t>Personal Outreach: </a:t>
            </a:r>
            <a:r>
              <a:rPr lang="en-GB" sz="2000" dirty="0"/>
              <a:t>Officers check in individually with inactive members to understand barriers and offer support.</a:t>
            </a:r>
          </a:p>
          <a:p>
            <a:pPr>
              <a:lnSpc>
                <a:spcPct val="100000"/>
              </a:lnSpc>
              <a:spcBef>
                <a:spcPts val="600"/>
              </a:spcBef>
            </a:pPr>
            <a:r>
              <a:rPr lang="en-GB" sz="2000" b="1" dirty="0"/>
              <a:t>Structured Role Buddy System: </a:t>
            </a:r>
            <a:r>
              <a:rPr lang="en-GB" sz="2000" dirty="0"/>
              <a:t>Pair newer members with experienced ones to co‑fill roles, build confidence, and reduce anxiety.</a:t>
            </a:r>
          </a:p>
          <a:p>
            <a:pPr lvl="0">
              <a:lnSpc>
                <a:spcPct val="100000"/>
              </a:lnSpc>
              <a:spcBef>
                <a:spcPts val="600"/>
              </a:spcBef>
            </a:pPr>
            <a:endParaRPr lang="en-GB" sz="2000" dirty="0"/>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616F8D8B-4324-52C6-7D2F-4902494216FD}"/>
              </a:ext>
            </a:extLst>
          </p:cNvPr>
          <p:cNvSpPr>
            <a:spLocks noGrp="1"/>
          </p:cNvSpPr>
          <p:nvPr>
            <p:ph idx="11"/>
          </p:nvPr>
        </p:nvSpPr>
        <p:spPr>
          <a:xfrm>
            <a:off x="6353999" y="1390389"/>
            <a:ext cx="5614843" cy="4786574"/>
          </a:xfrm>
        </p:spPr>
        <p:txBody>
          <a:bodyPr/>
          <a:lstStyle/>
          <a:p>
            <a:pPr lvl="0">
              <a:lnSpc>
                <a:spcPct val="100000"/>
              </a:lnSpc>
              <a:spcBef>
                <a:spcPts val="600"/>
              </a:spcBef>
            </a:pPr>
            <a:r>
              <a:rPr lang="en-GB" sz="2000" b="1" dirty="0"/>
              <a:t>Clear Pathways Guidance: </a:t>
            </a:r>
            <a:r>
              <a:rPr lang="en-GB" sz="2000" dirty="0"/>
              <a:t>Provide simple, personalized Pathways starting points and help members choose their next project.</a:t>
            </a:r>
          </a:p>
          <a:p>
            <a:pPr lvl="0">
              <a:lnSpc>
                <a:spcPct val="100000"/>
              </a:lnSpc>
              <a:spcBef>
                <a:spcPts val="600"/>
              </a:spcBef>
            </a:pPr>
            <a:r>
              <a:rPr lang="en-GB" sz="2000" b="1" dirty="0"/>
              <a:t>Visible Recognition: </a:t>
            </a:r>
            <a:r>
              <a:rPr lang="en-GB" sz="2000" dirty="0"/>
              <a:t>Celebrate progress, role participation, and milestones to reinforce value and encourage involvement.</a:t>
            </a:r>
          </a:p>
          <a:p>
            <a:pPr lvl="0">
              <a:lnSpc>
                <a:spcPct val="100000"/>
              </a:lnSpc>
              <a:spcBef>
                <a:spcPts val="600"/>
              </a:spcBef>
            </a:pPr>
            <a:r>
              <a:rPr lang="en-GB" sz="2000" b="1" dirty="0"/>
              <a:t>Leadership Recharge: </a:t>
            </a:r>
            <a:r>
              <a:rPr lang="en-GB" sz="2000" dirty="0"/>
              <a:t>Hold an officer alignment session to discuss responsibilities, burnout, and restore energy. Create a Membership Committee and an Education Committee to support members. </a:t>
            </a:r>
          </a:p>
          <a:p>
            <a:pPr marL="0" indent="0">
              <a:lnSpc>
                <a:spcPct val="100000"/>
              </a:lnSpc>
              <a:spcBef>
                <a:spcPts val="1200"/>
              </a:spcBef>
              <a:buNone/>
            </a:pPr>
            <a:r>
              <a:rPr lang="en-GB" sz="2000" b="1" dirty="0"/>
              <a:t>VPE restores momentum by providing structured onboarding, mentoring, and personalized Pathways activation.</a:t>
            </a:r>
          </a:p>
          <a:p>
            <a:pPr marL="0" indent="0">
              <a:buNone/>
            </a:pPr>
            <a:endParaRPr lang="en-US" sz="2000" dirty="0"/>
          </a:p>
        </p:txBody>
      </p:sp>
    </p:spTree>
    <p:extLst>
      <p:ext uri="{BB962C8B-B14F-4D97-AF65-F5344CB8AC3E}">
        <p14:creationId xmlns:p14="http://schemas.microsoft.com/office/powerpoint/2010/main" val="4014758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C489F-3823-DDC3-B82B-321C707FC708}"/>
              </a:ext>
            </a:extLst>
          </p:cNvPr>
          <p:cNvSpPr>
            <a:spLocks noGrp="1"/>
          </p:cNvSpPr>
          <p:nvPr>
            <p:ph type="title"/>
          </p:nvPr>
        </p:nvSpPr>
        <p:spPr/>
        <p:txBody>
          <a:bodyPr/>
          <a:lstStyle/>
          <a:p>
            <a:r>
              <a:rPr lang="en-GB" dirty="0"/>
              <a:t>Case Study 2: Managing Meeting Chaos</a:t>
            </a:r>
            <a:endParaRPr lang="en-US" dirty="0"/>
          </a:p>
        </p:txBody>
      </p:sp>
      <p:sp>
        <p:nvSpPr>
          <p:cNvPr id="3" name="Content Placeholder 2">
            <a:extLst>
              <a:ext uri="{FF2B5EF4-FFF2-40B4-BE49-F238E27FC236}">
                <a16:creationId xmlns:a16="http://schemas.microsoft.com/office/drawing/2014/main" id="{518222DB-CAE5-6F5D-F132-4CA1D49F42A7}"/>
              </a:ext>
            </a:extLst>
          </p:cNvPr>
          <p:cNvSpPr>
            <a:spLocks noGrp="1"/>
          </p:cNvSpPr>
          <p:nvPr>
            <p:ph idx="1"/>
          </p:nvPr>
        </p:nvSpPr>
        <p:spPr/>
        <p:txBody>
          <a:bodyPr lIns="108000" tIns="108000" rIns="108000" bIns="72000" anchor="t"/>
          <a:lstStyle/>
          <a:p>
            <a:pPr marL="0" indent="0">
              <a:lnSpc>
                <a:spcPct val="100000"/>
              </a:lnSpc>
              <a:spcBef>
                <a:spcPts val="600"/>
              </a:spcBef>
              <a:buNone/>
            </a:pPr>
            <a:r>
              <a:rPr lang="en-GB" sz="2000" b="1" dirty="0"/>
              <a:t>Scenario</a:t>
            </a:r>
          </a:p>
          <a:p>
            <a:pPr marL="0" indent="0">
              <a:lnSpc>
                <a:spcPct val="100000"/>
              </a:lnSpc>
              <a:spcBef>
                <a:spcPts val="600"/>
              </a:spcBef>
              <a:buNone/>
            </a:pPr>
            <a:r>
              <a:rPr lang="en-GB" sz="2000" dirty="0"/>
              <a:t>Banyan Bridge Toastmasters meetings frequently start late, run over time, and involve last-minute role changes. Agendas are often finalized the day before, leaving members unsure of their responsibilities or unaware of late changes.</a:t>
            </a:r>
          </a:p>
          <a:p>
            <a:pPr>
              <a:lnSpc>
                <a:spcPct val="100000"/>
              </a:lnSpc>
              <a:spcBef>
                <a:spcPts val="600"/>
              </a:spcBef>
            </a:pPr>
            <a:r>
              <a:rPr lang="en-GB" sz="2000" dirty="0"/>
              <a:t>Guests notice delays, confusion around role assignments, and a lack of structure, weakening first impressions and reducing guest‑to‑member conversions.</a:t>
            </a:r>
          </a:p>
          <a:p>
            <a:pPr>
              <a:lnSpc>
                <a:spcPct val="100000"/>
              </a:lnSpc>
              <a:spcBef>
                <a:spcPts val="600"/>
              </a:spcBef>
            </a:pPr>
            <a:r>
              <a:rPr lang="en-GB" sz="2000" dirty="0"/>
              <a:t>Inside the club, officers work hard but are mostly reactive. They scramble to fill roles, confirm speakers, and adjust the agenda</a:t>
            </a:r>
            <a:endParaRPr lang="en-US" sz="2000" dirty="0"/>
          </a:p>
        </p:txBody>
      </p:sp>
      <p:sp>
        <p:nvSpPr>
          <p:cNvPr id="4" name="Content Placeholder 3">
            <a:extLst>
              <a:ext uri="{FF2B5EF4-FFF2-40B4-BE49-F238E27FC236}">
                <a16:creationId xmlns:a16="http://schemas.microsoft.com/office/drawing/2014/main" id="{2EB1AF41-C900-8BB1-D2BB-1E05A52C0E33}"/>
              </a:ext>
            </a:extLst>
          </p:cNvPr>
          <p:cNvSpPr>
            <a:spLocks noGrp="1"/>
          </p:cNvSpPr>
          <p:nvPr>
            <p:ph idx="11"/>
          </p:nvPr>
        </p:nvSpPr>
        <p:spPr/>
        <p:txBody>
          <a:bodyPr/>
          <a:lstStyle/>
          <a:p>
            <a:pPr marL="287338" indent="0">
              <a:lnSpc>
                <a:spcPct val="100000"/>
              </a:lnSpc>
              <a:spcBef>
                <a:spcPts val="600"/>
              </a:spcBef>
              <a:buNone/>
              <a:defRPr/>
            </a:pPr>
            <a:r>
              <a:rPr kumimoji="0" lang="en-GB" sz="2000" b="0" i="0" u="none" strike="noStrike" kern="1200" cap="none" spc="0" normalizeH="0" baseline="0" noProof="0" dirty="0">
                <a:ln>
                  <a:noFill/>
                </a:ln>
                <a:solidFill>
                  <a:srgbClr val="FFFFFF"/>
                </a:solidFill>
                <a:effectLst/>
                <a:uLnTx/>
                <a:uFillTx/>
                <a:latin typeface="Arial" panose="020B0604020202020204"/>
                <a:ea typeface="+mn-ea"/>
                <a:cs typeface="+mn-cs"/>
              </a:rPr>
              <a:t>minutes before the meeting begins</a:t>
            </a:r>
            <a:r>
              <a:rPr lang="en-GB" sz="2000" dirty="0">
                <a:solidFill>
                  <a:srgbClr val="FFFFFF"/>
                </a:solidFill>
                <a:latin typeface="Arial" panose="020B0604020202020204"/>
              </a:rPr>
              <a:t>. </a:t>
            </a:r>
          </a:p>
          <a:p>
            <a:pPr marL="342900" indent="-342900">
              <a:lnSpc>
                <a:spcPct val="100000"/>
              </a:lnSpc>
              <a:spcBef>
                <a:spcPts val="600"/>
              </a:spcBef>
              <a:defRPr/>
            </a:pPr>
            <a:r>
              <a:rPr kumimoji="0" lang="en-GB" sz="2000" b="0" i="0" u="none" strike="noStrike" kern="1200" cap="none" spc="0" normalizeH="0" baseline="0" noProof="0" dirty="0">
                <a:ln>
                  <a:noFill/>
                </a:ln>
                <a:solidFill>
                  <a:srgbClr val="FFFFFF"/>
                </a:solidFill>
                <a:effectLst/>
                <a:uLnTx/>
                <a:uFillTx/>
                <a:latin typeface="Arial" panose="020B0604020202020204"/>
                <a:ea typeface="+mn-ea"/>
                <a:cs typeface="+mn-cs"/>
              </a:rPr>
              <a:t>Members are unsure of expectations, participation is inconsistent, and time signals are often ignored, leading to rushed evaluations and unfocused meetings.</a:t>
            </a:r>
          </a:p>
          <a:p>
            <a:pPr marL="406400" marR="0" lvl="0" indent="-296863" algn="l"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en-GB" sz="2000" b="0" i="0" u="none" strike="noStrike" kern="1200" cap="none" spc="0" normalizeH="0" baseline="0" noProof="0" dirty="0">
                <a:ln>
                  <a:noFill/>
                </a:ln>
                <a:solidFill>
                  <a:srgbClr val="FFFFFF"/>
                </a:solidFill>
                <a:effectLst/>
                <a:uLnTx/>
                <a:uFillTx/>
                <a:latin typeface="Arial" panose="020B0604020202020204"/>
                <a:ea typeface="+mn-ea"/>
                <a:cs typeface="+mn-cs"/>
              </a:rPr>
              <a:t>Overall energy has diminished. Members feel uncertain, officers feel overwhelmed, and guests are not receiving a professional experience.</a:t>
            </a:r>
          </a:p>
          <a:p>
            <a:pPr marL="0" marR="0" lvl="0" indent="0" algn="l" defTabSz="914400" rtl="0" eaLnBrk="1" fontAlgn="auto" latinLnBrk="0" hangingPunct="1">
              <a:lnSpc>
                <a:spcPct val="100000"/>
              </a:lnSpc>
              <a:spcBef>
                <a:spcPts val="1800"/>
              </a:spcBef>
              <a:spcAft>
                <a:spcPts val="0"/>
              </a:spcAft>
              <a:buClrTx/>
              <a:buSzTx/>
              <a:buNone/>
              <a:tabLst/>
              <a:defRPr/>
            </a:pPr>
            <a:r>
              <a:rPr kumimoji="0" lang="en-GB" sz="2000" b="1" i="0" u="none" strike="noStrike" kern="1200" cap="none" spc="0" normalizeH="0" baseline="0" noProof="0" dirty="0">
                <a:ln>
                  <a:noFill/>
                </a:ln>
                <a:solidFill>
                  <a:srgbClr val="FFFFFF"/>
                </a:solidFill>
                <a:effectLst/>
                <a:uLnTx/>
                <a:uFillTx/>
                <a:latin typeface="Arial" panose="020B0604020202020204"/>
                <a:ea typeface="+mn-ea"/>
                <a:cs typeface="+mn-cs"/>
              </a:rPr>
              <a:t>Use the 5 Whys analysis tool to uncover why meetings feel chaotic and identify actions the VPE can take to improve </a:t>
            </a:r>
            <a:r>
              <a:rPr kumimoji="0" lang="en-GB" sz="2000" b="1" i="0" u="none" strike="noStrike" kern="1200" cap="none" spc="-50" normalizeH="0" noProof="0" dirty="0">
                <a:ln>
                  <a:noFill/>
                </a:ln>
                <a:solidFill>
                  <a:srgbClr val="FFFFFF"/>
                </a:solidFill>
                <a:effectLst/>
                <a:uLnTx/>
                <a:uFillTx/>
                <a:latin typeface="Arial" panose="020B0604020202020204"/>
                <a:ea typeface="+mn-ea"/>
                <a:cs typeface="+mn-cs"/>
              </a:rPr>
              <a:t>meeting flow, structure, and professionalism.</a:t>
            </a:r>
          </a:p>
          <a:p>
            <a:endParaRPr lang="en-US" dirty="0"/>
          </a:p>
        </p:txBody>
      </p:sp>
    </p:spTree>
    <p:extLst>
      <p:ext uri="{BB962C8B-B14F-4D97-AF65-F5344CB8AC3E}">
        <p14:creationId xmlns:p14="http://schemas.microsoft.com/office/powerpoint/2010/main" val="2771819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D1350-14E5-C7FC-C1EF-EC1999E2200C}"/>
              </a:ext>
            </a:extLst>
          </p:cNvPr>
          <p:cNvSpPr>
            <a:spLocks noGrp="1"/>
          </p:cNvSpPr>
          <p:nvPr>
            <p:ph type="title"/>
          </p:nvPr>
        </p:nvSpPr>
        <p:spPr/>
        <p:txBody>
          <a:bodyPr/>
          <a:lstStyle/>
          <a:p>
            <a:r>
              <a:rPr lang="en-GB" dirty="0"/>
              <a:t>Case Study 2: Managing Meeting Chaos</a:t>
            </a:r>
            <a:endParaRPr lang="en-US" dirty="0"/>
          </a:p>
        </p:txBody>
      </p:sp>
      <p:sp>
        <p:nvSpPr>
          <p:cNvPr id="3" name="Content Placeholder 2">
            <a:extLst>
              <a:ext uri="{FF2B5EF4-FFF2-40B4-BE49-F238E27FC236}">
                <a16:creationId xmlns:a16="http://schemas.microsoft.com/office/drawing/2014/main" id="{F67A4466-7496-D9EF-FD44-31C79B107B7B}"/>
              </a:ext>
            </a:extLst>
          </p:cNvPr>
          <p:cNvSpPr>
            <a:spLocks noGrp="1"/>
          </p:cNvSpPr>
          <p:nvPr>
            <p:ph idx="1"/>
          </p:nvPr>
        </p:nvSpPr>
        <p:spPr/>
        <p:txBody>
          <a:bodyPr/>
          <a:lstStyle/>
          <a:p>
            <a:pPr marL="0" indent="0">
              <a:lnSpc>
                <a:spcPct val="100000"/>
              </a:lnSpc>
              <a:spcBef>
                <a:spcPts val="600"/>
              </a:spcBef>
              <a:buNone/>
            </a:pPr>
            <a:r>
              <a:rPr lang="en-GB" b="1" dirty="0"/>
              <a:t>5 Whys Analysis</a:t>
            </a:r>
          </a:p>
          <a:p>
            <a:pPr marL="457200" indent="-457200">
              <a:lnSpc>
                <a:spcPct val="100000"/>
              </a:lnSpc>
              <a:spcBef>
                <a:spcPts val="600"/>
              </a:spcBef>
              <a:buFont typeface="+mj-lt"/>
              <a:buAutoNum type="arabicPeriod"/>
            </a:pPr>
            <a:r>
              <a:rPr lang="en-GB" sz="2000" b="1" dirty="0"/>
              <a:t>Why are meetings disorganized?</a:t>
            </a:r>
          </a:p>
          <a:p>
            <a:pPr lvl="1">
              <a:lnSpc>
                <a:spcPct val="100000"/>
              </a:lnSpc>
              <a:spcBef>
                <a:spcPts val="600"/>
              </a:spcBef>
            </a:pPr>
            <a:r>
              <a:rPr lang="en-GB" dirty="0"/>
              <a:t>Because agendas are finalized last minute and roles are unclear.</a:t>
            </a:r>
          </a:p>
          <a:p>
            <a:pPr marL="457200" indent="-457200">
              <a:lnSpc>
                <a:spcPct val="100000"/>
              </a:lnSpc>
              <a:spcBef>
                <a:spcPts val="600"/>
              </a:spcBef>
              <a:buFont typeface="+mj-lt"/>
              <a:buAutoNum type="arabicPeriod"/>
            </a:pPr>
            <a:r>
              <a:rPr lang="en-GB" sz="2000" b="1" dirty="0"/>
              <a:t>Why are agendas finalized last minute?</a:t>
            </a:r>
          </a:p>
          <a:p>
            <a:pPr lvl="1">
              <a:lnSpc>
                <a:spcPct val="100000"/>
              </a:lnSpc>
              <a:spcBef>
                <a:spcPts val="600"/>
              </a:spcBef>
            </a:pPr>
            <a:r>
              <a:rPr lang="en-GB" dirty="0"/>
              <a:t>Because officers are reactive and scramble to fill roles.</a:t>
            </a:r>
          </a:p>
          <a:p>
            <a:pPr marL="457200" indent="-457200">
              <a:lnSpc>
                <a:spcPct val="100000"/>
              </a:lnSpc>
              <a:spcBef>
                <a:spcPts val="600"/>
              </a:spcBef>
              <a:buFont typeface="+mj-lt"/>
              <a:buAutoNum type="arabicPeriod"/>
            </a:pPr>
            <a:r>
              <a:rPr lang="en-GB" sz="2000" b="1" dirty="0"/>
              <a:t>Why are officers scrambling?</a:t>
            </a:r>
          </a:p>
          <a:p>
            <a:pPr lvl="1">
              <a:lnSpc>
                <a:spcPct val="100000"/>
              </a:lnSpc>
              <a:spcBef>
                <a:spcPts val="600"/>
              </a:spcBef>
            </a:pPr>
            <a:r>
              <a:rPr lang="en-GB" dirty="0"/>
              <a:t>Because there is no consistent planning process or role assignment system.</a:t>
            </a:r>
          </a:p>
          <a:p>
            <a:pPr marL="457200" indent="-457200">
              <a:lnSpc>
                <a:spcPct val="100000"/>
              </a:lnSpc>
              <a:spcBef>
                <a:spcPts val="600"/>
              </a:spcBef>
              <a:buFont typeface="+mj-lt"/>
              <a:buAutoNum type="arabicPeriod"/>
            </a:pPr>
            <a:r>
              <a:rPr lang="en-GB" sz="2000" b="1" dirty="0"/>
              <a:t>Why is there no system?</a:t>
            </a:r>
          </a:p>
          <a:p>
            <a:pPr lvl="1">
              <a:lnSpc>
                <a:spcPct val="100000"/>
              </a:lnSpc>
              <a:spcBef>
                <a:spcPts val="600"/>
              </a:spcBef>
            </a:pPr>
            <a:r>
              <a:rPr lang="en-GB" dirty="0"/>
              <a:t>Because responsibilities are unclear and not delegated.</a:t>
            </a:r>
          </a:p>
          <a:p>
            <a:pPr marL="457200" indent="-457200">
              <a:lnSpc>
                <a:spcPct val="100000"/>
              </a:lnSpc>
              <a:spcBef>
                <a:spcPts val="600"/>
              </a:spcBef>
              <a:buFont typeface="+mj-lt"/>
              <a:buAutoNum type="arabicPeriod"/>
            </a:pPr>
            <a:r>
              <a:rPr lang="en-GB" sz="2000" b="1" dirty="0"/>
              <a:t>Why are responsibilities unclear?</a:t>
            </a:r>
          </a:p>
          <a:p>
            <a:pPr lvl="1">
              <a:lnSpc>
                <a:spcPct val="100000"/>
              </a:lnSpc>
              <a:spcBef>
                <a:spcPts val="600"/>
              </a:spcBef>
            </a:pPr>
            <a:r>
              <a:rPr lang="en-GB" dirty="0"/>
              <a:t>Because members lack training and expectations are not communicated.</a:t>
            </a:r>
          </a:p>
          <a:p>
            <a:endParaRPr lang="en-US" dirty="0"/>
          </a:p>
        </p:txBody>
      </p:sp>
    </p:spTree>
    <p:extLst>
      <p:ext uri="{BB962C8B-B14F-4D97-AF65-F5344CB8AC3E}">
        <p14:creationId xmlns:p14="http://schemas.microsoft.com/office/powerpoint/2010/main" val="1997815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5EAAF-5EC0-66EF-84A1-D662DC8DC43A}"/>
              </a:ext>
            </a:extLst>
          </p:cNvPr>
          <p:cNvSpPr>
            <a:spLocks noGrp="1"/>
          </p:cNvSpPr>
          <p:nvPr>
            <p:ph type="title"/>
          </p:nvPr>
        </p:nvSpPr>
        <p:spPr/>
        <p:txBody>
          <a:bodyPr/>
          <a:lstStyle/>
          <a:p>
            <a:r>
              <a:rPr lang="en-GB" dirty="0"/>
              <a:t>Case Study 2: Managing Meeting Chaos</a:t>
            </a:r>
            <a:endParaRPr lang="en-US" dirty="0"/>
          </a:p>
        </p:txBody>
      </p:sp>
      <p:sp>
        <p:nvSpPr>
          <p:cNvPr id="3" name="Content Placeholder 2">
            <a:extLst>
              <a:ext uri="{FF2B5EF4-FFF2-40B4-BE49-F238E27FC236}">
                <a16:creationId xmlns:a16="http://schemas.microsoft.com/office/drawing/2014/main" id="{FE6C9600-E1EB-9625-1642-EF2C9DE3A80C}"/>
              </a:ext>
            </a:extLst>
          </p:cNvPr>
          <p:cNvSpPr>
            <a:spLocks noGrp="1"/>
          </p:cNvSpPr>
          <p:nvPr>
            <p:ph idx="1"/>
          </p:nvPr>
        </p:nvSpPr>
        <p:spPr>
          <a:xfrm>
            <a:off x="432000" y="1390388"/>
            <a:ext cx="5472000" cy="5035611"/>
          </a:xfrm>
        </p:spPr>
        <p:txBody>
          <a:bodyPr/>
          <a:lstStyle/>
          <a:p>
            <a:pPr marL="0" indent="0">
              <a:lnSpc>
                <a:spcPct val="100000"/>
              </a:lnSpc>
              <a:spcBef>
                <a:spcPts val="600"/>
              </a:spcBef>
              <a:buNone/>
            </a:pPr>
            <a:r>
              <a:rPr lang="en-GB" sz="2000" b="1" dirty="0"/>
              <a:t>Root Cause</a:t>
            </a:r>
          </a:p>
          <a:p>
            <a:pPr marL="0" indent="0">
              <a:lnSpc>
                <a:spcPct val="100000"/>
              </a:lnSpc>
              <a:spcBef>
                <a:spcPts val="600"/>
              </a:spcBef>
              <a:buNone/>
            </a:pPr>
            <a:r>
              <a:rPr lang="en-GB" sz="2000" dirty="0"/>
              <a:t>No structured planning or role assignment system combined with unclear responsibilities and inconsistent member training.</a:t>
            </a:r>
          </a:p>
          <a:p>
            <a:pPr marL="0" indent="0">
              <a:lnSpc>
                <a:spcPct val="100000"/>
              </a:lnSpc>
              <a:spcBef>
                <a:spcPts val="1200"/>
              </a:spcBef>
              <a:buNone/>
            </a:pPr>
            <a:r>
              <a:rPr lang="en-GB" sz="2000" b="1" dirty="0"/>
              <a:t>Root Solutions</a:t>
            </a:r>
          </a:p>
          <a:p>
            <a:pPr marL="0" indent="0">
              <a:lnSpc>
                <a:spcPct val="100000"/>
              </a:lnSpc>
              <a:spcBef>
                <a:spcPts val="600"/>
              </a:spcBef>
              <a:buNone/>
            </a:pPr>
            <a:r>
              <a:rPr lang="en-GB" sz="2000" dirty="0"/>
              <a:t>A proactive meeting management system can restore structure and confidence:</a:t>
            </a:r>
          </a:p>
          <a:p>
            <a:pPr>
              <a:lnSpc>
                <a:spcPct val="100000"/>
              </a:lnSpc>
              <a:spcBef>
                <a:spcPts val="600"/>
              </a:spcBef>
            </a:pPr>
            <a:r>
              <a:rPr lang="en-GB" sz="2000" b="1" dirty="0"/>
              <a:t>Member Role Training: </a:t>
            </a:r>
            <a:r>
              <a:rPr lang="en-GB" sz="2000" dirty="0"/>
              <a:t>Provide short guides or onboarding sessions explaining responsibilities.</a:t>
            </a:r>
            <a:endParaRPr lang="en-US" sz="2000" dirty="0"/>
          </a:p>
          <a:p>
            <a:pPr>
              <a:lnSpc>
                <a:spcPct val="100000"/>
              </a:lnSpc>
              <a:spcBef>
                <a:spcPts val="600"/>
              </a:spcBef>
            </a:pPr>
            <a:r>
              <a:rPr lang="en-GB" sz="2000" b="1" spc="-70" dirty="0"/>
              <a:t>Advance Agenda Planning: </a:t>
            </a:r>
            <a:r>
              <a:rPr lang="en-GB" sz="2000" spc="-70" dirty="0"/>
              <a:t>Confirm speakers </a:t>
            </a:r>
            <a:r>
              <a:rPr lang="en-GB" sz="2000" dirty="0"/>
              <a:t>and meeting roles several days or weeks before each club meeting.</a:t>
            </a:r>
          </a:p>
        </p:txBody>
      </p:sp>
      <p:sp>
        <p:nvSpPr>
          <p:cNvPr id="4" name="Content Placeholder 3">
            <a:extLst>
              <a:ext uri="{FF2B5EF4-FFF2-40B4-BE49-F238E27FC236}">
                <a16:creationId xmlns:a16="http://schemas.microsoft.com/office/drawing/2014/main" id="{F95F44CB-3252-43C7-7785-BBF25F2F195D}"/>
              </a:ext>
            </a:extLst>
          </p:cNvPr>
          <p:cNvSpPr>
            <a:spLocks noGrp="1"/>
          </p:cNvSpPr>
          <p:nvPr>
            <p:ph idx="11"/>
          </p:nvPr>
        </p:nvSpPr>
        <p:spPr>
          <a:xfrm>
            <a:off x="6288002" y="1390389"/>
            <a:ext cx="5537998" cy="4786574"/>
          </a:xfrm>
        </p:spPr>
        <p:txBody>
          <a:bodyPr/>
          <a:lstStyle/>
          <a:p>
            <a:pPr>
              <a:lnSpc>
                <a:spcPct val="100000"/>
              </a:lnSpc>
              <a:spcBef>
                <a:spcPts val="600"/>
              </a:spcBef>
            </a:pPr>
            <a:r>
              <a:rPr lang="en-GB" sz="2000" b="1" spc="-80" dirty="0"/>
              <a:t>Structured Role Assignment: </a:t>
            </a:r>
            <a:r>
              <a:rPr lang="en-GB" sz="2000" spc="-80" dirty="0"/>
              <a:t>Create a simple, </a:t>
            </a:r>
            <a:r>
              <a:rPr lang="en-GB" sz="2000" dirty="0"/>
              <a:t>predictable process for filling roles early.</a:t>
            </a:r>
          </a:p>
          <a:p>
            <a:pPr>
              <a:lnSpc>
                <a:spcPct val="100000"/>
              </a:lnSpc>
              <a:spcBef>
                <a:spcPts val="600"/>
              </a:spcBef>
            </a:pPr>
            <a:r>
              <a:rPr lang="en-GB" sz="2000" b="1" dirty="0"/>
              <a:t>Time Management: </a:t>
            </a:r>
            <a:r>
              <a:rPr lang="en-GB" sz="2000" dirty="0"/>
              <a:t>Assign a Timer or Sergeant at Arms to give clear time signals and maintain flow.</a:t>
            </a:r>
          </a:p>
          <a:p>
            <a:pPr>
              <a:lnSpc>
                <a:spcPct val="100000"/>
              </a:lnSpc>
              <a:spcBef>
                <a:spcPts val="600"/>
              </a:spcBef>
            </a:pPr>
            <a:r>
              <a:rPr lang="en-GB" sz="2000" b="1" spc="-60" dirty="0"/>
              <a:t>Clear Delegation: </a:t>
            </a:r>
            <a:r>
              <a:rPr lang="en-GB" sz="2000" spc="-60" dirty="0"/>
              <a:t>Define officer responsibilities to prevent last-minute scrambling.</a:t>
            </a:r>
          </a:p>
          <a:p>
            <a:pPr lvl="0">
              <a:lnSpc>
                <a:spcPct val="100000"/>
              </a:lnSpc>
              <a:spcBef>
                <a:spcPts val="600"/>
              </a:spcBef>
            </a:pPr>
            <a:r>
              <a:rPr lang="en-GB" sz="2000" b="1" dirty="0"/>
              <a:t>Recognition &amp; Planning: </a:t>
            </a:r>
            <a:r>
              <a:rPr lang="en-GB" sz="2000" dirty="0"/>
              <a:t>Recognize consistent role </a:t>
            </a:r>
            <a:r>
              <a:rPr lang="en-GB" sz="2000" dirty="0" err="1"/>
              <a:t>fulfillment</a:t>
            </a:r>
            <a:r>
              <a:rPr lang="en-GB" sz="2000" dirty="0"/>
              <a:t> and hold monthly club officer meetings to plan ahead.</a:t>
            </a:r>
          </a:p>
          <a:p>
            <a:pPr marL="0" indent="0">
              <a:lnSpc>
                <a:spcPct val="100000"/>
              </a:lnSpc>
              <a:spcBef>
                <a:spcPts val="600"/>
              </a:spcBef>
              <a:buNone/>
            </a:pPr>
            <a:r>
              <a:rPr lang="en-GB" sz="2000" b="1" dirty="0"/>
              <a:t>Clear systems create predictable, confident </a:t>
            </a:r>
            <a:r>
              <a:rPr lang="en-GB" sz="2000" b="1" spc="-50" dirty="0"/>
              <a:t>meetings. A VPE strengthens professionalism by structured planning, role clarity, and consistent time management.</a:t>
            </a:r>
          </a:p>
          <a:p>
            <a:endParaRPr lang="en-US" dirty="0"/>
          </a:p>
        </p:txBody>
      </p:sp>
    </p:spTree>
    <p:extLst>
      <p:ext uri="{BB962C8B-B14F-4D97-AF65-F5344CB8AC3E}">
        <p14:creationId xmlns:p14="http://schemas.microsoft.com/office/powerpoint/2010/main" val="2941273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1D0F-3224-EE2A-86A6-8A0334150678}"/>
              </a:ext>
            </a:extLst>
          </p:cNvPr>
          <p:cNvSpPr>
            <a:spLocks noGrp="1"/>
          </p:cNvSpPr>
          <p:nvPr>
            <p:ph type="title"/>
          </p:nvPr>
        </p:nvSpPr>
        <p:spPr/>
        <p:txBody>
          <a:bodyPr/>
          <a:lstStyle/>
          <a:p>
            <a:r>
              <a:rPr lang="en-GB" dirty="0"/>
              <a:t>Case Study 3: Supporting New Members in Pathways</a:t>
            </a:r>
            <a:endParaRPr lang="en-US" dirty="0"/>
          </a:p>
        </p:txBody>
      </p:sp>
      <p:sp>
        <p:nvSpPr>
          <p:cNvPr id="3" name="Content Placeholder 2">
            <a:extLst>
              <a:ext uri="{FF2B5EF4-FFF2-40B4-BE49-F238E27FC236}">
                <a16:creationId xmlns:a16="http://schemas.microsoft.com/office/drawing/2014/main" id="{3562CFDF-E7D2-E0C6-B2D3-258BAD125FB8}"/>
              </a:ext>
            </a:extLst>
          </p:cNvPr>
          <p:cNvSpPr>
            <a:spLocks noGrp="1"/>
          </p:cNvSpPr>
          <p:nvPr>
            <p:ph idx="1"/>
          </p:nvPr>
        </p:nvSpPr>
        <p:spPr/>
        <p:txBody>
          <a:bodyPr/>
          <a:lstStyle/>
          <a:p>
            <a:pPr marL="0" indent="0">
              <a:lnSpc>
                <a:spcPct val="100000"/>
              </a:lnSpc>
              <a:spcBef>
                <a:spcPts val="600"/>
              </a:spcBef>
              <a:buNone/>
            </a:pPr>
            <a:r>
              <a:rPr lang="en-GB" sz="2000" b="1" dirty="0"/>
              <a:t>Scenario</a:t>
            </a:r>
          </a:p>
          <a:p>
            <a:pPr marL="0" indent="0">
              <a:lnSpc>
                <a:spcPct val="100000"/>
              </a:lnSpc>
              <a:spcBef>
                <a:spcPts val="600"/>
              </a:spcBef>
              <a:buNone/>
            </a:pPr>
            <a:r>
              <a:rPr lang="en-GB" sz="2000" dirty="0"/>
              <a:t>Three new members joined Hinode Orators Toastmasters last month and attend meetings consistently. They are enthusiastic, but none have started their Pathways projects. All three report feeling confused by Base Camp and unsure how to begin.</a:t>
            </a:r>
          </a:p>
          <a:p>
            <a:pPr marL="0" indent="0">
              <a:lnSpc>
                <a:spcPct val="100000"/>
              </a:lnSpc>
              <a:spcBef>
                <a:spcPts val="600"/>
              </a:spcBef>
              <a:buNone/>
            </a:pPr>
            <a:r>
              <a:rPr lang="en-GB" sz="2000" dirty="0"/>
              <a:t>One member attempted to log in but encountered technical issues. Another browsed Pathways but did not understand how to select a Path or launch a project. Although officers are welcoming, the club has not provided structured onboarding or clear guidance on how Pathways works.</a:t>
            </a:r>
          </a:p>
          <a:p>
            <a:endParaRPr lang="en-US" dirty="0"/>
          </a:p>
        </p:txBody>
      </p:sp>
      <p:sp>
        <p:nvSpPr>
          <p:cNvPr id="4" name="Content Placeholder 3">
            <a:extLst>
              <a:ext uri="{FF2B5EF4-FFF2-40B4-BE49-F238E27FC236}">
                <a16:creationId xmlns:a16="http://schemas.microsoft.com/office/drawing/2014/main" id="{B3906F0E-FC9C-BD0F-87CB-7E03625BEF8A}"/>
              </a:ext>
            </a:extLst>
          </p:cNvPr>
          <p:cNvSpPr>
            <a:spLocks noGrp="1"/>
          </p:cNvSpPr>
          <p:nvPr>
            <p:ph idx="11"/>
          </p:nvPr>
        </p:nvSpPr>
        <p:spPr>
          <a:xfrm>
            <a:off x="6354000" y="1390388"/>
            <a:ext cx="5436000" cy="5035611"/>
          </a:xfrm>
        </p:spPr>
        <p:txBody>
          <a:bodyPr/>
          <a:lstStyle/>
          <a:p>
            <a:pPr marL="0" indent="0">
              <a:lnSpc>
                <a:spcPct val="100000"/>
              </a:lnSpc>
              <a:spcBef>
                <a:spcPts val="600"/>
              </a:spcBef>
              <a:buNone/>
            </a:pPr>
            <a:r>
              <a:rPr lang="en-GB" sz="2000" dirty="0"/>
              <a:t>No mentoring system is in place; therefore, new </a:t>
            </a:r>
            <a:r>
              <a:rPr lang="en-GB" sz="2000" spc="-40" dirty="0"/>
              <a:t>members have not been contacted. As a result, </a:t>
            </a:r>
            <a:r>
              <a:rPr lang="en-GB" sz="2000" spc="-30" dirty="0"/>
              <a:t>the new members feel uncertain, unsupported, </a:t>
            </a:r>
            <a:r>
              <a:rPr lang="en-GB" sz="2000" dirty="0"/>
              <a:t>and hesitant to engage fully. Their confidence is beginning to decline, and they are attending meetings without progressing.</a:t>
            </a:r>
          </a:p>
          <a:p>
            <a:pPr marL="0" indent="0">
              <a:lnSpc>
                <a:spcPct val="100000"/>
              </a:lnSpc>
              <a:spcBef>
                <a:spcPts val="600"/>
              </a:spcBef>
              <a:buNone/>
            </a:pPr>
            <a:r>
              <a:rPr lang="en-GB" sz="2000" dirty="0"/>
              <a:t>The club risks losing momentum unless a clear, supportive Pathways onboarding process is established.</a:t>
            </a:r>
          </a:p>
          <a:p>
            <a:pPr marL="0" indent="0">
              <a:lnSpc>
                <a:spcPct val="100000"/>
              </a:lnSpc>
              <a:spcBef>
                <a:spcPts val="600"/>
              </a:spcBef>
              <a:buNone/>
            </a:pPr>
            <a:r>
              <a:rPr lang="en-GB" sz="2000" b="1" dirty="0"/>
              <a:t>Use the 5 Whys analysis tool to uncover why new members are not starting Pathways and identify actions the VPE can take to guide them confidently through their educational journey.</a:t>
            </a:r>
          </a:p>
          <a:p>
            <a:endParaRPr lang="en-US" dirty="0"/>
          </a:p>
        </p:txBody>
      </p:sp>
    </p:spTree>
    <p:extLst>
      <p:ext uri="{BB962C8B-B14F-4D97-AF65-F5344CB8AC3E}">
        <p14:creationId xmlns:p14="http://schemas.microsoft.com/office/powerpoint/2010/main" val="110400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C752E-E893-0819-429D-E07AC693BAEB}"/>
              </a:ext>
            </a:extLst>
          </p:cNvPr>
          <p:cNvSpPr>
            <a:spLocks noGrp="1"/>
          </p:cNvSpPr>
          <p:nvPr>
            <p:ph type="title"/>
          </p:nvPr>
        </p:nvSpPr>
        <p:spPr/>
        <p:txBody>
          <a:bodyPr/>
          <a:lstStyle/>
          <a:p>
            <a:r>
              <a:rPr lang="en-GB" dirty="0"/>
              <a:t>Case Study 3: Supporting New Members in Pathways</a:t>
            </a:r>
            <a:endParaRPr lang="en-US" dirty="0"/>
          </a:p>
        </p:txBody>
      </p:sp>
      <p:sp>
        <p:nvSpPr>
          <p:cNvPr id="3" name="Content Placeholder 2">
            <a:extLst>
              <a:ext uri="{FF2B5EF4-FFF2-40B4-BE49-F238E27FC236}">
                <a16:creationId xmlns:a16="http://schemas.microsoft.com/office/drawing/2014/main" id="{14214B32-DA78-1C65-AC66-B72E414BFAB7}"/>
              </a:ext>
            </a:extLst>
          </p:cNvPr>
          <p:cNvSpPr>
            <a:spLocks noGrp="1"/>
          </p:cNvSpPr>
          <p:nvPr>
            <p:ph idx="1"/>
          </p:nvPr>
        </p:nvSpPr>
        <p:spPr/>
        <p:txBody>
          <a:bodyPr/>
          <a:lstStyle/>
          <a:p>
            <a:pPr marL="0" indent="0">
              <a:lnSpc>
                <a:spcPct val="100000"/>
              </a:lnSpc>
              <a:spcBef>
                <a:spcPts val="600"/>
              </a:spcBef>
              <a:buNone/>
            </a:pPr>
            <a:r>
              <a:rPr lang="en-GB" b="1" dirty="0"/>
              <a:t>5 Whys Analysis</a:t>
            </a:r>
          </a:p>
          <a:p>
            <a:pPr marL="457200" indent="-457200">
              <a:lnSpc>
                <a:spcPct val="100000"/>
              </a:lnSpc>
              <a:spcBef>
                <a:spcPts val="600"/>
              </a:spcBef>
              <a:buFont typeface="+mj-lt"/>
              <a:buAutoNum type="arabicPeriod"/>
            </a:pPr>
            <a:r>
              <a:rPr lang="en-GB" sz="2000" b="1" dirty="0"/>
              <a:t>Why haven’t they started Pathways?</a:t>
            </a:r>
          </a:p>
          <a:p>
            <a:pPr lvl="1">
              <a:lnSpc>
                <a:spcPct val="100000"/>
              </a:lnSpc>
              <a:spcBef>
                <a:spcPts val="600"/>
              </a:spcBef>
            </a:pPr>
            <a:r>
              <a:rPr lang="en-GB" dirty="0"/>
              <a:t>Because they feel confused and unsure how to begin.</a:t>
            </a:r>
          </a:p>
          <a:p>
            <a:pPr marL="457200" indent="-457200">
              <a:lnSpc>
                <a:spcPct val="100000"/>
              </a:lnSpc>
              <a:spcBef>
                <a:spcPts val="600"/>
              </a:spcBef>
              <a:buFont typeface="+mj-lt"/>
              <a:buAutoNum type="arabicPeriod"/>
            </a:pPr>
            <a:r>
              <a:rPr lang="en-GB" sz="2000" b="1" dirty="0"/>
              <a:t>Why confused?</a:t>
            </a:r>
          </a:p>
          <a:p>
            <a:pPr lvl="1">
              <a:lnSpc>
                <a:spcPct val="100000"/>
              </a:lnSpc>
              <a:spcBef>
                <a:spcPts val="600"/>
              </a:spcBef>
            </a:pPr>
            <a:r>
              <a:rPr lang="en-GB" dirty="0"/>
              <a:t>Because Base Camp is unfamiliar, and they experienced technical issues.</a:t>
            </a:r>
          </a:p>
          <a:p>
            <a:pPr marL="457200" indent="-457200">
              <a:lnSpc>
                <a:spcPct val="100000"/>
              </a:lnSpc>
              <a:spcBef>
                <a:spcPts val="600"/>
              </a:spcBef>
              <a:buFont typeface="+mj-lt"/>
              <a:buAutoNum type="arabicPeriod"/>
            </a:pPr>
            <a:r>
              <a:rPr lang="en-GB" sz="2000" b="1" dirty="0"/>
              <a:t>Why haven’t they received help?</a:t>
            </a:r>
          </a:p>
          <a:p>
            <a:pPr lvl="1">
              <a:lnSpc>
                <a:spcPct val="100000"/>
              </a:lnSpc>
              <a:spcBef>
                <a:spcPts val="600"/>
              </a:spcBef>
            </a:pPr>
            <a:r>
              <a:rPr lang="en-GB" dirty="0"/>
              <a:t>Because there is no structured onboarding or guidance.</a:t>
            </a:r>
          </a:p>
          <a:p>
            <a:pPr marL="457200" indent="-457200">
              <a:lnSpc>
                <a:spcPct val="100000"/>
              </a:lnSpc>
              <a:spcBef>
                <a:spcPts val="600"/>
              </a:spcBef>
              <a:buFont typeface="+mj-lt"/>
              <a:buAutoNum type="arabicPeriod"/>
            </a:pPr>
            <a:r>
              <a:rPr lang="en-GB" sz="2000" b="1" dirty="0"/>
              <a:t>Why is onboarding missing?</a:t>
            </a:r>
          </a:p>
          <a:p>
            <a:pPr lvl="1">
              <a:lnSpc>
                <a:spcPct val="100000"/>
              </a:lnSpc>
              <a:spcBef>
                <a:spcPts val="600"/>
              </a:spcBef>
            </a:pPr>
            <a:r>
              <a:rPr lang="en-GB" dirty="0"/>
              <a:t>Because officers haven’t established a consistent onboarding process.</a:t>
            </a:r>
          </a:p>
          <a:p>
            <a:pPr marL="457200" indent="-457200">
              <a:lnSpc>
                <a:spcPct val="100000"/>
              </a:lnSpc>
              <a:spcBef>
                <a:spcPts val="600"/>
              </a:spcBef>
              <a:buFont typeface="+mj-lt"/>
              <a:buAutoNum type="arabicPeriod"/>
            </a:pPr>
            <a:r>
              <a:rPr lang="en-GB" sz="2000" b="1" dirty="0"/>
              <a:t>Why no process?</a:t>
            </a:r>
          </a:p>
          <a:p>
            <a:pPr lvl="1">
              <a:lnSpc>
                <a:spcPct val="100000"/>
              </a:lnSpc>
              <a:spcBef>
                <a:spcPts val="600"/>
              </a:spcBef>
            </a:pPr>
            <a:r>
              <a:rPr lang="en-GB" dirty="0"/>
              <a:t>Because mentoring and member‑support systems aren’t clearly defined or prioritized.</a:t>
            </a:r>
          </a:p>
        </p:txBody>
      </p:sp>
    </p:spTree>
    <p:extLst>
      <p:ext uri="{BB962C8B-B14F-4D97-AF65-F5344CB8AC3E}">
        <p14:creationId xmlns:p14="http://schemas.microsoft.com/office/powerpoint/2010/main" val="3381833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46A35-FE93-AED3-BF83-1EA590E910E5}"/>
              </a:ext>
            </a:extLst>
          </p:cNvPr>
          <p:cNvSpPr>
            <a:spLocks noGrp="1"/>
          </p:cNvSpPr>
          <p:nvPr>
            <p:ph type="title"/>
          </p:nvPr>
        </p:nvSpPr>
        <p:spPr/>
        <p:txBody>
          <a:bodyPr/>
          <a:lstStyle/>
          <a:p>
            <a:r>
              <a:rPr lang="en-GB" dirty="0"/>
              <a:t>Case Study 3: Supporting New Members in Pathways</a:t>
            </a:r>
            <a:endParaRPr lang="en-US" dirty="0"/>
          </a:p>
        </p:txBody>
      </p:sp>
      <p:sp>
        <p:nvSpPr>
          <p:cNvPr id="3" name="Content Placeholder 2">
            <a:extLst>
              <a:ext uri="{FF2B5EF4-FFF2-40B4-BE49-F238E27FC236}">
                <a16:creationId xmlns:a16="http://schemas.microsoft.com/office/drawing/2014/main" id="{7104ADEC-5CED-F935-DB1D-B4E91D1D7154}"/>
              </a:ext>
            </a:extLst>
          </p:cNvPr>
          <p:cNvSpPr>
            <a:spLocks noGrp="1"/>
          </p:cNvSpPr>
          <p:nvPr>
            <p:ph idx="1"/>
          </p:nvPr>
        </p:nvSpPr>
        <p:spPr/>
        <p:txBody>
          <a:bodyPr/>
          <a:lstStyle/>
          <a:p>
            <a:pPr marL="0" indent="0">
              <a:lnSpc>
                <a:spcPct val="100000"/>
              </a:lnSpc>
              <a:spcBef>
                <a:spcPts val="600"/>
              </a:spcBef>
              <a:buNone/>
            </a:pPr>
            <a:r>
              <a:rPr lang="en-GB" sz="2000" b="1" dirty="0"/>
              <a:t>Root Cause</a:t>
            </a:r>
          </a:p>
          <a:p>
            <a:pPr marL="0" indent="0">
              <a:lnSpc>
                <a:spcPct val="100000"/>
              </a:lnSpc>
              <a:spcBef>
                <a:spcPts val="600"/>
              </a:spcBef>
              <a:buNone/>
            </a:pPr>
            <a:r>
              <a:rPr lang="en-GB" sz="2000" spc="-20" dirty="0"/>
              <a:t>No structured onboarding or mentoring process </a:t>
            </a:r>
            <a:r>
              <a:rPr lang="en-GB" sz="2000" dirty="0"/>
              <a:t>to guide new members through Pathways.</a:t>
            </a:r>
          </a:p>
          <a:p>
            <a:pPr marL="0" indent="0">
              <a:lnSpc>
                <a:spcPct val="100000"/>
              </a:lnSpc>
              <a:spcBef>
                <a:spcPts val="1800"/>
              </a:spcBef>
              <a:buNone/>
            </a:pPr>
            <a:r>
              <a:rPr lang="en-GB" sz="2000" b="1" dirty="0"/>
              <a:t>Root Solutions</a:t>
            </a:r>
          </a:p>
          <a:p>
            <a:pPr marL="0" indent="0">
              <a:lnSpc>
                <a:spcPct val="100000"/>
              </a:lnSpc>
              <a:spcBef>
                <a:spcPts val="600"/>
              </a:spcBef>
              <a:buNone/>
            </a:pPr>
            <a:r>
              <a:rPr lang="en-GB" sz="2000" dirty="0"/>
              <a:t>A supportive onboarding system can build clarity, confidence, and early progress:</a:t>
            </a:r>
          </a:p>
          <a:p>
            <a:pPr>
              <a:lnSpc>
                <a:spcPct val="100000"/>
              </a:lnSpc>
              <a:spcBef>
                <a:spcPts val="600"/>
              </a:spcBef>
            </a:pPr>
            <a:r>
              <a:rPr lang="en-GB" sz="2000" b="1" dirty="0"/>
              <a:t>Pathways Orientation: </a:t>
            </a:r>
            <a:r>
              <a:rPr lang="en-GB" sz="2000" dirty="0"/>
              <a:t>Conduct online or onsite Pathways orientation meetings to walk through Base Camp, discuss Path selection, and project launch.</a:t>
            </a:r>
          </a:p>
          <a:p>
            <a:pPr>
              <a:lnSpc>
                <a:spcPct val="100000"/>
              </a:lnSpc>
              <a:spcBef>
                <a:spcPts val="600"/>
              </a:spcBef>
            </a:pPr>
            <a:r>
              <a:rPr lang="en-GB" sz="2000" b="1" dirty="0"/>
              <a:t>Onboarding Checklist: </a:t>
            </a:r>
            <a:r>
              <a:rPr lang="en-GB" sz="2000" dirty="0"/>
              <a:t>Provide simple login steps, Path selection guidance, and first‑project instructions.</a:t>
            </a:r>
          </a:p>
          <a:p>
            <a:pPr marL="0" indent="0">
              <a:buNone/>
            </a:pPr>
            <a:endParaRPr lang="en-US" sz="2000" dirty="0"/>
          </a:p>
        </p:txBody>
      </p:sp>
      <p:sp>
        <p:nvSpPr>
          <p:cNvPr id="4" name="Content Placeholder 3">
            <a:extLst>
              <a:ext uri="{FF2B5EF4-FFF2-40B4-BE49-F238E27FC236}">
                <a16:creationId xmlns:a16="http://schemas.microsoft.com/office/drawing/2014/main" id="{6D059954-ABA2-0D8B-7111-BA710A98B549}"/>
              </a:ext>
            </a:extLst>
          </p:cNvPr>
          <p:cNvSpPr>
            <a:spLocks noGrp="1"/>
          </p:cNvSpPr>
          <p:nvPr>
            <p:ph idx="11"/>
          </p:nvPr>
        </p:nvSpPr>
        <p:spPr/>
        <p:txBody>
          <a:bodyPr/>
          <a:lstStyle/>
          <a:p>
            <a:pPr>
              <a:lnSpc>
                <a:spcPct val="100000"/>
              </a:lnSpc>
              <a:spcBef>
                <a:spcPts val="600"/>
              </a:spcBef>
            </a:pPr>
            <a:r>
              <a:rPr lang="en-GB" sz="2000" b="1" dirty="0"/>
              <a:t>Early Mentor Assignment: </a:t>
            </a:r>
            <a:r>
              <a:rPr lang="en-GB" sz="2000" dirty="0"/>
              <a:t>Connect each new member with a mentor within their first week.</a:t>
            </a:r>
          </a:p>
          <a:p>
            <a:pPr>
              <a:lnSpc>
                <a:spcPct val="100000"/>
              </a:lnSpc>
              <a:spcBef>
                <a:spcPts val="600"/>
              </a:spcBef>
            </a:pPr>
            <a:r>
              <a:rPr lang="en-GB" sz="2000" b="1" dirty="0"/>
              <a:t>Pathways Champion: </a:t>
            </a:r>
            <a:r>
              <a:rPr lang="en-GB" sz="2000" dirty="0"/>
              <a:t>Designate a member to answer questions and provide ongoing support.</a:t>
            </a:r>
          </a:p>
          <a:p>
            <a:pPr>
              <a:lnSpc>
                <a:spcPct val="100000"/>
              </a:lnSpc>
              <a:spcBef>
                <a:spcPts val="600"/>
              </a:spcBef>
            </a:pPr>
            <a:r>
              <a:rPr lang="en-GB" sz="2000" b="1" dirty="0"/>
              <a:t>Celebrate Firsts: </a:t>
            </a:r>
            <a:r>
              <a:rPr lang="en-GB" sz="2000" dirty="0"/>
              <a:t>Recognize first meeting roles, first speeches, first evaluations, and first table topics to encourage progress.</a:t>
            </a:r>
          </a:p>
          <a:p>
            <a:pPr marL="0" indent="0">
              <a:lnSpc>
                <a:spcPct val="100000"/>
              </a:lnSpc>
              <a:spcBef>
                <a:spcPts val="600"/>
              </a:spcBef>
              <a:buNone/>
            </a:pPr>
            <a:r>
              <a:rPr lang="en-GB" sz="2000" b="1" dirty="0"/>
              <a:t>New members thrive when onboarding is structured and support is clear.</a:t>
            </a:r>
          </a:p>
          <a:p>
            <a:pPr marL="0" indent="0">
              <a:lnSpc>
                <a:spcPct val="100000"/>
              </a:lnSpc>
              <a:spcBef>
                <a:spcPts val="600"/>
              </a:spcBef>
              <a:buNone/>
            </a:pPr>
            <a:r>
              <a:rPr lang="en-GB" sz="2000" b="1" dirty="0"/>
              <a:t>A VPE builds confidence through mentoring, guidance, and early Pathways activation.</a:t>
            </a:r>
          </a:p>
          <a:p>
            <a:endParaRPr lang="en-US" sz="2000" dirty="0"/>
          </a:p>
        </p:txBody>
      </p:sp>
    </p:spTree>
    <p:extLst>
      <p:ext uri="{BB962C8B-B14F-4D97-AF65-F5344CB8AC3E}">
        <p14:creationId xmlns:p14="http://schemas.microsoft.com/office/powerpoint/2010/main" val="1097113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0A3E4-34D7-389E-21B2-8F7C8B2317D2}"/>
              </a:ext>
            </a:extLst>
          </p:cNvPr>
          <p:cNvSpPr>
            <a:spLocks noGrp="1"/>
          </p:cNvSpPr>
          <p:nvPr>
            <p:ph type="title"/>
          </p:nvPr>
        </p:nvSpPr>
        <p:spPr/>
        <p:txBody>
          <a:bodyPr/>
          <a:lstStyle/>
          <a:p>
            <a:r>
              <a:rPr lang="en-GB" dirty="0"/>
              <a:t>Case Study 4: Registering Pathways Progress Accurately</a:t>
            </a:r>
            <a:endParaRPr lang="en-US" dirty="0"/>
          </a:p>
        </p:txBody>
      </p:sp>
      <p:sp>
        <p:nvSpPr>
          <p:cNvPr id="3" name="Content Placeholder 2">
            <a:extLst>
              <a:ext uri="{FF2B5EF4-FFF2-40B4-BE49-F238E27FC236}">
                <a16:creationId xmlns:a16="http://schemas.microsoft.com/office/drawing/2014/main" id="{D2921DC5-3D15-4E12-866E-D1228F33B1CF}"/>
              </a:ext>
            </a:extLst>
          </p:cNvPr>
          <p:cNvSpPr>
            <a:spLocks noGrp="1"/>
          </p:cNvSpPr>
          <p:nvPr>
            <p:ph idx="1"/>
          </p:nvPr>
        </p:nvSpPr>
        <p:spPr/>
        <p:txBody>
          <a:bodyPr/>
          <a:lstStyle/>
          <a:p>
            <a:pPr marL="0" indent="0">
              <a:lnSpc>
                <a:spcPct val="100000"/>
              </a:lnSpc>
              <a:spcBef>
                <a:spcPts val="600"/>
              </a:spcBef>
              <a:buNone/>
            </a:pPr>
            <a:r>
              <a:rPr lang="en-GB" sz="2000" b="1" dirty="0"/>
              <a:t>Scenario</a:t>
            </a:r>
          </a:p>
          <a:p>
            <a:pPr marL="0" indent="0">
              <a:lnSpc>
                <a:spcPct val="100000"/>
              </a:lnSpc>
              <a:spcBef>
                <a:spcPts val="600"/>
              </a:spcBef>
              <a:buNone/>
            </a:pPr>
            <a:r>
              <a:rPr lang="en-GB" sz="2000" dirty="0"/>
              <a:t>A recent review of Ripple Effect Toastmasters’ Paths in Progress report revealed several inconsistencies. Two members who delivered Icebreaker speeches still show “0 of 5” projects completed in Level 1, and another </a:t>
            </a:r>
            <a:r>
              <a:rPr lang="en-GB" sz="2000" spc="-40" dirty="0"/>
              <a:t>member’s final Level 3 speech was not recorded properly, leaving their progress stalled.</a:t>
            </a:r>
          </a:p>
          <a:p>
            <a:pPr marL="0" indent="0">
              <a:lnSpc>
                <a:spcPct val="100000"/>
              </a:lnSpc>
              <a:spcBef>
                <a:spcPts val="600"/>
              </a:spcBef>
              <a:buNone/>
            </a:pPr>
            <a:r>
              <a:rPr lang="en-GB" sz="2000" dirty="0"/>
              <a:t>Members report confusion about how to mark projects complete, especially after recent Base Camp updates. One member used the Icebreaker from the public website without realizing it needed manual submission. Others are unsure how to upload evaluations or confirm project completions.</a:t>
            </a:r>
          </a:p>
        </p:txBody>
      </p:sp>
      <p:sp>
        <p:nvSpPr>
          <p:cNvPr id="4" name="Content Placeholder 3">
            <a:extLst>
              <a:ext uri="{FF2B5EF4-FFF2-40B4-BE49-F238E27FC236}">
                <a16:creationId xmlns:a16="http://schemas.microsoft.com/office/drawing/2014/main" id="{9EF09353-E8BA-9F11-609A-AF7F4A53EE50}"/>
              </a:ext>
            </a:extLst>
          </p:cNvPr>
          <p:cNvSpPr>
            <a:spLocks noGrp="1"/>
          </p:cNvSpPr>
          <p:nvPr>
            <p:ph idx="11"/>
          </p:nvPr>
        </p:nvSpPr>
        <p:spPr>
          <a:xfrm>
            <a:off x="6234545" y="1390389"/>
            <a:ext cx="5555455" cy="4786574"/>
          </a:xfrm>
        </p:spPr>
        <p:txBody>
          <a:bodyPr/>
          <a:lstStyle/>
          <a:p>
            <a:pPr marL="0" indent="0">
              <a:buNone/>
            </a:pPr>
            <a:r>
              <a:rPr lang="en-GB" sz="2000" dirty="0"/>
              <a:t>These issues reflect broader team dynamics. Members struggle with Base Camp navigation, officers are slow to support, and there is no system to verify or guide project completion. </a:t>
            </a:r>
            <a:r>
              <a:rPr lang="en-GB" sz="2000" spc="-40" dirty="0"/>
              <a:t>Without clear instructions or proactive guidance, </a:t>
            </a:r>
            <a:r>
              <a:rPr lang="en-GB" sz="2000" dirty="0"/>
              <a:t>members feel frustrated and demotivated.</a:t>
            </a:r>
          </a:p>
          <a:p>
            <a:pPr marL="0" indent="0">
              <a:buNone/>
            </a:pPr>
            <a:r>
              <a:rPr lang="en-GB" sz="2000" dirty="0"/>
              <a:t>The club needs a structured approach to ensure achievements are recorded accurately and celebrated.</a:t>
            </a:r>
          </a:p>
          <a:p>
            <a:pPr marL="0" indent="0">
              <a:lnSpc>
                <a:spcPct val="100000"/>
              </a:lnSpc>
              <a:spcBef>
                <a:spcPts val="1800"/>
              </a:spcBef>
              <a:buNone/>
            </a:pPr>
            <a:r>
              <a:rPr lang="en-GB" sz="2000" b="1" dirty="0"/>
              <a:t>Use the 5 Whys analysis tool to uncover why Pathways records are inaccurate and identify actions the VPE can take to support members and maintain accurate educational tracking.</a:t>
            </a:r>
          </a:p>
        </p:txBody>
      </p:sp>
    </p:spTree>
    <p:extLst>
      <p:ext uri="{BB962C8B-B14F-4D97-AF65-F5344CB8AC3E}">
        <p14:creationId xmlns:p14="http://schemas.microsoft.com/office/powerpoint/2010/main" val="5366809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428086-4F5C-D2EC-0C92-BC22D36C4765}"/>
              </a:ext>
            </a:extLst>
          </p:cNvPr>
          <p:cNvSpPr>
            <a:spLocks noGrp="1"/>
          </p:cNvSpPr>
          <p:nvPr>
            <p:ph type="title"/>
          </p:nvPr>
        </p:nvSpPr>
        <p:spPr/>
        <p:txBody>
          <a:bodyPr/>
          <a:lstStyle/>
          <a:p>
            <a:r>
              <a:rPr lang="en-GB" dirty="0"/>
              <a:t>Case Study 4: Registering Pathways Progress Accurately</a:t>
            </a:r>
            <a:endParaRPr lang="en-US" dirty="0"/>
          </a:p>
        </p:txBody>
      </p:sp>
      <p:sp>
        <p:nvSpPr>
          <p:cNvPr id="6" name="Content Placeholder 5">
            <a:extLst>
              <a:ext uri="{FF2B5EF4-FFF2-40B4-BE49-F238E27FC236}">
                <a16:creationId xmlns:a16="http://schemas.microsoft.com/office/drawing/2014/main" id="{E787214B-B6F8-4D6E-4CA6-68449A2FED0F}"/>
              </a:ext>
            </a:extLst>
          </p:cNvPr>
          <p:cNvSpPr>
            <a:spLocks noGrp="1"/>
          </p:cNvSpPr>
          <p:nvPr>
            <p:ph idx="1"/>
          </p:nvPr>
        </p:nvSpPr>
        <p:spPr/>
        <p:txBody>
          <a:bodyPr/>
          <a:lstStyle/>
          <a:p>
            <a:pPr marL="0" indent="0">
              <a:lnSpc>
                <a:spcPct val="100000"/>
              </a:lnSpc>
              <a:spcBef>
                <a:spcPts val="600"/>
              </a:spcBef>
              <a:buNone/>
            </a:pPr>
            <a:r>
              <a:rPr lang="en-GB" b="1" dirty="0"/>
              <a:t>5 Whys Analysis</a:t>
            </a:r>
          </a:p>
          <a:p>
            <a:pPr marL="457200" indent="-457200">
              <a:lnSpc>
                <a:spcPct val="100000"/>
              </a:lnSpc>
              <a:spcBef>
                <a:spcPts val="600"/>
              </a:spcBef>
              <a:buFont typeface="+mj-lt"/>
              <a:buAutoNum type="arabicPeriod"/>
            </a:pPr>
            <a:r>
              <a:rPr lang="en-GB" sz="2000" b="1" dirty="0"/>
              <a:t>Why are records inaccurate?</a:t>
            </a:r>
          </a:p>
          <a:p>
            <a:pPr lvl="1">
              <a:lnSpc>
                <a:spcPct val="100000"/>
              </a:lnSpc>
              <a:spcBef>
                <a:spcPts val="600"/>
              </a:spcBef>
            </a:pPr>
            <a:r>
              <a:rPr lang="en-GB" dirty="0"/>
              <a:t>Because members are not correctly marking their projects “completed”.</a:t>
            </a:r>
          </a:p>
          <a:p>
            <a:pPr marL="457200" indent="-457200">
              <a:lnSpc>
                <a:spcPct val="100000"/>
              </a:lnSpc>
              <a:spcBef>
                <a:spcPts val="600"/>
              </a:spcBef>
              <a:buFont typeface="+mj-lt"/>
              <a:buAutoNum type="arabicPeriod"/>
            </a:pPr>
            <a:r>
              <a:rPr lang="en-GB" sz="2000" b="1" dirty="0"/>
              <a:t>Why aren’t they marking project completions correctly?</a:t>
            </a:r>
          </a:p>
          <a:p>
            <a:pPr lvl="1">
              <a:lnSpc>
                <a:spcPct val="100000"/>
              </a:lnSpc>
              <a:spcBef>
                <a:spcPts val="600"/>
              </a:spcBef>
            </a:pPr>
            <a:r>
              <a:rPr lang="en-GB" dirty="0"/>
              <a:t>Because they are confused by Base Camp and recent updates.</a:t>
            </a:r>
          </a:p>
          <a:p>
            <a:pPr marL="457200" indent="-457200">
              <a:lnSpc>
                <a:spcPct val="100000"/>
              </a:lnSpc>
              <a:spcBef>
                <a:spcPts val="600"/>
              </a:spcBef>
              <a:buFont typeface="+mj-lt"/>
              <a:buAutoNum type="arabicPeriod"/>
            </a:pPr>
            <a:r>
              <a:rPr lang="en-GB" sz="2000" b="1" dirty="0"/>
              <a:t>Why are they confused?</a:t>
            </a:r>
          </a:p>
          <a:p>
            <a:pPr lvl="1">
              <a:lnSpc>
                <a:spcPct val="100000"/>
              </a:lnSpc>
              <a:spcBef>
                <a:spcPts val="600"/>
              </a:spcBef>
            </a:pPr>
            <a:r>
              <a:rPr lang="en-GB" dirty="0"/>
              <a:t>Because guidance and instructions are unclear, and support is limited.</a:t>
            </a:r>
          </a:p>
          <a:p>
            <a:pPr marL="457200" indent="-457200">
              <a:lnSpc>
                <a:spcPct val="100000"/>
              </a:lnSpc>
              <a:spcBef>
                <a:spcPts val="600"/>
              </a:spcBef>
              <a:buFont typeface="+mj-lt"/>
              <a:buAutoNum type="arabicPeriod"/>
            </a:pPr>
            <a:r>
              <a:rPr lang="en-GB" sz="2000" b="1" dirty="0"/>
              <a:t>Why is support limited?</a:t>
            </a:r>
          </a:p>
          <a:p>
            <a:pPr lvl="1">
              <a:lnSpc>
                <a:spcPct val="100000"/>
              </a:lnSpc>
              <a:spcBef>
                <a:spcPts val="600"/>
              </a:spcBef>
            </a:pPr>
            <a:r>
              <a:rPr lang="en-GB" dirty="0"/>
              <a:t>Because officers are not proactively guiding members through the process.</a:t>
            </a:r>
          </a:p>
          <a:p>
            <a:pPr marL="457200" indent="-457200">
              <a:lnSpc>
                <a:spcPct val="100000"/>
              </a:lnSpc>
              <a:spcBef>
                <a:spcPts val="600"/>
              </a:spcBef>
              <a:buFont typeface="+mj-lt"/>
              <a:buAutoNum type="arabicPeriod"/>
            </a:pPr>
            <a:r>
              <a:rPr lang="en-GB" sz="2000" b="1" dirty="0"/>
              <a:t>Why aren’t officers guiding members?</a:t>
            </a:r>
          </a:p>
          <a:p>
            <a:pPr lvl="1">
              <a:lnSpc>
                <a:spcPct val="100000"/>
              </a:lnSpc>
              <a:spcBef>
                <a:spcPts val="600"/>
              </a:spcBef>
            </a:pPr>
            <a:r>
              <a:rPr lang="en-GB" dirty="0"/>
              <a:t>Because there is no process to verify or assist with project and level completions.</a:t>
            </a:r>
          </a:p>
          <a:p>
            <a:endParaRPr lang="en-US" dirty="0"/>
          </a:p>
        </p:txBody>
      </p:sp>
    </p:spTree>
    <p:extLst>
      <p:ext uri="{BB962C8B-B14F-4D97-AF65-F5344CB8AC3E}">
        <p14:creationId xmlns:p14="http://schemas.microsoft.com/office/powerpoint/2010/main" val="25004983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DBFF9-AC4D-0770-0591-5BDD8FAF2738}"/>
              </a:ext>
            </a:extLst>
          </p:cNvPr>
          <p:cNvSpPr>
            <a:spLocks noGrp="1"/>
          </p:cNvSpPr>
          <p:nvPr>
            <p:ph type="title"/>
          </p:nvPr>
        </p:nvSpPr>
        <p:spPr/>
        <p:txBody>
          <a:bodyPr/>
          <a:lstStyle/>
          <a:p>
            <a:r>
              <a:rPr lang="en-GB" dirty="0"/>
              <a:t>Case Study 4: Registering Pathways Progress Accurately</a:t>
            </a:r>
            <a:endParaRPr lang="en-US" dirty="0"/>
          </a:p>
        </p:txBody>
      </p:sp>
      <p:sp>
        <p:nvSpPr>
          <p:cNvPr id="3" name="Content Placeholder 2">
            <a:extLst>
              <a:ext uri="{FF2B5EF4-FFF2-40B4-BE49-F238E27FC236}">
                <a16:creationId xmlns:a16="http://schemas.microsoft.com/office/drawing/2014/main" id="{F6D95556-AE75-C5AC-A051-99B5D0981B84}"/>
              </a:ext>
            </a:extLst>
          </p:cNvPr>
          <p:cNvSpPr>
            <a:spLocks noGrp="1"/>
          </p:cNvSpPr>
          <p:nvPr>
            <p:ph idx="1"/>
          </p:nvPr>
        </p:nvSpPr>
        <p:spPr/>
        <p:txBody>
          <a:bodyPr/>
          <a:lstStyle/>
          <a:p>
            <a:pPr marL="0" indent="0">
              <a:lnSpc>
                <a:spcPct val="100000"/>
              </a:lnSpc>
              <a:spcBef>
                <a:spcPts val="600"/>
              </a:spcBef>
              <a:buNone/>
            </a:pPr>
            <a:r>
              <a:rPr lang="en-GB" sz="2000" b="1" dirty="0"/>
              <a:t>Root Cause</a:t>
            </a:r>
          </a:p>
          <a:p>
            <a:pPr marL="0" indent="0">
              <a:lnSpc>
                <a:spcPct val="100000"/>
              </a:lnSpc>
              <a:spcBef>
                <a:spcPts val="600"/>
              </a:spcBef>
              <a:buNone/>
            </a:pPr>
            <a:r>
              <a:rPr lang="en-GB" sz="2000" dirty="0"/>
              <a:t>No structured verification or support process for Pathways project and level completions.</a:t>
            </a:r>
          </a:p>
          <a:p>
            <a:pPr marL="0" indent="0">
              <a:lnSpc>
                <a:spcPct val="100000"/>
              </a:lnSpc>
              <a:spcBef>
                <a:spcPts val="1800"/>
              </a:spcBef>
              <a:buNone/>
            </a:pPr>
            <a:r>
              <a:rPr lang="en-GB" sz="2000" b="1" dirty="0"/>
              <a:t>Root Solutions</a:t>
            </a:r>
          </a:p>
          <a:p>
            <a:pPr marL="0" indent="0">
              <a:lnSpc>
                <a:spcPct val="100000"/>
              </a:lnSpc>
              <a:spcBef>
                <a:spcPts val="600"/>
              </a:spcBef>
              <a:buNone/>
            </a:pPr>
            <a:r>
              <a:rPr lang="en-GB" sz="2000" dirty="0"/>
              <a:t>A clear support system can ensure accurate records and sustained member progress:</a:t>
            </a:r>
          </a:p>
          <a:p>
            <a:pPr>
              <a:lnSpc>
                <a:spcPct val="100000"/>
              </a:lnSpc>
              <a:spcBef>
                <a:spcPts val="600"/>
              </a:spcBef>
            </a:pPr>
            <a:r>
              <a:rPr lang="en-GB" sz="2000" b="1" dirty="0"/>
              <a:t>Monthly Troubleshooting Sessions: </a:t>
            </a:r>
            <a:r>
              <a:rPr lang="en-GB" sz="2000" dirty="0"/>
              <a:t>Host short online sessions to walk through common Base Camp issues.</a:t>
            </a:r>
          </a:p>
          <a:p>
            <a:pPr>
              <a:lnSpc>
                <a:spcPct val="100000"/>
              </a:lnSpc>
              <a:spcBef>
                <a:spcPts val="600"/>
              </a:spcBef>
            </a:pPr>
            <a:r>
              <a:rPr lang="en-GB" sz="2000" b="1" dirty="0"/>
              <a:t>Pathways Champion:</a:t>
            </a:r>
            <a:r>
              <a:rPr lang="en-GB" sz="2000" dirty="0"/>
              <a:t> Assign a member to monitor progress, answer questions, and provide guidance.</a:t>
            </a:r>
          </a:p>
        </p:txBody>
      </p:sp>
      <p:sp>
        <p:nvSpPr>
          <p:cNvPr id="4" name="Content Placeholder 3">
            <a:extLst>
              <a:ext uri="{FF2B5EF4-FFF2-40B4-BE49-F238E27FC236}">
                <a16:creationId xmlns:a16="http://schemas.microsoft.com/office/drawing/2014/main" id="{4F01B968-9D88-042F-9DBA-EF46F9C640F9}"/>
              </a:ext>
            </a:extLst>
          </p:cNvPr>
          <p:cNvSpPr>
            <a:spLocks noGrp="1"/>
          </p:cNvSpPr>
          <p:nvPr>
            <p:ph idx="11"/>
          </p:nvPr>
        </p:nvSpPr>
        <p:spPr/>
        <p:txBody>
          <a:bodyPr/>
          <a:lstStyle/>
          <a:p>
            <a:pPr>
              <a:lnSpc>
                <a:spcPct val="100000"/>
              </a:lnSpc>
              <a:spcBef>
                <a:spcPts val="600"/>
              </a:spcBef>
            </a:pPr>
            <a:r>
              <a:rPr lang="en-GB" sz="2000" b="1" dirty="0"/>
              <a:t>Monthly Verification: </a:t>
            </a:r>
            <a:r>
              <a:rPr lang="en-GB" sz="2000" dirty="0"/>
              <a:t>Review the Paths in Progress report and confirm project completions regularly.</a:t>
            </a:r>
          </a:p>
          <a:p>
            <a:pPr>
              <a:lnSpc>
                <a:spcPct val="100000"/>
              </a:lnSpc>
              <a:spcBef>
                <a:spcPts val="600"/>
              </a:spcBef>
            </a:pPr>
            <a:r>
              <a:rPr lang="en-GB" sz="2000" b="1" dirty="0"/>
              <a:t>One‑to‑One Support: </a:t>
            </a:r>
            <a:r>
              <a:rPr lang="en-GB" sz="2000" dirty="0"/>
              <a:t>Offer personalized help for members struggling with Base Camp navigation.</a:t>
            </a:r>
          </a:p>
          <a:p>
            <a:pPr>
              <a:lnSpc>
                <a:spcPct val="100000"/>
              </a:lnSpc>
              <a:spcBef>
                <a:spcPts val="600"/>
              </a:spcBef>
            </a:pPr>
            <a:r>
              <a:rPr lang="en-GB" sz="2000" b="1" dirty="0"/>
              <a:t>Celebrate Level Completions: </a:t>
            </a:r>
            <a:r>
              <a:rPr lang="en-GB" sz="2000" dirty="0"/>
              <a:t>Recognize Pathways achievements at meetings to encourage continued advancement.</a:t>
            </a:r>
          </a:p>
          <a:p>
            <a:pPr marL="0" indent="0">
              <a:lnSpc>
                <a:spcPct val="100000"/>
              </a:lnSpc>
              <a:spcBef>
                <a:spcPts val="600"/>
              </a:spcBef>
              <a:buNone/>
            </a:pPr>
            <a:r>
              <a:rPr lang="en-GB" sz="2000" b="1" dirty="0"/>
              <a:t>Clear guidance and consistent verification build confidence.</a:t>
            </a:r>
          </a:p>
          <a:p>
            <a:pPr marL="0" indent="0">
              <a:lnSpc>
                <a:spcPct val="100000"/>
              </a:lnSpc>
              <a:spcBef>
                <a:spcPts val="600"/>
              </a:spcBef>
              <a:buNone/>
            </a:pPr>
            <a:r>
              <a:rPr lang="en-GB" sz="2000" b="1" dirty="0"/>
              <a:t>A VPE strengthens progress by providing support, structure, and regular Pathways follow‑up.</a:t>
            </a:r>
          </a:p>
        </p:txBody>
      </p:sp>
    </p:spTree>
    <p:extLst>
      <p:ext uri="{BB962C8B-B14F-4D97-AF65-F5344CB8AC3E}">
        <p14:creationId xmlns:p14="http://schemas.microsoft.com/office/powerpoint/2010/main" val="845789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82E1D-5C31-2BC9-F120-A2A94452D267}"/>
              </a:ext>
            </a:extLst>
          </p:cNvPr>
          <p:cNvSpPr>
            <a:spLocks noGrp="1"/>
          </p:cNvSpPr>
          <p:nvPr>
            <p:ph type="title"/>
          </p:nvPr>
        </p:nvSpPr>
        <p:spPr/>
        <p:txBody>
          <a:bodyPr/>
          <a:lstStyle/>
          <a:p>
            <a:r>
              <a:rPr lang="en-GB" dirty="0"/>
              <a:t>Case Study 5: Managing Speech Scheduling Conflicts</a:t>
            </a:r>
            <a:endParaRPr lang="en-US" dirty="0"/>
          </a:p>
        </p:txBody>
      </p:sp>
      <p:sp>
        <p:nvSpPr>
          <p:cNvPr id="3" name="Content Placeholder 2">
            <a:extLst>
              <a:ext uri="{FF2B5EF4-FFF2-40B4-BE49-F238E27FC236}">
                <a16:creationId xmlns:a16="http://schemas.microsoft.com/office/drawing/2014/main" id="{8806C179-D965-5443-0A57-3E1E0C82ECDA}"/>
              </a:ext>
            </a:extLst>
          </p:cNvPr>
          <p:cNvSpPr>
            <a:spLocks noGrp="1"/>
          </p:cNvSpPr>
          <p:nvPr>
            <p:ph idx="1"/>
          </p:nvPr>
        </p:nvSpPr>
        <p:spPr/>
        <p:txBody>
          <a:bodyPr/>
          <a:lstStyle/>
          <a:p>
            <a:pPr marL="0" indent="0">
              <a:lnSpc>
                <a:spcPct val="100000"/>
              </a:lnSpc>
              <a:spcBef>
                <a:spcPts val="600"/>
              </a:spcBef>
              <a:buNone/>
            </a:pPr>
            <a:r>
              <a:rPr lang="en-GB" sz="2000" b="1" dirty="0"/>
              <a:t>Scenario</a:t>
            </a:r>
          </a:p>
          <a:p>
            <a:pPr marL="0" indent="0">
              <a:lnSpc>
                <a:spcPct val="100000"/>
              </a:lnSpc>
              <a:spcBef>
                <a:spcPts val="600"/>
              </a:spcBef>
              <a:buNone/>
            </a:pPr>
            <a:r>
              <a:rPr lang="en-GB" sz="2000" dirty="0"/>
              <a:t>Spotlight Springs Toastmasters has several active members eager to give speeches, but scheduling has become increasingly difficult. Some members feel they wait too long for speaking slots, while others frequently cancel or reschedule at the last minute. This inconsistency makes it hard to maintain balanced agendas and high‑quality meetings.</a:t>
            </a:r>
          </a:p>
          <a:p>
            <a:pPr marL="0" indent="0">
              <a:lnSpc>
                <a:spcPct val="100000"/>
              </a:lnSpc>
              <a:spcBef>
                <a:spcPts val="600"/>
              </a:spcBef>
              <a:buNone/>
            </a:pPr>
            <a:r>
              <a:rPr lang="en-GB" sz="2000" dirty="0"/>
              <a:t>The VPE is committed to supporting members but is overwhelmed by constant changes, cancellations, and last‑minute adjustments. Members are unclear on how to request or reschedule speeches, and evaluators are not </a:t>
            </a:r>
            <a:r>
              <a:rPr lang="en-GB" sz="2000" spc="-40" dirty="0"/>
              <a:t>always matched appropriately or notified in time. </a:t>
            </a:r>
            <a:endParaRPr lang="en-US" sz="2000" spc="-40" dirty="0"/>
          </a:p>
        </p:txBody>
      </p:sp>
      <p:sp>
        <p:nvSpPr>
          <p:cNvPr id="4" name="Content Placeholder 3">
            <a:extLst>
              <a:ext uri="{FF2B5EF4-FFF2-40B4-BE49-F238E27FC236}">
                <a16:creationId xmlns:a16="http://schemas.microsoft.com/office/drawing/2014/main" id="{55E5F57A-9588-C872-148B-33AD112E973A}"/>
              </a:ext>
            </a:extLst>
          </p:cNvPr>
          <p:cNvSpPr>
            <a:spLocks noGrp="1"/>
          </p:cNvSpPr>
          <p:nvPr>
            <p:ph idx="11"/>
          </p:nvPr>
        </p:nvSpPr>
        <p:spPr/>
        <p:txBody>
          <a:bodyPr/>
          <a:lstStyle/>
          <a:p>
            <a:pPr marL="0" indent="0">
              <a:spcBef>
                <a:spcPts val="600"/>
              </a:spcBef>
              <a:buNone/>
            </a:pPr>
            <a:r>
              <a:rPr lang="en-GB" sz="2000" dirty="0"/>
              <a:t>This leads to rushed evaluations, mismatched projects, and uneven meeting flow.</a:t>
            </a:r>
          </a:p>
          <a:p>
            <a:pPr marL="0" indent="0">
              <a:spcBef>
                <a:spcPts val="600"/>
              </a:spcBef>
              <a:buNone/>
            </a:pPr>
            <a:r>
              <a:rPr lang="en-GB" sz="2000" dirty="0"/>
              <a:t>The unclear scheduling process has created frustration. Some members feel overlooked, others pressured, and officers stressed. </a:t>
            </a:r>
          </a:p>
          <a:p>
            <a:pPr marL="0" indent="0">
              <a:spcBef>
                <a:spcPts val="600"/>
              </a:spcBef>
              <a:buNone/>
            </a:pPr>
            <a:r>
              <a:rPr lang="en-GB" sz="2000" dirty="0"/>
              <a:t>Without a shared system or delegated support, the VPE is managing everything manually. Morale is declining as members lose confidence in scheduling.</a:t>
            </a:r>
          </a:p>
          <a:p>
            <a:pPr marL="0" indent="0">
              <a:lnSpc>
                <a:spcPct val="100000"/>
              </a:lnSpc>
              <a:spcBef>
                <a:spcPts val="1800"/>
              </a:spcBef>
              <a:buNone/>
            </a:pPr>
            <a:r>
              <a:rPr lang="en-GB" sz="2000" b="1" dirty="0"/>
              <a:t>Use the 5 Whys analysis tool to uncover why speech scheduling conflicts occur and identify actions the VPE can take to keep speakers on schedule and ensure timely speaking opportunities.</a:t>
            </a:r>
          </a:p>
        </p:txBody>
      </p:sp>
    </p:spTree>
    <p:extLst>
      <p:ext uri="{BB962C8B-B14F-4D97-AF65-F5344CB8AC3E}">
        <p14:creationId xmlns:p14="http://schemas.microsoft.com/office/powerpoint/2010/main" val="3613563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6907C-D120-12BE-C72D-9C9E1F02F291}"/>
              </a:ext>
            </a:extLst>
          </p:cNvPr>
          <p:cNvSpPr>
            <a:spLocks noGrp="1"/>
          </p:cNvSpPr>
          <p:nvPr>
            <p:ph type="title"/>
          </p:nvPr>
        </p:nvSpPr>
        <p:spPr/>
        <p:txBody>
          <a:bodyPr/>
          <a:lstStyle/>
          <a:p>
            <a:r>
              <a:rPr lang="en-GB" dirty="0"/>
              <a:t>Case Study 5: Managing Speech Scheduling Conflicts</a:t>
            </a:r>
            <a:endParaRPr lang="en-US" dirty="0"/>
          </a:p>
        </p:txBody>
      </p:sp>
      <p:sp>
        <p:nvSpPr>
          <p:cNvPr id="3" name="Content Placeholder 2">
            <a:extLst>
              <a:ext uri="{FF2B5EF4-FFF2-40B4-BE49-F238E27FC236}">
                <a16:creationId xmlns:a16="http://schemas.microsoft.com/office/drawing/2014/main" id="{10956563-3C95-00E7-BF61-85B3E8EC5321}"/>
              </a:ext>
            </a:extLst>
          </p:cNvPr>
          <p:cNvSpPr>
            <a:spLocks noGrp="1"/>
          </p:cNvSpPr>
          <p:nvPr>
            <p:ph idx="1"/>
          </p:nvPr>
        </p:nvSpPr>
        <p:spPr/>
        <p:txBody>
          <a:bodyPr/>
          <a:lstStyle/>
          <a:p>
            <a:pPr marL="0" indent="0">
              <a:buNone/>
            </a:pPr>
            <a:r>
              <a:rPr lang="en-GB" b="1" dirty="0"/>
              <a:t>5 Why Analysis</a:t>
            </a:r>
          </a:p>
          <a:p>
            <a:pPr marL="457200" indent="-457200">
              <a:lnSpc>
                <a:spcPct val="100000"/>
              </a:lnSpc>
              <a:spcBef>
                <a:spcPts val="600"/>
              </a:spcBef>
              <a:buFont typeface="+mj-lt"/>
              <a:buAutoNum type="arabicPeriod"/>
            </a:pPr>
            <a:r>
              <a:rPr lang="en-GB" sz="2000" b="1" dirty="0"/>
              <a:t>Why are members frustrated with scheduling?</a:t>
            </a:r>
          </a:p>
          <a:p>
            <a:pPr lvl="1">
              <a:lnSpc>
                <a:spcPct val="100000"/>
              </a:lnSpc>
              <a:spcBef>
                <a:spcPts val="600"/>
              </a:spcBef>
            </a:pPr>
            <a:r>
              <a:rPr lang="en-GB" dirty="0"/>
              <a:t>Because speaking slots are hard to secure or frequently change.</a:t>
            </a:r>
          </a:p>
          <a:p>
            <a:pPr marL="457200" indent="-457200">
              <a:lnSpc>
                <a:spcPct val="100000"/>
              </a:lnSpc>
              <a:spcBef>
                <a:spcPts val="600"/>
              </a:spcBef>
              <a:buFont typeface="+mj-lt"/>
              <a:buAutoNum type="arabicPeriod"/>
            </a:pPr>
            <a:r>
              <a:rPr lang="en-GB" sz="2000" b="1" dirty="0"/>
              <a:t>Why are slots hard to secure or change often?</a:t>
            </a:r>
          </a:p>
          <a:p>
            <a:pPr lvl="1">
              <a:lnSpc>
                <a:spcPct val="100000"/>
              </a:lnSpc>
              <a:spcBef>
                <a:spcPts val="600"/>
              </a:spcBef>
            </a:pPr>
            <a:r>
              <a:rPr lang="en-GB" dirty="0"/>
              <a:t>Because members cancel last‑minute, and others don’t know how to request or reschedule.</a:t>
            </a:r>
          </a:p>
          <a:p>
            <a:pPr marL="457200" indent="-457200">
              <a:lnSpc>
                <a:spcPct val="100000"/>
              </a:lnSpc>
              <a:spcBef>
                <a:spcPts val="600"/>
              </a:spcBef>
              <a:buFont typeface="+mj-lt"/>
              <a:buAutoNum type="arabicPeriod"/>
            </a:pPr>
            <a:r>
              <a:rPr lang="en-GB" sz="2000" b="1" dirty="0"/>
              <a:t>Why don’t members know how to manage their speaking slots?</a:t>
            </a:r>
          </a:p>
          <a:p>
            <a:pPr lvl="1">
              <a:lnSpc>
                <a:spcPct val="100000"/>
              </a:lnSpc>
              <a:spcBef>
                <a:spcPts val="600"/>
              </a:spcBef>
            </a:pPr>
            <a:r>
              <a:rPr lang="en-GB" dirty="0"/>
              <a:t>Because there is no clear process for requesting, confirming and rescheduling speaking slots.</a:t>
            </a:r>
          </a:p>
          <a:p>
            <a:pPr marL="457200" indent="-457200">
              <a:lnSpc>
                <a:spcPct val="100000"/>
              </a:lnSpc>
              <a:spcBef>
                <a:spcPts val="600"/>
              </a:spcBef>
              <a:buFont typeface="+mj-lt"/>
              <a:buAutoNum type="arabicPeriod"/>
            </a:pPr>
            <a:r>
              <a:rPr lang="en-GB" sz="2000" b="1" dirty="0"/>
              <a:t>Why is there no clear process?</a:t>
            </a:r>
          </a:p>
          <a:p>
            <a:pPr lvl="1">
              <a:lnSpc>
                <a:spcPct val="100000"/>
              </a:lnSpc>
              <a:spcBef>
                <a:spcPts val="600"/>
              </a:spcBef>
            </a:pPr>
            <a:r>
              <a:rPr lang="en-GB" dirty="0"/>
              <a:t>Because the VPE is overwhelmed and handling changes reactively.</a:t>
            </a:r>
          </a:p>
          <a:p>
            <a:pPr marL="457200" indent="-457200">
              <a:lnSpc>
                <a:spcPct val="100000"/>
              </a:lnSpc>
              <a:spcBef>
                <a:spcPts val="600"/>
              </a:spcBef>
              <a:buFont typeface="+mj-lt"/>
              <a:buAutoNum type="arabicPeriod"/>
            </a:pPr>
            <a:r>
              <a:rPr lang="en-GB" sz="2000" b="1" dirty="0"/>
              <a:t>Why is the VPE overwhelmed?</a:t>
            </a:r>
          </a:p>
          <a:p>
            <a:pPr lvl="1">
              <a:lnSpc>
                <a:spcPct val="100000"/>
              </a:lnSpc>
              <a:spcBef>
                <a:spcPts val="600"/>
              </a:spcBef>
            </a:pPr>
            <a:r>
              <a:rPr lang="en-GB" dirty="0"/>
              <a:t>Because scheduling is not delegated or supported by shared tools or systems.</a:t>
            </a:r>
          </a:p>
          <a:p>
            <a:endParaRPr lang="en-US" dirty="0"/>
          </a:p>
        </p:txBody>
      </p:sp>
    </p:spTree>
    <p:extLst>
      <p:ext uri="{BB962C8B-B14F-4D97-AF65-F5344CB8AC3E}">
        <p14:creationId xmlns:p14="http://schemas.microsoft.com/office/powerpoint/2010/main" val="3984768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F582A-B382-6095-00D3-A1CE2F11C1E0}"/>
              </a:ext>
            </a:extLst>
          </p:cNvPr>
          <p:cNvSpPr>
            <a:spLocks noGrp="1"/>
          </p:cNvSpPr>
          <p:nvPr>
            <p:ph type="title"/>
          </p:nvPr>
        </p:nvSpPr>
        <p:spPr/>
        <p:txBody>
          <a:bodyPr/>
          <a:lstStyle/>
          <a:p>
            <a:r>
              <a:rPr lang="en-GB" dirty="0"/>
              <a:t>Case Study 5: Managing Speech Scheduling Conflicts</a:t>
            </a:r>
            <a:endParaRPr lang="en-US" dirty="0"/>
          </a:p>
        </p:txBody>
      </p:sp>
      <p:sp>
        <p:nvSpPr>
          <p:cNvPr id="3" name="Content Placeholder 2">
            <a:extLst>
              <a:ext uri="{FF2B5EF4-FFF2-40B4-BE49-F238E27FC236}">
                <a16:creationId xmlns:a16="http://schemas.microsoft.com/office/drawing/2014/main" id="{CFC4437C-4E07-1731-113B-4AA33B7892BB}"/>
              </a:ext>
            </a:extLst>
          </p:cNvPr>
          <p:cNvSpPr>
            <a:spLocks noGrp="1"/>
          </p:cNvSpPr>
          <p:nvPr>
            <p:ph idx="1"/>
          </p:nvPr>
        </p:nvSpPr>
        <p:spPr/>
        <p:txBody>
          <a:bodyPr/>
          <a:lstStyle/>
          <a:p>
            <a:pPr marL="0" indent="0">
              <a:lnSpc>
                <a:spcPct val="100000"/>
              </a:lnSpc>
              <a:spcBef>
                <a:spcPts val="600"/>
              </a:spcBef>
              <a:buNone/>
            </a:pPr>
            <a:r>
              <a:rPr lang="en-GB" sz="2000" b="1" dirty="0"/>
              <a:t>Root Cause</a:t>
            </a:r>
          </a:p>
          <a:p>
            <a:pPr marL="0" indent="0">
              <a:lnSpc>
                <a:spcPct val="100000"/>
              </a:lnSpc>
              <a:spcBef>
                <a:spcPts val="600"/>
              </a:spcBef>
              <a:buNone/>
            </a:pPr>
            <a:r>
              <a:rPr lang="en-GB" sz="2000" dirty="0"/>
              <a:t>No shared scheduling system; the VPE manages everything manually.</a:t>
            </a:r>
          </a:p>
          <a:p>
            <a:pPr marL="0" indent="0">
              <a:lnSpc>
                <a:spcPct val="100000"/>
              </a:lnSpc>
              <a:spcBef>
                <a:spcPts val="600"/>
              </a:spcBef>
              <a:buNone/>
            </a:pPr>
            <a:endParaRPr lang="en-GB" sz="2000" b="1" dirty="0"/>
          </a:p>
          <a:p>
            <a:pPr marL="0" indent="0">
              <a:lnSpc>
                <a:spcPct val="100000"/>
              </a:lnSpc>
              <a:spcBef>
                <a:spcPts val="600"/>
              </a:spcBef>
              <a:buNone/>
            </a:pPr>
            <a:r>
              <a:rPr lang="en-GB" sz="2000" b="1" dirty="0"/>
              <a:t>Root Solutions</a:t>
            </a:r>
          </a:p>
          <a:p>
            <a:pPr marL="0" indent="0">
              <a:lnSpc>
                <a:spcPct val="100000"/>
              </a:lnSpc>
              <a:spcBef>
                <a:spcPts val="600"/>
              </a:spcBef>
              <a:buNone/>
            </a:pPr>
            <a:r>
              <a:rPr lang="en-GB" sz="2000" dirty="0"/>
              <a:t>A structured scheduling system can restore predictability and reduce stress:</a:t>
            </a:r>
          </a:p>
          <a:p>
            <a:pPr>
              <a:lnSpc>
                <a:spcPct val="100000"/>
              </a:lnSpc>
              <a:spcBef>
                <a:spcPts val="600"/>
              </a:spcBef>
            </a:pPr>
            <a:r>
              <a:rPr lang="en-GB" sz="2000" b="1" dirty="0"/>
              <a:t>Clear Speech Request &amp; Reschedule Process: </a:t>
            </a:r>
            <a:r>
              <a:rPr lang="en-GB" sz="2000" spc="-50" dirty="0"/>
              <a:t>Use a shared tool such as Easy-Speak, Google Sheets, or FreeToastHost.</a:t>
            </a:r>
          </a:p>
          <a:p>
            <a:pPr>
              <a:lnSpc>
                <a:spcPct val="100000"/>
              </a:lnSpc>
              <a:spcBef>
                <a:spcPts val="600"/>
              </a:spcBef>
            </a:pPr>
            <a:r>
              <a:rPr lang="en-GB" sz="2000" b="1" dirty="0"/>
              <a:t>Agenda Finalization Deadline: </a:t>
            </a:r>
            <a:r>
              <a:rPr lang="en-GB" sz="2000" dirty="0"/>
              <a:t>Set a clear cutoff (e.g., 48 hours before the meeting) to lock roles and confirm evaluators.</a:t>
            </a:r>
          </a:p>
        </p:txBody>
      </p:sp>
      <p:sp>
        <p:nvSpPr>
          <p:cNvPr id="4" name="Content Placeholder 3">
            <a:extLst>
              <a:ext uri="{FF2B5EF4-FFF2-40B4-BE49-F238E27FC236}">
                <a16:creationId xmlns:a16="http://schemas.microsoft.com/office/drawing/2014/main" id="{CAEB8AC7-3C0E-CFFE-BC2D-A1842948CFE3}"/>
              </a:ext>
            </a:extLst>
          </p:cNvPr>
          <p:cNvSpPr>
            <a:spLocks noGrp="1"/>
          </p:cNvSpPr>
          <p:nvPr>
            <p:ph idx="11"/>
          </p:nvPr>
        </p:nvSpPr>
        <p:spPr/>
        <p:txBody>
          <a:bodyPr/>
          <a:lstStyle/>
          <a:p>
            <a:pPr>
              <a:lnSpc>
                <a:spcPct val="100000"/>
              </a:lnSpc>
              <a:spcBef>
                <a:spcPts val="600"/>
              </a:spcBef>
            </a:pPr>
            <a:r>
              <a:rPr lang="en-GB" sz="2000" b="1" dirty="0"/>
              <a:t>Weekly Backup Speaker or Role Filler: </a:t>
            </a:r>
            <a:r>
              <a:rPr lang="en-GB" sz="2000" dirty="0"/>
              <a:t>Reduce last‑minute gaps and protect meeting quality by having a backup speaker and backup meeting role filler.</a:t>
            </a:r>
            <a:endParaRPr lang="en-US" sz="2000" dirty="0"/>
          </a:p>
          <a:p>
            <a:pPr>
              <a:lnSpc>
                <a:spcPct val="100000"/>
              </a:lnSpc>
              <a:spcBef>
                <a:spcPts val="600"/>
              </a:spcBef>
            </a:pPr>
            <a:r>
              <a:rPr lang="en-GB" sz="2000" b="1" dirty="0"/>
              <a:t>Member Training: </a:t>
            </a:r>
            <a:r>
              <a:rPr lang="en-GB" sz="2000" dirty="0"/>
              <a:t>Teach members how to request speeches and notify evaluators early.</a:t>
            </a:r>
          </a:p>
          <a:p>
            <a:pPr marL="0" indent="0">
              <a:lnSpc>
                <a:spcPct val="100000"/>
              </a:lnSpc>
              <a:spcBef>
                <a:spcPts val="1800"/>
              </a:spcBef>
              <a:buNone/>
            </a:pPr>
            <a:r>
              <a:rPr lang="en-GB" sz="2000" b="1" dirty="0"/>
              <a:t>Predictable scheduling builds confidence and fairness.</a:t>
            </a:r>
          </a:p>
          <a:p>
            <a:pPr marL="0" indent="0">
              <a:lnSpc>
                <a:spcPct val="100000"/>
              </a:lnSpc>
              <a:spcBef>
                <a:spcPts val="600"/>
              </a:spcBef>
              <a:buNone/>
            </a:pPr>
            <a:r>
              <a:rPr lang="en-GB" sz="2000" b="1" dirty="0"/>
              <a:t>A VPE strengthens meeting flow through clear processes, shared tools, and early communication.</a:t>
            </a:r>
          </a:p>
          <a:p>
            <a:endParaRPr lang="en-US" sz="2000" dirty="0"/>
          </a:p>
        </p:txBody>
      </p:sp>
    </p:spTree>
    <p:extLst>
      <p:ext uri="{BB962C8B-B14F-4D97-AF65-F5344CB8AC3E}">
        <p14:creationId xmlns:p14="http://schemas.microsoft.com/office/powerpoint/2010/main" val="3202777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E9E9-BAF4-BDCB-AC85-939EAAE41C37}"/>
              </a:ext>
            </a:extLst>
          </p:cNvPr>
          <p:cNvSpPr>
            <a:spLocks noGrp="1"/>
          </p:cNvSpPr>
          <p:nvPr>
            <p:ph type="title"/>
          </p:nvPr>
        </p:nvSpPr>
        <p:spPr/>
        <p:txBody>
          <a:bodyPr/>
          <a:lstStyle/>
          <a:p>
            <a:r>
              <a:rPr lang="en-GB" spc="-40" dirty="0"/>
              <a:t>Case Study 6: Balancing Education Goals with Member Readiness</a:t>
            </a:r>
            <a:endParaRPr lang="en-US" spc="-40" dirty="0"/>
          </a:p>
        </p:txBody>
      </p:sp>
      <p:sp>
        <p:nvSpPr>
          <p:cNvPr id="3" name="Content Placeholder 2">
            <a:extLst>
              <a:ext uri="{FF2B5EF4-FFF2-40B4-BE49-F238E27FC236}">
                <a16:creationId xmlns:a16="http://schemas.microsoft.com/office/drawing/2014/main" id="{45981446-0857-4B9D-46CC-3F7C89B822C1}"/>
              </a:ext>
            </a:extLst>
          </p:cNvPr>
          <p:cNvSpPr>
            <a:spLocks noGrp="1"/>
          </p:cNvSpPr>
          <p:nvPr>
            <p:ph idx="1"/>
          </p:nvPr>
        </p:nvSpPr>
        <p:spPr/>
        <p:txBody>
          <a:bodyPr/>
          <a:lstStyle/>
          <a:p>
            <a:pPr marL="0" indent="0">
              <a:buNone/>
            </a:pPr>
            <a:r>
              <a:rPr lang="en-GB" sz="2000" b="1" dirty="0"/>
              <a:t>Scenario </a:t>
            </a:r>
          </a:p>
          <a:p>
            <a:pPr marL="0" indent="0">
              <a:buNone/>
            </a:pPr>
            <a:r>
              <a:rPr lang="en-GB" sz="2000" dirty="0"/>
              <a:t>Leadership Rapids Toastmasters is highly motivated to achieve its Distinguished Club Program (DCP) goals. The VPE has been encouraging members to complete speeches quickly to meet targets. While this has accelerated progress for some, it has also created tension.</a:t>
            </a:r>
          </a:p>
          <a:p>
            <a:pPr marL="0" indent="0">
              <a:buNone/>
            </a:pPr>
            <a:r>
              <a:rPr lang="en-GB" sz="2000" dirty="0"/>
              <a:t>Several members feel rushed, unprepared, and pressured to speak before they are ready. Speech quality has declined, confidence has dropped, and the educational environment feels deadline‑driven rather than growth‑focused. Despite concerns, the VPE remains focused on metrics and has been unreceptive to feedback about pacing.</a:t>
            </a:r>
          </a:p>
        </p:txBody>
      </p:sp>
      <p:sp>
        <p:nvSpPr>
          <p:cNvPr id="4" name="Content Placeholder 3">
            <a:extLst>
              <a:ext uri="{FF2B5EF4-FFF2-40B4-BE49-F238E27FC236}">
                <a16:creationId xmlns:a16="http://schemas.microsoft.com/office/drawing/2014/main" id="{E9162DD7-46DA-B02E-E02E-DE3D112187CA}"/>
              </a:ext>
            </a:extLst>
          </p:cNvPr>
          <p:cNvSpPr>
            <a:spLocks noGrp="1"/>
          </p:cNvSpPr>
          <p:nvPr>
            <p:ph idx="11"/>
          </p:nvPr>
        </p:nvSpPr>
        <p:spPr>
          <a:xfrm>
            <a:off x="6096000" y="1390389"/>
            <a:ext cx="5694000" cy="4786574"/>
          </a:xfrm>
        </p:spPr>
        <p:txBody>
          <a:bodyPr/>
          <a:lstStyle/>
          <a:p>
            <a:pPr marL="0" indent="0">
              <a:buNone/>
            </a:pPr>
            <a:r>
              <a:rPr lang="en-GB" sz="2000" dirty="0"/>
              <a:t>Mentoring support is inconsistent, and officers are struggling to balance performance goals with individual development. Members vary widely in readiness, but the current approach does not account for pacing or confidence levels. This disconnect between leadership intentions and </a:t>
            </a:r>
            <a:r>
              <a:rPr lang="en-GB" sz="2000" spc="-30" dirty="0"/>
              <a:t>member experience is causing morale to decline.</a:t>
            </a:r>
          </a:p>
          <a:p>
            <a:pPr marL="0" indent="0">
              <a:buNone/>
            </a:pPr>
            <a:r>
              <a:rPr lang="en-GB" sz="2000" dirty="0"/>
              <a:t>The club risks damaging long‑term engagement unless the educational culture shifts toward member‑centered development.</a:t>
            </a:r>
          </a:p>
          <a:p>
            <a:pPr marL="0" indent="0">
              <a:lnSpc>
                <a:spcPct val="100000"/>
              </a:lnSpc>
              <a:spcBef>
                <a:spcPts val="1800"/>
              </a:spcBef>
              <a:buNone/>
            </a:pPr>
            <a:r>
              <a:rPr lang="en-GB" sz="2000" b="1" dirty="0"/>
              <a:t>Use the 5 Whys analysis tool to uncover why morale is declining and identify actions the </a:t>
            </a:r>
            <a:r>
              <a:rPr lang="en-GB" sz="2000" b="1" spc="-30" dirty="0"/>
              <a:t>VPE can take to meet DCP goals while keeping </a:t>
            </a:r>
            <a:r>
              <a:rPr lang="en-GB" sz="2000" b="1" dirty="0"/>
              <a:t>member growth and readiness balanced.</a:t>
            </a:r>
          </a:p>
          <a:p>
            <a:pPr>
              <a:spcBef>
                <a:spcPts val="600"/>
              </a:spcBef>
            </a:pPr>
            <a:endParaRPr lang="en-US" sz="2000" dirty="0"/>
          </a:p>
        </p:txBody>
      </p:sp>
    </p:spTree>
    <p:extLst>
      <p:ext uri="{BB962C8B-B14F-4D97-AF65-F5344CB8AC3E}">
        <p14:creationId xmlns:p14="http://schemas.microsoft.com/office/powerpoint/2010/main" val="12736783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5A207-9198-EFAA-A7B7-053A820D41E1}"/>
              </a:ext>
            </a:extLst>
          </p:cNvPr>
          <p:cNvSpPr>
            <a:spLocks noGrp="1"/>
          </p:cNvSpPr>
          <p:nvPr>
            <p:ph type="title"/>
          </p:nvPr>
        </p:nvSpPr>
        <p:spPr/>
        <p:txBody>
          <a:bodyPr/>
          <a:lstStyle/>
          <a:p>
            <a:r>
              <a:rPr lang="en-GB" spc="-40" dirty="0"/>
              <a:t>Case Study 6: Balancing Education Goals with Member Readiness</a:t>
            </a:r>
            <a:endParaRPr lang="en-US" dirty="0"/>
          </a:p>
        </p:txBody>
      </p:sp>
      <p:sp>
        <p:nvSpPr>
          <p:cNvPr id="3" name="Content Placeholder 2">
            <a:extLst>
              <a:ext uri="{FF2B5EF4-FFF2-40B4-BE49-F238E27FC236}">
                <a16:creationId xmlns:a16="http://schemas.microsoft.com/office/drawing/2014/main" id="{D32441DA-B183-B905-90BF-24B0330757CC}"/>
              </a:ext>
            </a:extLst>
          </p:cNvPr>
          <p:cNvSpPr>
            <a:spLocks noGrp="1"/>
          </p:cNvSpPr>
          <p:nvPr>
            <p:ph idx="1"/>
          </p:nvPr>
        </p:nvSpPr>
        <p:spPr/>
        <p:txBody>
          <a:bodyPr/>
          <a:lstStyle/>
          <a:p>
            <a:pPr marL="0" indent="0">
              <a:buNone/>
            </a:pPr>
            <a:r>
              <a:rPr lang="en-GB" b="1" dirty="0"/>
              <a:t>5 Whys Analysis</a:t>
            </a:r>
          </a:p>
          <a:p>
            <a:pPr marL="457200" indent="-457200">
              <a:lnSpc>
                <a:spcPct val="100000"/>
              </a:lnSpc>
              <a:spcBef>
                <a:spcPts val="600"/>
              </a:spcBef>
              <a:buFont typeface="+mj-lt"/>
              <a:buAutoNum type="arabicPeriod"/>
            </a:pPr>
            <a:r>
              <a:rPr lang="en-GB" sz="2000" b="1" dirty="0"/>
              <a:t>Why is morale declining?</a:t>
            </a:r>
          </a:p>
          <a:p>
            <a:pPr lvl="1">
              <a:lnSpc>
                <a:spcPct val="100000"/>
              </a:lnSpc>
              <a:spcBef>
                <a:spcPts val="600"/>
              </a:spcBef>
            </a:pPr>
            <a:r>
              <a:rPr lang="en-GB" dirty="0"/>
              <a:t>Because members feel rushed and pressured to give speeches before they are ready.</a:t>
            </a:r>
          </a:p>
          <a:p>
            <a:pPr marL="457200" indent="-457200">
              <a:lnSpc>
                <a:spcPct val="100000"/>
              </a:lnSpc>
              <a:spcBef>
                <a:spcPts val="600"/>
              </a:spcBef>
              <a:buFont typeface="+mj-lt"/>
              <a:buAutoNum type="arabicPeriod"/>
            </a:pPr>
            <a:r>
              <a:rPr lang="en-GB" sz="2000" b="1" dirty="0"/>
              <a:t>Why do members feel rushed and pressured?</a:t>
            </a:r>
          </a:p>
          <a:p>
            <a:pPr lvl="1">
              <a:lnSpc>
                <a:spcPct val="100000"/>
              </a:lnSpc>
              <a:spcBef>
                <a:spcPts val="600"/>
              </a:spcBef>
            </a:pPr>
            <a:r>
              <a:rPr lang="en-GB" dirty="0"/>
              <a:t>Because the VPE is focused on meeting DCP goals and is pushing speech completion.</a:t>
            </a:r>
          </a:p>
          <a:p>
            <a:pPr marL="457200" indent="-457200">
              <a:lnSpc>
                <a:spcPct val="100000"/>
              </a:lnSpc>
              <a:spcBef>
                <a:spcPts val="600"/>
              </a:spcBef>
              <a:buFont typeface="+mj-lt"/>
              <a:buAutoNum type="arabicPeriod"/>
            </a:pPr>
            <a:r>
              <a:rPr lang="en-GB" sz="2000" b="1" dirty="0"/>
              <a:t>Why is the VPE pushing speech completion so hard?</a:t>
            </a:r>
          </a:p>
          <a:p>
            <a:pPr lvl="1">
              <a:lnSpc>
                <a:spcPct val="100000"/>
              </a:lnSpc>
              <a:spcBef>
                <a:spcPts val="600"/>
              </a:spcBef>
            </a:pPr>
            <a:r>
              <a:rPr lang="en-GB" dirty="0"/>
              <a:t>Because metrics and outcomes are being prioritized over member readiness.</a:t>
            </a:r>
          </a:p>
          <a:p>
            <a:pPr marL="457200" indent="-457200">
              <a:lnSpc>
                <a:spcPct val="100000"/>
              </a:lnSpc>
              <a:spcBef>
                <a:spcPts val="600"/>
              </a:spcBef>
              <a:buFont typeface="+mj-lt"/>
              <a:buAutoNum type="arabicPeriod"/>
            </a:pPr>
            <a:r>
              <a:rPr lang="en-GB" sz="2000" b="1" dirty="0"/>
              <a:t>Why is member readiness being overlooked?</a:t>
            </a:r>
          </a:p>
          <a:p>
            <a:pPr lvl="1">
              <a:lnSpc>
                <a:spcPct val="100000"/>
              </a:lnSpc>
              <a:spcBef>
                <a:spcPts val="600"/>
              </a:spcBef>
            </a:pPr>
            <a:r>
              <a:rPr lang="en-GB" dirty="0"/>
              <a:t>Because mentoring and feedback processes are inconsistent.</a:t>
            </a:r>
          </a:p>
          <a:p>
            <a:pPr marL="457200" indent="-457200">
              <a:lnSpc>
                <a:spcPct val="100000"/>
              </a:lnSpc>
              <a:spcBef>
                <a:spcPts val="600"/>
              </a:spcBef>
              <a:buFont typeface="+mj-lt"/>
              <a:buAutoNum type="arabicPeriod"/>
            </a:pPr>
            <a:r>
              <a:rPr lang="en-GB" sz="2000" b="1" dirty="0"/>
              <a:t>Why are mentoring and feedback processes inconsistent?</a:t>
            </a:r>
          </a:p>
          <a:p>
            <a:pPr lvl="1">
              <a:lnSpc>
                <a:spcPct val="100000"/>
              </a:lnSpc>
              <a:spcBef>
                <a:spcPts val="600"/>
              </a:spcBef>
            </a:pPr>
            <a:r>
              <a:rPr lang="en-GB" dirty="0"/>
              <a:t>Because leadership has not balanced performance goals with member development needs.</a:t>
            </a:r>
          </a:p>
          <a:p>
            <a:endParaRPr lang="en-US" dirty="0"/>
          </a:p>
        </p:txBody>
      </p:sp>
    </p:spTree>
    <p:extLst>
      <p:ext uri="{BB962C8B-B14F-4D97-AF65-F5344CB8AC3E}">
        <p14:creationId xmlns:p14="http://schemas.microsoft.com/office/powerpoint/2010/main" val="3322744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779AD-B89F-B16D-6428-FF6AA141A246}"/>
              </a:ext>
            </a:extLst>
          </p:cNvPr>
          <p:cNvSpPr>
            <a:spLocks noGrp="1"/>
          </p:cNvSpPr>
          <p:nvPr>
            <p:ph type="title"/>
          </p:nvPr>
        </p:nvSpPr>
        <p:spPr/>
        <p:txBody>
          <a:bodyPr/>
          <a:lstStyle/>
          <a:p>
            <a:r>
              <a:rPr lang="en-GB" spc="-40" dirty="0"/>
              <a:t>Case Study 6: Balancing Education Goals with Member Readiness</a:t>
            </a:r>
            <a:endParaRPr lang="en-US" dirty="0"/>
          </a:p>
        </p:txBody>
      </p:sp>
      <p:sp>
        <p:nvSpPr>
          <p:cNvPr id="3" name="Content Placeholder 2">
            <a:extLst>
              <a:ext uri="{FF2B5EF4-FFF2-40B4-BE49-F238E27FC236}">
                <a16:creationId xmlns:a16="http://schemas.microsoft.com/office/drawing/2014/main" id="{1409F5DE-E128-3A0C-BEEC-0A5AC307A100}"/>
              </a:ext>
            </a:extLst>
          </p:cNvPr>
          <p:cNvSpPr>
            <a:spLocks noGrp="1"/>
          </p:cNvSpPr>
          <p:nvPr>
            <p:ph idx="1"/>
          </p:nvPr>
        </p:nvSpPr>
        <p:spPr>
          <a:xfrm>
            <a:off x="432000" y="1390388"/>
            <a:ext cx="5472000" cy="5035611"/>
          </a:xfrm>
        </p:spPr>
        <p:txBody>
          <a:bodyPr/>
          <a:lstStyle/>
          <a:p>
            <a:pPr marL="0" indent="0">
              <a:lnSpc>
                <a:spcPct val="100000"/>
              </a:lnSpc>
              <a:spcBef>
                <a:spcPts val="600"/>
              </a:spcBef>
              <a:buNone/>
            </a:pPr>
            <a:r>
              <a:rPr lang="en-GB" sz="2000" b="1" dirty="0"/>
              <a:t>Root Cause</a:t>
            </a:r>
          </a:p>
          <a:p>
            <a:pPr marL="0" indent="0">
              <a:lnSpc>
                <a:spcPct val="100000"/>
              </a:lnSpc>
              <a:spcBef>
                <a:spcPts val="600"/>
              </a:spcBef>
              <a:buNone/>
            </a:pPr>
            <a:r>
              <a:rPr lang="en-GB" sz="2000" dirty="0"/>
              <a:t>DCP pressure outweighs member readiness and mentoring.</a:t>
            </a:r>
          </a:p>
          <a:p>
            <a:pPr marL="0" indent="0">
              <a:lnSpc>
                <a:spcPct val="100000"/>
              </a:lnSpc>
              <a:spcBef>
                <a:spcPts val="600"/>
              </a:spcBef>
              <a:buNone/>
            </a:pPr>
            <a:r>
              <a:rPr lang="en-GB" sz="2000" b="1" dirty="0"/>
              <a:t>Root Solutions</a:t>
            </a:r>
          </a:p>
          <a:p>
            <a:pPr marL="0" indent="0">
              <a:lnSpc>
                <a:spcPct val="100000"/>
              </a:lnSpc>
              <a:spcBef>
                <a:spcPts val="600"/>
              </a:spcBef>
              <a:buNone/>
            </a:pPr>
            <a:r>
              <a:rPr lang="en-GB" sz="2000" dirty="0"/>
              <a:t>A member‑centered educational culture can restore confidence and improve progress:</a:t>
            </a:r>
          </a:p>
          <a:p>
            <a:pPr>
              <a:lnSpc>
                <a:spcPct val="100000"/>
              </a:lnSpc>
              <a:spcBef>
                <a:spcPts val="600"/>
              </a:spcBef>
            </a:pPr>
            <a:r>
              <a:rPr lang="en-GB" sz="2000" b="1" dirty="0"/>
              <a:t>Reframe DCP Goals: </a:t>
            </a:r>
            <a:r>
              <a:rPr lang="en-GB" sz="2000" dirty="0"/>
              <a:t>Present DCP as a shared journey, not a race. Celebrate progress at all levels.</a:t>
            </a:r>
          </a:p>
          <a:p>
            <a:pPr>
              <a:lnSpc>
                <a:spcPct val="100000"/>
              </a:lnSpc>
              <a:spcBef>
                <a:spcPts val="600"/>
              </a:spcBef>
            </a:pPr>
            <a:r>
              <a:rPr lang="en-GB" sz="2000" b="1" spc="-40" dirty="0"/>
              <a:t>Member Feedback Session: </a:t>
            </a:r>
            <a:r>
              <a:rPr lang="en-GB" sz="2000" spc="-40" dirty="0"/>
              <a:t>Listen to pacing concerns and adjust expectations accordingly.</a:t>
            </a:r>
          </a:p>
          <a:p>
            <a:pPr>
              <a:lnSpc>
                <a:spcPct val="100000"/>
              </a:lnSpc>
              <a:spcBef>
                <a:spcPts val="600"/>
              </a:spcBef>
            </a:pPr>
            <a:r>
              <a:rPr lang="en-GB" sz="2000" b="1" dirty="0"/>
              <a:t>Consistent Mentoring System: </a:t>
            </a:r>
            <a:r>
              <a:rPr lang="en-GB" sz="2000" dirty="0"/>
              <a:t>Support speech preparation, readiness assessment, and confidence‑building.</a:t>
            </a:r>
            <a:endParaRPr lang="en-US" dirty="0"/>
          </a:p>
        </p:txBody>
      </p:sp>
      <p:sp>
        <p:nvSpPr>
          <p:cNvPr id="4" name="Content Placeholder 3">
            <a:extLst>
              <a:ext uri="{FF2B5EF4-FFF2-40B4-BE49-F238E27FC236}">
                <a16:creationId xmlns:a16="http://schemas.microsoft.com/office/drawing/2014/main" id="{9C1A3488-FA04-7675-989F-E2676CC07BA9}"/>
              </a:ext>
            </a:extLst>
          </p:cNvPr>
          <p:cNvSpPr>
            <a:spLocks noGrp="1"/>
          </p:cNvSpPr>
          <p:nvPr>
            <p:ph idx="11"/>
          </p:nvPr>
        </p:nvSpPr>
        <p:spPr/>
        <p:txBody>
          <a:bodyPr/>
          <a:lstStyle/>
          <a:p>
            <a:pPr>
              <a:lnSpc>
                <a:spcPct val="100000"/>
              </a:lnSpc>
              <a:spcBef>
                <a:spcPts val="600"/>
              </a:spcBef>
            </a:pPr>
            <a:r>
              <a:rPr lang="en-GB" sz="2000" b="1" dirty="0"/>
              <a:t>Readiness‑Based Scheduling: </a:t>
            </a:r>
            <a:r>
              <a:rPr lang="en-GB" sz="2000" dirty="0"/>
              <a:t>Encourage members to speak when prepared, not when deadlines demand it.</a:t>
            </a:r>
          </a:p>
          <a:p>
            <a:pPr>
              <a:lnSpc>
                <a:spcPct val="100000"/>
              </a:lnSpc>
              <a:spcBef>
                <a:spcPts val="600"/>
              </a:spcBef>
            </a:pPr>
            <a:r>
              <a:rPr lang="en-GB" sz="2000" b="1" dirty="0"/>
              <a:t>Recognize Personal Growth: </a:t>
            </a:r>
            <a:r>
              <a:rPr lang="en-GB" sz="2000" dirty="0"/>
              <a:t>Celebrate milestones beyond DCP completions to reinforce development.</a:t>
            </a:r>
          </a:p>
          <a:p>
            <a:pPr>
              <a:lnSpc>
                <a:spcPct val="100000"/>
              </a:lnSpc>
              <a:spcBef>
                <a:spcPts val="600"/>
              </a:spcBef>
            </a:pPr>
            <a:r>
              <a:rPr lang="en-GB" sz="2000" b="1" dirty="0"/>
              <a:t>Officer Training: </a:t>
            </a:r>
            <a:r>
              <a:rPr lang="en-GB" sz="2000" dirty="0"/>
              <a:t> Help officers balance performance goals with member support.</a:t>
            </a:r>
          </a:p>
          <a:p>
            <a:pPr marL="0" indent="0">
              <a:lnSpc>
                <a:spcPct val="100000"/>
              </a:lnSpc>
              <a:spcBef>
                <a:spcPts val="1800"/>
              </a:spcBef>
              <a:buNone/>
            </a:pPr>
            <a:r>
              <a:rPr lang="en-GB" sz="2000" b="1" dirty="0"/>
              <a:t>DCP progress must support member readiness.</a:t>
            </a:r>
          </a:p>
          <a:p>
            <a:pPr marL="0" indent="0">
              <a:lnSpc>
                <a:spcPct val="100000"/>
              </a:lnSpc>
              <a:spcBef>
                <a:spcPts val="600"/>
              </a:spcBef>
              <a:buNone/>
            </a:pPr>
            <a:r>
              <a:rPr lang="en-GB" sz="2000" b="1" dirty="0"/>
              <a:t>A VPE strengthens morale by balancing performance goals with mentoring, pacing, and confidence‑building.</a:t>
            </a:r>
          </a:p>
          <a:p>
            <a:endParaRPr lang="en-US" sz="2000" dirty="0"/>
          </a:p>
        </p:txBody>
      </p:sp>
    </p:spTree>
    <p:extLst>
      <p:ext uri="{BB962C8B-B14F-4D97-AF65-F5344CB8AC3E}">
        <p14:creationId xmlns:p14="http://schemas.microsoft.com/office/powerpoint/2010/main" val="38278514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2F263-6CF1-B2F0-C257-C3F44BECFAC0}"/>
              </a:ext>
            </a:extLst>
          </p:cNvPr>
          <p:cNvSpPr>
            <a:spLocks noGrp="1"/>
          </p:cNvSpPr>
          <p:nvPr>
            <p:ph type="title"/>
          </p:nvPr>
        </p:nvSpPr>
        <p:spPr/>
        <p:txBody>
          <a:bodyPr/>
          <a:lstStyle/>
          <a:p>
            <a:r>
              <a:rPr lang="en-GB" dirty="0"/>
              <a:t>Case Study 7: Planning a Speakathon</a:t>
            </a:r>
            <a:endParaRPr lang="en-US" dirty="0"/>
          </a:p>
        </p:txBody>
      </p:sp>
      <p:sp>
        <p:nvSpPr>
          <p:cNvPr id="3" name="Content Placeholder 2">
            <a:extLst>
              <a:ext uri="{FF2B5EF4-FFF2-40B4-BE49-F238E27FC236}">
                <a16:creationId xmlns:a16="http://schemas.microsoft.com/office/drawing/2014/main" id="{D71352E4-9E25-00AA-98C0-BA79E1AE6584}"/>
              </a:ext>
            </a:extLst>
          </p:cNvPr>
          <p:cNvSpPr>
            <a:spLocks noGrp="1"/>
          </p:cNvSpPr>
          <p:nvPr>
            <p:ph idx="1"/>
          </p:nvPr>
        </p:nvSpPr>
        <p:spPr/>
        <p:txBody>
          <a:bodyPr/>
          <a:lstStyle/>
          <a:p>
            <a:pPr marL="0" indent="0">
              <a:lnSpc>
                <a:spcPct val="100000"/>
              </a:lnSpc>
              <a:spcBef>
                <a:spcPts val="600"/>
              </a:spcBef>
              <a:buNone/>
            </a:pPr>
            <a:r>
              <a:rPr lang="en-GB" sz="2000" b="1" dirty="0"/>
              <a:t>Scenario</a:t>
            </a:r>
          </a:p>
          <a:p>
            <a:pPr marL="0" indent="0">
              <a:lnSpc>
                <a:spcPct val="100000"/>
              </a:lnSpc>
              <a:spcBef>
                <a:spcPts val="600"/>
              </a:spcBef>
              <a:buNone/>
            </a:pPr>
            <a:r>
              <a:rPr lang="en-GB" sz="2000" dirty="0"/>
              <a:t>Brightwave Toastmasters is excited to host a Speakathon to help members complete speeches more quickly. Interest is high, and members are eager to participate, but the club is unsure how to make it happen.</a:t>
            </a:r>
          </a:p>
          <a:p>
            <a:pPr marL="0" indent="0">
              <a:lnSpc>
                <a:spcPct val="100000"/>
              </a:lnSpc>
              <a:spcBef>
                <a:spcPts val="600"/>
              </a:spcBef>
              <a:buNone/>
            </a:pPr>
            <a:r>
              <a:rPr lang="en-GB" sz="2000" dirty="0"/>
              <a:t>No one on the officer team has organized a special event before, and there is confusion about logistics, promotion, and how to structure the meeting effectively. Officers are enthusiastic but unsure where to start. Roles have not been defined, no planning timeline exists, and no one has taken ownership of </a:t>
            </a:r>
            <a:br>
              <a:rPr lang="en-GB" sz="2000" dirty="0"/>
            </a:br>
            <a:r>
              <a:rPr lang="en-GB" sz="2000" dirty="0"/>
              <a:t>the event.</a:t>
            </a:r>
          </a:p>
          <a:p>
            <a:pPr>
              <a:lnSpc>
                <a:spcPct val="100000"/>
              </a:lnSpc>
              <a:spcBef>
                <a:spcPts val="600"/>
              </a:spcBef>
            </a:pPr>
            <a:endParaRPr lang="en-US" dirty="0"/>
          </a:p>
        </p:txBody>
      </p:sp>
      <p:sp>
        <p:nvSpPr>
          <p:cNvPr id="4" name="Content Placeholder 3">
            <a:extLst>
              <a:ext uri="{FF2B5EF4-FFF2-40B4-BE49-F238E27FC236}">
                <a16:creationId xmlns:a16="http://schemas.microsoft.com/office/drawing/2014/main" id="{AB7E62F4-5B68-99A2-ACE6-B4FBE5455C5D}"/>
              </a:ext>
            </a:extLst>
          </p:cNvPr>
          <p:cNvSpPr>
            <a:spLocks noGrp="1"/>
          </p:cNvSpPr>
          <p:nvPr>
            <p:ph idx="11"/>
          </p:nvPr>
        </p:nvSpPr>
        <p:spPr/>
        <p:txBody>
          <a:bodyPr/>
          <a:lstStyle/>
          <a:p>
            <a:pPr marL="0" indent="0">
              <a:buNone/>
            </a:pPr>
            <a:r>
              <a:rPr lang="en-GB" sz="2000" dirty="0"/>
              <a:t>Members are interested but need clarity on what is expected, how to sign up, speech length, and the agenda. Without delegation or coordination, momentum is at risk. The lack of experience and structure is creating hesitation, and the club needs guidance to turn enthusiasm into a successful event.</a:t>
            </a:r>
          </a:p>
          <a:p>
            <a:pPr marL="0" indent="0">
              <a:buNone/>
            </a:pPr>
            <a:r>
              <a:rPr lang="en-GB" sz="2000" dirty="0"/>
              <a:t>Without a planning framework, the event may fail to launch or become stressful for officers and confusing for members.</a:t>
            </a:r>
          </a:p>
          <a:p>
            <a:pPr marL="0" indent="0">
              <a:lnSpc>
                <a:spcPct val="100000"/>
              </a:lnSpc>
              <a:spcBef>
                <a:spcPts val="1800"/>
              </a:spcBef>
              <a:buNone/>
            </a:pPr>
            <a:r>
              <a:rPr lang="en-GB" sz="2000" b="1" spc="-40" dirty="0"/>
              <a:t>Use the 5 Whys analysis tool to uncover why uncertainty exists in planning the event </a:t>
            </a:r>
            <a:r>
              <a:rPr lang="en-GB" sz="2000" b="1" dirty="0"/>
              <a:t>and identify actions that will help the club turn a great idea into a successful Speakathon.</a:t>
            </a:r>
          </a:p>
        </p:txBody>
      </p:sp>
    </p:spTree>
    <p:extLst>
      <p:ext uri="{BB962C8B-B14F-4D97-AF65-F5344CB8AC3E}">
        <p14:creationId xmlns:p14="http://schemas.microsoft.com/office/powerpoint/2010/main" val="1142303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4036-689E-27AD-1E48-181B8D5F4F17}"/>
              </a:ext>
            </a:extLst>
          </p:cNvPr>
          <p:cNvSpPr>
            <a:spLocks noGrp="1"/>
          </p:cNvSpPr>
          <p:nvPr>
            <p:ph type="title"/>
          </p:nvPr>
        </p:nvSpPr>
        <p:spPr/>
        <p:txBody>
          <a:bodyPr/>
          <a:lstStyle/>
          <a:p>
            <a:r>
              <a:rPr lang="en-GB" dirty="0"/>
              <a:t>Case Study 7: Planning a Speakathon</a:t>
            </a:r>
            <a:endParaRPr lang="en-US" dirty="0"/>
          </a:p>
        </p:txBody>
      </p:sp>
      <p:sp>
        <p:nvSpPr>
          <p:cNvPr id="3" name="Content Placeholder 2">
            <a:extLst>
              <a:ext uri="{FF2B5EF4-FFF2-40B4-BE49-F238E27FC236}">
                <a16:creationId xmlns:a16="http://schemas.microsoft.com/office/drawing/2014/main" id="{0EE2258C-DF53-23CF-8544-C6DC92EB8974}"/>
              </a:ext>
            </a:extLst>
          </p:cNvPr>
          <p:cNvSpPr>
            <a:spLocks noGrp="1"/>
          </p:cNvSpPr>
          <p:nvPr>
            <p:ph idx="1"/>
          </p:nvPr>
        </p:nvSpPr>
        <p:spPr/>
        <p:txBody>
          <a:bodyPr/>
          <a:lstStyle/>
          <a:p>
            <a:pPr marL="0" indent="0">
              <a:buNone/>
            </a:pPr>
            <a:r>
              <a:rPr lang="en-GB" b="1" dirty="0"/>
              <a:t>5 Whys Analysis</a:t>
            </a:r>
          </a:p>
          <a:p>
            <a:pPr marL="457200" indent="-457200">
              <a:lnSpc>
                <a:spcPct val="100000"/>
              </a:lnSpc>
              <a:spcBef>
                <a:spcPts val="600"/>
              </a:spcBef>
              <a:buFont typeface="+mj-lt"/>
              <a:buAutoNum type="arabicPeriod"/>
            </a:pPr>
            <a:r>
              <a:rPr lang="en-GB" sz="2000" b="1" dirty="0"/>
              <a:t>Why is the club unsure how to organize the Speakathon?</a:t>
            </a:r>
          </a:p>
          <a:p>
            <a:pPr lvl="1">
              <a:lnSpc>
                <a:spcPct val="100000"/>
              </a:lnSpc>
              <a:spcBef>
                <a:spcPts val="600"/>
              </a:spcBef>
            </a:pPr>
            <a:r>
              <a:rPr lang="en-GB" dirty="0"/>
              <a:t>Because no one has experience planning a special event.</a:t>
            </a:r>
          </a:p>
          <a:p>
            <a:pPr marL="457200" indent="-457200">
              <a:lnSpc>
                <a:spcPct val="100000"/>
              </a:lnSpc>
              <a:spcBef>
                <a:spcPts val="600"/>
              </a:spcBef>
              <a:buFont typeface="+mj-lt"/>
              <a:buAutoNum type="arabicPeriod"/>
            </a:pPr>
            <a:r>
              <a:rPr lang="en-GB" sz="2000" b="1" dirty="0"/>
              <a:t>Why does no one have experience?</a:t>
            </a:r>
          </a:p>
          <a:p>
            <a:pPr lvl="1">
              <a:lnSpc>
                <a:spcPct val="100000"/>
              </a:lnSpc>
              <a:spcBef>
                <a:spcPts val="600"/>
              </a:spcBef>
            </a:pPr>
            <a:r>
              <a:rPr lang="en-GB" dirty="0"/>
              <a:t>Because the club hasn’t hosted events like this before and lacks a reference point.</a:t>
            </a:r>
          </a:p>
          <a:p>
            <a:pPr marL="457200" indent="-457200">
              <a:lnSpc>
                <a:spcPct val="100000"/>
              </a:lnSpc>
              <a:spcBef>
                <a:spcPts val="600"/>
              </a:spcBef>
              <a:buFont typeface="+mj-lt"/>
              <a:buAutoNum type="arabicPeriod"/>
            </a:pPr>
            <a:r>
              <a:rPr lang="en-GB" sz="2000" b="1" dirty="0"/>
              <a:t>Why is there no reference point or guidance?</a:t>
            </a:r>
          </a:p>
          <a:p>
            <a:pPr lvl="1">
              <a:lnSpc>
                <a:spcPct val="100000"/>
              </a:lnSpc>
              <a:spcBef>
                <a:spcPts val="600"/>
              </a:spcBef>
            </a:pPr>
            <a:r>
              <a:rPr lang="en-GB" dirty="0"/>
              <a:t>Because roles have not been defined and no planning timeline has been created.</a:t>
            </a:r>
          </a:p>
          <a:p>
            <a:pPr marL="457200" indent="-457200">
              <a:lnSpc>
                <a:spcPct val="100000"/>
              </a:lnSpc>
              <a:spcBef>
                <a:spcPts val="600"/>
              </a:spcBef>
              <a:buFont typeface="+mj-lt"/>
              <a:buAutoNum type="arabicPeriod"/>
            </a:pPr>
            <a:r>
              <a:rPr lang="en-GB" sz="2000" b="1" dirty="0"/>
              <a:t>Why haven’t roles or timelines been established?</a:t>
            </a:r>
          </a:p>
          <a:p>
            <a:pPr lvl="1">
              <a:lnSpc>
                <a:spcPct val="100000"/>
              </a:lnSpc>
              <a:spcBef>
                <a:spcPts val="600"/>
              </a:spcBef>
            </a:pPr>
            <a:r>
              <a:rPr lang="en-GB" dirty="0"/>
              <a:t>Because officers are enthusiastic but unsure where to start and how to coordinate it.</a:t>
            </a:r>
          </a:p>
          <a:p>
            <a:pPr marL="457200" indent="-457200">
              <a:lnSpc>
                <a:spcPct val="100000"/>
              </a:lnSpc>
              <a:spcBef>
                <a:spcPts val="600"/>
              </a:spcBef>
              <a:buFont typeface="+mj-lt"/>
              <a:buAutoNum type="arabicPeriod"/>
            </a:pPr>
            <a:r>
              <a:rPr lang="en-GB" sz="2000" b="1" dirty="0"/>
              <a:t>Why are officers unsure how to coordinate and manage the planning effort?</a:t>
            </a:r>
          </a:p>
          <a:p>
            <a:pPr lvl="1">
              <a:lnSpc>
                <a:spcPct val="100000"/>
              </a:lnSpc>
              <a:spcBef>
                <a:spcPts val="600"/>
              </a:spcBef>
            </a:pPr>
            <a:r>
              <a:rPr lang="en-GB" dirty="0"/>
              <a:t>Because there is no structure or planning framework to guide the process.</a:t>
            </a:r>
          </a:p>
          <a:p>
            <a:endParaRPr lang="en-US" dirty="0"/>
          </a:p>
        </p:txBody>
      </p:sp>
    </p:spTree>
    <p:extLst>
      <p:ext uri="{BB962C8B-B14F-4D97-AF65-F5344CB8AC3E}">
        <p14:creationId xmlns:p14="http://schemas.microsoft.com/office/powerpoint/2010/main" val="4019657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3558D-E162-3D19-30DF-C7E7E90B5E2F}"/>
              </a:ext>
            </a:extLst>
          </p:cNvPr>
          <p:cNvSpPr>
            <a:spLocks noGrp="1"/>
          </p:cNvSpPr>
          <p:nvPr>
            <p:ph type="title"/>
          </p:nvPr>
        </p:nvSpPr>
        <p:spPr/>
        <p:txBody>
          <a:bodyPr/>
          <a:lstStyle/>
          <a:p>
            <a:r>
              <a:rPr lang="en-GB" dirty="0"/>
              <a:t>Case Study 7: Planning a Speakathon</a:t>
            </a:r>
            <a:endParaRPr lang="en-US" dirty="0"/>
          </a:p>
        </p:txBody>
      </p:sp>
      <p:sp>
        <p:nvSpPr>
          <p:cNvPr id="3" name="Content Placeholder 2">
            <a:extLst>
              <a:ext uri="{FF2B5EF4-FFF2-40B4-BE49-F238E27FC236}">
                <a16:creationId xmlns:a16="http://schemas.microsoft.com/office/drawing/2014/main" id="{7FEA9200-0B66-BF1C-9223-AE06B3C6A654}"/>
              </a:ext>
            </a:extLst>
          </p:cNvPr>
          <p:cNvSpPr>
            <a:spLocks noGrp="1"/>
          </p:cNvSpPr>
          <p:nvPr>
            <p:ph idx="1"/>
          </p:nvPr>
        </p:nvSpPr>
        <p:spPr/>
        <p:txBody>
          <a:bodyPr/>
          <a:lstStyle/>
          <a:p>
            <a:pPr marL="0" indent="0">
              <a:buNone/>
            </a:pPr>
            <a:r>
              <a:rPr lang="en-GB" sz="2000" b="1" dirty="0"/>
              <a:t>Root Cause</a:t>
            </a:r>
          </a:p>
          <a:p>
            <a:pPr marL="0" indent="0">
              <a:buNone/>
            </a:pPr>
            <a:r>
              <a:rPr lang="en-GB" sz="2000" dirty="0"/>
              <a:t>No planning framework, roles, or timeline.</a:t>
            </a:r>
          </a:p>
          <a:p>
            <a:pPr marL="0" indent="0">
              <a:buNone/>
            </a:pPr>
            <a:endParaRPr lang="en-GB" sz="2000" b="1" dirty="0"/>
          </a:p>
          <a:p>
            <a:pPr marL="0" indent="0">
              <a:buNone/>
            </a:pPr>
            <a:r>
              <a:rPr lang="en-GB" sz="2000" b="1" dirty="0"/>
              <a:t>Root Solutions</a:t>
            </a:r>
          </a:p>
          <a:p>
            <a:pPr marL="0" indent="0">
              <a:buNone/>
            </a:pPr>
            <a:r>
              <a:rPr lang="en-GB" sz="2000" dirty="0"/>
              <a:t>A structured event‑planning system can turn enthusiasm into a successful Speakathon:</a:t>
            </a:r>
          </a:p>
          <a:p>
            <a:r>
              <a:rPr lang="en-GB" sz="2000" b="1" dirty="0"/>
              <a:t>Event Planning Checklist: </a:t>
            </a:r>
            <a:r>
              <a:rPr lang="en-GB" sz="2000" dirty="0"/>
              <a:t>Include key tasks, deadlines, and responsibilities.</a:t>
            </a:r>
          </a:p>
          <a:p>
            <a:r>
              <a:rPr lang="en-GB" sz="2000" b="1" dirty="0"/>
              <a:t>Clear Role Assignment:</a:t>
            </a:r>
            <a:r>
              <a:rPr lang="en-GB" sz="2000" dirty="0"/>
              <a:t> Event lead, promotion, agenda coordinator, tech support, member liaison.</a:t>
            </a:r>
          </a:p>
          <a:p>
            <a:r>
              <a:rPr lang="en-GB" sz="2000" b="1" dirty="0"/>
              <a:t>Kick-off Planning Meeting:</a:t>
            </a:r>
            <a:r>
              <a:rPr lang="en-GB" sz="2000" dirty="0"/>
              <a:t> Align on goals, responsibilities, and timelines.</a:t>
            </a:r>
          </a:p>
          <a:p>
            <a:endParaRPr lang="en-US" dirty="0"/>
          </a:p>
        </p:txBody>
      </p:sp>
      <p:sp>
        <p:nvSpPr>
          <p:cNvPr id="4" name="Content Placeholder 3">
            <a:extLst>
              <a:ext uri="{FF2B5EF4-FFF2-40B4-BE49-F238E27FC236}">
                <a16:creationId xmlns:a16="http://schemas.microsoft.com/office/drawing/2014/main" id="{856089DC-5A61-ECF8-1F41-4D99BD109757}"/>
              </a:ext>
            </a:extLst>
          </p:cNvPr>
          <p:cNvSpPr>
            <a:spLocks noGrp="1"/>
          </p:cNvSpPr>
          <p:nvPr>
            <p:ph idx="11"/>
          </p:nvPr>
        </p:nvSpPr>
        <p:spPr/>
        <p:txBody>
          <a:bodyPr/>
          <a:lstStyle/>
          <a:p>
            <a:r>
              <a:rPr lang="en-GB" sz="2000" b="1" dirty="0"/>
              <a:t>Shared Document or Calendar:</a:t>
            </a:r>
            <a:r>
              <a:rPr lang="en-GB" sz="2000" dirty="0"/>
              <a:t> Track progress, updates, and sign‑ups.</a:t>
            </a:r>
          </a:p>
          <a:p>
            <a:r>
              <a:rPr lang="en-GB" sz="2000" b="1" dirty="0"/>
              <a:t>Early Member Communication: </a:t>
            </a:r>
            <a:r>
              <a:rPr lang="en-GB" sz="2000" dirty="0"/>
              <a:t>Clarify sign‑up steps, speech length, and agenda expectations.</a:t>
            </a:r>
          </a:p>
          <a:p>
            <a:r>
              <a:rPr lang="en-GB" sz="2000" b="1" dirty="0"/>
              <a:t>Seek External Guidance: </a:t>
            </a:r>
            <a:r>
              <a:rPr lang="en-GB" sz="2000" dirty="0"/>
              <a:t>Ask nearby clubs or area leaders for templates or tips.</a:t>
            </a:r>
          </a:p>
          <a:p>
            <a:pPr marL="0" indent="0">
              <a:lnSpc>
                <a:spcPct val="100000"/>
              </a:lnSpc>
              <a:spcBef>
                <a:spcPts val="1800"/>
              </a:spcBef>
              <a:buNone/>
            </a:pPr>
            <a:r>
              <a:rPr lang="en-GB" sz="2000" b="1" dirty="0"/>
              <a:t>Special events succeed when structure, roles, and planning are clear.</a:t>
            </a:r>
          </a:p>
          <a:p>
            <a:pPr marL="0" indent="0">
              <a:buNone/>
            </a:pPr>
            <a:r>
              <a:rPr lang="en-GB" sz="2000" b="1" dirty="0"/>
              <a:t>A VPE builds confidence by providing direction, coordination, and early communication.</a:t>
            </a:r>
          </a:p>
          <a:p>
            <a:endParaRPr lang="en-US" dirty="0"/>
          </a:p>
        </p:txBody>
      </p:sp>
    </p:spTree>
    <p:extLst>
      <p:ext uri="{BB962C8B-B14F-4D97-AF65-F5344CB8AC3E}">
        <p14:creationId xmlns:p14="http://schemas.microsoft.com/office/powerpoint/2010/main" val="33532887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5FC90-D720-A055-3A8F-CE833779DB32}"/>
              </a:ext>
            </a:extLst>
          </p:cNvPr>
          <p:cNvSpPr>
            <a:spLocks noGrp="1"/>
          </p:cNvSpPr>
          <p:nvPr>
            <p:ph type="title"/>
          </p:nvPr>
        </p:nvSpPr>
        <p:spPr/>
        <p:txBody>
          <a:bodyPr/>
          <a:lstStyle/>
          <a:p>
            <a:r>
              <a:rPr lang="en-GB" dirty="0"/>
              <a:t>Case Study 8: Validating Pathways Progress </a:t>
            </a:r>
            <a:endParaRPr lang="en-US" dirty="0"/>
          </a:p>
        </p:txBody>
      </p:sp>
      <p:sp>
        <p:nvSpPr>
          <p:cNvPr id="3" name="Content Placeholder 2">
            <a:extLst>
              <a:ext uri="{FF2B5EF4-FFF2-40B4-BE49-F238E27FC236}">
                <a16:creationId xmlns:a16="http://schemas.microsoft.com/office/drawing/2014/main" id="{A4896646-401B-435D-7957-049254388657}"/>
              </a:ext>
            </a:extLst>
          </p:cNvPr>
          <p:cNvSpPr>
            <a:spLocks noGrp="1"/>
          </p:cNvSpPr>
          <p:nvPr>
            <p:ph idx="1"/>
          </p:nvPr>
        </p:nvSpPr>
        <p:spPr/>
        <p:txBody>
          <a:bodyPr/>
          <a:lstStyle/>
          <a:p>
            <a:pPr marL="0" indent="0">
              <a:lnSpc>
                <a:spcPct val="100000"/>
              </a:lnSpc>
              <a:spcBef>
                <a:spcPts val="600"/>
              </a:spcBef>
              <a:buNone/>
            </a:pPr>
            <a:r>
              <a:rPr lang="en-GB" sz="1800" b="1" dirty="0"/>
              <a:t>Scenario</a:t>
            </a:r>
          </a:p>
          <a:p>
            <a:pPr marL="0" indent="0">
              <a:lnSpc>
                <a:spcPct val="100000"/>
              </a:lnSpc>
              <a:spcBef>
                <a:spcPts val="600"/>
              </a:spcBef>
              <a:buNone/>
            </a:pPr>
            <a:r>
              <a:rPr lang="en-GB" sz="1800" dirty="0"/>
              <a:t>A member of Brightwave Speakers belongs to </a:t>
            </a:r>
            <a:r>
              <a:rPr lang="en-GB" sz="1800" spc="-30" dirty="0"/>
              <a:t>more than one club. Each club uses a different </a:t>
            </a:r>
            <a:r>
              <a:rPr lang="en-GB" sz="1800" dirty="0"/>
              <a:t>meeting management system. One uses Easy-Speak, another uses FreeToastHost and </a:t>
            </a:r>
            <a:r>
              <a:rPr lang="en-GB" sz="1800" spc="-50" dirty="0"/>
              <a:t>another doesn’t use an online system. </a:t>
            </a:r>
          </a:p>
          <a:p>
            <a:pPr marL="0" indent="0">
              <a:lnSpc>
                <a:spcPct val="100000"/>
              </a:lnSpc>
              <a:spcBef>
                <a:spcPts val="600"/>
              </a:spcBef>
              <a:buNone/>
            </a:pPr>
            <a:r>
              <a:rPr lang="en-GB" sz="1800" spc="-50" dirty="0"/>
              <a:t>None of </a:t>
            </a:r>
            <a:r>
              <a:rPr lang="en-GB" sz="1800" dirty="0"/>
              <a:t>these platforms synchronize with each other, </a:t>
            </a:r>
            <a:r>
              <a:rPr lang="en-GB" sz="1800" spc="-50" dirty="0"/>
              <a:t>and each system records speeches and roles differently.</a:t>
            </a:r>
          </a:p>
          <a:p>
            <a:pPr marL="0" indent="0">
              <a:lnSpc>
                <a:spcPct val="100000"/>
              </a:lnSpc>
              <a:spcBef>
                <a:spcPts val="600"/>
              </a:spcBef>
              <a:buNone/>
            </a:pPr>
            <a:r>
              <a:rPr lang="en-GB" sz="1800" dirty="0"/>
              <a:t>The member completes speeches and meeting roles regularly, but their activity is scattered across multiple systems. When the VPE attempts to validate Pathways progress, the external records do not match, and some projects appear incomplete in Base Camp. </a:t>
            </a:r>
            <a:endParaRPr lang="en-US" sz="1800" dirty="0"/>
          </a:p>
        </p:txBody>
      </p:sp>
      <p:sp>
        <p:nvSpPr>
          <p:cNvPr id="4" name="Content Placeholder 3">
            <a:extLst>
              <a:ext uri="{FF2B5EF4-FFF2-40B4-BE49-F238E27FC236}">
                <a16:creationId xmlns:a16="http://schemas.microsoft.com/office/drawing/2014/main" id="{60B74ECB-627B-157A-719D-1A05B084BBEB}"/>
              </a:ext>
            </a:extLst>
          </p:cNvPr>
          <p:cNvSpPr>
            <a:spLocks noGrp="1"/>
          </p:cNvSpPr>
          <p:nvPr>
            <p:ph idx="11"/>
          </p:nvPr>
        </p:nvSpPr>
        <p:spPr/>
        <p:txBody>
          <a:bodyPr/>
          <a:lstStyle/>
          <a:p>
            <a:pPr marL="0" marR="0" lvl="0" indent="0" algn="l" defTabSz="914400" rtl="0" eaLnBrk="1" fontAlgn="auto" latinLnBrk="0" hangingPunct="1">
              <a:lnSpc>
                <a:spcPct val="100000"/>
              </a:lnSpc>
              <a:spcBef>
                <a:spcPts val="600"/>
              </a:spcBef>
              <a:spcAft>
                <a:spcPts val="0"/>
              </a:spcAft>
              <a:buClrTx/>
              <a:buSzTx/>
              <a:buFont typeface="Wingdings" pitchFamily="2" charset="2"/>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The member believes their progress should be approved because the speeches were delivered, but the VPE cannot confirm the required tasks, evaluations, or uploads. With Pathways requiring more than speech delivery, including evaluations, project tasks, and reflections, external tools no longer provide enough information. The VPE needs a reliable method to verify progress, and the member needs clarity on how to maintain accurate records across multiple clubs.</a:t>
            </a:r>
          </a:p>
          <a:p>
            <a:pPr marL="0" marR="0" lvl="0" indent="0" algn="l" defTabSz="914400" rtl="0" eaLnBrk="1" fontAlgn="auto" latinLnBrk="0" hangingPunct="1">
              <a:lnSpc>
                <a:spcPct val="100000"/>
              </a:lnSpc>
              <a:spcBef>
                <a:spcPts val="1200"/>
              </a:spcBef>
              <a:spcAft>
                <a:spcPts val="0"/>
              </a:spcAft>
              <a:buClrTx/>
              <a:buSzTx/>
              <a:buFont typeface="Wingdings" pitchFamily="2" charset="2"/>
              <a:buNone/>
              <a:tabLst/>
              <a:defRPr/>
            </a:pPr>
            <a:r>
              <a:rPr kumimoji="0" lang="en-GB" sz="1800" b="1" i="0" u="none" strike="noStrike" kern="1200" cap="none" spc="0" normalizeH="0" baseline="0" noProof="0" dirty="0">
                <a:ln>
                  <a:noFill/>
                </a:ln>
                <a:solidFill>
                  <a:srgbClr val="FFFFFF"/>
                </a:solidFill>
                <a:effectLst/>
                <a:uLnTx/>
                <a:uFillTx/>
                <a:latin typeface="Arial" panose="020B0604020202020204"/>
                <a:ea typeface="+mn-ea"/>
                <a:cs typeface="+mn-cs"/>
              </a:rPr>
              <a:t>Use the 5 Whys Framework to uncover why progress is difficult to validate and identify actions that help members and officers maintain accurate Pathways records when multiple club management systems are involved.</a:t>
            </a:r>
          </a:p>
          <a:p>
            <a:endParaRPr lang="en-US" sz="1800" dirty="0"/>
          </a:p>
        </p:txBody>
      </p:sp>
    </p:spTree>
    <p:extLst>
      <p:ext uri="{BB962C8B-B14F-4D97-AF65-F5344CB8AC3E}">
        <p14:creationId xmlns:p14="http://schemas.microsoft.com/office/powerpoint/2010/main" val="32585476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1157E-B614-F71E-5F1F-303D4BDB9962}"/>
              </a:ext>
            </a:extLst>
          </p:cNvPr>
          <p:cNvSpPr>
            <a:spLocks noGrp="1"/>
          </p:cNvSpPr>
          <p:nvPr>
            <p:ph type="title"/>
          </p:nvPr>
        </p:nvSpPr>
        <p:spPr/>
        <p:txBody>
          <a:bodyPr/>
          <a:lstStyle/>
          <a:p>
            <a:r>
              <a:rPr lang="en-GB" dirty="0"/>
              <a:t>Case Study 8: Validating Pathways Progress </a:t>
            </a:r>
            <a:endParaRPr lang="en-US" dirty="0"/>
          </a:p>
        </p:txBody>
      </p:sp>
      <p:sp>
        <p:nvSpPr>
          <p:cNvPr id="3" name="Content Placeholder 2">
            <a:extLst>
              <a:ext uri="{FF2B5EF4-FFF2-40B4-BE49-F238E27FC236}">
                <a16:creationId xmlns:a16="http://schemas.microsoft.com/office/drawing/2014/main" id="{28D491E5-6CBA-FECA-E516-F88CE6E81BE2}"/>
              </a:ext>
            </a:extLst>
          </p:cNvPr>
          <p:cNvSpPr>
            <a:spLocks noGrp="1"/>
          </p:cNvSpPr>
          <p:nvPr>
            <p:ph idx="1"/>
          </p:nvPr>
        </p:nvSpPr>
        <p:spPr>
          <a:xfrm>
            <a:off x="432000" y="1278000"/>
            <a:ext cx="11412000" cy="5148000"/>
          </a:xfrm>
        </p:spPr>
        <p:txBody>
          <a:bodyPr/>
          <a:lstStyle/>
          <a:p>
            <a:pPr marL="0" indent="0">
              <a:buNone/>
            </a:pPr>
            <a:r>
              <a:rPr lang="en-GB" b="1" dirty="0"/>
              <a:t>5 Whys Analysis</a:t>
            </a:r>
          </a:p>
          <a:p>
            <a:pPr marL="457200" indent="-457200">
              <a:lnSpc>
                <a:spcPct val="100000"/>
              </a:lnSpc>
              <a:spcBef>
                <a:spcPts val="600"/>
              </a:spcBef>
              <a:buFont typeface="+mj-lt"/>
              <a:buAutoNum type="arabicPeriod"/>
            </a:pPr>
            <a:r>
              <a:rPr lang="en-GB" sz="2000" b="1" dirty="0"/>
              <a:t>Why is the VPE unable to validate the member’s progress?</a:t>
            </a:r>
          </a:p>
          <a:p>
            <a:pPr lvl="1">
              <a:lnSpc>
                <a:spcPct val="100000"/>
              </a:lnSpc>
              <a:spcBef>
                <a:spcPts val="600"/>
              </a:spcBef>
            </a:pPr>
            <a:r>
              <a:rPr lang="en-GB" dirty="0"/>
              <a:t>Because the records in Base Camp are incomplete.</a:t>
            </a:r>
          </a:p>
          <a:p>
            <a:pPr marL="457200" indent="-457200">
              <a:lnSpc>
                <a:spcPct val="100000"/>
              </a:lnSpc>
              <a:spcBef>
                <a:spcPts val="600"/>
              </a:spcBef>
              <a:buFont typeface="+mj-lt"/>
              <a:buAutoNum type="arabicPeriod"/>
            </a:pPr>
            <a:r>
              <a:rPr lang="en-GB" sz="2000" b="1" dirty="0"/>
              <a:t>Why are Base Camp records incomplete?</a:t>
            </a:r>
          </a:p>
          <a:p>
            <a:pPr lvl="1">
              <a:lnSpc>
                <a:spcPct val="100000"/>
              </a:lnSpc>
              <a:spcBef>
                <a:spcPts val="600"/>
              </a:spcBef>
            </a:pPr>
            <a:r>
              <a:rPr lang="en-GB" dirty="0"/>
              <a:t>Because the member relies on external club systems to track speeches and roles.</a:t>
            </a:r>
          </a:p>
          <a:p>
            <a:pPr marL="457200" indent="-457200">
              <a:lnSpc>
                <a:spcPct val="100000"/>
              </a:lnSpc>
              <a:spcBef>
                <a:spcPts val="600"/>
              </a:spcBef>
              <a:buFont typeface="+mj-lt"/>
              <a:buAutoNum type="arabicPeriod"/>
            </a:pPr>
            <a:r>
              <a:rPr lang="en-GB" sz="2000" b="1" dirty="0"/>
              <a:t>Why are external systems unreliable for Pathways validation?</a:t>
            </a:r>
          </a:p>
          <a:p>
            <a:pPr lvl="1">
              <a:lnSpc>
                <a:spcPct val="100000"/>
              </a:lnSpc>
              <a:spcBef>
                <a:spcPts val="600"/>
              </a:spcBef>
            </a:pPr>
            <a:r>
              <a:rPr lang="en-GB" dirty="0"/>
              <a:t>Because Easy-Speak, FreeToastHost, and regional variants do not synchronize with each other or with Base Camp.</a:t>
            </a:r>
          </a:p>
          <a:p>
            <a:pPr marL="457200" indent="-457200">
              <a:lnSpc>
                <a:spcPct val="100000"/>
              </a:lnSpc>
              <a:spcBef>
                <a:spcPts val="600"/>
              </a:spcBef>
              <a:buFont typeface="+mj-lt"/>
              <a:buAutoNum type="arabicPeriod"/>
            </a:pPr>
            <a:r>
              <a:rPr lang="en-GB" sz="2000" b="1" dirty="0"/>
              <a:t>Why does the member rely on external systems instead of Base Camp?</a:t>
            </a:r>
          </a:p>
          <a:p>
            <a:pPr lvl="1">
              <a:lnSpc>
                <a:spcPct val="100000"/>
              </a:lnSpc>
              <a:spcBef>
                <a:spcPts val="600"/>
              </a:spcBef>
            </a:pPr>
            <a:r>
              <a:rPr lang="en-GB" dirty="0"/>
              <a:t>Because VPE has not communicated the proper use of Base Camp for marking completions.</a:t>
            </a:r>
          </a:p>
          <a:p>
            <a:pPr marL="457200" indent="-457200">
              <a:lnSpc>
                <a:spcPct val="100000"/>
              </a:lnSpc>
              <a:spcBef>
                <a:spcPts val="600"/>
              </a:spcBef>
              <a:buFont typeface="+mj-lt"/>
              <a:buAutoNum type="arabicPeriod"/>
            </a:pPr>
            <a:r>
              <a:rPr lang="en-GB" sz="2000" b="1" dirty="0"/>
              <a:t>Why hasn’t the VPE communicated the proper use of Base Camp for marking completions? </a:t>
            </a:r>
          </a:p>
          <a:p>
            <a:pPr lvl="1">
              <a:lnSpc>
                <a:spcPct val="100000"/>
              </a:lnSpc>
              <a:spcBef>
                <a:spcPts val="600"/>
              </a:spcBef>
            </a:pPr>
            <a:r>
              <a:rPr lang="en-GB" dirty="0"/>
              <a:t>This process is still new to the club and not integrated into the onboarding process.</a:t>
            </a:r>
          </a:p>
          <a:p>
            <a:pPr marL="457200" indent="-457200">
              <a:buFont typeface="+mj-lt"/>
              <a:buAutoNum type="arabicPeriod"/>
            </a:pPr>
            <a:endParaRPr lang="en-US" dirty="0"/>
          </a:p>
        </p:txBody>
      </p:sp>
    </p:spTree>
    <p:extLst>
      <p:ext uri="{BB962C8B-B14F-4D97-AF65-F5344CB8AC3E}">
        <p14:creationId xmlns:p14="http://schemas.microsoft.com/office/powerpoint/2010/main" val="11369557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EABCD-740D-3AF3-9031-E7769666329E}"/>
              </a:ext>
            </a:extLst>
          </p:cNvPr>
          <p:cNvSpPr>
            <a:spLocks noGrp="1"/>
          </p:cNvSpPr>
          <p:nvPr>
            <p:ph type="title"/>
          </p:nvPr>
        </p:nvSpPr>
        <p:spPr/>
        <p:txBody>
          <a:bodyPr/>
          <a:lstStyle/>
          <a:p>
            <a:r>
              <a:rPr lang="en-GB" dirty="0"/>
              <a:t>Case Study 8: Validating Pathways Progress </a:t>
            </a:r>
            <a:endParaRPr lang="en-US" dirty="0"/>
          </a:p>
        </p:txBody>
      </p:sp>
      <p:sp>
        <p:nvSpPr>
          <p:cNvPr id="3" name="Content Placeholder 2">
            <a:extLst>
              <a:ext uri="{FF2B5EF4-FFF2-40B4-BE49-F238E27FC236}">
                <a16:creationId xmlns:a16="http://schemas.microsoft.com/office/drawing/2014/main" id="{3DA1CFEC-15BA-FC8F-31F2-AC3B741B5F15}"/>
              </a:ext>
            </a:extLst>
          </p:cNvPr>
          <p:cNvSpPr>
            <a:spLocks noGrp="1"/>
          </p:cNvSpPr>
          <p:nvPr>
            <p:ph idx="1"/>
          </p:nvPr>
        </p:nvSpPr>
        <p:spPr/>
        <p:txBody>
          <a:bodyPr/>
          <a:lstStyle/>
          <a:p>
            <a:pPr marL="0" indent="0">
              <a:lnSpc>
                <a:spcPct val="100000"/>
              </a:lnSpc>
              <a:spcBef>
                <a:spcPts val="600"/>
              </a:spcBef>
              <a:buNone/>
            </a:pPr>
            <a:r>
              <a:rPr lang="en-GB" sz="2000" b="1" dirty="0"/>
              <a:t>Root Cause</a:t>
            </a:r>
          </a:p>
          <a:p>
            <a:pPr>
              <a:lnSpc>
                <a:spcPct val="100000"/>
              </a:lnSpc>
              <a:spcBef>
                <a:spcPts val="600"/>
              </a:spcBef>
            </a:pPr>
            <a:r>
              <a:rPr lang="en-GB" sz="2000" dirty="0"/>
              <a:t>External club systems do not provide complete or consistent Pathways records.</a:t>
            </a:r>
          </a:p>
          <a:p>
            <a:pPr>
              <a:lnSpc>
                <a:spcPct val="100000"/>
              </a:lnSpc>
              <a:spcBef>
                <a:spcPts val="600"/>
              </a:spcBef>
            </a:pPr>
            <a:r>
              <a:rPr lang="en-GB" sz="2000" dirty="0"/>
              <a:t>Base Camp is the only authoritative record of progress.</a:t>
            </a:r>
          </a:p>
          <a:p>
            <a:pPr marL="0" indent="0">
              <a:lnSpc>
                <a:spcPct val="100000"/>
              </a:lnSpc>
              <a:spcBef>
                <a:spcPts val="600"/>
              </a:spcBef>
              <a:buNone/>
            </a:pPr>
            <a:r>
              <a:rPr lang="en-GB" sz="2000" b="1" dirty="0"/>
              <a:t>Solutions</a:t>
            </a:r>
          </a:p>
          <a:p>
            <a:pPr marL="0" indent="0">
              <a:lnSpc>
                <a:spcPct val="100000"/>
              </a:lnSpc>
              <a:spcBef>
                <a:spcPts val="600"/>
              </a:spcBef>
              <a:buNone/>
            </a:pPr>
            <a:r>
              <a:rPr lang="en-GB" sz="2000" dirty="0"/>
              <a:t>A clear communication and verification process ensures accurate Pathways tracking:</a:t>
            </a:r>
          </a:p>
          <a:p>
            <a:pPr>
              <a:lnSpc>
                <a:spcPct val="100000"/>
              </a:lnSpc>
              <a:spcBef>
                <a:spcPts val="600"/>
              </a:spcBef>
            </a:pPr>
            <a:r>
              <a:rPr lang="en-GB" sz="2000" b="1" dirty="0"/>
              <a:t>Base Camp First: </a:t>
            </a:r>
            <a:r>
              <a:rPr lang="en-GB" sz="2000" dirty="0"/>
              <a:t>VPEs validate progress only through Base Camp, not external tools.</a:t>
            </a:r>
          </a:p>
          <a:p>
            <a:pPr>
              <a:lnSpc>
                <a:spcPct val="100000"/>
              </a:lnSpc>
              <a:spcBef>
                <a:spcPts val="600"/>
              </a:spcBef>
            </a:pPr>
            <a:r>
              <a:rPr lang="en-GB" sz="2000" b="1" dirty="0"/>
              <a:t>Member Responsibility:</a:t>
            </a:r>
            <a:r>
              <a:rPr lang="en-GB" sz="2000" dirty="0"/>
              <a:t> Members belonging to multiple clubs must maintain their own Base Camp records.</a:t>
            </a:r>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F92733CA-020D-F6B4-D52F-0E7DA4B53705}"/>
              </a:ext>
            </a:extLst>
          </p:cNvPr>
          <p:cNvSpPr>
            <a:spLocks noGrp="1"/>
          </p:cNvSpPr>
          <p:nvPr>
            <p:ph idx="11"/>
          </p:nvPr>
        </p:nvSpPr>
        <p:spPr/>
        <p:txBody>
          <a:bodyPr/>
          <a:lstStyle/>
          <a:p>
            <a:pPr marL="228600" marR="0" lvl="0" indent="-228600" algn="l" defTabSz="914400" rtl="0" eaLnBrk="1" fontAlgn="auto" latinLnBrk="0" hangingPunct="1">
              <a:lnSpc>
                <a:spcPct val="100000"/>
              </a:lnSpc>
              <a:spcBef>
                <a:spcPts val="600"/>
              </a:spcBef>
              <a:spcAft>
                <a:spcPts val="0"/>
              </a:spcAft>
              <a:buClr>
                <a:srgbClr val="772432"/>
              </a:buClr>
              <a:buSzTx/>
              <a:buFont typeface="Wingdings" pitchFamily="2" charset="2"/>
              <a:buChar char="§"/>
              <a:tabLst/>
              <a:defRPr/>
            </a:pP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Clear Expectations: </a:t>
            </a: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Explain that speeches delivered in any club count, but progress cannot be approved until Base Camp is updated.</a:t>
            </a:r>
          </a:p>
          <a:p>
            <a:pPr marL="228600" marR="0" lvl="0" indent="-228600" algn="l" defTabSz="914400" rtl="0" eaLnBrk="1" fontAlgn="auto" latinLnBrk="0" hangingPunct="1">
              <a:lnSpc>
                <a:spcPct val="100000"/>
              </a:lnSpc>
              <a:spcBef>
                <a:spcPts val="600"/>
              </a:spcBef>
              <a:spcAft>
                <a:spcPts val="0"/>
              </a:spcAft>
              <a:buClr>
                <a:srgbClr val="772432"/>
              </a:buClr>
              <a:buSzTx/>
              <a:buFont typeface="Wingdings" pitchFamily="2" charset="2"/>
              <a:buChar char="§"/>
              <a:tabLst/>
              <a:defRPr/>
            </a:pP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Guidance on Uploads: </a:t>
            </a: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Provide simple instructions for uploading evaluations and completing project tasks.</a:t>
            </a:r>
          </a:p>
          <a:p>
            <a:pPr marL="228600" marR="0" lvl="0" indent="-228600" algn="l" defTabSz="914400" rtl="0" eaLnBrk="1" fontAlgn="auto" latinLnBrk="0" hangingPunct="1">
              <a:lnSpc>
                <a:spcPct val="100000"/>
              </a:lnSpc>
              <a:spcBef>
                <a:spcPts val="600"/>
              </a:spcBef>
              <a:spcAft>
                <a:spcPts val="0"/>
              </a:spcAft>
              <a:buClr>
                <a:srgbClr val="772432"/>
              </a:buClr>
              <a:buSzTx/>
              <a:buFont typeface="Wingdings" pitchFamily="2" charset="2"/>
              <a:buChar char="§"/>
              <a:tabLst/>
              <a:defRPr/>
            </a:pP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Cross‑Check Only When Needed: </a:t>
            </a: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Use Easy-Speak or FreeToastHost only to confirm speech delivery, not to validate Pathways requirements.</a:t>
            </a:r>
          </a:p>
          <a:p>
            <a:pPr marL="228600" marR="0" lvl="0" indent="-228600" algn="l" defTabSz="914400" rtl="0" eaLnBrk="1" fontAlgn="auto" latinLnBrk="0" hangingPunct="1">
              <a:lnSpc>
                <a:spcPct val="100000"/>
              </a:lnSpc>
              <a:spcBef>
                <a:spcPts val="600"/>
              </a:spcBef>
              <a:spcAft>
                <a:spcPts val="0"/>
              </a:spcAft>
              <a:buClr>
                <a:srgbClr val="772432"/>
              </a:buClr>
              <a:buSzTx/>
              <a:buFont typeface="Wingdings" pitchFamily="2" charset="2"/>
              <a:buChar char="§"/>
              <a:tabLst/>
              <a:defRPr/>
            </a:pP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Consistent Messaging: </a:t>
            </a: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Inform multi‑club members early that external systems cannot replace Base Camp.</a:t>
            </a:r>
          </a:p>
          <a:p>
            <a:endParaRPr lang="en-US" dirty="0"/>
          </a:p>
        </p:txBody>
      </p:sp>
    </p:spTree>
    <p:extLst>
      <p:ext uri="{BB962C8B-B14F-4D97-AF65-F5344CB8AC3E}">
        <p14:creationId xmlns:p14="http://schemas.microsoft.com/office/powerpoint/2010/main" val="2041633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8C176D6-98F3-3F39-3DC7-F03915FC57A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4AAFDE5A-4B8D-2BFC-7CD7-22DAD9E522EF}"/>
              </a:ext>
            </a:extLst>
          </p:cNvPr>
          <p:cNvSpPr>
            <a:spLocks noGrp="1"/>
          </p:cNvSpPr>
          <p:nvPr>
            <p:ph type="title"/>
          </p:nvPr>
        </p:nvSpPr>
        <p:spPr>
          <a:xfrm>
            <a:off x="2225328" y="1399910"/>
            <a:ext cx="3870672" cy="720000"/>
          </a:xfrm>
        </p:spPr>
        <p:txBody>
          <a:bodyPr/>
          <a:lstStyle/>
          <a:p>
            <a:pPr algn="ctr"/>
            <a:r>
              <a:rPr lang="en-US" sz="3600" dirty="0"/>
              <a:t>Key Lessons</a:t>
            </a:r>
          </a:p>
        </p:txBody>
      </p:sp>
    </p:spTree>
    <p:extLst>
      <p:ext uri="{BB962C8B-B14F-4D97-AF65-F5344CB8AC3E}">
        <p14:creationId xmlns:p14="http://schemas.microsoft.com/office/powerpoint/2010/main" val="16412942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657796D-251B-5559-55BC-E046337633D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EAB5986-7356-8DEE-CB2C-8FD59A15DB41}"/>
              </a:ext>
            </a:extLst>
          </p:cNvPr>
          <p:cNvSpPr>
            <a:spLocks noGrp="1"/>
          </p:cNvSpPr>
          <p:nvPr>
            <p:ph type="title"/>
          </p:nvPr>
        </p:nvSpPr>
        <p:spPr>
          <a:xfrm>
            <a:off x="2865655" y="0"/>
            <a:ext cx="3140256" cy="1628448"/>
          </a:xfrm>
        </p:spPr>
        <p:txBody>
          <a:bodyPr/>
          <a:lstStyle/>
          <a:p>
            <a:pPr>
              <a:lnSpc>
                <a:spcPct val="100000"/>
              </a:lnSpc>
            </a:pPr>
            <a:r>
              <a:rPr lang="en-US" sz="3600" dirty="0">
                <a:solidFill>
                  <a:schemeClr val="accent1"/>
                </a:solidFill>
              </a:rPr>
              <a:t>Succession Planning</a:t>
            </a:r>
          </a:p>
        </p:txBody>
      </p:sp>
      <p:sp>
        <p:nvSpPr>
          <p:cNvPr id="7" name="TextBox 6">
            <a:extLst>
              <a:ext uri="{FF2B5EF4-FFF2-40B4-BE49-F238E27FC236}">
                <a16:creationId xmlns:a16="http://schemas.microsoft.com/office/drawing/2014/main" id="{181E8518-3AB9-7FEA-FBE6-2DE9726BD9BF}"/>
              </a:ext>
            </a:extLst>
          </p:cNvPr>
          <p:cNvSpPr txBox="1"/>
          <p:nvPr/>
        </p:nvSpPr>
        <p:spPr>
          <a:xfrm>
            <a:off x="6559296" y="4061160"/>
            <a:ext cx="5266944" cy="2137472"/>
          </a:xfrm>
          <a:prstGeom prst="rect">
            <a:avLst/>
          </a:prstGeom>
          <a:solidFill>
            <a:schemeClr val="bg1">
              <a:alpha val="50000"/>
            </a:schemeClr>
          </a:solidFill>
        </p:spPr>
        <p:txBody>
          <a:bodyPr wrap="square" lIns="144000" tIns="144000" rIns="144000" bIns="144000">
            <a:spAutoFit/>
          </a:bodyPr>
          <a:lstStyle/>
          <a:p>
            <a:pPr marL="342900" marR="0" indent="-342900">
              <a:buClr>
                <a:schemeClr val="accent2"/>
              </a:buClr>
              <a:buFont typeface="Wingdings" pitchFamily="2" charset="2"/>
              <a:buChar char="§"/>
            </a:pPr>
            <a:r>
              <a:rPr lang="en-GB" sz="2400" dirty="0">
                <a:effectLst/>
                <a:latin typeface="+mn-lt"/>
              </a:rPr>
              <a:t>Identify a successor early</a:t>
            </a:r>
          </a:p>
          <a:p>
            <a:pPr marL="342900" marR="0" indent="-342900">
              <a:buClr>
                <a:schemeClr val="accent2"/>
              </a:buClr>
              <a:buFont typeface="Wingdings" pitchFamily="2" charset="2"/>
              <a:buChar char="§"/>
            </a:pPr>
            <a:r>
              <a:rPr lang="en-GB" sz="2400" dirty="0">
                <a:effectLst/>
                <a:latin typeface="+mn-lt"/>
              </a:rPr>
              <a:t>Create a handover document</a:t>
            </a:r>
          </a:p>
          <a:p>
            <a:pPr marL="342900" marR="0" indent="-342900">
              <a:buClr>
                <a:schemeClr val="accent2"/>
              </a:buClr>
              <a:buFont typeface="Wingdings" pitchFamily="2" charset="2"/>
              <a:buChar char="§"/>
            </a:pPr>
            <a:r>
              <a:rPr lang="en-GB" sz="2400" dirty="0">
                <a:effectLst/>
                <a:latin typeface="+mn-lt"/>
              </a:rPr>
              <a:t>Document processes, tools, and systems used to support your role</a:t>
            </a:r>
          </a:p>
          <a:p>
            <a:pPr marL="342900" marR="0" indent="-342900">
              <a:buClr>
                <a:schemeClr val="accent2"/>
              </a:buClr>
              <a:buFont typeface="Wingdings" pitchFamily="2" charset="2"/>
              <a:buChar char="§"/>
            </a:pPr>
            <a:r>
              <a:rPr lang="en-GB" sz="2400" dirty="0">
                <a:effectLst/>
                <a:latin typeface="+mn-lt"/>
              </a:rPr>
              <a:t>Explain Education Support Team</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213499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2DA0E88-2E60-37B2-F588-F14599808AA6}"/>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79B2D30-EA24-3D64-2A9B-A7A285114DEE}"/>
              </a:ext>
            </a:extLst>
          </p:cNvPr>
          <p:cNvSpPr>
            <a:spLocks noGrp="1"/>
          </p:cNvSpPr>
          <p:nvPr>
            <p:ph type="title"/>
          </p:nvPr>
        </p:nvSpPr>
        <p:spPr/>
        <p:txBody>
          <a:bodyPr/>
          <a:lstStyle/>
          <a:p>
            <a:r>
              <a:rPr lang="en-US" sz="3600" dirty="0"/>
              <a:t>Questions &amp; Answers</a:t>
            </a:r>
          </a:p>
        </p:txBody>
      </p:sp>
    </p:spTree>
    <p:extLst>
      <p:ext uri="{BB962C8B-B14F-4D97-AF65-F5344CB8AC3E}">
        <p14:creationId xmlns:p14="http://schemas.microsoft.com/office/powerpoint/2010/main" val="2650357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17B5B92-5134-62F6-FC06-22CBB0192EB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D6CE988-0CBD-A14F-766E-BDB09A08E916}"/>
              </a:ext>
            </a:extLst>
          </p:cNvPr>
          <p:cNvSpPr>
            <a:spLocks noGrp="1"/>
          </p:cNvSpPr>
          <p:nvPr>
            <p:ph type="title"/>
          </p:nvPr>
        </p:nvSpPr>
        <p:spPr>
          <a:xfrm>
            <a:off x="432000" y="432000"/>
            <a:ext cx="2872032" cy="720000"/>
          </a:xfrm>
        </p:spPr>
        <p:txBody>
          <a:bodyPr/>
          <a:lstStyle/>
          <a:p>
            <a:r>
              <a:rPr lang="en-US" sz="3600" dirty="0"/>
              <a:t>Next Steps</a:t>
            </a:r>
          </a:p>
        </p:txBody>
      </p:sp>
      <p:sp>
        <p:nvSpPr>
          <p:cNvPr id="7" name="TextBox 6">
            <a:extLst>
              <a:ext uri="{FF2B5EF4-FFF2-40B4-BE49-F238E27FC236}">
                <a16:creationId xmlns:a16="http://schemas.microsoft.com/office/drawing/2014/main" id="{7DAE4174-9870-5BB7-D101-5628001D8720}"/>
              </a:ext>
            </a:extLst>
          </p:cNvPr>
          <p:cNvSpPr txBox="1">
            <a:spLocks noGrp="1" noRot="1" noMove="1" noResize="1" noEditPoints="1" noAdjustHandles="1" noChangeArrowheads="1" noChangeShapeType="1"/>
          </p:cNvSpPr>
          <p:nvPr/>
        </p:nvSpPr>
        <p:spPr>
          <a:xfrm>
            <a:off x="4864608" y="1838479"/>
            <a:ext cx="6693408" cy="4368852"/>
          </a:xfrm>
          <a:prstGeom prst="rect">
            <a:avLst/>
          </a:prstGeom>
          <a:solidFill>
            <a:schemeClr val="accent1">
              <a:alpha val="60000"/>
            </a:schemeClr>
          </a:solidFill>
        </p:spPr>
        <p:txBody>
          <a:bodyPr wrap="square" lIns="144000" tIns="144000" rIns="144000" bIns="144000">
            <a:spAutoFit/>
          </a:bodyPr>
          <a:lstStyle/>
          <a:p>
            <a:pPr marL="457200" marR="0" indent="-457200">
              <a:spcBef>
                <a:spcPts val="600"/>
              </a:spcBef>
              <a:buFont typeface="+mj-lt"/>
              <a:buAutoNum type="arabicPeriod"/>
            </a:pPr>
            <a:r>
              <a:rPr lang="en-GB" sz="2400" dirty="0">
                <a:solidFill>
                  <a:schemeClr val="bg1"/>
                </a:solidFill>
                <a:effectLst/>
                <a:latin typeface="+mn-lt"/>
              </a:rPr>
              <a:t>Follow up on Educational Goals for each member. Are they on track?</a:t>
            </a:r>
          </a:p>
          <a:p>
            <a:pPr marL="457200" marR="0" indent="-457200">
              <a:spcBef>
                <a:spcPts val="600"/>
              </a:spcBef>
              <a:buFont typeface="+mj-lt"/>
              <a:buAutoNum type="arabicPeriod"/>
            </a:pPr>
            <a:r>
              <a:rPr lang="en-GB" sz="2400" dirty="0">
                <a:solidFill>
                  <a:schemeClr val="bg1"/>
                </a:solidFill>
                <a:effectLst/>
                <a:latin typeface="+mn-lt"/>
              </a:rPr>
              <a:t>Work with Executive Committee to update Club Success Plan, as needed</a:t>
            </a:r>
          </a:p>
          <a:p>
            <a:pPr marL="457200" marR="0" indent="-457200">
              <a:spcBef>
                <a:spcPts val="600"/>
              </a:spcBef>
              <a:buFont typeface="+mj-lt"/>
              <a:buAutoNum type="arabicPeriod"/>
            </a:pPr>
            <a:r>
              <a:rPr lang="en-GB" sz="2400" dirty="0">
                <a:solidFill>
                  <a:schemeClr val="bg1"/>
                </a:solidFill>
                <a:effectLst/>
                <a:latin typeface="+mn-lt"/>
              </a:rPr>
              <a:t>Plan a Moments of Truth Session (Level 5 requirement)</a:t>
            </a:r>
          </a:p>
          <a:p>
            <a:pPr marL="457200" marR="0" indent="-457200">
              <a:spcBef>
                <a:spcPts val="600"/>
              </a:spcBef>
              <a:buFont typeface="+mj-lt"/>
              <a:buAutoNum type="arabicPeriod"/>
            </a:pPr>
            <a:r>
              <a:rPr lang="en-GB" sz="2400" dirty="0">
                <a:solidFill>
                  <a:schemeClr val="bg1"/>
                </a:solidFill>
                <a:effectLst/>
                <a:latin typeface="+mn-lt"/>
              </a:rPr>
              <a:t>Work with VPM to schedule Special Events</a:t>
            </a:r>
          </a:p>
          <a:p>
            <a:pPr marL="457200" marR="0" indent="-457200">
              <a:spcBef>
                <a:spcPts val="600"/>
              </a:spcBef>
              <a:buFont typeface="+mj-lt"/>
              <a:buAutoNum type="arabicPeriod"/>
            </a:pPr>
            <a:r>
              <a:rPr lang="en-GB" sz="2400" dirty="0">
                <a:solidFill>
                  <a:schemeClr val="bg1"/>
                </a:solidFill>
                <a:effectLst/>
                <a:latin typeface="+mn-lt"/>
              </a:rPr>
              <a:t>Secure Speech Contest Dates, if applicable </a:t>
            </a:r>
          </a:p>
          <a:p>
            <a:pPr marL="457200" marR="0" indent="-457200">
              <a:spcBef>
                <a:spcPts val="600"/>
              </a:spcBef>
              <a:buFont typeface="+mj-lt"/>
              <a:buAutoNum type="arabicPeriod"/>
            </a:pPr>
            <a:r>
              <a:rPr lang="en-GB" sz="2400" dirty="0">
                <a:solidFill>
                  <a:schemeClr val="bg1"/>
                </a:solidFill>
                <a:effectLst/>
                <a:latin typeface="+mn-lt"/>
              </a:rPr>
              <a:t>Work on Finding a Successor </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252261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4DFE69C-FFA8-937F-58D9-0D6BC904CD3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308800A-6B5E-B07E-8BE9-97A4448437FE}"/>
              </a:ext>
            </a:extLst>
          </p:cNvPr>
          <p:cNvSpPr>
            <a:spLocks noGrp="1"/>
          </p:cNvSpPr>
          <p:nvPr>
            <p:ph type="title"/>
          </p:nvPr>
        </p:nvSpPr>
        <p:spPr>
          <a:xfrm>
            <a:off x="4418784" y="2684531"/>
            <a:ext cx="6663744" cy="1128576"/>
          </a:xfrm>
        </p:spPr>
        <p:txBody>
          <a:bodyPr/>
          <a:lstStyle/>
          <a:p>
            <a:pPr>
              <a:lnSpc>
                <a:spcPct val="100000"/>
              </a:lnSpc>
            </a:pPr>
            <a:r>
              <a:rPr lang="en-US" sz="3600" dirty="0">
                <a:solidFill>
                  <a:schemeClr val="accent1"/>
                </a:solidFill>
              </a:rPr>
              <a:t>Thank You for Serving as</a:t>
            </a:r>
            <a:br>
              <a:rPr lang="en-US" sz="3600" dirty="0">
                <a:solidFill>
                  <a:schemeClr val="accent1"/>
                </a:solidFill>
              </a:rPr>
            </a:br>
            <a:r>
              <a:rPr lang="en-US" sz="3600" dirty="0">
                <a:solidFill>
                  <a:schemeClr val="accent1"/>
                </a:solidFill>
              </a:rPr>
              <a:t>Vice President Education</a:t>
            </a:r>
          </a:p>
        </p:txBody>
      </p:sp>
    </p:spTree>
    <p:extLst>
      <p:ext uri="{BB962C8B-B14F-4D97-AF65-F5344CB8AC3E}">
        <p14:creationId xmlns:p14="http://schemas.microsoft.com/office/powerpoint/2010/main" val="2072916918"/>
      </p:ext>
    </p:extLst>
  </p:cSld>
  <p:clrMapOvr>
    <a:masterClrMapping/>
  </p:clrMapOvr>
</p:sld>
</file>

<file path=ppt/theme/theme1.xml><?xml version="1.0" encoding="utf-8"?>
<a:theme xmlns:a="http://schemas.openxmlformats.org/drawingml/2006/main" name="Office Theme Blu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93030801-9DB2-0B49-8C2A-8C4D0003F22E}"/>
    </a:ext>
  </a:extLst>
</a:theme>
</file>

<file path=ppt/theme/theme2.xml><?xml version="1.0" encoding="utf-8"?>
<a:theme xmlns:a="http://schemas.openxmlformats.org/drawingml/2006/main" name="1_Office Theme Whit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64EDAD0E-161B-474D-B291-82B0DCDA00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aabebbc-32e8-4c57-b28e-216d48780fca}" enabled="0" method="" siteId="{aaabebbc-32e8-4c57-b28e-216d48780fca}" removed="1"/>
</clbl:labelList>
</file>

<file path=docProps/app.xml><?xml version="1.0" encoding="utf-8"?>
<Properties xmlns="http://schemas.openxmlformats.org/officeDocument/2006/extended-properties" xmlns:vt="http://schemas.openxmlformats.org/officeDocument/2006/docPropsVTypes">
  <Template>Office Theme Blue</Template>
  <TotalTime>0</TotalTime>
  <Words>12335</Words>
  <Application>Microsoft Office PowerPoint</Application>
  <PresentationFormat>Widescreen</PresentationFormat>
  <Paragraphs>997</Paragraphs>
  <Slides>50</Slides>
  <Notes>50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50</vt:i4>
      </vt:variant>
    </vt:vector>
  </HeadingPairs>
  <TitlesOfParts>
    <vt:vector size="56" baseType="lpstr">
      <vt:lpstr>Arial</vt:lpstr>
      <vt:lpstr>Calibri</vt:lpstr>
      <vt:lpstr>Helvetica Neue</vt:lpstr>
      <vt:lpstr>Wingdings</vt:lpstr>
      <vt:lpstr>Office Theme Blue</vt:lpstr>
      <vt:lpstr>1_Office Theme White</vt:lpstr>
      <vt:lpstr>Facilitator Instructions (cont’d) (not for presentation)</vt:lpstr>
      <vt:lpstr>Facilitator Instructions (cont’d) (not for presentation)</vt:lpstr>
      <vt:lpstr>Vice President Education (VPE) Training</vt:lpstr>
      <vt:lpstr>Agenda</vt:lpstr>
      <vt:lpstr>What you will learn…</vt:lpstr>
      <vt:lpstr>Vice President Education Refresher</vt:lpstr>
      <vt:lpstr>Club Success Cycle</vt:lpstr>
      <vt:lpstr>Vice President Education Transferable Skills</vt:lpstr>
      <vt:lpstr>Tools &amp; Techniques that Work </vt:lpstr>
      <vt:lpstr>Prepared for Anything:  Managing Time and  the Unexpected </vt:lpstr>
      <vt:lpstr>Integrating Pathways Enhancements </vt:lpstr>
      <vt:lpstr>Where are we now?</vt:lpstr>
      <vt:lpstr>Challenges</vt:lpstr>
      <vt:lpstr>Where are we going?</vt:lpstr>
      <vt:lpstr>Root Cause Analysis</vt:lpstr>
      <vt:lpstr>5 Whys Analysis Worksheet</vt:lpstr>
      <vt:lpstr>The 5 Whys</vt:lpstr>
      <vt:lpstr>PowerPoint Presentation</vt:lpstr>
      <vt:lpstr>Root Cause and Root Solutions</vt:lpstr>
      <vt:lpstr>Case Studies</vt:lpstr>
      <vt:lpstr>Vice President Education Case Studies</vt:lpstr>
      <vt:lpstr>Case Study 1: Re‑engaging Members</vt:lpstr>
      <vt:lpstr>Case Study 1: Re‑engaging Members</vt:lpstr>
      <vt:lpstr>Case Study 1: Re‑engaging Members</vt:lpstr>
      <vt:lpstr>Case Study 2: Managing Meeting Chaos</vt:lpstr>
      <vt:lpstr>Case Study 2: Managing Meeting Chaos</vt:lpstr>
      <vt:lpstr>Case Study 2: Managing Meeting Chaos</vt:lpstr>
      <vt:lpstr>Case Study 3: Supporting New Members in Pathways</vt:lpstr>
      <vt:lpstr>Case Study 3: Supporting New Members in Pathways</vt:lpstr>
      <vt:lpstr>Case Study 3: Supporting New Members in Pathways</vt:lpstr>
      <vt:lpstr>Case Study 4: Registering Pathways Progress Accurately</vt:lpstr>
      <vt:lpstr>Case Study 4: Registering Pathways Progress Accurately</vt:lpstr>
      <vt:lpstr>Case Study 4: Registering Pathways Progress Accurately</vt:lpstr>
      <vt:lpstr>Case Study 5: Managing Speech Scheduling Conflicts</vt:lpstr>
      <vt:lpstr>Case Study 5: Managing Speech Scheduling Conflicts</vt:lpstr>
      <vt:lpstr>Case Study 5: Managing Speech Scheduling Conflicts</vt:lpstr>
      <vt:lpstr>Case Study 6: Balancing Education Goals with Member Readiness</vt:lpstr>
      <vt:lpstr>Case Study 6: Balancing Education Goals with Member Readiness</vt:lpstr>
      <vt:lpstr>Case Study 6: Balancing Education Goals with Member Readiness</vt:lpstr>
      <vt:lpstr>Case Study 7: Planning a Speakathon</vt:lpstr>
      <vt:lpstr>Case Study 7: Planning a Speakathon</vt:lpstr>
      <vt:lpstr>Case Study 7: Planning a Speakathon</vt:lpstr>
      <vt:lpstr>Case Study 8: Validating Pathways Progress </vt:lpstr>
      <vt:lpstr>Case Study 8: Validating Pathways Progress </vt:lpstr>
      <vt:lpstr>Case Study 8: Validating Pathways Progress </vt:lpstr>
      <vt:lpstr>Key Lessons</vt:lpstr>
      <vt:lpstr>Succession Planning</vt:lpstr>
      <vt:lpstr>Questions &amp; Answers</vt:lpstr>
      <vt:lpstr>Next Steps</vt:lpstr>
      <vt:lpstr>Thank You for Serving as Vice President Education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2026-10-12T21:50:07Z</dcterms:created>
  <dcterms:modified xsi:type="dcterms:W3CDTF">2026-10-12T21:50:10Z</dcterms:modified>
</cp:coreProperties>
</file>