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67"/>
  </p:notesMasterIdLst>
  <p:sldIdLst>
    <p:sldId id="823" r:id="rId3"/>
    <p:sldId id="824" r:id="rId4"/>
    <p:sldId id="256" r:id="rId5"/>
    <p:sldId id="259"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825" r:id="rId21"/>
    <p:sldId id="276" r:id="rId22"/>
    <p:sldId id="826" r:id="rId23"/>
    <p:sldId id="278" r:id="rId24"/>
    <p:sldId id="279" r:id="rId25"/>
    <p:sldId id="286"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8" r:id="rId46"/>
    <p:sldId id="309" r:id="rId47"/>
    <p:sldId id="310" r:id="rId48"/>
    <p:sldId id="311" r:id="rId49"/>
    <p:sldId id="312" r:id="rId50"/>
    <p:sldId id="313" r:id="rId51"/>
    <p:sldId id="314" r:id="rId52"/>
    <p:sldId id="315" r:id="rId53"/>
    <p:sldId id="316"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78183"/>
    <a:srgbClr val="A2ABB0"/>
    <a:srgbClr val="0073C8"/>
    <a:srgbClr val="02B752"/>
    <a:srgbClr val="FFC700"/>
    <a:srgbClr val="C70100"/>
    <a:srgbClr val="FF6AFF"/>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39" autoAdjust="0"/>
    <p:restoredTop sz="70401" autoAdjust="0"/>
  </p:normalViewPr>
  <p:slideViewPr>
    <p:cSldViewPr snapToGrid="0" showGuides="1">
      <p:cViewPr varScale="1">
        <p:scale>
          <a:sx n="78" d="100"/>
          <a:sy n="78" d="100"/>
        </p:scale>
        <p:origin x="1440"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1488" y="7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microsoft.com/office/2018/10/relationships/authors" Targe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302897"/>
            <a:ext cx="5486400" cy="5382316"/>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872987" y="427382"/>
            <a:ext cx="5112026" cy="2875515"/>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49147"/>
            <a:ext cx="5486400" cy="4736065"/>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962399"/>
            <a:ext cx="5486400" cy="4722813"/>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Welcome to the Vice President Membership Round 2 Mid-Year Training!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6532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Round 2 Mid-Year Club Officer Training focuses heavily on discussion and sharing ideas. Our agenda for the Vice President Membership Round 2 Mid-Year training includes: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Refresher quiz on core responsibilities of the role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Where are we now? Current successes and challenges in your role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Where are we going? Where do we want to be by June 30? How will we get there from here?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Case Studies to apply root cause analysis problem-solving techniques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Succession planning </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Questions and Answers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Next steps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2960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685800" y="3302897"/>
            <a:ext cx="5486400" cy="5615816"/>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3.5 minutes of 60-minute or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Now that you have served in the role, what are the main responsibilities of the Vice President Membership in your club? </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For online or hybrid training</a:t>
            </a:r>
            <a:r>
              <a:rPr lang="en-GB" sz="1100" kern="1200" dirty="0">
                <a:solidFill>
                  <a:schemeClr val="tx1"/>
                </a:solidFill>
                <a:effectLst/>
                <a:latin typeface="Arial" panose="020B0604020202020204" pitchFamily="34" charset="0"/>
                <a:ea typeface="+mn-ea"/>
                <a:cs typeface="Arial" panose="020B0604020202020204" pitchFamily="34" charset="0"/>
              </a:rPr>
              <a:t>, ask online participants to type concise answers into the Zoom Chat and share a few answers. For onsite audiences, ask those who want to answer to raise their hands and then have a few of them give single phrase or one sentence answers. </a:t>
            </a:r>
            <a:r>
              <a:rPr lang="en-GB" sz="1100" b="1" kern="1200" dirty="0">
                <a:solidFill>
                  <a:schemeClr val="tx1"/>
                </a:solidFill>
                <a:effectLst/>
                <a:latin typeface="Arial" panose="020B0604020202020204" pitchFamily="34" charset="0"/>
                <a:ea typeface="+mn-ea"/>
                <a:cs typeface="Arial" panose="020B0604020202020204" pitchFamily="34" charset="0"/>
              </a:rPr>
              <a:t>Limit the discussion to 1.5 minutes</a:t>
            </a:r>
            <a:r>
              <a:rPr lang="en-GB" sz="1100" kern="1200" dirty="0">
                <a:solidFill>
                  <a:schemeClr val="tx1"/>
                </a:solidFill>
                <a:effectLst/>
                <a:latin typeface="Arial" panose="020B0604020202020204" pitchFamily="34" charset="0"/>
                <a:ea typeface="+mn-ea"/>
                <a:cs typeface="Arial" panose="020B0604020202020204" pitchFamily="34" charset="0"/>
              </a:rPr>
              <a:t>.)</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After receiving their responses</a:t>
            </a:r>
            <a:r>
              <a:rPr lang="en-GB" sz="1100" kern="1200" dirty="0">
                <a:solidFill>
                  <a:schemeClr val="tx1"/>
                </a:solidFill>
                <a:effectLst/>
                <a:latin typeface="Arial" panose="020B0604020202020204" pitchFamily="34" charset="0"/>
                <a:ea typeface="+mn-ea"/>
                <a:cs typeface="Arial" panose="020B0604020202020204" pitchFamily="34" charset="0"/>
              </a:rPr>
              <a:t>, you can augment their answers with any information from your own experience as VPM, but limit the time spent on this slide to 2 minutes.) </a:t>
            </a:r>
          </a:p>
          <a:p>
            <a:pPr marL="0" indent="0">
              <a:buNone/>
            </a:pPr>
            <a:endParaRPr lang="en-US" sz="1100" dirty="0"/>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Key Responsibilities of a Vice President Membership</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0" dirty="0"/>
              <a:t>Recruit new members: Lead continuous efforts to increase membership with a goal of one or more members per month</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0" dirty="0"/>
              <a:t>Conduct membership building programs: Promote the three Toastmasters membership building campaigns – Smedley Award (August and September), Talk Up Toastmasters (February and March), and Beat the Clock (May and June)</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0" dirty="0"/>
              <a:t>Follow-up with guests within 48 hours with club and membership information </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0" dirty="0"/>
              <a:t>Organize a Membership Committee to support membership retention and growth programs</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0" dirty="0"/>
              <a:t>Follow through with leads from the Prospective Member Management portal </a:t>
            </a:r>
          </a:p>
          <a:p>
            <a:pPr marL="171450" marR="0" lvl="0" indent="-171450" algn="l" defTabSz="216000" rtl="0" eaLnBrk="1" fontAlgn="auto" latinLnBrk="0" hangingPunct="1">
              <a:buClrTx/>
              <a:buSzTx/>
              <a:buFont typeface="Wingdings" panose="05000000000000000000" pitchFamily="2" charset="2"/>
              <a:buChar char="§"/>
              <a:tabLst>
                <a:tab pos="216000" algn="l"/>
                <a:tab pos="432000" algn="l"/>
                <a:tab pos="648000" algn="l"/>
                <a:tab pos="864000" algn="l"/>
              </a:tabLst>
              <a:defRPr/>
            </a:pPr>
            <a:r>
              <a:rPr lang="en-US" sz="1100" b="1" dirty="0"/>
              <a:t>Best Practice: </a:t>
            </a:r>
            <a:r>
              <a:rPr lang="en-US" sz="1100" b="0" dirty="0"/>
              <a:t>Conduct new member orientation meetings in collaboration with the VPE to introduce your club, the Toastmasters Promise, club meeting roles, the Pathways education program, and the fees associated with Toastmasters membership</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348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also discussed the Club Success Cycle in Round 1 of Club Officer Training (COT). The VPPR is directly responsible for promoting the club to gain guest interest when guests research a club. The VP Membership collaborates with the VPPR on the PR that draws guests to the meetings. Once the guest arrives at the meeting, the VP Membership provides the guest with a membership application and club information, discusses the benefits of membership with each guest, asks guests to join, and follows up with guests afterwards.  The VP Membership is directly responsible for the recruitment and orientation phases and collaborates with the VP Education to assign a mentor to each new member and to engage new members immediately in participating in club meetings.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943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These are the transferable skills we discussed in Round 1 of Club Officer Training (COT) for Vice Presidents Membership. These are assets you can apply to your career, other volunteer roles, and everyday life.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Engage the audience by asking</a:t>
            </a:r>
            <a:r>
              <a:rPr lang="en-GB" sz="1200" kern="1200" dirty="0">
                <a:solidFill>
                  <a:schemeClr val="tx1"/>
                </a:solidFill>
                <a:effectLst/>
                <a:latin typeface="Arial" panose="020B0604020202020204" pitchFamily="34" charset="0"/>
                <a:ea typeface="+mn-ea"/>
                <a:cs typeface="Arial" panose="020B0604020202020204" pitchFamily="34" charset="0"/>
              </a:rPr>
              <a:t>:) Which of these transferable skills have you developed or improved since you began your term as the Vice President Membership?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dirty="0"/>
              <a:t>(For online or hybrid training, ask online participants to type concise answers into the Zoom Chat and share a few of their answers. For onsite audiences, ask</a:t>
            </a:r>
            <a:r>
              <a:rPr lang="en-GB" sz="12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dirty="0"/>
              <a:t>)</a:t>
            </a: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28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The Refresher Quiz</a:t>
            </a:r>
            <a:r>
              <a:rPr lang="en-GB" sz="1200" kern="1200" dirty="0">
                <a:solidFill>
                  <a:schemeClr val="tx1"/>
                </a:solidFill>
                <a:effectLst/>
                <a:latin typeface="Arial" panose="020B0604020202020204" pitchFamily="34" charset="0"/>
                <a:ea typeface="+mn-ea"/>
                <a:cs typeface="Arial" panose="020B0604020202020204" pitchFamily="34" charset="0"/>
              </a:rPr>
              <a:t>: This activity is a quick knowledge check presented in a quiz format.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BEFORE training this session, decide</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b="1" kern="1200" dirty="0">
                <a:solidFill>
                  <a:schemeClr val="tx1"/>
                </a:solidFill>
                <a:effectLst/>
                <a:latin typeface="Arial" panose="020B0604020202020204" pitchFamily="34" charset="0"/>
                <a:ea typeface="+mn-ea"/>
                <a:cs typeface="Arial" panose="020B0604020202020204" pitchFamily="34" charset="0"/>
              </a:rPr>
              <a:t>which FIVE of the 10 questions </a:t>
            </a:r>
            <a:r>
              <a:rPr lang="en-GB" sz="1200" kern="1200" dirty="0">
                <a:solidFill>
                  <a:schemeClr val="tx1"/>
                </a:solidFill>
                <a:effectLst/>
                <a:latin typeface="Arial" panose="020B0604020202020204" pitchFamily="34" charset="0"/>
                <a:ea typeface="+mn-ea"/>
                <a:cs typeface="Arial" panose="020B0604020202020204" pitchFamily="34" charset="0"/>
              </a:rPr>
              <a:t>you want to ask as a refresher for the </a:t>
            </a:r>
            <a:r>
              <a:rPr lang="en-GB" sz="1200" b="1" kern="1200" dirty="0">
                <a:solidFill>
                  <a:schemeClr val="tx1"/>
                </a:solidFill>
                <a:effectLst/>
                <a:latin typeface="Arial" panose="020B0604020202020204" pitchFamily="34" charset="0"/>
                <a:ea typeface="+mn-ea"/>
                <a:cs typeface="Arial" panose="020B0604020202020204" pitchFamily="34" charset="0"/>
              </a:rPr>
              <a:t>Vice Presidents Membership </a:t>
            </a:r>
            <a:r>
              <a:rPr lang="en-GB" sz="1200" kern="1200" dirty="0">
                <a:solidFill>
                  <a:schemeClr val="tx1"/>
                </a:solidFill>
                <a:effectLst/>
                <a:latin typeface="Arial" panose="020B0604020202020204" pitchFamily="34" charset="0"/>
                <a:ea typeface="+mn-ea"/>
                <a:cs typeface="Arial" panose="020B0604020202020204" pitchFamily="34" charset="0"/>
              </a:rPr>
              <a:t>in attendance.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Hide</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b="1" kern="1200" dirty="0">
                <a:solidFill>
                  <a:schemeClr val="tx1"/>
                </a:solidFill>
                <a:effectLst/>
                <a:latin typeface="Arial" panose="020B0604020202020204" pitchFamily="34" charset="0"/>
                <a:ea typeface="+mn-ea"/>
                <a:cs typeface="Arial" panose="020B0604020202020204" pitchFamily="34" charset="0"/>
              </a:rPr>
              <a:t>the five slides </a:t>
            </a:r>
            <a:r>
              <a:rPr lang="en-GB" sz="1200" kern="1200" dirty="0">
                <a:solidFill>
                  <a:schemeClr val="tx1"/>
                </a:solidFill>
                <a:effectLst/>
                <a:latin typeface="Arial" panose="020B0604020202020204" pitchFamily="34" charset="0"/>
                <a:ea typeface="+mn-ea"/>
                <a:cs typeface="Arial" panose="020B0604020202020204" pitchFamily="34" charset="0"/>
              </a:rPr>
              <a:t>that</a:t>
            </a:r>
            <a:r>
              <a:rPr lang="en-GB" sz="1200" b="1" kern="1200" dirty="0">
                <a:solidFill>
                  <a:schemeClr val="tx1"/>
                </a:solidFill>
                <a:effectLst/>
                <a:latin typeface="Arial" panose="020B0604020202020204" pitchFamily="34" charset="0"/>
                <a:ea typeface="+mn-ea"/>
                <a:cs typeface="Arial" panose="020B0604020202020204" pitchFamily="34" charset="0"/>
              </a:rPr>
              <a:t> </a:t>
            </a:r>
            <a:r>
              <a:rPr lang="en-GB" sz="1200" kern="1200" dirty="0">
                <a:solidFill>
                  <a:schemeClr val="tx1"/>
                </a:solidFill>
                <a:effectLst/>
                <a:latin typeface="Arial" panose="020B0604020202020204" pitchFamily="34" charset="0"/>
                <a:ea typeface="+mn-ea"/>
                <a:cs typeface="Arial" panose="020B0604020202020204" pitchFamily="34" charset="0"/>
              </a:rPr>
              <a:t>you choose </a:t>
            </a:r>
            <a:r>
              <a:rPr lang="en-GB" sz="1200" b="1" kern="1200" dirty="0">
                <a:solidFill>
                  <a:schemeClr val="tx1"/>
                </a:solidFill>
                <a:effectLst/>
                <a:latin typeface="Arial" panose="020B0604020202020204" pitchFamily="34" charset="0"/>
                <a:ea typeface="+mn-ea"/>
                <a:cs typeface="Arial" panose="020B0604020202020204" pitchFamily="34" charset="0"/>
              </a:rPr>
              <a:t>not</a:t>
            </a:r>
            <a:r>
              <a:rPr lang="en-GB" sz="1200" kern="1200" dirty="0">
                <a:solidFill>
                  <a:schemeClr val="tx1"/>
                </a:solidFill>
                <a:effectLst/>
                <a:latin typeface="Arial" panose="020B0604020202020204" pitchFamily="34" charset="0"/>
                <a:ea typeface="+mn-ea"/>
                <a:cs typeface="Arial" panose="020B0604020202020204" pitchFamily="34" charset="0"/>
              </a:rPr>
              <a:t> to ask.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For online training</a:t>
            </a:r>
            <a:r>
              <a:rPr lang="en-GB" sz="1200" kern="1200" dirty="0">
                <a:solidFill>
                  <a:schemeClr val="tx1"/>
                </a:solidFill>
                <a:effectLst/>
                <a:latin typeface="Arial" panose="020B0604020202020204" pitchFamily="34" charset="0"/>
                <a:ea typeface="+mn-ea"/>
                <a:cs typeface="Arial" panose="020B0604020202020204" pitchFamily="34" charset="0"/>
              </a:rPr>
              <a:t>, use Zoom polls or a tool, such as, Slido, Kahoot, or Mentimeter, if you have access to this type of tool.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For onsite training</a:t>
            </a:r>
            <a:r>
              <a:rPr lang="en-GB" sz="1200" kern="1200" dirty="0">
                <a:solidFill>
                  <a:schemeClr val="tx1"/>
                </a:solidFill>
                <a:effectLst/>
                <a:latin typeface="Arial" panose="020B0604020202020204" pitchFamily="34" charset="0"/>
                <a:ea typeface="+mn-ea"/>
                <a:cs typeface="Arial" panose="020B0604020202020204" pitchFamily="34" charset="0"/>
              </a:rPr>
              <a:t>, read out the questions and ask members to raise their hands to answer. </a:t>
            </a:r>
            <a:r>
              <a:rPr lang="en-GB" sz="1200" b="1" i="1" kern="1200" dirty="0">
                <a:solidFill>
                  <a:schemeClr val="tx1"/>
                </a:solidFill>
                <a:effectLst/>
                <a:latin typeface="Arial" panose="020B0604020202020204" pitchFamily="34" charset="0"/>
                <a:ea typeface="+mn-ea"/>
                <a:cs typeface="Arial" panose="020B0604020202020204" pitchFamily="34" charset="0"/>
              </a:rPr>
              <a:t>Please spend NO MORE THAN 10 MINUTES on this quiz section.)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Now that you are an experienced Vice President Membership, let’s check your knowledge of the role. The questions are multiple-choice. There may be one or more correct answers per question.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7391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B:</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The VPM ensures the paperwork is complete and sent to TI, so the new member is officially recognized. Then forwards the form to the Secretary for filing.</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The VPM works with the Treasurer to make sure payments are in order before the application is processed.</a:t>
            </a:r>
          </a:p>
          <a:p>
            <a:pPr marL="228600" indent="-228600">
              <a:buFont typeface="+mj-lt"/>
              <a:buAutoNum type="alphaUcPeriod"/>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C is an incorrect answer. </a:t>
            </a:r>
            <a:r>
              <a:rPr lang="en-GB" sz="1200" b="0" kern="1200" dirty="0">
                <a:solidFill>
                  <a:schemeClr val="tx1"/>
                </a:solidFill>
                <a:effectLst/>
                <a:latin typeface="Arial" panose="020B0604020202020204" pitchFamily="34" charset="0"/>
                <a:ea typeface="+mn-ea"/>
                <a:cs typeface="Arial" panose="020B0604020202020204" pitchFamily="34" charset="0"/>
              </a:rPr>
              <a:t>Membership a</a:t>
            </a:r>
            <a:r>
              <a:rPr lang="en-GB" sz="1200" kern="1200" dirty="0">
                <a:solidFill>
                  <a:schemeClr val="tx1"/>
                </a:solidFill>
                <a:effectLst/>
                <a:latin typeface="Arial" panose="020B0604020202020204" pitchFamily="34" charset="0"/>
                <a:ea typeface="+mn-ea"/>
                <a:cs typeface="Arial" panose="020B0604020202020204" pitchFamily="34" charset="0"/>
              </a:rPr>
              <a:t>pproval is a decision of the club, not the VPM alone.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6187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C.</a:t>
            </a:r>
          </a:p>
          <a:p>
            <a:pPr marL="0" indent="0">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A.  Regular contact by the VPM, the members’ mentors, and the VPE for meeting role assignments shows members that they are valued and encourages them to stay active.</a:t>
            </a:r>
          </a:p>
          <a:p>
            <a:pPr marL="0" indent="0">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C.  VPM can contact absent members in a variety of ways – email, text, WhatsApp, Telegram, WeChat, handwritten notes, etc. The VPM can also delegate some of these responsibilities to a Membership Committee. </a:t>
            </a:r>
          </a:p>
          <a:p>
            <a:pPr marL="228600" indent="-228600">
              <a:buFont typeface="+mj-lt"/>
              <a:buAutoNum type="alphaUcPeriod"/>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mj-lt"/>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B is an incorrect answer</a:t>
            </a:r>
            <a:r>
              <a:rPr lang="en-GB" sz="1200" kern="1200" dirty="0">
                <a:solidFill>
                  <a:schemeClr val="tx1"/>
                </a:solidFill>
                <a:effectLst/>
                <a:latin typeface="Arial" panose="020B0604020202020204" pitchFamily="34" charset="0"/>
                <a:ea typeface="+mn-ea"/>
                <a:cs typeface="Arial" panose="020B0604020202020204" pitchFamily="34" charset="0"/>
              </a:rPr>
              <a:t>. The VPM plays a central role in keeping members engaged and supported. We should never “ignore” members!</a:t>
            </a:r>
          </a:p>
          <a:p>
            <a:pPr marL="0" indent="0">
              <a:buFont typeface="+mj-l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8639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C.  Incorrect answers are B and D.</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The VPM and VPPR need to work hand in hand, promotion attracts guests, and VPM follows up to convert them into members.</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The VPPR promotes events, but the VPM is responsible for guest follow-up and membership conversion.</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Showcasing achievements makes the club more attractive to potential members, and the VPM can feed these stories to VPPR.</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Coordination is essential. Lack of communication weakens recruitment efforts.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8343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A.</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The VPM gathers information guest-to-member process, including asking each new member to complete a New Member Profile form. The VPM shares the New Member Profile form with the new member’s mentor and with the VPE, so that the VPE can integrate the new member meaningfully into the club to achieve their reason for joining Toastmasters.</a:t>
            </a:r>
          </a:p>
          <a:p>
            <a:pPr marL="228600" indent="-228600">
              <a:buFont typeface="+mj-lt"/>
              <a:buAutoNum type="alphaUcPeriod"/>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(Ask) Who is responsible for “B”?</a:t>
            </a:r>
          </a:p>
          <a:p>
            <a:pPr marL="0" indent="0">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B is not listed in the Club Leadership Handbook as a responsibility. What is best for your club? Onboarding is a collaborative effort. The VPM is not just a “recruiter” but also helps with integration into the club.</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2630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C. Incorrect answers are B and D.</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Achieving membership retention and growth goals by June 30</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Club officer training completion goals (responsibility of the President and Vice President Education)</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Distinguished status requires a net growth of 3 or 20 paid members.  Select Distinguished status requires a net growth of 5 or 20 paid members.  President Distinguished status requires a minimum of 20 paid members. Smedley Distinguished status requires a minimum of 25 paid members.</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Organizing the club’s speech contests (responsibility of the Vice President Education)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0395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C.  Incorrect answers are A, B, and D. </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Twenty members or a net growth of 3 members is the baseline requirement for Distinguished Club status recognition, but not for being a club in good standing.</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Twelve is above the minimum number required. Clubs can function with fewer, but all new clubs are required to charter with at least 20 members. We should all strive to maintain at least charter strength in our clubs. </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A club needs a minimum of 8 paid members, including at least 3 renewing members, to be considered in good standing with Toastmasters International.</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Twenty-five members is the number required to achieve the new Smedley Distinguished Club status level, but is not the basic club in good standing requirement.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6710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B.  C is an incorrect answer. </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A timely follow-up shows care and builds the bridge from guest to member.</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Consistent tracking supports membership growth planning and accountability.</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Follow-up doesn’t replace promotion. The VPPR handles publicity. The VPM nurtures guests to convert them to membership.</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593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A.  Incorrect answer is B.</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This is the baseline membership requirement for Distinguished Club recognition, and the VPM plays a key role in recruitment and retention to meet it.</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The 25-member threshold applies only to the new “Smedley Distinguished” level. Select Distinguished level requires 20 members or net growth of 5. President’s Distinguished level requires a minimum of 20 members.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4577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and C.  Incorrect answer is A.</a:t>
            </a:r>
          </a:p>
          <a:p>
            <a:pPr marL="228600" marR="0" lvl="0" indent="-228600" algn="l" defTabSz="216000" rtl="0" eaLnBrk="1" fontAlgn="auto" latinLnBrk="0" hangingPunct="1">
              <a:lnSpc>
                <a:spcPts val="1500"/>
              </a:lnSpc>
              <a:spcBef>
                <a:spcPts val="0"/>
              </a:spcBef>
              <a:spcAft>
                <a:spcPts val="600"/>
              </a:spcAft>
              <a:buClrTx/>
              <a:buSzTx/>
              <a:buFont typeface="+mj-lt"/>
              <a:buAutoNum type="alphaUcPeriod"/>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False. This is primarily the VPE’s role, though the VPM may provide input to keep the event guest-friendly.</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VPPR handles publicity, but the VPM ensures the event is guest-focused and linked to membership growth.</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At the event, the VPM is the key point of contact for guests and should be ready with applications and answers.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6011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10 total minutes for Quiz</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A and B. Incorrect answer is C.</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Experienced members often enjoy giving back, and mentoring strengthens both sides.</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True. Public recognition helps seasoned members feel valued and keeps them connected to the club.</a:t>
            </a:r>
          </a:p>
          <a:p>
            <a:pPr marL="228600" indent="-228600">
              <a:buFont typeface="+mj-lt"/>
              <a:buAutoNum type="alphaUcPeriod"/>
            </a:pPr>
            <a:r>
              <a:rPr lang="en-GB" sz="1200" kern="1200" dirty="0">
                <a:solidFill>
                  <a:schemeClr val="tx1"/>
                </a:solidFill>
                <a:effectLst/>
                <a:latin typeface="Arial" panose="020B0604020202020204" pitchFamily="34" charset="0"/>
                <a:ea typeface="+mn-ea"/>
                <a:cs typeface="Arial" panose="020B0604020202020204" pitchFamily="34" charset="0"/>
              </a:rPr>
              <a:t>False. Participation is key for retention. Long-standing members still need meaningful roles and challenges.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9605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in the Toastmasters year?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more months do your members and your club have to achieve the goals in your Club Success Plan?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have your members achieved?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has your club achieved?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have you achieved in your role as Vice President Membership?</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now?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In this section, it is advisable to write down valuable contributions from attendees to discuss later, time permitting.)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2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minutes/4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21 minutes of 60-minute session/22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club’s successes? How have you contributed to one or more successes in your club as Vice President Membership?</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sz="800"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Other questions to ask (time permitting):</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How were your Sep/Oct renewals?</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How many of your members are achieving their goals in Pathways?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guests are attending your club meetings?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well is PR working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If a corporate club, which communication channels are working well to promote your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do you need to update the Club Success Plan (CSP) to be more successful?</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264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 for 60-minute session/4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24 minutes of 60-minute session/26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are your club’s challenges?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challenges have you faced as Vice President Membership?</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If you could improve one aspect of your role as Vice President Membership, what would it be?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lessons have you learned from things that did not work well in your role as Vice President Membership?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In this section, it is advisable to write down valuable contributions from attendees to discuss later, time permitting.)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3639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26 minutes of 60-minute session/29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end of the Toastmasters year on June 30 is fast approaching. There is still time to resolve any issues identified earlier in this session.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is your club going?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is your club tracking toward the goals in the Distinguished Club Program?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Are your members achieving their individual goals?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new members have joined your club so far?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members have you retained? Why or why not?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are you plans to achieve your membership goals by June 30?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(Note: </a:t>
            </a:r>
            <a:r>
              <a:rPr lang="en-GB" dirty="0"/>
              <a:t>In this section, it is advisable to write down valuable contributions from attendees to discuss later, time permitting.)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3075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27 minutes of 60-minute session/30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discussed root cause analysis during General Session Part 1. It is important that we analyze the root cause of problems in our clubs to solve them. What’s one problem your club keeps solving again and again?</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Encourage</a:t>
            </a:r>
            <a:r>
              <a:rPr lang="en-GB" sz="1200" kern="1200" dirty="0">
                <a:solidFill>
                  <a:schemeClr val="tx1"/>
                </a:solidFill>
                <a:effectLst/>
                <a:latin typeface="Arial" panose="020B0604020202020204" pitchFamily="34" charset="0"/>
                <a:ea typeface="+mn-ea"/>
                <a:cs typeface="Arial" panose="020B0604020202020204" pitchFamily="34" charset="0"/>
              </a:rPr>
              <a:t> participants to name examples, e.g., guests who never return, new members who fade after joining, renewals that dip every cycle, etc.)</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6713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27.5 minutes of 60-minute session/30.5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In the VPM module, we will use the </a:t>
            </a:r>
            <a:r>
              <a:rPr lang="en-GB" sz="1200" b="1" kern="1200" dirty="0">
                <a:solidFill>
                  <a:schemeClr val="tx1"/>
                </a:solidFill>
                <a:effectLst/>
                <a:latin typeface="Arial" panose="020B0604020202020204" pitchFamily="34" charset="0"/>
                <a:ea typeface="+mn-ea"/>
                <a:cs typeface="Arial" panose="020B0604020202020204" pitchFamily="34" charset="0"/>
              </a:rPr>
              <a:t>5 Whys </a:t>
            </a:r>
            <a:r>
              <a:rPr lang="en-GB" sz="1200" kern="1200" dirty="0">
                <a:solidFill>
                  <a:schemeClr val="tx1"/>
                </a:solidFill>
                <a:effectLst/>
                <a:latin typeface="Arial" panose="020B0604020202020204" pitchFamily="34" charset="0"/>
                <a:ea typeface="+mn-ea"/>
                <a:cs typeface="Arial" panose="020B0604020202020204" pitchFamily="34" charset="0"/>
              </a:rPr>
              <a:t>problem-solving technique introduced in General Session Part 1. Let’s put it to use now!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0891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session/31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a:p>
            <a:pPr marL="0" indent="0">
              <a:buNone/>
            </a:pPr>
            <a:endParaRPr lang="en-US" dirty="0"/>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5 Whys problem-solving technique includes: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Define the problem. Problem Statement: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Ask ‘WHY’ five times to drill down to the root causes.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Write one clear answer for each ‘WHY’</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Summarize the root cause(s) identified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Recommend one to two corrective actions, the root solutions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9DD302-1F34-F94E-BE63-3678BC305FE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42255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16835" y="3302897"/>
            <a:ext cx="5844208" cy="8478286"/>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31 minutes of 60-minute session/34 minutes of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FontTx/>
              <a:buNone/>
            </a:pPr>
            <a:r>
              <a:rPr lang="en-US" sz="1100" b="1" dirty="0"/>
              <a:t>(Say) </a:t>
            </a:r>
            <a:r>
              <a:rPr lang="en-US" sz="1100" dirty="0"/>
              <a:t>Here is an example using the 5 Whys problem-solving technique.</a:t>
            </a:r>
          </a:p>
          <a:p>
            <a:pPr marL="0" indent="0">
              <a:buFontTx/>
              <a:buNone/>
            </a:pPr>
            <a:r>
              <a:rPr lang="en-US" sz="1100" dirty="0"/>
              <a:t>(</a:t>
            </a:r>
            <a:r>
              <a:rPr lang="en-US" sz="1100" b="1" dirty="0"/>
              <a:t>Emphasize</a:t>
            </a:r>
            <a:r>
              <a:rPr lang="en-US" sz="1100" dirty="0"/>
              <a:t> that users should keep asking "Why?" until one or more root causes are identified. Circularity can be a problem when using this method, so explain that rephrasing the cause can help here.)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Purpose of This Example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Use this example to introduce the 5 Whys framework.</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It demonstrates how repeated “Why?” questions reveal deeper structural issues rather than surface level symptoms.</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Problem Statement: “Guests visit once but don’t join.”</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5 Whys Analysis</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don’t guests join after visiting?</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no one asked the guest to join at the meeting</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did no one ask the guest to join?</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no one followed up after their visit</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was there no follow-up?</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the club doesn’t have a follow-up routine</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is there no follow-up routine?</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there’s no clear process or shared responsibility</a:t>
            </a:r>
          </a:p>
          <a:p>
            <a:pPr marL="228600" indent="-228600">
              <a:buFont typeface="+mj-lt"/>
              <a:buAutoNum type="arabicPeriod"/>
            </a:pPr>
            <a:r>
              <a:rPr lang="en-GB" sz="1100" kern="1200" dirty="0">
                <a:solidFill>
                  <a:schemeClr val="tx1"/>
                </a:solidFill>
                <a:effectLst/>
                <a:latin typeface="Arial" panose="020B0604020202020204" pitchFamily="34" charset="0"/>
                <a:ea typeface="+mn-ea"/>
                <a:cs typeface="Arial" panose="020B0604020202020204" pitchFamily="34" charset="0"/>
              </a:rPr>
              <a:t>Why is there no clear process or shared responsibility?</a:t>
            </a:r>
          </a:p>
          <a:p>
            <a:pPr marL="660600" lvl="1" indent="-228600"/>
            <a:r>
              <a:rPr lang="en-GB" sz="1100" kern="1200" dirty="0">
                <a:solidFill>
                  <a:schemeClr val="tx1"/>
                </a:solidFill>
                <a:effectLst/>
                <a:latin typeface="Arial" panose="020B0604020202020204" pitchFamily="34" charset="0"/>
                <a:ea typeface="+mn-ea"/>
                <a:cs typeface="Arial" panose="020B0604020202020204" pitchFamily="34" charset="0"/>
              </a:rPr>
              <a:t>Because follow-up is not built into the VPM calendar or onboarding checklist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Root Cause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The club lacks a structured, repeatable follow-up process for converting guests into members.</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Background Information</a:t>
            </a:r>
            <a:r>
              <a:rPr lang="en-GB" sz="1100" kern="1200" dirty="0">
                <a:solidFill>
                  <a:schemeClr val="tx1"/>
                </a:solidFill>
                <a:effectLst/>
                <a:latin typeface="Arial" panose="020B0604020202020204" pitchFamily="34" charset="0"/>
                <a:ea typeface="+mn-ea"/>
                <a:cs typeface="Arial" panose="020B0604020202020204" pitchFamily="34" charset="0"/>
              </a:rPr>
              <a: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Avoiding Circularity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If learners loop (e.g., “Guests don’t join because no one asks them”), rephrase: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“No one asks them because there is no follow-up routine.”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breaks the loop and moves the analysis forward.</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Branching Option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Explain that each “Why?” can have multiple possible causes.</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Key Teaching Point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Encourage participants to keep asking “Why?” until they identify: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 process gap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 cultural assumption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 structural weakness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or a missing responsibility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Stopping too early leads to shallow solutions.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5442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32 minutes of 60-minute session/35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(After participants identify the root cause, guide them to define at least one Root Solution, a practical, sustainable action that fixes the cause, not just the symptoms. Encourage realistic steps the VPM can take within their club.)</a:t>
            </a:r>
            <a:br>
              <a:rPr lang="en-GB" sz="1200" kern="1200" dirty="0">
                <a:solidFill>
                  <a:schemeClr val="tx1"/>
                </a:solidFill>
                <a:effectLst/>
                <a:latin typeface="Arial" panose="020B0604020202020204" pitchFamily="34" charset="0"/>
                <a:ea typeface="+mn-ea"/>
                <a:cs typeface="Arial" panose="020B0604020202020204" pitchFamily="34" charset="0"/>
              </a:rPr>
            </a:b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Root Solutions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Create a consistent, easy to follow guest conversion system that includes: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VPM follow-up calendar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simple onboarding checklist</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shared responsibility with the President and VPE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standard “thank you for visiting” message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clear invitation to join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48 hour follow-up expectation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second follow-up one week later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warm, personalized approach</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This ensures every guest is asked to join and receives timely, consistent communication.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14142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 total of 10 case studies are available, but facilitators should decide which of these they will use on the day of the training. For a 60-minute training, there will only be time for one or two case studies. For a 75-minute training, there should be time for at least two, maybe three.)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goal of the following case studies is to identify the possible root causes and develop root solutions, using the 5 Whys problem-solving root cause analysis technique.</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00312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list of case studies and either </a:t>
            </a:r>
            <a:r>
              <a:rPr lang="en-GB" sz="1200" b="1" kern="1200" dirty="0">
                <a:solidFill>
                  <a:schemeClr val="tx1"/>
                </a:solidFill>
                <a:effectLst/>
                <a:latin typeface="Arial" panose="020B0604020202020204" pitchFamily="34" charset="0"/>
                <a:ea typeface="+mn-ea"/>
                <a:cs typeface="Arial" panose="020B0604020202020204" pitchFamily="34" charset="0"/>
              </a:rPr>
              <a:t>select</a:t>
            </a:r>
            <a:r>
              <a:rPr lang="en-GB" sz="1200" kern="1200" dirty="0">
                <a:solidFill>
                  <a:schemeClr val="tx1"/>
                </a:solidFill>
                <a:effectLst/>
                <a:latin typeface="Arial" panose="020B0604020202020204" pitchFamily="34" charset="0"/>
                <a:ea typeface="+mn-ea"/>
                <a:cs typeface="Arial" panose="020B0604020202020204" pitchFamily="34" charset="0"/>
              </a:rPr>
              <a:t> one or more of the case studies yourself or ask the participants to quickly choose their top three based on the case studies that are relevant to the participants’ “where are we now, successes, challenges, and where are we going” discussions. Then have participants identify the root causes of the club’s problems in the case studies and the root solutions, using the 5 Whys problem-solving technique. Each case study could take 10 to 15 minutes to determine root causes and root solutions.)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Each case study is one slide, but the case study slide is followed by a slide with example 5 Whys statements and another slide with a potential root cause and root solutions. </a:t>
            </a:r>
            <a:r>
              <a:rPr lang="en-GB" dirty="0"/>
              <a:t>Only use the 5 Whys statements slide and root cause/root solutions slides, if needed.</a:t>
            </a:r>
            <a:r>
              <a:rPr lang="en-GB" sz="1200" kern="1200" dirty="0">
                <a:solidFill>
                  <a:schemeClr val="tx1"/>
                </a:solidFill>
                <a:effectLst/>
                <a:latin typeface="Arial" panose="020B0604020202020204" pitchFamily="34" charset="0"/>
                <a:ea typeface="+mn-ea"/>
                <a:cs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039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(Encourage participants to apply the 5 Whys to uncover their own root causes before revealing answers on the next two slides. Emphasize that answers can differ, but structured follow-up and a sense of belonging are universal success factors.)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Show that multiple branches may emerge (e.g., “Why don’t guests join?” could also lead to meeting quality or unclear benefits).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VPM role is about connection, clarity, and consistency.</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4733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843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649357" y="3302896"/>
            <a:ext cx="5658678" cy="8093973"/>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100" b="1" dirty="0"/>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br>
              <a:rPr lang="en-US" sz="1100" dirty="0"/>
            </a:br>
            <a:br>
              <a:rPr lang="en-US" sz="1100" dirty="0"/>
            </a:b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US" sz="1100" b="1" dirty="0"/>
              <a:t>Practical VPM Actions</a:t>
            </a:r>
          </a:p>
          <a:p>
            <a:pPr marL="0" indent="0">
              <a:buNone/>
            </a:pPr>
            <a:r>
              <a:rPr lang="en-US" sz="1100" b="1" dirty="0"/>
              <a:t>1. Personalized Follow-up</a:t>
            </a:r>
          </a:p>
          <a:p>
            <a:pPr marL="0" indent="0">
              <a:buNone/>
            </a:pPr>
            <a:r>
              <a:rPr lang="en-US" sz="1100" dirty="0"/>
              <a:t>Assign each guest a “buddy” who:</a:t>
            </a:r>
          </a:p>
          <a:p>
            <a:pPr marL="171450" indent="-171450"/>
            <a:r>
              <a:rPr lang="en-US" sz="1100" dirty="0"/>
              <a:t>sends a warm message within 24–48 hours</a:t>
            </a:r>
          </a:p>
          <a:p>
            <a:pPr marL="171450" indent="-171450"/>
            <a:r>
              <a:rPr lang="en-US" sz="1100" dirty="0"/>
              <a:t>answers questions</a:t>
            </a:r>
          </a:p>
          <a:p>
            <a:pPr marL="171450" indent="-171450"/>
            <a:r>
              <a:rPr lang="en-US" sz="1100" dirty="0"/>
              <a:t>invites them to the next meeting</a:t>
            </a:r>
          </a:p>
          <a:p>
            <a:pPr marL="171450" indent="-171450"/>
            <a:r>
              <a:rPr lang="en-US" sz="1100" dirty="0"/>
              <a:t>encourages them to join</a:t>
            </a:r>
          </a:p>
          <a:p>
            <a:pPr marL="0" indent="0">
              <a:buNone/>
            </a:pPr>
            <a:r>
              <a:rPr lang="en-US" sz="1100" dirty="0"/>
              <a:t>Guests respond to people, not generic messages.</a:t>
            </a:r>
          </a:p>
          <a:p>
            <a:pPr marL="0" indent="0">
              <a:buNone/>
            </a:pPr>
            <a:endParaRPr lang="en-US" sz="800" dirty="0"/>
          </a:p>
          <a:p>
            <a:pPr marL="0" indent="0">
              <a:buNone/>
            </a:pPr>
            <a:r>
              <a:rPr lang="en-US" sz="1100" b="1" dirty="0"/>
              <a:t>2. Clear Joining Process</a:t>
            </a:r>
          </a:p>
          <a:p>
            <a:pPr marL="171450" indent="-171450"/>
            <a:r>
              <a:rPr lang="en-US" sz="1100" dirty="0"/>
              <a:t>a one page “How to Join” guide</a:t>
            </a:r>
          </a:p>
          <a:p>
            <a:pPr marL="171450" indent="-171450"/>
            <a:r>
              <a:rPr lang="en-US" sz="1100" dirty="0"/>
              <a:t>dues information</a:t>
            </a:r>
          </a:p>
          <a:p>
            <a:pPr marL="171450" indent="-171450"/>
            <a:r>
              <a:rPr lang="en-US" sz="1100" dirty="0"/>
              <a:t>a simple explanation of Pathways</a:t>
            </a:r>
          </a:p>
          <a:p>
            <a:pPr marL="171450" indent="-171450"/>
            <a:r>
              <a:rPr lang="en-US" sz="1100" dirty="0"/>
              <a:t>a friendly invitation to become a member</a:t>
            </a:r>
          </a:p>
          <a:p>
            <a:pPr marL="0" indent="0">
              <a:buNone/>
            </a:pPr>
            <a:r>
              <a:rPr lang="en-US" sz="1100" dirty="0"/>
              <a:t>Clarity reduces hesitation.</a:t>
            </a:r>
          </a:p>
          <a:p>
            <a:pPr marL="0" indent="0">
              <a:buNone/>
            </a:pPr>
            <a:endParaRPr lang="en-US" sz="800" dirty="0"/>
          </a:p>
          <a:p>
            <a:pPr marL="0" indent="0">
              <a:buNone/>
            </a:pPr>
            <a:r>
              <a:rPr lang="en-US" sz="1100" b="1" dirty="0"/>
              <a:t>3. Warm Onboarding Culture</a:t>
            </a:r>
          </a:p>
          <a:p>
            <a:pPr marL="0" indent="0">
              <a:buNone/>
            </a:pPr>
            <a:r>
              <a:rPr lang="en-US" sz="1100" dirty="0"/>
              <a:t>Invite guests to:</a:t>
            </a:r>
          </a:p>
          <a:p>
            <a:pPr marL="171450" indent="-171450"/>
            <a:r>
              <a:rPr lang="en-US" sz="1100" b="0" dirty="0"/>
              <a:t>attend a second meeting with purpose</a:t>
            </a:r>
          </a:p>
          <a:p>
            <a:pPr marL="171450" indent="-171450"/>
            <a:r>
              <a:rPr lang="en-US" sz="1100" b="0" dirty="0"/>
              <a:t>meet a few </a:t>
            </a:r>
            <a:r>
              <a:rPr lang="en-US" sz="1100" dirty="0"/>
              <a:t>members intentionally</a:t>
            </a:r>
            <a:br>
              <a:rPr lang="en-US" sz="1100" dirty="0"/>
            </a:br>
            <a:endParaRPr lang="en-US" sz="1100" dirty="0"/>
          </a:p>
          <a:p>
            <a:pPr marL="0" indent="0">
              <a:buNone/>
            </a:pPr>
            <a:r>
              <a:rPr lang="en-US" sz="1100" b="1" dirty="0"/>
              <a:t>Belonging precedes joining.</a:t>
            </a:r>
            <a:br>
              <a:rPr lang="en-US" sz="1100" dirty="0"/>
            </a:br>
            <a:endParaRPr lang="en-US" sz="1100" dirty="0"/>
          </a:p>
          <a:p>
            <a:pPr marL="0" indent="0">
              <a:buNone/>
            </a:pPr>
            <a:r>
              <a:rPr lang="en-US" sz="1100" b="1" dirty="0"/>
              <a:t>Possible Root Causes</a:t>
            </a:r>
          </a:p>
          <a:p>
            <a:pPr marL="171450" indent="-171450"/>
            <a:r>
              <a:rPr lang="en-US" sz="1100" dirty="0"/>
              <a:t>No structured follow-up system or inconsistent communication with guests.</a:t>
            </a:r>
          </a:p>
          <a:p>
            <a:pPr marL="171450" indent="-171450"/>
            <a:r>
              <a:rPr lang="en-US" sz="1100" dirty="0"/>
              <a:t>Members assume guests will join without personal encouragement.</a:t>
            </a:r>
          </a:p>
          <a:p>
            <a:pPr marL="171450" indent="-171450"/>
            <a:r>
              <a:rPr lang="en-US" sz="1100" dirty="0"/>
              <a:t>Lack of clarity about next steps (how to apply, dues, process).</a:t>
            </a:r>
          </a:p>
          <a:p>
            <a:pPr marL="171450" indent="-171450"/>
            <a:r>
              <a:rPr lang="en-US" sz="1100" dirty="0"/>
              <a:t>Guests don’t feel personally welcomed or included after the meeting.</a:t>
            </a:r>
            <a:br>
              <a:rPr lang="en-US" sz="1100" dirty="0"/>
            </a:br>
            <a:endParaRPr lang="en-US" sz="1100" dirty="0"/>
          </a:p>
          <a:p>
            <a:pPr marL="0" indent="0">
              <a:buNone/>
            </a:pPr>
            <a:r>
              <a:rPr lang="en-US" sz="1100" b="1" dirty="0"/>
              <a:t>Possible Solutions (2–3 examples)</a:t>
            </a:r>
          </a:p>
          <a:p>
            <a:pPr marL="171450" indent="-171450"/>
            <a:r>
              <a:rPr lang="en-US" sz="1100" dirty="0"/>
              <a:t>Personalized follow-up: Assign each guest a member “buddy” who calls or messages within 24–48 hours after their visit.</a:t>
            </a:r>
          </a:p>
          <a:p>
            <a:pPr marL="171450" indent="-171450"/>
            <a:r>
              <a:rPr lang="en-US" sz="1100" dirty="0"/>
              <a:t>Clear joining process: Share a simple one-page “How to Join” guide or present it briefly during the meeting closing.</a:t>
            </a:r>
          </a:p>
          <a:p>
            <a:pPr marL="171450" indent="-171450"/>
            <a:r>
              <a:rPr lang="en-US" sz="1100" dirty="0"/>
              <a:t>Warm onboarding culture: Invite guests to a second meeting with a specific role (timekeeper, helper, etc.) to build connection before joining.</a:t>
            </a:r>
            <a:br>
              <a:rPr lang="en-US" sz="1100" dirty="0"/>
            </a:br>
            <a:br>
              <a:rPr lang="en-US" sz="1100" dirty="0"/>
            </a:br>
            <a:endParaRPr lang="en-US" sz="1100"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3122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solution(s). Encourage participants to identify what “vanishing” looks like in their own clubs. It might be unclear communication, weak follow-up, or a lack of personal engagement. Guide them to design a system that makes every guest feel noticed and valued.)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Show that strong meetings alone do not guarantee membership growth.</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VPM role is about connection, clarity, and consistency.</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2422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02576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69843" y="3302896"/>
            <a:ext cx="5804453" cy="8160233"/>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US" sz="1100" b="1" dirty="0"/>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br>
              <a:rPr lang="en-US" sz="1100" dirty="0"/>
            </a:b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US" sz="1100" b="1" dirty="0"/>
              <a:t>Other Possible Root Causes</a:t>
            </a:r>
          </a:p>
          <a:p>
            <a:pPr marL="171450" indent="-171450"/>
            <a:r>
              <a:rPr lang="en-US" sz="1100" dirty="0"/>
              <a:t>Follow-up messages are too generic or lack a personal touch.</a:t>
            </a:r>
          </a:p>
          <a:p>
            <a:pPr marL="171450" indent="-171450"/>
            <a:r>
              <a:rPr lang="en-US" sz="1100" dirty="0"/>
              <a:t>Guests leave without clear information on how to join or what happens next.</a:t>
            </a:r>
          </a:p>
          <a:p>
            <a:pPr marL="171450" indent="-171450"/>
            <a:r>
              <a:rPr lang="en-US" sz="1100" dirty="0"/>
              <a:t>The club assumes strong meetings alone will convert guests.</a:t>
            </a:r>
          </a:p>
          <a:p>
            <a:pPr marL="171450" indent="-171450"/>
            <a:r>
              <a:rPr lang="en-US" sz="1100" dirty="0"/>
              <a:t>No defined process for tracking or re-engaging visitors after their first visit.</a:t>
            </a:r>
          </a:p>
          <a:p>
            <a:pPr marL="0" indent="0">
              <a:buNone/>
            </a:pPr>
            <a:endParaRPr lang="en-US" sz="800" dirty="0"/>
          </a:p>
          <a:p>
            <a:pPr marL="0" indent="0">
              <a:buNone/>
            </a:pPr>
            <a:r>
              <a:rPr lang="en-US" sz="1100" b="1" dirty="0"/>
              <a:t>Other Possible Solutions (2–3 examples)</a:t>
            </a:r>
          </a:p>
          <a:p>
            <a:pPr marL="171450" indent="-171450"/>
            <a:r>
              <a:rPr lang="en-US" sz="1100" dirty="0"/>
              <a:t>Make follow-up personal: Replace bulk thank-you emails with short, individualized messages that mention the guest’s specific experience or interest.</a:t>
            </a:r>
          </a:p>
          <a:p>
            <a:pPr marL="171450" indent="-171450"/>
            <a:r>
              <a:rPr lang="en-US" sz="1100" dirty="0"/>
              <a:t>Clarify next steps: Provide a brief “Join Us” handout or email that clearly explains the membership process, dues, and benefits.</a:t>
            </a:r>
          </a:p>
          <a:p>
            <a:pPr marL="171450" indent="-171450"/>
            <a:r>
              <a:rPr lang="en-US" sz="1100" dirty="0"/>
              <a:t>Warm re-invitation: Contact guests personally before the next meeting and invite them to return. Introduce them to a member who will greet them when they arrive.</a:t>
            </a:r>
            <a:br>
              <a:rPr lang="en-US" sz="1100" dirty="0"/>
            </a:br>
            <a:endParaRPr lang="en-US" sz="1100" dirty="0"/>
          </a:p>
          <a:p>
            <a:pPr marL="0" indent="0">
              <a:buNone/>
            </a:pPr>
            <a:r>
              <a:rPr lang="en-US" sz="1100" b="1" dirty="0"/>
              <a:t>Practical VPM Actions</a:t>
            </a:r>
          </a:p>
          <a:p>
            <a:pPr marL="0" indent="0">
              <a:buNone/>
            </a:pPr>
            <a:r>
              <a:rPr lang="en-US" sz="1100" b="1" dirty="0"/>
              <a:t>1. Make Follow‑Up Personal</a:t>
            </a:r>
          </a:p>
          <a:p>
            <a:pPr marL="0" indent="0">
              <a:buNone/>
            </a:pPr>
            <a:r>
              <a:rPr lang="en-US" sz="1100" dirty="0"/>
              <a:t>Replace generic thank‑you emails with short, individual messages that mention:</a:t>
            </a:r>
          </a:p>
          <a:p>
            <a:pPr marL="171450" indent="-171450"/>
            <a:r>
              <a:rPr lang="en-US" sz="1100" dirty="0"/>
              <a:t>a conversation you had with the guest</a:t>
            </a:r>
          </a:p>
          <a:p>
            <a:pPr marL="171450" indent="-171450"/>
            <a:r>
              <a:rPr lang="en-US" sz="1100" dirty="0"/>
              <a:t>a topic they enjoyed</a:t>
            </a:r>
          </a:p>
          <a:p>
            <a:pPr marL="171450" indent="-171450"/>
            <a:r>
              <a:rPr lang="en-US" sz="1100" dirty="0"/>
              <a:t>their reason for attending the meeting with how Toastmasters can help</a:t>
            </a:r>
          </a:p>
          <a:p>
            <a:pPr marL="0" indent="0">
              <a:buNone/>
            </a:pPr>
            <a:r>
              <a:rPr lang="en-US" sz="1100" dirty="0"/>
              <a:t>Personal attention increases connection.</a:t>
            </a:r>
          </a:p>
          <a:p>
            <a:pPr marL="0" indent="0">
              <a:buNone/>
            </a:pPr>
            <a:endParaRPr lang="en-US" sz="800" dirty="0"/>
          </a:p>
          <a:p>
            <a:pPr marL="0" indent="0">
              <a:buNone/>
            </a:pPr>
            <a:r>
              <a:rPr lang="en-US" sz="1100" b="1" dirty="0"/>
              <a:t>2. Clarify Next Steps</a:t>
            </a:r>
          </a:p>
          <a:p>
            <a:pPr marL="0" indent="0">
              <a:buNone/>
            </a:pPr>
            <a:r>
              <a:rPr lang="en-US" sz="1100" dirty="0"/>
              <a:t>Provide:</a:t>
            </a:r>
          </a:p>
          <a:p>
            <a:pPr marL="171450" indent="-171450"/>
            <a:r>
              <a:rPr lang="en-US" sz="1100" dirty="0"/>
              <a:t>a brief “Join Us” handout or email with membership application</a:t>
            </a:r>
          </a:p>
          <a:p>
            <a:pPr marL="171450" indent="-171450"/>
            <a:r>
              <a:rPr lang="en-US" sz="1100" dirty="0"/>
              <a:t>dues information</a:t>
            </a:r>
          </a:p>
          <a:p>
            <a:pPr marL="171450" indent="-171450"/>
            <a:r>
              <a:rPr lang="en-US" sz="1100" dirty="0"/>
              <a:t>a simple explanation of the membership process</a:t>
            </a:r>
          </a:p>
          <a:p>
            <a:pPr marL="171450" indent="-171450"/>
            <a:r>
              <a:rPr lang="en-US" sz="1100" dirty="0"/>
              <a:t>a friendly invitation to join</a:t>
            </a:r>
          </a:p>
          <a:p>
            <a:pPr marL="0" indent="0">
              <a:buNone/>
            </a:pPr>
            <a:r>
              <a:rPr lang="en-US" sz="1100" dirty="0"/>
              <a:t>Guests should never leave wondering what happens next.</a:t>
            </a:r>
          </a:p>
          <a:p>
            <a:pPr marL="0" indent="0">
              <a:buNone/>
            </a:pPr>
            <a:endParaRPr lang="en-US" sz="800" dirty="0"/>
          </a:p>
          <a:p>
            <a:pPr marL="0" indent="0">
              <a:buNone/>
            </a:pPr>
            <a:r>
              <a:rPr lang="en-US" sz="1100" b="1" dirty="0"/>
              <a:t>3. Warm Re‑Invitation</a:t>
            </a:r>
          </a:p>
          <a:p>
            <a:pPr marL="0" indent="0">
              <a:buNone/>
            </a:pPr>
            <a:r>
              <a:rPr lang="en-US" sz="1100" dirty="0"/>
              <a:t>Before the next meeting:</a:t>
            </a:r>
          </a:p>
          <a:p>
            <a:pPr marL="171450" indent="-171450"/>
            <a:r>
              <a:rPr lang="en-US" sz="1100" dirty="0"/>
              <a:t>contact guests personally</a:t>
            </a:r>
          </a:p>
          <a:p>
            <a:pPr marL="171450" indent="-171450"/>
            <a:r>
              <a:rPr lang="en-US" sz="1100" dirty="0"/>
              <a:t>invite them to return</a:t>
            </a:r>
          </a:p>
          <a:p>
            <a:pPr marL="171450" indent="-171450"/>
            <a:r>
              <a:rPr lang="en-US" sz="1100" dirty="0"/>
              <a:t>designate a member to greet returning guests</a:t>
            </a:r>
          </a:p>
          <a:p>
            <a:pPr marL="0" indent="0">
              <a:buNone/>
            </a:pPr>
            <a:r>
              <a:rPr lang="en-US" sz="1100" dirty="0"/>
              <a:t>Returning feels easier when someone is expecting them.</a:t>
            </a:r>
          </a:p>
          <a:p>
            <a:pPr marL="0" indent="0">
              <a:buNone/>
            </a:pPr>
            <a:r>
              <a:rPr lang="en-US" sz="1100" dirty="0"/>
              <a:t>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2519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(Encourage participants to apply the 5 Whys to uncover their own root causes before revealing answers on the next two slides. Invite participants to share how their clubs help new members feel seen and supported. Encourage them to identify which parts of their onboarding process might unintentionally leave new members behind. Guide them to explore how early, personal engagement reduces last minute dropouts.)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Encourage teams to analyze renewal data from their own clubs: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renews consistently?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drops off?</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patterns appear?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When do members begin disengaging?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renewal success is built months before renewal reminders.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VPM must collaborate with the VPE and mentors to maintain engagement.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38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71953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30087" y="3302897"/>
            <a:ext cx="5883965" cy="8584303"/>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and Root Cause and Solution(s). The following information provides additional details, as needed.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Structured Onboarding Timeline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Create a simple 60‑day plan: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1: Welcome call + Pathways setup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2: Ice Breaker scheduled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3–6: First small roles (ah counter, timer, ballot counter)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6–8: Mentor check‑ins + second speech scheduled</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Clear steps reduce uncertainty.</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Active Mentorship</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Ensure mentors: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schedule regular check‑ins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help with Pathways navigation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encourage role sign‑ups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alert the VPM/VPE if the member becomes silent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Mentorship should be proactive, not passive.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Encouragement and Visibility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Recognize small wins: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attending regularly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replying to messages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taking a minor role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completing Pathways setup</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Quiet members thrive when they feel seen.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 </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new member was not given a clear, step-by-step onboarding experience.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mentor relationship is inactive or lacks regular check-ins.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member may feel intimidated, unprepared, or unsure how to begin her Ice Breaker.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culture may unintentionally overlook quieter members.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Structured onboarding: Create a simple timeline for the first 60 days that includes specific milestones such as Ice Breaker, first role, and mentor meetings.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Active mentorship: Schedule regular mentor check-ins and include the VPE or VPM if progress stalls.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Encouragement and visibility: Recognize small steps such as attending meetings or taking support roles to help the member feel included and confident.</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3412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(Encourage participants to apply the 5 Whys to uncover their own root causes before revealing answers on the next two slides. Invite participants to analyze renewal data from their own clubs. Ask what patterns they see and how early, personal engagement could reduce last-minute dropouts.)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renews consistently?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drops off?</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patterns appear?</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When do members begin disengaging?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renewal success is built months before renewal reminders.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the VPM must collaborate with the VPE and mentors to maintain engagement.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4225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9254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03583" y="3302896"/>
            <a:ext cx="5923721" cy="10055295"/>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and Root Cause and Solution(s). The following information provides additional details, as needed.)</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Members do not feel a sense of personal growth or progress in their learning journey.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rarely checks in with members between renewals to understand satisfaction or obstacles.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Renewal communication feels transactional rather than relational.</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Members who fall behind in Pathways lose motivation and connection.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Mid-year check-ins: Schedule informal one-on-one conversations to ask members how they are progressing and what could make meetings more valuable.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Progress celebration: Recognize small achievements in meetings to remind members of their growth and encourage renewal.</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Purpose-driven renewals: Frame renewal discussions around personal goals, mentorship, and upcoming opportunities rather than dues reminders.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Engagement Check System: Track attendance, roles, speeches, mentoring contact, and changes in participation before members become disconnected.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Personal Renewal Plan: Contact members well before renewal with specific opportunities linked to their goals, availability, and reasons for joining.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Member Progress Conversations: Hold brief individual conversations every few months to review goals, progress, challenges, and preferred involvement.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Quarterly Check-ins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Schedule informal one-to-one conversations: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ask how members are progressing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identify obstacles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offer support or mentoring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help them plan their next Pathways step</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Members renew when they feel seen.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Progress Celebration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Recognize small achievements: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first role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Ice Breaker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first evaluation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Pathways level progress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consistent attendance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Celebration reinforces growth and motivation.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Purpose-Driven Renewals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Frame renewal discussions around: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value of membership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personal goals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upcoming opportunities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mentorship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progress milestones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Avoid purely transactional “dues reminders.”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87193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solution(s). Ask participants how their clubs maintain engagement after a successful membership drive. Encourage them to identify what actions or habits help keep new members connected and active beyond the first few weeks.)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Encourage them to identify: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momentum has dropped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which onboarding steps are missing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communication habits affect new member energy</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recruitment success is meaningless without sustained onboarding.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 and VPE must collaborate closely to maintain momentum.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3124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1793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622852" y="3302897"/>
            <a:ext cx="5645426" cy="9114390"/>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Structured First Month</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Provide a simple post joining new member checklist: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1: Welcome call + mentor introduction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2: Ice Breaker scheduled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3: First small role (timer, helper, ballot counter)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Week 4: Mentor check-in + WhatsApp engagement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Clear steps prevent confusion.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Active follow-up</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Hold a short new member huddle two weeks after sign-up: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answer questions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reinforce motivation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help members schedule roles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build early community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keeps energy alive after the Open House.</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Consistent Communication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Use WhatsApp or email to:</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hare updates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celebrate small wins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encourage participation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keep new members connected</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Silence kills momentum, communication sustains it.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onboarding process stopped after sign-up, leaving new members uncertain about next steps.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Mentors were not assigned promptly or did not engage early.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did not integrate new members into meeting roles soon enough.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Energy from the Open House was not sustained through follow-up communication and engagement.</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Structured first month: Provide new members with a clear post joining new member checklist that includes their first role, Ice Breaker scheduling, and mentor introduction.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Active follow-up: Hold a brief “new member huddle” two weeks after sign-up to keep motivation high and answer questions.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Consistent communication: Use club channels, such as WhatsApp or email, to maintain energy with updates, encouragement, and recognition.</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68199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 Encourage participants to reflect on how their clubs maintain connections with past members. Discuss how treating alumni as lifelong ambassadors can strengthen the club’s network and culture of belonging. Guide teams to design a simple alumni engagement system.)</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Discuss how treating alumni as lifelong ambassadors strengthens: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club culture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mentoring capacity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community identity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long-term belonging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alumni are a powerful, often overlooked resource.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VPMs can nurture long-term relationships that benefit the club for years.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5414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16097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685800" y="3302897"/>
            <a:ext cx="5486400" cy="9246912"/>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Alumni Engagement Plan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Create a contact list and reach out periodically with: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club updates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invitations to Open Houses or anniversaries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opportunities to mentor online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requests for referrals or guest introductions</a:t>
            </a:r>
          </a:p>
          <a:p>
            <a:pPr marL="171450" marR="0" lvl="0" indent="-171450" algn="l" defTabSz="216000" rtl="0" eaLnBrk="1" fontAlgn="auto" latinLnBrk="0" hangingPunct="1">
              <a:buClrTx/>
              <a:buSzTx/>
              <a:buFont typeface="Wingdings" pitchFamily="2" charset="2"/>
              <a:buChar char="§"/>
              <a:tabLst>
                <a:tab pos="216000" algn="l"/>
                <a:tab pos="432000" algn="l"/>
                <a:tab pos="648000" algn="l"/>
                <a:tab pos="864000" algn="l"/>
              </a:tabLst>
              <a:defRPr/>
            </a:pPr>
            <a:r>
              <a:rPr lang="en-GB" sz="1100" dirty="0"/>
              <a:t>a designated VPM Committee member responsible for alumni relationships</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Alumni often enjoy staying connected when invited.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Recognition and Inclusion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Feature alumni in: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newsletters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social media</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special events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brief online appearances during milestone meetings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reinforces that they remain part of the club’s story.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Mentorship Network</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Invite experienced alumni to:</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 new members virtually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run short online workshops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support members preparing for contests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offer guidance to club officers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strengthens both relationships and club continuity.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does not have a system for maintaining long-term relationships with past members.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Alumni are viewed as “former” rather than “ongoing” members of the club community.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No one is assigned to reach out or invite alumni to contribute remotely.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overlooks the potential of alumni as mentors, sponsors, or advocates.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Alumni engagement plan: Create a simple contact list and reach out periodically with updates, invitations to events, or opportunities to mentor online.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Recognition and inclusion: Feature alumni achievements in newsletters or invite them to speak briefly at club anniversaries or Open Houses.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Mentorship network: Ask experienced alumni to mentor new members virtually, strengthening both relationships and club continuity.</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78794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 Ask participants how their clubs can maintain meeting quality while growing. Encourage them to explore the connection between sustainable growth, mentorship, and the overall member experience. Guide teams to design a balanced growth strategy.)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Encourage them to explore</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the relationship between recruitment and training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mentoring supports meeting standards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experienced members can be protected from burnout</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new members can be integrated more effectively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recruitment alone does not build a strong club.</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VPMs must collaborate with VPEs to balance growth with education.</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3760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65978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477077" y="3302896"/>
            <a:ext cx="6003235" cy="9511955"/>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br>
              <a:rPr lang="en-GB" sz="1100" b="1"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Structured Mentoring</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Since experienced members are few, conduct group mentoring online twice a month to:</a:t>
            </a:r>
          </a:p>
          <a:p>
            <a:pPr marL="171450" marR="0" lvl="0" indent="-171450" algn="l" defTabSz="216000" rtl="0" eaLnBrk="1" fontAlgn="auto" latinLnBrk="0" hangingPunct="1">
              <a:buClrTx/>
              <a:buSzTx/>
              <a:buFont typeface="Arial" panose="020B0604020202020204" pitchFamily="34" charset="0"/>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support early meeting role sign-ups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coach them on Pathways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guide them through their first speeches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help them prepare evaluations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provide feedback and encouragement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Mentoring stabilizes meeting quality. When individual mentors are not available, group mentoring is a valuable alternative. Group mentoring can also augment individual mentoring. </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Focused Club Meetings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Dedicate one meeting or part of a meeting each month to:</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Pathways navigation, Paths, and Levels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evaluation training</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role training</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speech preparation tips</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Better Speakers Series, Club Success Series and Leadership Excellence Series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This strengthens new members’ skills quickly.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Balanced Recruitment and Retention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Temporarily slow recruitment to focus on:</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onboarding</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mentoring</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skill development</a:t>
            </a:r>
          </a:p>
          <a:p>
            <a:pPr marL="171450" indent="-171450">
              <a:buFont typeface="Arial" panose="020B0604020202020204" pitchFamily="34" charset="0"/>
              <a:buChar char="•"/>
            </a:pPr>
            <a:r>
              <a:rPr lang="en-GB" sz="1100" kern="1200" dirty="0">
                <a:solidFill>
                  <a:schemeClr val="tx1"/>
                </a:solidFill>
                <a:effectLst/>
                <a:latin typeface="Arial" panose="020B0604020202020204" pitchFamily="34" charset="0"/>
                <a:ea typeface="+mn-ea"/>
                <a:cs typeface="Arial" panose="020B0604020202020204" pitchFamily="34" charset="0"/>
              </a:rPr>
              <a:t>meeting quality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Growth should be sustainable, not overwhelming.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focused on recruitment without planning how to integrate and train new members.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Experienced members are overextended and unable to provide adequate mentoring or evaluations.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Meeting roles are filled, but the quality of preparation and feedback is uneven.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 has not balanced growth with member development and education.</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Group mentoring: Conduct group mentoring meetings twice a month led by a club officer or by an experienced member who guides members through their Pathways, meeting roles, speeches, and evaluations.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Focused meetings: Dedicate one meeting each month to evaluations and skill-building for new members to strengthen meeting quality.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Balanced recruitment and retention: Slow recruitment temporarily to focus on onboarding and skill development before the next membership drive.)</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65940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solution(s). Ask participants to reflect on what makes a mentoring relationship effective in their clubs. Encourage them to design a system that turns mentoring from a formality into a meaningful, consistent practice.)</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mentoring is essential for retention, confidence, and early progress.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VPMs and VPEs must collaborate to maintain mentoring quality.</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99336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47119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30087" y="3302897"/>
            <a:ext cx="5950226" cy="8915608"/>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What makes mentoring effective in your clubs?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Encourage</a:t>
            </a:r>
            <a:r>
              <a:rPr lang="en-GB" sz="1100" kern="1200" dirty="0">
                <a:solidFill>
                  <a:schemeClr val="tx1"/>
                </a:solidFill>
                <a:effectLst/>
                <a:latin typeface="Arial" panose="020B0604020202020204" pitchFamily="34" charset="0"/>
                <a:ea typeface="+mn-ea"/>
                <a:cs typeface="Arial" panose="020B0604020202020204" pitchFamily="34" charset="0"/>
              </a:rPr>
              <a:t> them to design a system that turns mentoring from a “tick box exercise” into a meaningful, consistent) practice.)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Mentor Orientation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Provide short training sessions and written guidelines that explain: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mentors should do in the first month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to support Ice Breaker preparation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to encourage meeting role sign-ups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to maintain regular contact to answer questions, encourage and support new members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Clarity builds confidence.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VPM/VPE Progress Tracking</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Schedule simple check-ins at: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one month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three months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six months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Ask both mentor and mentee how things are progressing. This ensures early intervention if contact is fading.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Recognition and Motivation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Publicly recognize: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effective mentors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successful mentor–mentee pairs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mentoring milestones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Share success stories to reinforce the importance of mentoring.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mentoring program lacks structure or accountability.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Mentors were not sufficiently trained or guided on what to do after assignment.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There is no system to track or review mentor–mentee progress.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New members do not fully understand the value or purpose of mentoring.</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 orientation: Provide short training sessions and written guidelines to clarify expectations for mentors and mentees.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Progress tracking: Schedule a simple three-point check-in at one month, three months, and six months to ensure regular contact.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Recognition and motivation: Publicly recognize effective mentors and share success stories to reinforce the importance of mentoring.</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172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 Invite participants to consider how their club culture may unintentionally create two speeds of engagement. Encourage them to brainstorm ways to make every member feel equally valued and included.)</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Encourage them to explore: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gets visibility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gets opportunities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feels included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who feels overlooked</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Guide teams to design a culture where every member feels equally valued</a:t>
            </a:r>
            <a:r>
              <a:rPr lang="en-GB" sz="1200" kern="1200" dirty="0">
                <a:solidFill>
                  <a:schemeClr val="tx1"/>
                </a:solidFill>
                <a:effectLst/>
                <a:latin typeface="Arial" panose="020B0604020202020204" pitchFamily="34" charset="0"/>
                <a:ea typeface="+mn-ea"/>
                <a:cs typeface="Arial" panose="020B0604020202020204" pitchFamily="34" charset="0"/>
              </a:rPr>
              <a:t>.</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engagement is shaped by culture, not just individual motivation.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VPMs can influence culture through inclusion, recognition, and mentoring.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4367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50579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96347" y="3302897"/>
            <a:ext cx="5698435" cy="8650564"/>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Inclusive Planning</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Invite more members to participate in: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meeting roles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committees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event organization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small leadership tasks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Shared ownership increases engagement.</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Balanced Recognition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Celebrate progress at all levels: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first speeches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first meeting roles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Pathways Level 1 achievements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consistent attendance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Recognition should not be reserved for high achievers.</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3. Mentoring Bridge</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Pair highly active members with quiet ones to:</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transfer confidence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build belonging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encourage participation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create supportive relationships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Mentoring helps equalize the “two speeds.”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 small core group dominates leadership, roles, and recognition, leaving others disengaged.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New or less active members do not see a clear path to participate or progress.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club’s culture unintentionally rewards high performers while overlooking quiet contributors.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Meetings and planning sessions may not balance inclusiveness with efficiency.</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Inclusive planning: Involve more members in meeting roles, committees, or event organization to build ownership and participation.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Recognition balance: Celebrate progress at all levels, not only high achievers. Highlight small wins such as first speeches or role participation.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Mentoring bridge: Pair highly active members with less engaged ones to transfer energy, confidence, and a sense of belonging.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67040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685800" y="3302897"/>
            <a:ext cx="5486400" cy="5414065"/>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How does your club define success for guest events, like Open Houses? </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(For online participants, have them type their answers into the Zoom Chat. For onsite participants, have them raise their hands, if they want to answer.)</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(Use the 5 Whys problem-solving technique to find the root cause and determine the root solution(s). Encourage participants to consider shifting focus from attendance numbers to conversion numbers and long-term engagement. Guide participants to design events that inspire guests to join, not just attend.) </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Why did no guests join after the event?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(Lead participants in identifying the 5 Why statements. A possible solution is given on the next two slides, but only use these, if needed.)</a:t>
            </a:r>
          </a:p>
          <a:p>
            <a:pPr marL="0" indent="0">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5 Whys Problem-Solving Technique: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Keep asking “Why?” until you reach a structural or behavioral cause.</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Avoid circularity, rephrase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Highlight that atmosphere alone does not convert guests.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Reinforce that VPMs must lead the conversion strategy, not just the event logistics.</a:t>
            </a:r>
          </a:p>
        </p:txBody>
      </p:sp>
      <p:sp>
        <p:nvSpPr>
          <p:cNvPr id="4" name="Slide Number Placeholder 3"/>
          <p:cNvSpPr>
            <a:spLocks noGrp="1"/>
          </p:cNvSpPr>
          <p:nvPr>
            <p:ph type="sldNum" sz="quarter" idx="5"/>
          </p:nvPr>
        </p:nvSpPr>
        <p:spPr/>
        <p:txBody>
          <a:bodyPr/>
          <a:lstStyle/>
          <a:p>
            <a:fld id="{DC9DD302-1F34-F94E-BE63-3678BC305FEB}" type="slidenum">
              <a:rPr lang="en-US" smtClean="0"/>
              <a:pPr/>
              <a:t>57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55946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58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25840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a:xfrm>
            <a:off x="543339" y="3302896"/>
            <a:ext cx="5830957" cy="9233661"/>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for section: 20 minutes for 60-minute session, 30 minutes for 75-minute session</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AFTER Case Studies: 52 minutes for 60-minute session/65 minutes of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(Only show this slide, if needed, after the participants have developed their own 5 Why Analysis, Root Cause, and Root Solutions. The following information provides additional details, as needed.)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following information provides additional details, as needed.</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Practical VPM Actions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1. Define the Call to Action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End every guest event with a confident, clear invitation to join:</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membership offers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how to apply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happens next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upcoming opportunities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Guests should leave knowing exactly what joining gives them.</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2. Follow-Up Strategy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Send a personalized message within 24 hours: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thank them for attending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reference something they enjoyed</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invite them to the next meeting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offer to answer questions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include a simple “How to Join” link or attachment</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Follow-up to convert curiosity into commitment.</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3. Value Focused Presentation</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Include a short segment during the event that highlights: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real member stories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personal growth</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mentoring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achievements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confidence building</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Guests join when they understand the value.</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Possible Root Causes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event focused on atmosphere rather than a clear message about the value of membership.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Guests enjoyed the evening but did not understand what they would gain by joining.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There was no structured follow-up or conversion plan after the event.</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The team measured success by attendance instead of new memberships or commitments.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Possible Solutions (2–3 examples)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Define the call to action: End every guest event with a brief, confident invitation to join, including the next steps and benefits.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Follow-up strategy: Send a personalized message within 24 hours, thanking guests and inviting them to the next meeting or to apply for membership.</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Value-focused presentation: Include a short segment during the event that highlights the real benefits of joining, such as personal growth stories or mentoring.</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58916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25" y="427038"/>
            <a:ext cx="5111750" cy="2876550"/>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54 of 60-minute session/67minutes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is one key lesson you have learned as VPM or during this training that could help other VPMs succeed?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(For online participants, have them type their answers into the Zoom Chat. For onsite participants, have them raise their hands, if they want to answer.)</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97003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56 of 60-minute session/70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How do you plan for your successor?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(For online participants, have them type their answers into the Zoom Chat. For onsite participants, have them raise their hands, if they want to answer.)</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Then Show </a:t>
            </a:r>
            <a:r>
              <a:rPr lang="en-GB" sz="1200" kern="1200" dirty="0">
                <a:solidFill>
                  <a:schemeClr val="tx1"/>
                </a:solidFill>
                <a:effectLst/>
                <a:latin typeface="Arial" panose="020B0604020202020204" pitchFamily="34" charset="0"/>
                <a:ea typeface="+mn-ea"/>
                <a:cs typeface="Arial" panose="020B0604020202020204" pitchFamily="34" charset="0"/>
              </a:rPr>
              <a:t>the information on the slide, expanding as needed to share examples from your own experiences.)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340449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 of 60-minute session/72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Answer</a:t>
            </a:r>
            <a:r>
              <a:rPr lang="en-GB" sz="1200" kern="1200" dirty="0">
                <a:solidFill>
                  <a:schemeClr val="tx1"/>
                </a:solidFill>
                <a:effectLst/>
                <a:latin typeface="Arial" panose="020B0604020202020204" pitchFamily="34" charset="0"/>
                <a:ea typeface="+mn-ea"/>
                <a:cs typeface="Arial" panose="020B0604020202020204" pitchFamily="34" charset="0"/>
              </a:rPr>
              <a:t> any questions from the VPMs. If you do not know the answer, ask the VPMs present if they know. Take names and contact information of VPMs, if you need to research the answer and get back to anyone.)</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47696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59.5 of 60-minute session/74.5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should be your next steps after this training?</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Then Show </a:t>
            </a:r>
            <a:r>
              <a:rPr lang="en-GB" sz="1200" kern="1200" dirty="0">
                <a:solidFill>
                  <a:schemeClr val="tx1"/>
                </a:solidFill>
                <a:effectLst/>
                <a:latin typeface="Arial" panose="020B0604020202020204" pitchFamily="34" charset="0"/>
                <a:ea typeface="+mn-ea"/>
                <a:cs typeface="Arial" panose="020B0604020202020204" pitchFamily="34" charset="0"/>
              </a:rPr>
              <a:t>the bulleted steps on the slide, expanding from your experiences as VPM, if needed.</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Remind VPMs about upcoming membership promotional campaigns.)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February and March are the Talk Up Toastmasters membership campaign months. Add five new, dual, or reinstated members with join dates between 1</a:t>
            </a:r>
            <a:r>
              <a:rPr lang="en-GB" sz="1200" kern="1200" baseline="30000" dirty="0">
                <a:solidFill>
                  <a:schemeClr val="tx1"/>
                </a:solidFill>
                <a:effectLst/>
                <a:latin typeface="Arial" panose="020B0604020202020204" pitchFamily="34" charset="0"/>
                <a:ea typeface="+mn-ea"/>
                <a:cs typeface="Arial" panose="020B0604020202020204" pitchFamily="34" charset="0"/>
              </a:rPr>
              <a:t>st</a:t>
            </a:r>
            <a:r>
              <a:rPr lang="en-GB" sz="1200" kern="1200" dirty="0">
                <a:solidFill>
                  <a:schemeClr val="tx1"/>
                </a:solidFill>
                <a:effectLst/>
                <a:latin typeface="Arial" panose="020B0604020202020204" pitchFamily="34" charset="0"/>
                <a:ea typeface="+mn-ea"/>
                <a:cs typeface="Arial" panose="020B0604020202020204" pitchFamily="34" charset="0"/>
              </a:rPr>
              <a:t> Feb and 31</a:t>
            </a:r>
            <a:r>
              <a:rPr lang="en-GB" sz="1200" kern="1200" baseline="30000" dirty="0">
                <a:solidFill>
                  <a:schemeClr val="tx1"/>
                </a:solidFill>
                <a:effectLst/>
                <a:latin typeface="Arial" panose="020B0604020202020204" pitchFamily="34" charset="0"/>
                <a:ea typeface="+mn-ea"/>
                <a:cs typeface="Arial" panose="020B0604020202020204" pitchFamily="34" charset="0"/>
              </a:rPr>
              <a:t>st</a:t>
            </a:r>
            <a:r>
              <a:rPr lang="en-GB" sz="1200" kern="1200" dirty="0">
                <a:solidFill>
                  <a:schemeClr val="tx1"/>
                </a:solidFill>
                <a:effectLst/>
                <a:latin typeface="Arial" panose="020B0604020202020204" pitchFamily="34" charset="0"/>
                <a:ea typeface="+mn-ea"/>
                <a:cs typeface="Arial" panose="020B0604020202020204" pitchFamily="34" charset="0"/>
              </a:rPr>
              <a:t> March to earn a banner ribbon for your club and a 10% Toastmasters online store discount. The purpose of this membership campaign is a mid-year membership drive to grow your club’s membership.</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May and June are Beat the Clock membership campaign months. Add five new, dual, or reinstated members with join dates between 1</a:t>
            </a:r>
            <a:r>
              <a:rPr lang="en-GB" sz="1200" kern="1200" baseline="30000" dirty="0">
                <a:solidFill>
                  <a:schemeClr val="tx1"/>
                </a:solidFill>
                <a:effectLst/>
                <a:latin typeface="Arial" panose="020B0604020202020204" pitchFamily="34" charset="0"/>
                <a:ea typeface="+mn-ea"/>
                <a:cs typeface="Arial" panose="020B0604020202020204" pitchFamily="34" charset="0"/>
              </a:rPr>
              <a:t>st</a:t>
            </a:r>
            <a:r>
              <a:rPr lang="en-GB" sz="1200" kern="1200" dirty="0">
                <a:solidFill>
                  <a:schemeClr val="tx1"/>
                </a:solidFill>
                <a:effectLst/>
                <a:latin typeface="Arial" panose="020B0604020202020204" pitchFamily="34" charset="0"/>
                <a:ea typeface="+mn-ea"/>
                <a:cs typeface="Arial" panose="020B0604020202020204" pitchFamily="34" charset="0"/>
              </a:rPr>
              <a:t> May and 30</a:t>
            </a:r>
            <a:r>
              <a:rPr lang="en-GB" sz="1200" kern="1200" baseline="30000" dirty="0">
                <a:solidFill>
                  <a:schemeClr val="tx1"/>
                </a:solidFill>
                <a:effectLst/>
                <a:latin typeface="Arial" panose="020B0604020202020204" pitchFamily="34" charset="0"/>
                <a:ea typeface="+mn-ea"/>
                <a:cs typeface="Arial" panose="020B0604020202020204" pitchFamily="34" charset="0"/>
              </a:rPr>
              <a:t>th</a:t>
            </a:r>
            <a:r>
              <a:rPr lang="en-GB" sz="1200" kern="1200" dirty="0">
                <a:solidFill>
                  <a:schemeClr val="tx1"/>
                </a:solidFill>
                <a:effectLst/>
                <a:latin typeface="Arial" panose="020B0604020202020204" pitchFamily="34" charset="0"/>
                <a:ea typeface="+mn-ea"/>
                <a:cs typeface="Arial" panose="020B0604020202020204" pitchFamily="34" charset="0"/>
              </a:rPr>
              <a:t> June to earn a banner ribbon for your club and a 10% Toastmasters online store discount.  The purpose of this membership campaign is an end-of-year final push to meet your Distinguished Club goals.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4712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60 of 60-minute session/75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Vice President Membership role is fundamental to the success of every Toastmasters club. Thank you for serving your club as Vice President Membership and for participating in this training! </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418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600655" y="1484415"/>
            <a:ext cx="9000000" cy="2025547"/>
          </a:xfrm>
          <a:prstGeom prst="rect">
            <a:avLst/>
          </a:prstGeom>
        </p:spPr>
        <p:txBody>
          <a:bodyPr lIns="108000" tIns="108000" rIns="108000" bIns="72000" anchor="b"/>
          <a:lstStyle>
            <a:lvl1pPr algn="l">
              <a:defRPr sz="4000" b="0">
                <a:solidFill>
                  <a:schemeClr val="accent4"/>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600656" y="3602038"/>
            <a:ext cx="9000000" cy="1655762"/>
          </a:xfrm>
          <a:prstGeom prst="rect">
            <a:avLst/>
          </a:prstGeom>
        </p:spPr>
        <p:txBody>
          <a:bodyPr lIns="144000" tIns="108000" rIns="108000" bIns="720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6000" y="148365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Vice President Membership breakout session for the Round 2 Mid-Year Club Officer Training (COT). It </a:t>
            </a:r>
            <a:r>
              <a:rPr lang="en-GB" sz="1800" dirty="0"/>
              <a:t>is designed as a mid-term check-in to assess progress, tackle challenges, and strategize for a successful second half of the year. It </a:t>
            </a:r>
            <a:r>
              <a:rPr lang="en-US" sz="1800" dirty="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a:t>
            </a:r>
            <a:r>
              <a:rPr lang="en-GB" sz="1800" dirty="0"/>
              <a:t>facilitator notes begin with the estimated time to present the individual slide and then the overall elapsed session time. We </a:t>
            </a:r>
            <a:r>
              <a:rPr lang="en-US" sz="1800" dirty="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a:t>
            </a:r>
            <a:r>
              <a:rPr lang="en-GB" sz="1800" dirty="0"/>
              <a:t>MUST be reviewed and practiced for training effectiveness. </a:t>
            </a:r>
            <a:r>
              <a:rPr lang="en-US" sz="1800" dirty="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a:p>
            <a:pPr marL="0" indent="0">
              <a:lnSpc>
                <a:spcPct val="100000"/>
              </a:lnSpc>
              <a:spcBef>
                <a:spcPts val="0"/>
              </a:spcBef>
              <a:buNone/>
            </a:pPr>
            <a:endParaRPr lang="en-US" sz="1600" dirty="0"/>
          </a:p>
        </p:txBody>
      </p:sp>
      <p:sp>
        <p:nvSpPr>
          <p:cNvPr id="9" name="Title 1">
            <a:extLst>
              <a:ext uri="{FF2B5EF4-FFF2-40B4-BE49-F238E27FC236}">
                <a16:creationId xmlns:a16="http://schemas.microsoft.com/office/drawing/2014/main" id="{28A9FAF9-395E-6C4B-E05D-92ADB4786968}"/>
              </a:ext>
            </a:extLst>
          </p:cNvPr>
          <p:cNvSpPr>
            <a:spLocks noGrp="1"/>
          </p:cNvSpPr>
          <p:nvPr>
            <p:ph type="title"/>
          </p:nvPr>
        </p:nvSpPr>
        <p:spPr>
          <a:xfrm>
            <a:off x="277934" y="295773"/>
            <a:ext cx="11914066" cy="649224"/>
          </a:xfrm>
        </p:spPr>
        <p:txBody>
          <a:bodyPr>
            <a:normAutofit/>
          </a:bodyPr>
          <a:lstStyle/>
          <a:p>
            <a:r>
              <a:rPr lang="en-GB" dirty="0"/>
              <a:t>Facilitator Instructions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Interaction: </a:t>
            </a:r>
            <a:r>
              <a:rPr lang="en-US" sz="1800" dirty="0"/>
              <a:t>Audience engagement is crucial for a successful training. Use the following methods based on meeting format.</a:t>
            </a:r>
          </a:p>
          <a:p>
            <a:pPr>
              <a:lnSpc>
                <a:spcPct val="100000"/>
              </a:lnSpc>
              <a:spcBef>
                <a:spcPts val="0"/>
              </a:spcBef>
              <a:spcAft>
                <a:spcPts val="600"/>
              </a:spcAft>
            </a:pPr>
            <a:r>
              <a:rPr lang="en-US" sz="1800" b="1" dirty="0"/>
              <a:t>Online:</a:t>
            </a:r>
            <a:r>
              <a:rPr lang="en-US" sz="18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dirty="0"/>
              <a:t>Onsite:</a:t>
            </a:r>
            <a:r>
              <a:rPr lang="en-US" sz="1800" dirty="0"/>
              <a:t> Ask a few participants to verbalize their responses succinctly in one sentence or less.</a:t>
            </a:r>
          </a:p>
          <a:p>
            <a:pPr>
              <a:lnSpc>
                <a:spcPct val="100000"/>
              </a:lnSpc>
              <a:spcBef>
                <a:spcPts val="0"/>
              </a:spcBef>
              <a:spcAft>
                <a:spcPts val="600"/>
              </a:spcAft>
            </a:pPr>
            <a:r>
              <a:rPr lang="en-US" sz="1800" b="1" dirty="0"/>
              <a:t>Hybrid:</a:t>
            </a:r>
            <a:r>
              <a:rPr lang="en-US" sz="1800" dirty="0"/>
              <a:t> Use both methods stated above to engage your in-person and online audiences.</a:t>
            </a:r>
          </a:p>
          <a:p>
            <a:pPr marL="0" indent="0">
              <a:lnSpc>
                <a:spcPct val="100000"/>
              </a:lnSpc>
              <a:spcBef>
                <a:spcPts val="0"/>
              </a:spcBef>
              <a:spcAft>
                <a:spcPts val="600"/>
              </a:spcAft>
              <a:buNone/>
            </a:pPr>
            <a:r>
              <a:rPr lang="en-US" sz="1800" b="1" dirty="0"/>
              <a:t>Technical Support (Zoom/Chat Masters): </a:t>
            </a:r>
            <a:r>
              <a:rPr lang="en-US" sz="18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dirty="0"/>
              <a:t>Customizing the session</a:t>
            </a:r>
            <a:r>
              <a:rPr lang="en-US" sz="1800" dirty="0"/>
              <a:t>: This session includes several quiz questions and case studies. Choose the quiz questions and case studies most relevant to your participants and “</a:t>
            </a:r>
            <a:r>
              <a:rPr lang="en-US" sz="1800" b="1" dirty="0"/>
              <a:t>hide</a:t>
            </a:r>
            <a:r>
              <a:rPr lang="en-US" sz="1800" dirty="0"/>
              <a:t>” the slides with questions and case studies you will </a:t>
            </a:r>
            <a:r>
              <a:rPr lang="en-US" sz="1800" b="1" dirty="0"/>
              <a:t>not</a:t>
            </a:r>
            <a:r>
              <a:rPr lang="en-US" sz="1800" dirty="0"/>
              <a:t> use. This session is planned for 75 minutes but you may adapt it to 60 minutes by “</a:t>
            </a:r>
            <a:r>
              <a:rPr lang="en-US" sz="1800" b="1" dirty="0"/>
              <a:t>hiding</a:t>
            </a:r>
            <a:r>
              <a:rPr lang="en-US" sz="1800" dirty="0"/>
              <a:t>” more questions and using only one case study.</a:t>
            </a:r>
            <a:endParaRPr lang="en-GB" sz="1800" dirty="0"/>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BF1147AB-D74A-450C-651D-4A43672E86BD}"/>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F1BA-1414-9C4C-0B9D-9C80414CC36E}"/>
              </a:ext>
            </a:extLst>
          </p:cNvPr>
          <p:cNvSpPr>
            <a:spLocks noGrp="1"/>
          </p:cNvSpPr>
          <p:nvPr>
            <p:ph type="ctrTitle"/>
          </p:nvPr>
        </p:nvSpPr>
        <p:spPr>
          <a:xfrm>
            <a:off x="793138" y="1425040"/>
            <a:ext cx="10584000" cy="2025547"/>
          </a:xfrm>
        </p:spPr>
        <p:txBody>
          <a:bodyPr/>
          <a:lstStyle/>
          <a:p>
            <a:pPr algn="ctr"/>
            <a:r>
              <a:rPr lang="en-US" b="1" dirty="0"/>
              <a:t>Vice President Membership (VPM) Training</a:t>
            </a:r>
          </a:p>
        </p:txBody>
      </p:sp>
      <p:sp>
        <p:nvSpPr>
          <p:cNvPr id="3" name="Subtitle 2">
            <a:extLst>
              <a:ext uri="{FF2B5EF4-FFF2-40B4-BE49-F238E27FC236}">
                <a16:creationId xmlns:a16="http://schemas.microsoft.com/office/drawing/2014/main" id="{5B6E00B0-1AB5-CAD0-5E20-E1E5ABF510D5}"/>
              </a:ext>
            </a:extLst>
          </p:cNvPr>
          <p:cNvSpPr>
            <a:spLocks noGrp="1"/>
          </p:cNvSpPr>
          <p:nvPr>
            <p:ph type="subTitle" idx="1"/>
          </p:nvPr>
        </p:nvSpPr>
        <p:spPr/>
        <p:txBody>
          <a:bodyPr/>
          <a:lstStyle/>
          <a:p>
            <a:pPr algn="ctr"/>
            <a:r>
              <a:rPr lang="en-US" b="1" dirty="0"/>
              <a:t>Round 2: Mid-Year Training</a:t>
            </a:r>
          </a:p>
        </p:txBody>
      </p:sp>
    </p:spTree>
    <p:extLst>
      <p:ext uri="{BB962C8B-B14F-4D97-AF65-F5344CB8AC3E}">
        <p14:creationId xmlns:p14="http://schemas.microsoft.com/office/powerpoint/2010/main" val="369772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E392A82-4879-066C-BE82-E7B23265A90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26254B86-657C-D148-0BFF-660958CEF9C7}"/>
              </a:ext>
            </a:extLst>
          </p:cNvPr>
          <p:cNvSpPr txBox="1"/>
          <p:nvPr/>
        </p:nvSpPr>
        <p:spPr>
          <a:xfrm>
            <a:off x="7621073" y="1806960"/>
            <a:ext cx="3760130" cy="3337800"/>
          </a:xfrm>
          <a:prstGeom prst="rect">
            <a:avLst/>
          </a:prstGeom>
          <a:solidFill>
            <a:schemeClr val="tx1">
              <a:alpha val="30000"/>
            </a:schemeClr>
          </a:solidFill>
        </p:spPr>
        <p:txBody>
          <a:bodyPr wrap="square" lIns="144000" tIns="144000" rIns="144000" bIns="144000">
            <a:spAutoFit/>
          </a:bodyPr>
          <a:lstStyle/>
          <a:p>
            <a:pPr marL="0" marR="0">
              <a:spcBef>
                <a:spcPts val="600"/>
              </a:spcBef>
              <a:buNone/>
            </a:pPr>
            <a:r>
              <a:rPr lang="en-GB" sz="2400" dirty="0">
                <a:solidFill>
                  <a:schemeClr val="bg1"/>
                </a:solidFill>
                <a:effectLst/>
                <a:latin typeface="+mn-lt"/>
              </a:rPr>
              <a:t>Refresher</a:t>
            </a:r>
          </a:p>
          <a:p>
            <a:pPr marL="0" marR="0">
              <a:spcBef>
                <a:spcPts val="600"/>
              </a:spcBef>
              <a:buNone/>
            </a:pPr>
            <a:r>
              <a:rPr lang="en-GB" sz="2400" dirty="0">
                <a:solidFill>
                  <a:schemeClr val="bg1"/>
                </a:solidFill>
                <a:effectLst/>
                <a:latin typeface="+mn-lt"/>
              </a:rPr>
              <a:t>Where Are We Now?</a:t>
            </a:r>
          </a:p>
          <a:p>
            <a:pPr marL="0" marR="0">
              <a:spcBef>
                <a:spcPts val="600"/>
              </a:spcBef>
              <a:buNone/>
            </a:pPr>
            <a:r>
              <a:rPr lang="en-GB" sz="2400" dirty="0">
                <a:solidFill>
                  <a:schemeClr val="bg1"/>
                </a:solidFill>
                <a:effectLst/>
                <a:latin typeface="+mn-lt"/>
              </a:rPr>
              <a:t>Where Are We Going?</a:t>
            </a:r>
          </a:p>
          <a:p>
            <a:pPr marL="0" marR="0">
              <a:spcBef>
                <a:spcPts val="600"/>
              </a:spcBef>
              <a:buNone/>
            </a:pPr>
            <a:r>
              <a:rPr lang="en-GB" sz="2400" dirty="0">
                <a:solidFill>
                  <a:schemeClr val="bg1"/>
                </a:solidFill>
                <a:effectLst/>
                <a:latin typeface="+mn-lt"/>
              </a:rPr>
              <a:t>Case Studies</a:t>
            </a:r>
          </a:p>
          <a:p>
            <a:pPr marL="0" marR="0">
              <a:spcBef>
                <a:spcPts val="600"/>
              </a:spcBef>
              <a:buNone/>
            </a:pPr>
            <a:r>
              <a:rPr lang="en-GB" sz="2400" dirty="0">
                <a:solidFill>
                  <a:schemeClr val="bg1"/>
                </a:solidFill>
                <a:effectLst/>
                <a:latin typeface="+mn-lt"/>
              </a:rPr>
              <a:t>Succession Planning</a:t>
            </a:r>
          </a:p>
          <a:p>
            <a:pPr marL="0" marR="0">
              <a:spcBef>
                <a:spcPts val="600"/>
              </a:spcBef>
              <a:buNone/>
            </a:pPr>
            <a:r>
              <a:rPr lang="en-GB" sz="2400" dirty="0">
                <a:solidFill>
                  <a:schemeClr val="bg1"/>
                </a:solidFill>
                <a:effectLst/>
                <a:latin typeface="+mn-lt"/>
              </a:rPr>
              <a:t>Q&amp;A</a:t>
            </a:r>
          </a:p>
          <a:p>
            <a:pPr marL="0" marR="0">
              <a:spcBef>
                <a:spcPts val="600"/>
              </a:spcBef>
              <a:buNone/>
            </a:pPr>
            <a:r>
              <a:rPr lang="en-GB" sz="2400" dirty="0">
                <a:solidFill>
                  <a:schemeClr val="bg1"/>
                </a:solidFill>
                <a:effectLst/>
                <a:latin typeface="+mn-lt"/>
              </a:rPr>
              <a:t>Next Steps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207811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08D4577-AABD-E45D-6ACE-A64A531BB39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B0251DE-3A4A-E03E-9E12-25EF0BE48350}"/>
              </a:ext>
            </a:extLst>
          </p:cNvPr>
          <p:cNvSpPr>
            <a:spLocks noGrp="1"/>
          </p:cNvSpPr>
          <p:nvPr>
            <p:ph type="title"/>
          </p:nvPr>
        </p:nvSpPr>
        <p:spPr>
          <a:xfrm>
            <a:off x="4643391" y="2697184"/>
            <a:ext cx="5221825" cy="1463632"/>
          </a:xfrm>
        </p:spPr>
        <p:txBody>
          <a:bodyPr/>
          <a:lstStyle/>
          <a:p>
            <a:pPr>
              <a:lnSpc>
                <a:spcPct val="100000"/>
              </a:lnSpc>
            </a:pPr>
            <a:r>
              <a:rPr lang="en-US" sz="3600" dirty="0">
                <a:solidFill>
                  <a:schemeClr val="accent1"/>
                </a:solidFill>
              </a:rPr>
              <a:t>Vice President Membership Refresher</a:t>
            </a:r>
          </a:p>
        </p:txBody>
      </p:sp>
    </p:spTree>
    <p:extLst>
      <p:ext uri="{BB962C8B-B14F-4D97-AF65-F5344CB8AC3E}">
        <p14:creationId xmlns:p14="http://schemas.microsoft.com/office/powerpoint/2010/main" val="3390776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EF26-EA42-5665-FC83-D6618107CDDB}"/>
              </a:ext>
            </a:extLst>
          </p:cNvPr>
          <p:cNvSpPr>
            <a:spLocks noGrp="1"/>
          </p:cNvSpPr>
          <p:nvPr>
            <p:ph type="title"/>
          </p:nvPr>
        </p:nvSpPr>
        <p:spPr/>
        <p:txBody>
          <a:bodyPr/>
          <a:lstStyle/>
          <a:p>
            <a:r>
              <a:rPr lang="en-US" sz="3600" dirty="0"/>
              <a:t>Club Success Cycle</a:t>
            </a:r>
          </a:p>
        </p:txBody>
      </p:sp>
      <p:sp>
        <p:nvSpPr>
          <p:cNvPr id="3" name="Content Placeholder 2">
            <a:extLst>
              <a:ext uri="{FF2B5EF4-FFF2-40B4-BE49-F238E27FC236}">
                <a16:creationId xmlns:a16="http://schemas.microsoft.com/office/drawing/2014/main" id="{5085EE84-6752-70DC-AB94-91D6922AFD50}"/>
              </a:ext>
            </a:extLst>
          </p:cNvPr>
          <p:cNvSpPr>
            <a:spLocks noGrp="1"/>
          </p:cNvSpPr>
          <p:nvPr>
            <p:ph idx="1"/>
          </p:nvPr>
        </p:nvSpPr>
        <p:spPr/>
        <p:txBody>
          <a:bodyPr/>
          <a:lstStyle/>
          <a:p>
            <a:pPr>
              <a:lnSpc>
                <a:spcPct val="100000"/>
              </a:lnSpc>
              <a:spcAft>
                <a:spcPts val="600"/>
              </a:spcAft>
              <a:buClr>
                <a:srgbClr val="0073C8"/>
              </a:buClr>
            </a:pPr>
            <a:r>
              <a:rPr lang="en-US" b="1" dirty="0">
                <a:solidFill>
                  <a:srgbClr val="0073C8"/>
                </a:solidFill>
              </a:rPr>
              <a:t>Vice President Public Relations</a:t>
            </a:r>
          </a:p>
          <a:p>
            <a:pPr>
              <a:lnSpc>
                <a:spcPct val="100000"/>
              </a:lnSpc>
              <a:spcAft>
                <a:spcPts val="600"/>
              </a:spcAft>
            </a:pPr>
            <a:r>
              <a:rPr lang="en-US" b="1" dirty="0"/>
              <a:t>Sergeant at Arms</a:t>
            </a:r>
          </a:p>
          <a:p>
            <a:pPr>
              <a:lnSpc>
                <a:spcPct val="100000"/>
              </a:lnSpc>
              <a:spcAft>
                <a:spcPts val="600"/>
              </a:spcAft>
              <a:buClr>
                <a:srgbClr val="02B752"/>
              </a:buClr>
            </a:pPr>
            <a:r>
              <a:rPr lang="en-US" b="1" dirty="0">
                <a:solidFill>
                  <a:srgbClr val="02B752"/>
                </a:solidFill>
              </a:rPr>
              <a:t>Vice President Membership</a:t>
            </a:r>
          </a:p>
          <a:p>
            <a:pPr>
              <a:lnSpc>
                <a:spcPct val="100000"/>
              </a:lnSpc>
              <a:spcAft>
                <a:spcPts val="600"/>
              </a:spcAft>
              <a:buClr>
                <a:srgbClr val="FFC700"/>
              </a:buClr>
            </a:pPr>
            <a:r>
              <a:rPr lang="en-US" b="1" dirty="0">
                <a:solidFill>
                  <a:srgbClr val="FFC700"/>
                </a:solidFill>
              </a:rPr>
              <a:t>Vice President Education</a:t>
            </a:r>
          </a:p>
          <a:p>
            <a:pPr lvl="0">
              <a:lnSpc>
                <a:spcPct val="100000"/>
              </a:lnSpc>
              <a:spcAft>
                <a:spcPts val="600"/>
              </a:spcAft>
              <a:buClr>
                <a:srgbClr val="C70100"/>
              </a:buClr>
              <a:defRPr/>
            </a:pPr>
            <a:r>
              <a:rPr lang="en-GB" b="1" dirty="0">
                <a:solidFill>
                  <a:srgbClr val="C70100"/>
                </a:solidFill>
              </a:rPr>
              <a:t>President</a:t>
            </a:r>
            <a:endParaRPr lang="en-GB" dirty="0">
              <a:solidFill>
                <a:srgbClr val="C70100"/>
              </a:solidFill>
            </a:endParaRPr>
          </a:p>
          <a:p>
            <a:pPr lvl="0">
              <a:lnSpc>
                <a:spcPct val="100000"/>
              </a:lnSpc>
              <a:spcAft>
                <a:spcPts val="600"/>
              </a:spcAft>
              <a:buClr>
                <a:srgbClr val="772432"/>
              </a:buClr>
              <a:defRPr/>
            </a:pPr>
            <a:r>
              <a:rPr lang="en-GB" b="1" dirty="0">
                <a:solidFill>
                  <a:srgbClr val="000000"/>
                </a:solidFill>
              </a:rPr>
              <a:t>Secretary</a:t>
            </a:r>
            <a:endParaRPr lang="en-GB" dirty="0">
              <a:solidFill>
                <a:srgbClr val="000000"/>
              </a:solidFill>
            </a:endParaRPr>
          </a:p>
          <a:p>
            <a:pPr lvl="0">
              <a:lnSpc>
                <a:spcPct val="100000"/>
              </a:lnSpc>
              <a:spcAft>
                <a:spcPts val="600"/>
              </a:spcAft>
              <a:buClr>
                <a:srgbClr val="772432"/>
              </a:buClr>
              <a:defRPr/>
            </a:pPr>
            <a:r>
              <a:rPr lang="en-GB" b="1" dirty="0">
                <a:solidFill>
                  <a:srgbClr val="000000"/>
                </a:solidFill>
              </a:rPr>
              <a:t>Treasurer</a:t>
            </a:r>
            <a:endParaRPr lang="en-GB" dirty="0">
              <a:solidFill>
                <a:srgbClr val="000000"/>
              </a:solidFill>
            </a:endParaRPr>
          </a:p>
          <a:p>
            <a:pPr lvl="0">
              <a:lnSpc>
                <a:spcPct val="100000"/>
              </a:lnSpc>
              <a:spcAft>
                <a:spcPts val="600"/>
              </a:spcAft>
              <a:buClr>
                <a:srgbClr val="FF6AFF"/>
              </a:buClr>
              <a:defRPr/>
            </a:pPr>
            <a:r>
              <a:rPr lang="en-GB" b="1" dirty="0">
                <a:solidFill>
                  <a:srgbClr val="FF6AFF"/>
                </a:solidFill>
              </a:rPr>
              <a:t>Advocate - All Members</a:t>
            </a:r>
            <a:endParaRPr lang="en-US" dirty="0"/>
          </a:p>
        </p:txBody>
      </p:sp>
      <p:grpSp>
        <p:nvGrpSpPr>
          <p:cNvPr id="4" name="Group 3">
            <a:extLst>
              <a:ext uri="{FF2B5EF4-FFF2-40B4-BE49-F238E27FC236}">
                <a16:creationId xmlns:a16="http://schemas.microsoft.com/office/drawing/2014/main" id="{3E89B318-E7BE-E388-16D0-427B5369BC3D}"/>
              </a:ext>
            </a:extLst>
          </p:cNvPr>
          <p:cNvGrpSpPr>
            <a:grpSpLocks noGrp="1" noUngrp="1" noRot="1" noMove="1" noResize="1"/>
          </p:cNvGrpSpPr>
          <p:nvPr/>
        </p:nvGrpSpPr>
        <p:grpSpPr>
          <a:xfrm>
            <a:off x="5393337" y="340822"/>
            <a:ext cx="6450663" cy="5935694"/>
            <a:chOff x="5276796" y="191152"/>
            <a:chExt cx="6450663" cy="6371075"/>
          </a:xfrm>
        </p:grpSpPr>
        <p:sp>
          <p:nvSpPr>
            <p:cNvPr id="5" name="Freeform: Shape 5">
              <a:extLst>
                <a:ext uri="{FF2B5EF4-FFF2-40B4-BE49-F238E27FC236}">
                  <a16:creationId xmlns:a16="http://schemas.microsoft.com/office/drawing/2014/main" id="{460FCA83-11D5-4545-9821-2DF39D5B8983}"/>
                </a:ext>
              </a:extLst>
            </p:cNvPr>
            <p:cNvSpPr>
              <a:spLocks noGrp="1" noRot="1" noMove="1" noResize="1" noEditPoints="1" noAdjustHandles="1" noChangeArrowheads="1" noChangeShapeType="1"/>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EB826A75-7820-36F4-B4D5-C0146E9E51FE}"/>
                </a:ext>
              </a:extLst>
            </p:cNvPr>
            <p:cNvSpPr>
              <a:spLocks noGrp="1" noRot="1" noMove="1" noResize="1" noEditPoints="1" noAdjustHandles="1" noChangeArrowheads="1" noChangeShapeType="1"/>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96093E45-FA20-3172-EB07-1FA1D992737C}"/>
                </a:ext>
              </a:extLst>
            </p:cNvPr>
            <p:cNvSpPr>
              <a:spLocks noGrp="1" noRot="1" noMove="1" noResize="1" noEditPoints="1" noAdjustHandles="1" noChangeArrowheads="1" noChangeShapeType="1"/>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8829349E-353A-4CD4-5B59-D8D5407BEAC5}"/>
                </a:ext>
              </a:extLst>
            </p:cNvPr>
            <p:cNvSpPr>
              <a:spLocks noGrp="1" noRot="1" noMove="1" noResize="1" noEditPoints="1" noAdjustHandles="1" noChangeArrowheads="1" noChangeShapeType="1"/>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67279913-ADD5-31CF-3830-A75A61A7487E}"/>
                </a:ext>
              </a:extLst>
            </p:cNvPr>
            <p:cNvSpPr>
              <a:spLocks noGrp="1" noRot="1" noMove="1" noResize="1" noEditPoints="1" noAdjustHandles="1" noChangeArrowheads="1" noChangeShapeType="1"/>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endParaRPr kumimoji="0" lang="en-US" sz="12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Freeform: Shape 10">
              <a:extLst>
                <a:ext uri="{FF2B5EF4-FFF2-40B4-BE49-F238E27FC236}">
                  <a16:creationId xmlns:a16="http://schemas.microsoft.com/office/drawing/2014/main" id="{3718EB05-1303-5B54-50ED-50DE1ECDD394}"/>
                </a:ext>
              </a:extLst>
            </p:cNvPr>
            <p:cNvSpPr>
              <a:spLocks noGrp="1" noRot="1" noMove="1" noResize="1" noEditPoints="1" noAdjustHandles="1" noChangeArrowheads="1" noChangeShapeType="1"/>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72E1950D-0E23-7F68-2FC3-177C9DEBA8C7}"/>
                </a:ext>
              </a:extLst>
            </p:cNvPr>
            <p:cNvSpPr>
              <a:spLocks noGrp="1" noRot="1" noMove="1" noResize="1" noEditPoints="1" noAdjustHandles="1" noChangeArrowheads="1" noChangeShapeType="1"/>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56A1639D-74FC-EDA4-707C-E0E32EEF353A}"/>
                </a:ext>
              </a:extLst>
            </p:cNvPr>
            <p:cNvSpPr>
              <a:spLocks noGrp="1" noRot="1" noMove="1" noResize="1" noEditPoints="1" noAdjustHandles="1" noChangeArrowheads="1" noChangeShapeType="1"/>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23DA8E20-1540-1122-D807-925797793F01}"/>
                </a:ext>
              </a:extLst>
            </p:cNvPr>
            <p:cNvSpPr>
              <a:spLocks noGrp="1" noRot="1" noMove="1" noResize="1" noEditPoints="1" noAdjustHandles="1" noChangeArrowheads="1" noChangeShapeType="1"/>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60273C0C-E57E-BF66-EDE0-919E448A9E73}"/>
                </a:ext>
              </a:extLst>
            </p:cNvPr>
            <p:cNvSpPr>
              <a:spLocks noGrp="1" noRot="1" noMove="1" noResize="1" noEditPoints="1" noAdjustHandles="1" noChangeArrowheads="1" noChangeShapeType="1"/>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A76B7361-326F-F107-25A2-493EFE1F4118}"/>
                </a:ext>
              </a:extLst>
            </p:cNvPr>
            <p:cNvSpPr>
              <a:spLocks noGrp="1" noRot="1" noMove="1" noResize="1" noEditPoints="1" noAdjustHandles="1" noChangeArrowheads="1" noChangeShapeType="1"/>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72066B79-AA20-103F-E2BF-B43373E2F254}"/>
                </a:ext>
              </a:extLst>
            </p:cNvPr>
            <p:cNvSpPr>
              <a:spLocks noGrp="1" noRot="1" noMove="1" noResize="1" noEditPoints="1" noAdjustHandles="1" noChangeArrowheads="1" noChangeShapeType="1"/>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573D6B0E-A516-DAA2-ACED-E1EA315A299A}"/>
                </a:ext>
              </a:extLst>
            </p:cNvPr>
            <p:cNvSpPr>
              <a:spLocks noGrp="1" noRot="1" noMove="1" noResize="1" noEditPoints="1" noAdjustHandles="1" noChangeArrowheads="1" noChangeShapeType="1"/>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E42AF105-0629-1846-BB82-8BF8576F45A0}"/>
                </a:ext>
              </a:extLst>
            </p:cNvPr>
            <p:cNvSpPr>
              <a:spLocks noGrp="1" noRot="1" noMove="1" noResize="1" noEditPoints="1" noAdjustHandles="1" noChangeArrowheads="1" noChangeShapeType="1"/>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BE340447-3C83-1252-860E-4F89C3945ADA}"/>
                </a:ext>
              </a:extLst>
            </p:cNvPr>
            <p:cNvSpPr>
              <a:spLocks noGrp="1" noRot="1" noMove="1" noResize="1" noEditPoints="1" noAdjustHandles="1" noChangeArrowheads="1" noChangeShapeType="1"/>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434E2351-7728-4C68-506A-37870448997B}"/>
                </a:ext>
              </a:extLst>
            </p:cNvPr>
            <p:cNvSpPr>
              <a:spLocks noGrp="1" noRot="1" noMove="1" noResize="1" noEditPoints="1" noAdjustHandles="1" noChangeArrowheads="1" noChangeShapeType="1"/>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ECCDA91D-CA0F-05B1-8420-A17F835C92B2}"/>
                </a:ext>
              </a:extLst>
            </p:cNvPr>
            <p:cNvSpPr>
              <a:spLocks noGrp="1" noRot="1" noMove="1" noResize="1" noEditPoints="1" noAdjustHandles="1" noChangeArrowheads="1" noChangeShapeType="1"/>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1BC87E2E-C418-B304-3AA8-4FA10B559BE4}"/>
                </a:ext>
              </a:extLst>
            </p:cNvPr>
            <p:cNvSpPr>
              <a:spLocks noGrp="1" noRot="1" noMove="1" noResize="1" noEditPoints="1" noAdjustHandles="1" noChangeArrowheads="1" noChangeShapeType="1"/>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24533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DBC659A-B172-1364-84C5-2FC89E8838B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19E7C1E-A7AA-C279-81E3-5452E5B006FD}"/>
              </a:ext>
            </a:extLst>
          </p:cNvPr>
          <p:cNvSpPr>
            <a:spLocks noGrp="1"/>
          </p:cNvSpPr>
          <p:nvPr>
            <p:ph type="title"/>
          </p:nvPr>
        </p:nvSpPr>
        <p:spPr/>
        <p:txBody>
          <a:bodyPr/>
          <a:lstStyle/>
          <a:p>
            <a:r>
              <a:rPr lang="en-US" sz="3600" dirty="0"/>
              <a:t>Transferable Skills</a:t>
            </a:r>
          </a:p>
        </p:txBody>
      </p:sp>
      <p:sp>
        <p:nvSpPr>
          <p:cNvPr id="7" name="TextBox 6">
            <a:extLst>
              <a:ext uri="{FF2B5EF4-FFF2-40B4-BE49-F238E27FC236}">
                <a16:creationId xmlns:a16="http://schemas.microsoft.com/office/drawing/2014/main" id="{06E6BC49-F7D3-3CD0-6A56-0932BEAD9CAE}"/>
              </a:ext>
            </a:extLst>
          </p:cNvPr>
          <p:cNvSpPr txBox="1"/>
          <p:nvPr/>
        </p:nvSpPr>
        <p:spPr>
          <a:xfrm>
            <a:off x="8428150" y="1467738"/>
            <a:ext cx="3356020" cy="3281819"/>
          </a:xfrm>
          <a:prstGeom prst="rect">
            <a:avLst/>
          </a:prstGeom>
          <a:solidFill>
            <a:schemeClr val="tx1">
              <a:alpha val="50000"/>
            </a:schemeClr>
          </a:solidFill>
        </p:spPr>
        <p:txBody>
          <a:bodyPr wrap="square" lIns="144000" tIns="144000" rIns="144000" bIns="144000">
            <a:spAutoFit/>
          </a:bodyPr>
          <a:lstStyle/>
          <a:p>
            <a:pPr marL="342900" marR="0" indent="-342900">
              <a:buFont typeface="Wingdings" pitchFamily="2" charset="2"/>
              <a:buChar char="§"/>
            </a:pPr>
            <a:r>
              <a:rPr lang="en-GB" sz="2400" dirty="0">
                <a:solidFill>
                  <a:schemeClr val="bg1"/>
                </a:solidFill>
                <a:effectLst/>
                <a:latin typeface="+mn-lt"/>
              </a:rPr>
              <a:t>Communication</a:t>
            </a:r>
          </a:p>
          <a:p>
            <a:pPr marL="342900" marR="0" indent="-342900">
              <a:buFont typeface="Wingdings" pitchFamily="2" charset="2"/>
              <a:buChar char="§"/>
            </a:pPr>
            <a:r>
              <a:rPr lang="en-GB" sz="2400" dirty="0">
                <a:solidFill>
                  <a:schemeClr val="bg1"/>
                </a:solidFill>
                <a:effectLst/>
                <a:latin typeface="+mn-lt"/>
              </a:rPr>
              <a:t>Marketing</a:t>
            </a:r>
          </a:p>
          <a:p>
            <a:pPr marL="342900" marR="0" indent="-342900">
              <a:buFont typeface="Wingdings" pitchFamily="2" charset="2"/>
              <a:buChar char="§"/>
            </a:pPr>
            <a:r>
              <a:rPr lang="en-GB" sz="2400" dirty="0">
                <a:solidFill>
                  <a:schemeClr val="bg1"/>
                </a:solidFill>
                <a:effectLst/>
                <a:latin typeface="+mn-lt"/>
              </a:rPr>
              <a:t>Networking and relationship-building</a:t>
            </a:r>
          </a:p>
          <a:p>
            <a:pPr marL="342900" marR="0" indent="-342900">
              <a:buFont typeface="Wingdings" pitchFamily="2" charset="2"/>
              <a:buChar char="§"/>
            </a:pPr>
            <a:r>
              <a:rPr lang="en-GB" sz="2400" dirty="0">
                <a:solidFill>
                  <a:schemeClr val="bg1"/>
                </a:solidFill>
                <a:effectLst/>
                <a:latin typeface="+mn-lt"/>
              </a:rPr>
              <a:t>Strategic planning</a:t>
            </a:r>
          </a:p>
          <a:p>
            <a:pPr marL="342900" marR="0" indent="-342900">
              <a:buFont typeface="Wingdings" pitchFamily="2" charset="2"/>
              <a:buChar char="§"/>
            </a:pPr>
            <a:r>
              <a:rPr lang="en-GB" sz="2400" dirty="0">
                <a:solidFill>
                  <a:schemeClr val="bg1"/>
                </a:solidFill>
                <a:effectLst/>
                <a:latin typeface="+mn-lt"/>
              </a:rPr>
              <a:t>Collaboration</a:t>
            </a:r>
          </a:p>
          <a:p>
            <a:pPr marL="342900" marR="0" indent="-342900">
              <a:buFont typeface="Wingdings" pitchFamily="2" charset="2"/>
              <a:buChar char="§"/>
            </a:pPr>
            <a:r>
              <a:rPr lang="en-GB" sz="2400" dirty="0">
                <a:solidFill>
                  <a:schemeClr val="bg1"/>
                </a:solidFill>
                <a:effectLst/>
                <a:latin typeface="+mn-lt"/>
              </a:rPr>
              <a:t>Professional development</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51595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47A09D3-DC15-9B07-9AE8-EE47383647E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117803E-9BAC-1A7A-7A7C-1C4D6DCA7D8C}"/>
              </a:ext>
            </a:extLst>
          </p:cNvPr>
          <p:cNvSpPr>
            <a:spLocks noGrp="1"/>
          </p:cNvSpPr>
          <p:nvPr>
            <p:ph type="title"/>
          </p:nvPr>
        </p:nvSpPr>
        <p:spPr>
          <a:xfrm>
            <a:off x="1147484" y="879313"/>
            <a:ext cx="8068234" cy="1272216"/>
          </a:xfrm>
        </p:spPr>
        <p:txBody>
          <a:bodyPr/>
          <a:lstStyle/>
          <a:p>
            <a:r>
              <a:rPr lang="en-US" sz="3600" dirty="0"/>
              <a:t>Vice President Membership </a:t>
            </a:r>
            <a:br>
              <a:rPr lang="en-US" sz="3600" dirty="0"/>
            </a:br>
            <a:r>
              <a:rPr lang="en-US" sz="3600" dirty="0"/>
              <a:t>Refresher Quiz</a:t>
            </a:r>
          </a:p>
        </p:txBody>
      </p:sp>
    </p:spTree>
    <p:extLst>
      <p:ext uri="{BB962C8B-B14F-4D97-AF65-F5344CB8AC3E}">
        <p14:creationId xmlns:p14="http://schemas.microsoft.com/office/powerpoint/2010/main" val="568368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DBBC992-48FE-B56F-B10F-DB3924B2A2D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7AD7703-3DB2-5006-C731-986534B05636}"/>
              </a:ext>
            </a:extLst>
          </p:cNvPr>
          <p:cNvSpPr>
            <a:spLocks noGrp="1"/>
          </p:cNvSpPr>
          <p:nvPr>
            <p:ph type="title"/>
          </p:nvPr>
        </p:nvSpPr>
        <p:spPr>
          <a:xfrm>
            <a:off x="432000" y="432000"/>
            <a:ext cx="6161983" cy="1551346"/>
          </a:xfrm>
        </p:spPr>
        <p:txBody>
          <a:bodyPr/>
          <a:lstStyle/>
          <a:p>
            <a:pPr>
              <a:lnSpc>
                <a:spcPct val="100000"/>
              </a:lnSpc>
            </a:pPr>
            <a:r>
              <a:rPr lang="en-GB" sz="3600" dirty="0">
                <a:solidFill>
                  <a:schemeClr val="bg1"/>
                </a:solidFill>
              </a:rPr>
              <a:t>What is the role of the VPM in the membership application process?</a:t>
            </a:r>
            <a:endParaRPr lang="en-US" sz="3600" dirty="0">
              <a:solidFill>
                <a:schemeClr val="bg1"/>
              </a:solidFill>
            </a:endParaRPr>
          </a:p>
        </p:txBody>
      </p:sp>
      <p:sp>
        <p:nvSpPr>
          <p:cNvPr id="7" name="TextBox 6">
            <a:extLst>
              <a:ext uri="{FF2B5EF4-FFF2-40B4-BE49-F238E27FC236}">
                <a16:creationId xmlns:a16="http://schemas.microsoft.com/office/drawing/2014/main" id="{31C838ED-8F00-B078-FB56-4B21CE8E3C18}"/>
              </a:ext>
            </a:extLst>
          </p:cNvPr>
          <p:cNvSpPr txBox="1"/>
          <p:nvPr/>
        </p:nvSpPr>
        <p:spPr>
          <a:xfrm>
            <a:off x="463917" y="2586462"/>
            <a:ext cx="7070224" cy="2923877"/>
          </a:xfrm>
          <a:prstGeom prst="rect">
            <a:avLst/>
          </a:prstGeom>
          <a:solidFill>
            <a:srgbClr val="778183">
              <a:alpha val="80000"/>
            </a:srgbClr>
          </a:solidFill>
        </p:spPr>
        <p:txBody>
          <a:bodyPr wrap="square">
            <a:spAutoFit/>
          </a:bodyPr>
          <a:lstStyle/>
          <a:p>
            <a:pPr marL="457200" marR="0" indent="-457200">
              <a:buFont typeface="+mj-lt"/>
              <a:buAutoNum type="alphaUcPeriod"/>
            </a:pPr>
            <a:r>
              <a:rPr lang="en-GB" sz="2400" dirty="0">
                <a:solidFill>
                  <a:schemeClr val="bg1"/>
                </a:solidFill>
                <a:effectLst/>
                <a:latin typeface="+mn-lt"/>
              </a:rPr>
              <a:t>Collect completed membership applications and submit them to Toastmasters International</a:t>
            </a:r>
          </a:p>
          <a:p>
            <a:pPr marL="457200" marR="0" indent="-457200">
              <a:buFont typeface="+mj-lt"/>
              <a:buAutoNum type="alphaUcPeriod"/>
            </a:pPr>
            <a:endParaRPr lang="en-GB" sz="20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Ensure that dues and fees are collected and submitted properly</a:t>
            </a:r>
          </a:p>
          <a:p>
            <a:pPr marL="457200" marR="0" indent="-457200">
              <a:buFont typeface="+mj-lt"/>
              <a:buAutoNum type="alphaUcPeriod"/>
            </a:pPr>
            <a:endParaRPr lang="en-GB" sz="20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Review and approve applications on behalf of the club without a vote of the membership</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33182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0149BFC-982A-018D-25E5-884D8880108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5743C08-D429-0317-63B7-2AAB009AFCFD}"/>
              </a:ext>
            </a:extLst>
          </p:cNvPr>
          <p:cNvSpPr>
            <a:spLocks noGrp="1"/>
          </p:cNvSpPr>
          <p:nvPr>
            <p:ph type="title"/>
          </p:nvPr>
        </p:nvSpPr>
        <p:spPr>
          <a:xfrm>
            <a:off x="432000" y="431999"/>
            <a:ext cx="7578659" cy="1229375"/>
          </a:xfrm>
        </p:spPr>
        <p:txBody>
          <a:bodyPr/>
          <a:lstStyle/>
          <a:p>
            <a:pPr>
              <a:lnSpc>
                <a:spcPct val="100000"/>
              </a:lnSpc>
            </a:pPr>
            <a:r>
              <a:rPr lang="en-GB" sz="3600" dirty="0"/>
              <a:t>How does the VPM support member retention?</a:t>
            </a:r>
            <a:endParaRPr lang="en-US" sz="3600" dirty="0"/>
          </a:p>
        </p:txBody>
      </p:sp>
      <p:sp>
        <p:nvSpPr>
          <p:cNvPr id="7" name="TextBox 6">
            <a:extLst>
              <a:ext uri="{FF2B5EF4-FFF2-40B4-BE49-F238E27FC236}">
                <a16:creationId xmlns:a16="http://schemas.microsoft.com/office/drawing/2014/main" id="{5B5552C6-4A46-B7F7-4A82-5C48E2A3CD80}"/>
              </a:ext>
            </a:extLst>
          </p:cNvPr>
          <p:cNvSpPr txBox="1"/>
          <p:nvPr/>
        </p:nvSpPr>
        <p:spPr>
          <a:xfrm>
            <a:off x="431999" y="2650341"/>
            <a:ext cx="6715775" cy="2677656"/>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Checking in regularly with members to understand their goals and challenges </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Ignoring members who are less active, since retention is mainly the President’s job</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Contacting absent members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905820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E8C7CE8-80C1-146A-88E9-F91D4964ACA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7EAB442-59DF-264F-4983-6669A11192CE}"/>
              </a:ext>
            </a:extLst>
          </p:cNvPr>
          <p:cNvSpPr>
            <a:spLocks noGrp="1"/>
          </p:cNvSpPr>
          <p:nvPr>
            <p:ph type="title"/>
          </p:nvPr>
        </p:nvSpPr>
        <p:spPr>
          <a:xfrm>
            <a:off x="432000" y="432000"/>
            <a:ext cx="6883200" cy="1087707"/>
          </a:xfrm>
        </p:spPr>
        <p:txBody>
          <a:bodyPr/>
          <a:lstStyle/>
          <a:p>
            <a:pPr>
              <a:lnSpc>
                <a:spcPct val="100000"/>
              </a:lnSpc>
            </a:pPr>
            <a:r>
              <a:rPr lang="en-GB" sz="3600" dirty="0"/>
              <a:t>How do you coordinate with the VP Public Relations?</a:t>
            </a:r>
            <a:endParaRPr lang="en-US" sz="3600" dirty="0"/>
          </a:p>
        </p:txBody>
      </p:sp>
      <p:sp>
        <p:nvSpPr>
          <p:cNvPr id="7" name="TextBox 6">
            <a:extLst>
              <a:ext uri="{FF2B5EF4-FFF2-40B4-BE49-F238E27FC236}">
                <a16:creationId xmlns:a16="http://schemas.microsoft.com/office/drawing/2014/main" id="{6C0596A8-799C-3C38-90C1-41C665844E72}"/>
              </a:ext>
            </a:extLst>
          </p:cNvPr>
          <p:cNvSpPr txBox="1"/>
          <p:nvPr/>
        </p:nvSpPr>
        <p:spPr>
          <a:xfrm>
            <a:off x="432000" y="1951707"/>
            <a:ext cx="6316530" cy="4214964"/>
          </a:xfrm>
          <a:prstGeom prst="rect">
            <a:avLst/>
          </a:prstGeom>
          <a:solidFill>
            <a:schemeClr val="tx1">
              <a:alpha val="20072"/>
            </a:schemeClr>
          </a:solidFill>
        </p:spPr>
        <p:txBody>
          <a:bodyPr wrap="square" lIns="144000" tIns="144000" rIns="144000" bIns="144000">
            <a:spAutoFit/>
          </a:bodyPr>
          <a:lstStyle/>
          <a:p>
            <a:pPr marL="457200" marR="0" indent="-457200">
              <a:spcBef>
                <a:spcPts val="600"/>
              </a:spcBef>
              <a:buFont typeface="+mj-lt"/>
              <a:buAutoNum type="alphaUcPeriod"/>
            </a:pPr>
            <a:r>
              <a:rPr lang="en-GB" sz="2400" dirty="0">
                <a:solidFill>
                  <a:schemeClr val="bg1"/>
                </a:solidFill>
                <a:effectLst/>
                <a:latin typeface="+mn-lt"/>
              </a:rPr>
              <a:t>Share information about upcoming Open Houses and membership drives so they can promote them</a:t>
            </a:r>
          </a:p>
          <a:p>
            <a:pPr marL="457200" marR="0" indent="-457200">
              <a:spcBef>
                <a:spcPts val="600"/>
              </a:spcBef>
              <a:buFont typeface="+mj-lt"/>
              <a:buAutoNum type="alphaUcPeriod"/>
            </a:pPr>
            <a:r>
              <a:rPr lang="en-GB" sz="2400" dirty="0">
                <a:solidFill>
                  <a:schemeClr val="bg1"/>
                </a:solidFill>
                <a:effectLst/>
                <a:latin typeface="+mn-lt"/>
              </a:rPr>
              <a:t>Ask the VPPR to manage guest follow-up</a:t>
            </a:r>
          </a:p>
          <a:p>
            <a:pPr marL="457200" marR="0" indent="-457200">
              <a:spcBef>
                <a:spcPts val="600"/>
              </a:spcBef>
              <a:buFont typeface="+mj-lt"/>
              <a:buAutoNum type="alphaUcPeriod"/>
            </a:pPr>
            <a:r>
              <a:rPr lang="en-GB" sz="2400" dirty="0">
                <a:solidFill>
                  <a:schemeClr val="bg1"/>
                </a:solidFill>
                <a:effectLst/>
                <a:latin typeface="+mn-lt"/>
              </a:rPr>
              <a:t>Collaborate on social media and club publicity to highlight member success stories</a:t>
            </a:r>
          </a:p>
          <a:p>
            <a:pPr marL="457200" marR="0" indent="-457200">
              <a:spcBef>
                <a:spcPts val="600"/>
              </a:spcBef>
              <a:buFont typeface="+mj-lt"/>
              <a:buAutoNum type="alphaUcPeriod"/>
            </a:pPr>
            <a:r>
              <a:rPr lang="en-GB" sz="2400" dirty="0">
                <a:solidFill>
                  <a:schemeClr val="bg1"/>
                </a:solidFill>
                <a:effectLst/>
                <a:latin typeface="+mn-lt"/>
              </a:rPr>
              <a:t>Work independently without sharing updates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764832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1E58211-A154-C95E-F37B-9416AC5DB7A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A7A470E-C157-D870-F7AD-EADF21E66A44}"/>
              </a:ext>
            </a:extLst>
          </p:cNvPr>
          <p:cNvSpPr>
            <a:spLocks noGrp="1"/>
          </p:cNvSpPr>
          <p:nvPr>
            <p:ph type="title"/>
          </p:nvPr>
        </p:nvSpPr>
        <p:spPr>
          <a:xfrm>
            <a:off x="432000" y="431999"/>
            <a:ext cx="7874873" cy="2002107"/>
          </a:xfrm>
        </p:spPr>
        <p:txBody>
          <a:bodyPr/>
          <a:lstStyle/>
          <a:p>
            <a:pPr>
              <a:lnSpc>
                <a:spcPct val="100000"/>
              </a:lnSpc>
            </a:pPr>
            <a:r>
              <a:rPr lang="en-GB" sz="3600" dirty="0"/>
              <a:t>In what ways should the VPM collaborate with the VPE to onboard new members?</a:t>
            </a:r>
            <a:br>
              <a:rPr lang="en-GB" sz="3600" dirty="0"/>
            </a:br>
            <a:endParaRPr lang="en-US" sz="3600" dirty="0"/>
          </a:p>
        </p:txBody>
      </p:sp>
      <p:sp>
        <p:nvSpPr>
          <p:cNvPr id="7" name="TextBox 6">
            <a:extLst>
              <a:ext uri="{FF2B5EF4-FFF2-40B4-BE49-F238E27FC236}">
                <a16:creationId xmlns:a16="http://schemas.microsoft.com/office/drawing/2014/main" id="{68550C07-6138-BEAA-49B8-0D6721A9F605}"/>
              </a:ext>
            </a:extLst>
          </p:cNvPr>
          <p:cNvSpPr txBox="1"/>
          <p:nvPr/>
        </p:nvSpPr>
        <p:spPr>
          <a:xfrm>
            <a:off x="432000" y="2866105"/>
            <a:ext cx="7179415" cy="2677656"/>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Share the new member</a:t>
            </a:r>
            <a:r>
              <a:rPr lang="en-GB" sz="2400" dirty="0">
                <a:solidFill>
                  <a:schemeClr val="bg1"/>
                </a:solidFill>
              </a:rPr>
              <a:t>s’</a:t>
            </a:r>
            <a:r>
              <a:rPr lang="en-GB" sz="2400" dirty="0">
                <a:solidFill>
                  <a:schemeClr val="bg1"/>
                </a:solidFill>
                <a:effectLst/>
                <a:latin typeface="+mn-lt"/>
              </a:rPr>
              <a:t> goals, preferences, and availability so that the VPE can plan their education engagement effectively</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It is the VPE’s role to manage orientation, mentoring, and scheduling, without </a:t>
            </a:r>
            <a:br>
              <a:rPr lang="en-GB" sz="2400" dirty="0">
                <a:solidFill>
                  <a:schemeClr val="bg1"/>
                </a:solidFill>
                <a:effectLst/>
                <a:latin typeface="+mn-lt"/>
              </a:rPr>
            </a:br>
            <a:r>
              <a:rPr lang="en-GB" sz="2400" dirty="0">
                <a:solidFill>
                  <a:schemeClr val="bg1"/>
                </a:solidFill>
                <a:effectLst/>
                <a:latin typeface="+mn-lt"/>
              </a:rPr>
              <a:t>collaborating with the VPM</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136273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F44A79-62E1-C6FB-304D-FC837E09C3E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E6FF64E-C589-9FE3-DCFC-F4561DCE0D74}"/>
              </a:ext>
            </a:extLst>
          </p:cNvPr>
          <p:cNvSpPr>
            <a:spLocks noGrp="1"/>
          </p:cNvSpPr>
          <p:nvPr>
            <p:ph type="title"/>
          </p:nvPr>
        </p:nvSpPr>
        <p:spPr>
          <a:xfrm>
            <a:off x="419120" y="360362"/>
            <a:ext cx="8493059" cy="1371042"/>
          </a:xfrm>
          <a:solidFill>
            <a:srgbClr val="FFFFFF">
              <a:alpha val="50196"/>
            </a:srgbClr>
          </a:solidFill>
        </p:spPr>
        <p:txBody>
          <a:bodyPr lIns="144000" tIns="108000" rIns="144000" bIns="36000" anchor="t"/>
          <a:lstStyle/>
          <a:p>
            <a:pPr>
              <a:lnSpc>
                <a:spcPct val="100000"/>
              </a:lnSpc>
            </a:pPr>
            <a:r>
              <a:rPr lang="en-GB" sz="3600" dirty="0"/>
              <a:t>What part of the Club Success Plan specifically relates to the VPM’s role?</a:t>
            </a:r>
            <a:br>
              <a:rPr lang="en-GB" sz="3600" dirty="0"/>
            </a:br>
            <a:endParaRPr lang="en-US" sz="3600" dirty="0"/>
          </a:p>
        </p:txBody>
      </p:sp>
      <p:sp>
        <p:nvSpPr>
          <p:cNvPr id="7" name="TextBox 6">
            <a:extLst>
              <a:ext uri="{FF2B5EF4-FFF2-40B4-BE49-F238E27FC236}">
                <a16:creationId xmlns:a16="http://schemas.microsoft.com/office/drawing/2014/main" id="{5131FEDF-C39A-CF1F-EB02-0A1C0B225727}"/>
              </a:ext>
            </a:extLst>
          </p:cNvPr>
          <p:cNvSpPr txBox="1"/>
          <p:nvPr/>
        </p:nvSpPr>
        <p:spPr>
          <a:xfrm>
            <a:off x="419118" y="2378630"/>
            <a:ext cx="6842293" cy="3337800"/>
          </a:xfrm>
          <a:prstGeom prst="rect">
            <a:avLst/>
          </a:prstGeom>
          <a:solidFill>
            <a:srgbClr val="FFFFFF">
              <a:alpha val="60000"/>
            </a:srgbClr>
          </a:solidFill>
        </p:spPr>
        <p:txBody>
          <a:bodyPr wrap="square" lIns="144000" tIns="144000" rIns="144000" bIns="144000">
            <a:spAutoFit/>
          </a:bodyPr>
          <a:lstStyle/>
          <a:p>
            <a:pPr marL="457200" marR="0" indent="-457200">
              <a:buFont typeface="+mj-lt"/>
              <a:buAutoNum type="alphaUcPeriod"/>
            </a:pPr>
            <a:r>
              <a:rPr lang="en-GB" sz="2400" dirty="0">
                <a:effectLst/>
                <a:latin typeface="+mn-lt"/>
              </a:rPr>
              <a:t>Achieving membership retention and growth goals by June 30 </a:t>
            </a:r>
          </a:p>
          <a:p>
            <a:pPr marL="457200" marR="0" indent="-457200">
              <a:buFont typeface="+mj-lt"/>
              <a:buAutoNum type="alphaUcPeriod"/>
            </a:pPr>
            <a:endParaRPr lang="en-GB" dirty="0">
              <a:effectLst/>
              <a:latin typeface="+mn-lt"/>
            </a:endParaRPr>
          </a:p>
          <a:p>
            <a:pPr marL="457200" marR="0" indent="-457200">
              <a:buFont typeface="+mj-lt"/>
              <a:buAutoNum type="alphaUcPeriod"/>
            </a:pPr>
            <a:r>
              <a:rPr lang="en-GB" sz="2400" dirty="0">
                <a:effectLst/>
                <a:latin typeface="+mn-lt"/>
              </a:rPr>
              <a:t>Club officer training completion goals</a:t>
            </a:r>
          </a:p>
          <a:p>
            <a:pPr marL="457200" marR="0" indent="-457200">
              <a:buFont typeface="+mj-lt"/>
              <a:buAutoNum type="alphaUcPeriod"/>
            </a:pPr>
            <a:endParaRPr lang="en-GB" dirty="0">
              <a:effectLst/>
              <a:latin typeface="+mn-lt"/>
            </a:endParaRPr>
          </a:p>
          <a:p>
            <a:pPr marL="457200" marR="0" indent="-457200">
              <a:buFont typeface="+mj-lt"/>
              <a:buAutoNum type="alphaUcPeriod"/>
            </a:pPr>
            <a:r>
              <a:rPr lang="en-GB" sz="2400" dirty="0">
                <a:effectLst/>
                <a:latin typeface="+mn-lt"/>
              </a:rPr>
              <a:t>Adding new members and aiming for charter strength of 20 paid members or more</a:t>
            </a:r>
          </a:p>
          <a:p>
            <a:pPr marL="457200" marR="0" indent="-457200">
              <a:buFont typeface="+mj-lt"/>
              <a:buAutoNum type="alphaUcPeriod"/>
            </a:pPr>
            <a:endParaRPr lang="en-GB" dirty="0">
              <a:effectLst/>
              <a:latin typeface="+mn-lt"/>
            </a:endParaRPr>
          </a:p>
          <a:p>
            <a:pPr marL="457200" marR="0" indent="-457200">
              <a:buFont typeface="+mj-lt"/>
              <a:buAutoNum type="alphaUcPeriod"/>
            </a:pPr>
            <a:r>
              <a:rPr lang="en-GB" sz="2400" dirty="0">
                <a:effectLst/>
                <a:latin typeface="+mn-lt"/>
              </a:rPr>
              <a:t>Organizing the club’s speech contests</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2136809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55F6BE0-72E4-B272-03D0-DB0336DC9B2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C2B3160-EA4C-5AC2-8C1C-3AA34D96EB28}"/>
              </a:ext>
            </a:extLst>
          </p:cNvPr>
          <p:cNvSpPr>
            <a:spLocks noGrp="1"/>
          </p:cNvSpPr>
          <p:nvPr>
            <p:ph type="title"/>
          </p:nvPr>
        </p:nvSpPr>
        <p:spPr>
          <a:xfrm>
            <a:off x="432000" y="431999"/>
            <a:ext cx="7655932" cy="1499831"/>
          </a:xfrm>
        </p:spPr>
        <p:txBody>
          <a:bodyPr/>
          <a:lstStyle/>
          <a:p>
            <a:pPr>
              <a:lnSpc>
                <a:spcPct val="100000"/>
              </a:lnSpc>
            </a:pPr>
            <a:r>
              <a:rPr lang="en-GB" sz="3600" dirty="0"/>
              <a:t>What is the minimum number of paid members required for a club to remain in good standing?</a:t>
            </a:r>
            <a:endParaRPr lang="en-US" sz="3600" dirty="0"/>
          </a:p>
        </p:txBody>
      </p:sp>
      <p:sp>
        <p:nvSpPr>
          <p:cNvPr id="7" name="TextBox 6">
            <a:extLst>
              <a:ext uri="{FF2B5EF4-FFF2-40B4-BE49-F238E27FC236}">
                <a16:creationId xmlns:a16="http://schemas.microsoft.com/office/drawing/2014/main" id="{CF37B575-8429-DC7C-EBC0-20CD96A8FDB6}"/>
              </a:ext>
            </a:extLst>
          </p:cNvPr>
          <p:cNvSpPr txBox="1"/>
          <p:nvPr/>
        </p:nvSpPr>
        <p:spPr>
          <a:xfrm>
            <a:off x="550572" y="2693484"/>
            <a:ext cx="5438104" cy="3046988"/>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20 paid members</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12 paid members</a:t>
            </a:r>
            <a:br>
              <a:rPr lang="en-GB" sz="2400" dirty="0">
                <a:solidFill>
                  <a:schemeClr val="bg1"/>
                </a:solidFill>
                <a:effectLst/>
                <a:latin typeface="+mn-lt"/>
              </a:rPr>
            </a:b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8 paid members (including at least 3 renewing)</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25 paid members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345983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D72CEDB-8AE7-89AE-BE6A-F907A719C60E}"/>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3F0A1FC-E730-9930-FFC5-66073A1D38F4}"/>
              </a:ext>
            </a:extLst>
          </p:cNvPr>
          <p:cNvSpPr>
            <a:spLocks noGrp="1"/>
          </p:cNvSpPr>
          <p:nvPr>
            <p:ph type="title"/>
          </p:nvPr>
        </p:nvSpPr>
        <p:spPr>
          <a:xfrm>
            <a:off x="432000" y="431999"/>
            <a:ext cx="7385840" cy="1435437"/>
          </a:xfrm>
        </p:spPr>
        <p:txBody>
          <a:bodyPr/>
          <a:lstStyle/>
          <a:p>
            <a:pPr>
              <a:lnSpc>
                <a:spcPct val="100000"/>
              </a:lnSpc>
            </a:pPr>
            <a:r>
              <a:rPr lang="en-GB" dirty="0"/>
              <a:t>Why is follow-up with guests and new members such an important part of the VPM’s role?</a:t>
            </a:r>
            <a:br>
              <a:rPr lang="en-GB" dirty="0"/>
            </a:br>
            <a:endParaRPr lang="en-US" dirty="0"/>
          </a:p>
        </p:txBody>
      </p:sp>
      <p:sp>
        <p:nvSpPr>
          <p:cNvPr id="7" name="TextBox 6">
            <a:extLst>
              <a:ext uri="{FF2B5EF4-FFF2-40B4-BE49-F238E27FC236}">
                <a16:creationId xmlns:a16="http://schemas.microsoft.com/office/drawing/2014/main" id="{23AE84B2-5311-D945-657F-A18DD9EA75F1}"/>
              </a:ext>
            </a:extLst>
          </p:cNvPr>
          <p:cNvSpPr txBox="1"/>
          <p:nvPr/>
        </p:nvSpPr>
        <p:spPr>
          <a:xfrm>
            <a:off x="432000" y="2436193"/>
            <a:ext cx="6832625" cy="3416320"/>
          </a:xfrm>
          <a:prstGeom prst="rect">
            <a:avLst/>
          </a:prstGeom>
          <a:noFill/>
        </p:spPr>
        <p:txBody>
          <a:bodyPr wrap="square">
            <a:spAutoFit/>
          </a:bodyPr>
          <a:lstStyle/>
          <a:p>
            <a:pPr marL="457200" marR="0" indent="-457200">
              <a:buFont typeface="+mj-lt"/>
              <a:buAutoNum type="alphaUcPeriod"/>
            </a:pPr>
            <a:r>
              <a:rPr lang="en-GB" sz="2400" dirty="0">
                <a:effectLst/>
                <a:latin typeface="+mn-lt"/>
              </a:rPr>
              <a:t>It ensures guests feel valued and are more likely to join</a:t>
            </a:r>
            <a:br>
              <a:rPr lang="en-GB" sz="2400" dirty="0">
                <a:effectLst/>
                <a:latin typeface="+mn-lt"/>
              </a:rPr>
            </a:br>
            <a:endParaRPr lang="en-GB" sz="2400" dirty="0">
              <a:effectLst/>
              <a:latin typeface="+mn-lt"/>
            </a:endParaRPr>
          </a:p>
          <a:p>
            <a:pPr marL="457200" marR="0" indent="-457200">
              <a:buFont typeface="+mj-lt"/>
              <a:buAutoNum type="alphaUcPeriod"/>
            </a:pPr>
            <a:r>
              <a:rPr lang="en-GB" sz="2400" dirty="0">
                <a:effectLst/>
                <a:latin typeface="+mn-lt"/>
              </a:rPr>
              <a:t>It helps the VPM track attendance and interest, which can be reported in the Club Success Plan</a:t>
            </a:r>
            <a:br>
              <a:rPr lang="en-GB" sz="2400" dirty="0">
                <a:effectLst/>
                <a:latin typeface="+mn-lt"/>
              </a:rPr>
            </a:br>
            <a:endParaRPr lang="en-GB" sz="2400" dirty="0">
              <a:effectLst/>
              <a:latin typeface="+mn-lt"/>
            </a:endParaRPr>
          </a:p>
          <a:p>
            <a:pPr marL="457200" marR="0" indent="-457200">
              <a:buFont typeface="+mj-lt"/>
              <a:buAutoNum type="alphaUcPeriod"/>
            </a:pPr>
            <a:r>
              <a:rPr lang="en-GB" sz="2400" dirty="0">
                <a:effectLst/>
                <a:latin typeface="+mn-lt"/>
              </a:rPr>
              <a:t>It removes the need for the VPPR to promote the club</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1642949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EC4206F-6B0B-74D8-3715-43F1A517795E}"/>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9F79E2F-CEE9-5917-090B-2887B2823DF2}"/>
              </a:ext>
            </a:extLst>
          </p:cNvPr>
          <p:cNvSpPr>
            <a:spLocks noGrp="1"/>
          </p:cNvSpPr>
          <p:nvPr>
            <p:ph type="title"/>
          </p:nvPr>
        </p:nvSpPr>
        <p:spPr>
          <a:xfrm>
            <a:off x="432000" y="431999"/>
            <a:ext cx="8145330" cy="1976349"/>
          </a:xfrm>
        </p:spPr>
        <p:txBody>
          <a:bodyPr/>
          <a:lstStyle/>
          <a:p>
            <a:r>
              <a:rPr lang="en-GB" sz="3600" dirty="0"/>
              <a:t>Which membership requirements should the VPM prioritize to help the club achieve Distinguished status?</a:t>
            </a:r>
            <a:br>
              <a:rPr lang="en-GB" sz="3600" dirty="0"/>
            </a:br>
            <a:endParaRPr lang="en-US" sz="3600" dirty="0"/>
          </a:p>
        </p:txBody>
      </p:sp>
      <p:sp>
        <p:nvSpPr>
          <p:cNvPr id="7" name="TextBox 6">
            <a:extLst>
              <a:ext uri="{FF2B5EF4-FFF2-40B4-BE49-F238E27FC236}">
                <a16:creationId xmlns:a16="http://schemas.microsoft.com/office/drawing/2014/main" id="{FCCD331A-C6DD-D514-E88A-D16BA0C9F288}"/>
              </a:ext>
            </a:extLst>
          </p:cNvPr>
          <p:cNvSpPr txBox="1"/>
          <p:nvPr/>
        </p:nvSpPr>
        <p:spPr>
          <a:xfrm>
            <a:off x="431999" y="2654445"/>
            <a:ext cx="7510730" cy="1938992"/>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Ensuring the club maintains at least 20 paid members or achieves a net growth of 3 by June 30</a:t>
            </a:r>
          </a:p>
          <a:p>
            <a:pPr marL="457200" marR="0" indent="-457200">
              <a:buFont typeface="+mj-lt"/>
              <a:buAutoNum type="alphaUcPeriod"/>
            </a:pP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Ensuring the club reaches 25 members to be Distinguished</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646067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D3D3838-7FA5-0C2D-D953-7BBFE335CAB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3FE9673-A94E-F86E-256D-847EAE9B8E24}"/>
              </a:ext>
            </a:extLst>
          </p:cNvPr>
          <p:cNvSpPr>
            <a:spLocks noGrp="1"/>
          </p:cNvSpPr>
          <p:nvPr>
            <p:ph type="title"/>
          </p:nvPr>
        </p:nvSpPr>
        <p:spPr>
          <a:xfrm>
            <a:off x="432000" y="432000"/>
            <a:ext cx="6960473" cy="1126344"/>
          </a:xfrm>
        </p:spPr>
        <p:txBody>
          <a:bodyPr/>
          <a:lstStyle/>
          <a:p>
            <a:pPr>
              <a:lnSpc>
                <a:spcPct val="100000"/>
              </a:lnSpc>
            </a:pPr>
            <a:r>
              <a:rPr lang="en-GB" sz="3600" dirty="0"/>
              <a:t>What is the VPM’s role in organizing an Open House?</a:t>
            </a:r>
            <a:endParaRPr lang="en-US" sz="3600" dirty="0"/>
          </a:p>
        </p:txBody>
      </p:sp>
      <p:sp>
        <p:nvSpPr>
          <p:cNvPr id="7" name="TextBox 6">
            <a:extLst>
              <a:ext uri="{FF2B5EF4-FFF2-40B4-BE49-F238E27FC236}">
                <a16:creationId xmlns:a16="http://schemas.microsoft.com/office/drawing/2014/main" id="{7195ECF3-0C0C-4DEF-1EF6-252121AA803F}"/>
              </a:ext>
            </a:extLst>
          </p:cNvPr>
          <p:cNvSpPr txBox="1"/>
          <p:nvPr/>
        </p:nvSpPr>
        <p:spPr>
          <a:xfrm>
            <a:off x="438550" y="2127380"/>
            <a:ext cx="7997798" cy="3416320"/>
          </a:xfrm>
          <a:prstGeom prst="rect">
            <a:avLst/>
          </a:prstGeom>
          <a:noFill/>
        </p:spPr>
        <p:txBody>
          <a:bodyPr wrap="square">
            <a:spAutoFit/>
          </a:bodyPr>
          <a:lstStyle/>
          <a:p>
            <a:pPr marL="457200" indent="-457200">
              <a:buFont typeface="+mj-lt"/>
              <a:buAutoNum type="alphaUcPeriod"/>
            </a:pPr>
            <a:r>
              <a:rPr lang="en-GB" sz="2400" dirty="0">
                <a:solidFill>
                  <a:schemeClr val="bg1"/>
                </a:solidFill>
              </a:rPr>
              <a:t>Arrange the meeting agenda and assign all speaking roles</a:t>
            </a:r>
          </a:p>
          <a:p>
            <a:pPr marL="457200" indent="-457200">
              <a:buFont typeface="+mj-lt"/>
              <a:buAutoNum type="alphaUcPeriod"/>
            </a:pPr>
            <a:endParaRPr lang="en-GB" sz="2400" dirty="0">
              <a:solidFill>
                <a:schemeClr val="bg1"/>
              </a:solidFill>
              <a:latin typeface="Helvetica Neue" panose="02000503000000020004" pitchFamily="2" charset="0"/>
            </a:endParaRPr>
          </a:p>
          <a:p>
            <a:pPr marL="457200" marR="0" indent="-457200">
              <a:buFont typeface="+mj-lt"/>
              <a:buAutoNum type="alphaUcPeriod"/>
            </a:pPr>
            <a:r>
              <a:rPr lang="en-GB" sz="2400" dirty="0">
                <a:solidFill>
                  <a:schemeClr val="bg1"/>
                </a:solidFill>
                <a:effectLst/>
                <a:latin typeface="+mn-lt"/>
              </a:rPr>
              <a:t>Coordinate with the VPPR to promote the event and attract guests</a:t>
            </a:r>
            <a:br>
              <a:rPr lang="en-GB" sz="2400" dirty="0">
                <a:solidFill>
                  <a:schemeClr val="bg1"/>
                </a:solidFill>
                <a:effectLst/>
                <a:latin typeface="+mn-lt"/>
              </a:rPr>
            </a:b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Welcome guests, explain membership benefits, and provide applications</a:t>
            </a:r>
            <a:br>
              <a:rPr lang="en-GB" sz="2400" dirty="0">
                <a:solidFill>
                  <a:schemeClr val="bg1"/>
                </a:solidFill>
                <a:effectLst/>
                <a:latin typeface="+mn-lt"/>
              </a:rPr>
            </a:br>
            <a:endParaRPr lang="en-GB" sz="2400" dirty="0">
              <a:solidFill>
                <a:schemeClr val="bg1"/>
              </a:solidFill>
              <a:effectLst/>
              <a:latin typeface="+mn-lt"/>
            </a:endParaRPr>
          </a:p>
        </p:txBody>
      </p:sp>
    </p:spTree>
    <p:extLst>
      <p:ext uri="{BB962C8B-B14F-4D97-AF65-F5344CB8AC3E}">
        <p14:creationId xmlns:p14="http://schemas.microsoft.com/office/powerpoint/2010/main" val="210335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E3D1827-C083-2E5E-6B2F-7C5FC275908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E578DD4-FAE1-E04C-89DA-BF063A90B2AF}"/>
              </a:ext>
            </a:extLst>
          </p:cNvPr>
          <p:cNvSpPr>
            <a:spLocks noGrp="1"/>
          </p:cNvSpPr>
          <p:nvPr>
            <p:ph type="title"/>
          </p:nvPr>
        </p:nvSpPr>
        <p:spPr>
          <a:xfrm>
            <a:off x="432000" y="431999"/>
            <a:ext cx="7134216" cy="1886197"/>
          </a:xfrm>
        </p:spPr>
        <p:txBody>
          <a:bodyPr/>
          <a:lstStyle/>
          <a:p>
            <a:pPr>
              <a:lnSpc>
                <a:spcPct val="100000"/>
              </a:lnSpc>
            </a:pPr>
            <a:r>
              <a:rPr lang="en-GB" dirty="0"/>
              <a:t>How can the VPM engage long-standing members to support retention and club vitality?</a:t>
            </a:r>
            <a:br>
              <a:rPr lang="en-GB" dirty="0"/>
            </a:br>
            <a:endParaRPr lang="en-US" dirty="0"/>
          </a:p>
        </p:txBody>
      </p:sp>
      <p:sp>
        <p:nvSpPr>
          <p:cNvPr id="7" name="TextBox 6">
            <a:extLst>
              <a:ext uri="{FF2B5EF4-FFF2-40B4-BE49-F238E27FC236}">
                <a16:creationId xmlns:a16="http://schemas.microsoft.com/office/drawing/2014/main" id="{8426E9E8-DF0E-A7A4-7A1D-7069A39BFC9C}"/>
              </a:ext>
            </a:extLst>
          </p:cNvPr>
          <p:cNvSpPr txBox="1"/>
          <p:nvPr/>
        </p:nvSpPr>
        <p:spPr>
          <a:xfrm>
            <a:off x="432000" y="2645836"/>
            <a:ext cx="7321082" cy="3046988"/>
          </a:xfrm>
          <a:prstGeom prst="rect">
            <a:avLst/>
          </a:prstGeom>
          <a:noFill/>
        </p:spPr>
        <p:txBody>
          <a:bodyPr wrap="square">
            <a:spAutoFit/>
          </a:bodyPr>
          <a:lstStyle/>
          <a:p>
            <a:pPr marL="457200" marR="0" indent="-457200">
              <a:buFont typeface="+mj-lt"/>
              <a:buAutoNum type="alphaUcPeriod"/>
            </a:pPr>
            <a:r>
              <a:rPr lang="en-GB" sz="2400" dirty="0">
                <a:solidFill>
                  <a:schemeClr val="bg1"/>
                </a:solidFill>
                <a:effectLst/>
                <a:latin typeface="+mn-lt"/>
              </a:rPr>
              <a:t>Invite them to mentor new members and share their experience</a:t>
            </a:r>
            <a:br>
              <a:rPr lang="en-GB" sz="2400" dirty="0">
                <a:solidFill>
                  <a:schemeClr val="bg1"/>
                </a:solidFill>
                <a:effectLst/>
                <a:latin typeface="+mn-lt"/>
              </a:rPr>
            </a:b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Recognize their milestones and celebrate their contributions</a:t>
            </a:r>
            <a:br>
              <a:rPr lang="en-GB" sz="2400" dirty="0">
                <a:solidFill>
                  <a:schemeClr val="bg1"/>
                </a:solidFill>
                <a:effectLst/>
                <a:latin typeface="+mn-lt"/>
              </a:rPr>
            </a:br>
            <a:endParaRPr lang="en-GB" sz="2400" dirty="0">
              <a:solidFill>
                <a:schemeClr val="bg1"/>
              </a:solidFill>
              <a:effectLst/>
              <a:latin typeface="+mn-lt"/>
            </a:endParaRPr>
          </a:p>
          <a:p>
            <a:pPr marL="457200" marR="0" indent="-457200">
              <a:buFont typeface="+mj-lt"/>
              <a:buAutoNum type="alphaUcPeriod"/>
            </a:pPr>
            <a:r>
              <a:rPr lang="en-GB" sz="2400" dirty="0">
                <a:solidFill>
                  <a:schemeClr val="bg1"/>
                </a:solidFill>
                <a:effectLst/>
                <a:latin typeface="+mn-lt"/>
              </a:rPr>
              <a:t>Avoid asking them to take meeting roles since they already know everything</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081762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6C4866C-75E8-563E-5C45-1EF47B8B305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1E907D9-6059-829B-93CA-A65F7EE7121B}"/>
              </a:ext>
            </a:extLst>
          </p:cNvPr>
          <p:cNvSpPr>
            <a:spLocks noGrp="1"/>
          </p:cNvSpPr>
          <p:nvPr>
            <p:ph type="title"/>
          </p:nvPr>
        </p:nvSpPr>
        <p:spPr>
          <a:xfrm>
            <a:off x="7239000" y="432000"/>
            <a:ext cx="4666200" cy="720000"/>
          </a:xfrm>
        </p:spPr>
        <p:txBody>
          <a:bodyPr/>
          <a:lstStyle/>
          <a:p>
            <a:r>
              <a:rPr lang="en-US" sz="3600" dirty="0">
                <a:solidFill>
                  <a:schemeClr val="bg1"/>
                </a:solidFill>
              </a:rPr>
              <a:t>Where Are We Now?</a:t>
            </a:r>
          </a:p>
        </p:txBody>
      </p:sp>
    </p:spTree>
    <p:extLst>
      <p:ext uri="{BB962C8B-B14F-4D97-AF65-F5344CB8AC3E}">
        <p14:creationId xmlns:p14="http://schemas.microsoft.com/office/powerpoint/2010/main" val="1663288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22A4B2D-4706-701F-4FB0-D99D6064C65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AB7FB54-5679-853E-0DA1-0E9170D1CAFF}"/>
              </a:ext>
            </a:extLst>
          </p:cNvPr>
          <p:cNvSpPr>
            <a:spLocks noGrp="1"/>
          </p:cNvSpPr>
          <p:nvPr>
            <p:ph type="title"/>
          </p:nvPr>
        </p:nvSpPr>
        <p:spPr>
          <a:xfrm>
            <a:off x="432000" y="432000"/>
            <a:ext cx="2697566" cy="675583"/>
          </a:xfrm>
          <a:solidFill>
            <a:schemeClr val="tx1">
              <a:alpha val="25270"/>
            </a:schemeClr>
          </a:solidFill>
        </p:spPr>
        <p:txBody>
          <a:bodyPr lIns="144000" tIns="144000" rIns="144000" bIns="144000"/>
          <a:lstStyle/>
          <a:p>
            <a:r>
              <a:rPr lang="en-US" sz="3600" dirty="0"/>
              <a:t>Successes</a:t>
            </a:r>
          </a:p>
        </p:txBody>
      </p:sp>
    </p:spTree>
    <p:extLst>
      <p:ext uri="{BB962C8B-B14F-4D97-AF65-F5344CB8AC3E}">
        <p14:creationId xmlns:p14="http://schemas.microsoft.com/office/powerpoint/2010/main" val="2535658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E43E6F6-2AF7-2190-71B0-396E03EE641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A35BC88-AD6B-4D6D-F43D-7DE82C1D8AF1}"/>
              </a:ext>
            </a:extLst>
          </p:cNvPr>
          <p:cNvSpPr>
            <a:spLocks noGrp="1"/>
          </p:cNvSpPr>
          <p:nvPr>
            <p:ph type="title"/>
          </p:nvPr>
        </p:nvSpPr>
        <p:spPr>
          <a:xfrm>
            <a:off x="6306293" y="616808"/>
            <a:ext cx="2810107" cy="720000"/>
          </a:xfrm>
          <a:noFill/>
        </p:spPr>
        <p:txBody>
          <a:bodyPr lIns="144000" tIns="108000" rIns="144000" bIns="144000"/>
          <a:lstStyle/>
          <a:p>
            <a:r>
              <a:rPr lang="en-US" sz="3600" dirty="0">
                <a:solidFill>
                  <a:schemeClr val="tx1"/>
                </a:solidFill>
              </a:rPr>
              <a:t>Challenges</a:t>
            </a:r>
          </a:p>
        </p:txBody>
      </p:sp>
    </p:spTree>
    <p:extLst>
      <p:ext uri="{BB962C8B-B14F-4D97-AF65-F5344CB8AC3E}">
        <p14:creationId xmlns:p14="http://schemas.microsoft.com/office/powerpoint/2010/main" val="613718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E5CDE53-BD13-E810-D80F-B1E6A982FFE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2ECD985-2706-AB49-4FE4-58A953925053}"/>
              </a:ext>
            </a:extLst>
          </p:cNvPr>
          <p:cNvSpPr>
            <a:spLocks noGrp="1"/>
          </p:cNvSpPr>
          <p:nvPr>
            <p:ph type="title"/>
          </p:nvPr>
        </p:nvSpPr>
        <p:spPr>
          <a:xfrm>
            <a:off x="6639617" y="432000"/>
            <a:ext cx="5002885" cy="752856"/>
          </a:xfrm>
          <a:solidFill>
            <a:schemeClr val="bg1">
              <a:alpha val="40110"/>
            </a:schemeClr>
          </a:solidFill>
        </p:spPr>
        <p:txBody>
          <a:bodyPr lIns="144000" tIns="144000" rIns="144000" bIns="144000"/>
          <a:lstStyle/>
          <a:p>
            <a:pPr>
              <a:lnSpc>
                <a:spcPct val="100000"/>
              </a:lnSpc>
            </a:pPr>
            <a:r>
              <a:rPr lang="en-US" sz="3600" dirty="0">
                <a:solidFill>
                  <a:schemeClr val="accent1"/>
                </a:solidFill>
              </a:rPr>
              <a:t>Where are we going?</a:t>
            </a:r>
          </a:p>
        </p:txBody>
      </p:sp>
    </p:spTree>
    <p:extLst>
      <p:ext uri="{BB962C8B-B14F-4D97-AF65-F5344CB8AC3E}">
        <p14:creationId xmlns:p14="http://schemas.microsoft.com/office/powerpoint/2010/main" val="1972404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5835129-AFEF-924D-89E8-F952A36C751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E596AFB3-F468-3463-EEA8-21C793425290}"/>
              </a:ext>
            </a:extLst>
          </p:cNvPr>
          <p:cNvSpPr>
            <a:spLocks noGrp="1"/>
          </p:cNvSpPr>
          <p:nvPr>
            <p:ph type="title"/>
          </p:nvPr>
        </p:nvSpPr>
        <p:spPr>
          <a:xfrm>
            <a:off x="837127" y="448239"/>
            <a:ext cx="5258873" cy="923572"/>
          </a:xfrm>
        </p:spPr>
        <p:txBody>
          <a:bodyPr/>
          <a:lstStyle/>
          <a:p>
            <a:pPr>
              <a:lnSpc>
                <a:spcPct val="100000"/>
              </a:lnSpc>
            </a:pPr>
            <a:r>
              <a:rPr lang="en-US" sz="3600" dirty="0"/>
              <a:t>Root Cause Analysis</a:t>
            </a:r>
          </a:p>
        </p:txBody>
      </p:sp>
    </p:spTree>
    <p:extLst>
      <p:ext uri="{BB962C8B-B14F-4D97-AF65-F5344CB8AC3E}">
        <p14:creationId xmlns:p14="http://schemas.microsoft.com/office/powerpoint/2010/main" val="1140446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6F6EFD2-E367-7039-D412-E723074B51F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598AFF9-48CC-4F84-1E0A-FFEDD04E026B}"/>
              </a:ext>
            </a:extLst>
          </p:cNvPr>
          <p:cNvSpPr>
            <a:spLocks noGrp="1" noRot="1" noMove="1" noResize="1" noEditPoints="1" noAdjustHandles="1" noChangeArrowheads="1" noChangeShapeType="1"/>
          </p:cNvSpPr>
          <p:nvPr>
            <p:ph type="title"/>
          </p:nvPr>
        </p:nvSpPr>
        <p:spPr>
          <a:xfrm>
            <a:off x="623455" y="3864864"/>
            <a:ext cx="3277985" cy="2511552"/>
          </a:xfrm>
        </p:spPr>
        <p:txBody>
          <a:bodyPr/>
          <a:lstStyle/>
          <a:p>
            <a:pPr>
              <a:lnSpc>
                <a:spcPct val="100000"/>
              </a:lnSpc>
            </a:pPr>
            <a:r>
              <a:rPr lang="en-US" sz="3600" dirty="0"/>
              <a:t>5 Whys </a:t>
            </a:r>
            <a:br>
              <a:rPr lang="en-US" sz="3600" dirty="0"/>
            </a:br>
            <a:r>
              <a:rPr lang="en-US" sz="3600" dirty="0"/>
              <a:t>to Identify Root Cause</a:t>
            </a:r>
          </a:p>
        </p:txBody>
      </p:sp>
      <p:sp>
        <p:nvSpPr>
          <p:cNvPr id="7" name="TextBox 6">
            <a:extLst>
              <a:ext uri="{FF2B5EF4-FFF2-40B4-BE49-F238E27FC236}">
                <a16:creationId xmlns:a16="http://schemas.microsoft.com/office/drawing/2014/main" id="{F5EA2914-DB4A-DA90-7435-38F5AE3D8294}"/>
              </a:ext>
            </a:extLst>
          </p:cNvPr>
          <p:cNvSpPr txBox="1">
            <a:spLocks noGrp="1" noRot="1" noMove="1" noResize="1" noEditPoints="1" noAdjustHandles="1" noChangeArrowheads="1" noChangeShapeType="1"/>
          </p:cNvSpPr>
          <p:nvPr/>
        </p:nvSpPr>
        <p:spPr>
          <a:xfrm>
            <a:off x="1653049" y="222729"/>
            <a:ext cx="1826142" cy="584775"/>
          </a:xfrm>
          <a:prstGeom prst="rect">
            <a:avLst/>
          </a:prstGeom>
          <a:noFill/>
        </p:spPr>
        <p:txBody>
          <a:bodyPr wrap="none" rtlCol="0">
            <a:spAutoFit/>
          </a:bodyPr>
          <a:lstStyle/>
          <a:p>
            <a:pPr algn="ctr"/>
            <a:r>
              <a:rPr lang="en-US" sz="3200" b="1" dirty="0">
                <a:solidFill>
                  <a:srgbClr val="FF0000"/>
                </a:solidFill>
              </a:rPr>
              <a:t>Problem</a:t>
            </a:r>
          </a:p>
        </p:txBody>
      </p:sp>
      <p:sp>
        <p:nvSpPr>
          <p:cNvPr id="8" name="TextBox 7">
            <a:extLst>
              <a:ext uri="{FF2B5EF4-FFF2-40B4-BE49-F238E27FC236}">
                <a16:creationId xmlns:a16="http://schemas.microsoft.com/office/drawing/2014/main" id="{C0A29807-6855-3C10-B7F9-5E5425C97AEE}"/>
              </a:ext>
            </a:extLst>
          </p:cNvPr>
          <p:cNvSpPr txBox="1">
            <a:spLocks noGrp="1" noRot="1" noMove="1" noResize="1" noEditPoints="1" noAdjustHandles="1" noChangeArrowheads="1" noChangeShapeType="1"/>
          </p:cNvSpPr>
          <p:nvPr/>
        </p:nvSpPr>
        <p:spPr>
          <a:xfrm>
            <a:off x="2318577" y="1146048"/>
            <a:ext cx="1021433" cy="461665"/>
          </a:xfrm>
          <a:prstGeom prst="rect">
            <a:avLst/>
          </a:prstGeom>
          <a:noFill/>
        </p:spPr>
        <p:txBody>
          <a:bodyPr wrap="none" rtlCol="0">
            <a:spAutoFit/>
          </a:bodyPr>
          <a:lstStyle/>
          <a:p>
            <a:pPr algn="ctr"/>
            <a:r>
              <a:rPr lang="en-US" sz="2400" b="1" dirty="0"/>
              <a:t>Why?</a:t>
            </a:r>
          </a:p>
        </p:txBody>
      </p:sp>
      <p:sp>
        <p:nvSpPr>
          <p:cNvPr id="9" name="TextBox 8">
            <a:extLst>
              <a:ext uri="{FF2B5EF4-FFF2-40B4-BE49-F238E27FC236}">
                <a16:creationId xmlns:a16="http://schemas.microsoft.com/office/drawing/2014/main" id="{D793A5FD-E34F-2455-7ADB-ECD4D4716935}"/>
              </a:ext>
            </a:extLst>
          </p:cNvPr>
          <p:cNvSpPr txBox="1">
            <a:spLocks noGrp="1" noRot="1" noMove="1" noResize="1" noEditPoints="1" noAdjustHandles="1" noChangeArrowheads="1" noChangeShapeType="1"/>
          </p:cNvSpPr>
          <p:nvPr/>
        </p:nvSpPr>
        <p:spPr>
          <a:xfrm>
            <a:off x="3479191" y="2141336"/>
            <a:ext cx="1021433" cy="461665"/>
          </a:xfrm>
          <a:prstGeom prst="rect">
            <a:avLst/>
          </a:prstGeom>
          <a:noFill/>
        </p:spPr>
        <p:txBody>
          <a:bodyPr wrap="none" rtlCol="0">
            <a:spAutoFit/>
          </a:bodyPr>
          <a:lstStyle/>
          <a:p>
            <a:pPr algn="ctr"/>
            <a:r>
              <a:rPr lang="en-US" sz="2400" b="1" dirty="0"/>
              <a:t>Why?</a:t>
            </a:r>
          </a:p>
        </p:txBody>
      </p:sp>
      <p:sp>
        <p:nvSpPr>
          <p:cNvPr id="10" name="TextBox 9">
            <a:extLst>
              <a:ext uri="{FF2B5EF4-FFF2-40B4-BE49-F238E27FC236}">
                <a16:creationId xmlns:a16="http://schemas.microsoft.com/office/drawing/2014/main" id="{9EC5F6A5-F999-3A6C-5CA5-3013B0EE56C5}"/>
              </a:ext>
            </a:extLst>
          </p:cNvPr>
          <p:cNvSpPr txBox="1">
            <a:spLocks noGrp="1" noRot="1" noMove="1" noResize="1" noEditPoints="1" noAdjustHandles="1" noChangeArrowheads="1" noChangeShapeType="1"/>
          </p:cNvSpPr>
          <p:nvPr/>
        </p:nvSpPr>
        <p:spPr>
          <a:xfrm>
            <a:off x="4639805" y="3136624"/>
            <a:ext cx="1021433" cy="461665"/>
          </a:xfrm>
          <a:prstGeom prst="rect">
            <a:avLst/>
          </a:prstGeom>
          <a:noFill/>
        </p:spPr>
        <p:txBody>
          <a:bodyPr wrap="none" rtlCol="0">
            <a:spAutoFit/>
          </a:bodyPr>
          <a:lstStyle/>
          <a:p>
            <a:pPr algn="ctr"/>
            <a:r>
              <a:rPr lang="en-US" sz="2400" b="1" dirty="0"/>
              <a:t>Why?</a:t>
            </a:r>
          </a:p>
        </p:txBody>
      </p:sp>
      <p:sp>
        <p:nvSpPr>
          <p:cNvPr id="11" name="TextBox 10">
            <a:extLst>
              <a:ext uri="{FF2B5EF4-FFF2-40B4-BE49-F238E27FC236}">
                <a16:creationId xmlns:a16="http://schemas.microsoft.com/office/drawing/2014/main" id="{CDB15DDF-4E4A-CE5F-31AE-6373F0D8BBF6}"/>
              </a:ext>
            </a:extLst>
          </p:cNvPr>
          <p:cNvSpPr txBox="1">
            <a:spLocks noGrp="1" noRot="1" noMove="1" noResize="1" noEditPoints="1" noAdjustHandles="1" noChangeArrowheads="1" noChangeShapeType="1"/>
          </p:cNvSpPr>
          <p:nvPr/>
        </p:nvSpPr>
        <p:spPr>
          <a:xfrm>
            <a:off x="5800419" y="4131912"/>
            <a:ext cx="1021433" cy="461665"/>
          </a:xfrm>
          <a:prstGeom prst="rect">
            <a:avLst/>
          </a:prstGeom>
          <a:noFill/>
        </p:spPr>
        <p:txBody>
          <a:bodyPr wrap="none" rtlCol="0">
            <a:spAutoFit/>
          </a:bodyPr>
          <a:lstStyle/>
          <a:p>
            <a:pPr algn="ctr"/>
            <a:r>
              <a:rPr lang="en-US" sz="2400" b="1" dirty="0"/>
              <a:t>Why?</a:t>
            </a:r>
          </a:p>
        </p:txBody>
      </p:sp>
      <p:sp>
        <p:nvSpPr>
          <p:cNvPr id="12" name="TextBox 11">
            <a:extLst>
              <a:ext uri="{FF2B5EF4-FFF2-40B4-BE49-F238E27FC236}">
                <a16:creationId xmlns:a16="http://schemas.microsoft.com/office/drawing/2014/main" id="{BBCDB478-C81D-46D8-357F-F07AEAF512CE}"/>
              </a:ext>
            </a:extLst>
          </p:cNvPr>
          <p:cNvSpPr txBox="1">
            <a:spLocks noGrp="1" noRot="1" noMove="1" noResize="1" noEditPoints="1" noAdjustHandles="1" noChangeArrowheads="1" noChangeShapeType="1"/>
          </p:cNvSpPr>
          <p:nvPr/>
        </p:nvSpPr>
        <p:spPr>
          <a:xfrm>
            <a:off x="6961034" y="5127202"/>
            <a:ext cx="1021433" cy="461665"/>
          </a:xfrm>
          <a:prstGeom prst="rect">
            <a:avLst/>
          </a:prstGeom>
          <a:noFill/>
        </p:spPr>
        <p:txBody>
          <a:bodyPr wrap="none" rtlCol="0">
            <a:spAutoFit/>
          </a:bodyPr>
          <a:lstStyle/>
          <a:p>
            <a:pPr algn="ctr"/>
            <a:r>
              <a:rPr lang="en-US" sz="2400" b="1" dirty="0"/>
              <a:t>Why?</a:t>
            </a:r>
          </a:p>
        </p:txBody>
      </p:sp>
      <p:sp>
        <p:nvSpPr>
          <p:cNvPr id="13" name="TextBox 12">
            <a:extLst>
              <a:ext uri="{FF2B5EF4-FFF2-40B4-BE49-F238E27FC236}">
                <a16:creationId xmlns:a16="http://schemas.microsoft.com/office/drawing/2014/main" id="{CEB7BB3F-3955-0230-1B8A-54B71AAEDC66}"/>
              </a:ext>
            </a:extLst>
          </p:cNvPr>
          <p:cNvSpPr txBox="1">
            <a:spLocks noGrp="1" noRot="1" noMove="1" noResize="1" noEditPoints="1" noAdjustHandles="1" noChangeArrowheads="1" noChangeShapeType="1"/>
          </p:cNvSpPr>
          <p:nvPr/>
        </p:nvSpPr>
        <p:spPr>
          <a:xfrm>
            <a:off x="6241284" y="5870448"/>
            <a:ext cx="2460930" cy="584775"/>
          </a:xfrm>
          <a:prstGeom prst="rect">
            <a:avLst/>
          </a:prstGeom>
          <a:noFill/>
        </p:spPr>
        <p:txBody>
          <a:bodyPr wrap="none" rtlCol="0">
            <a:spAutoFit/>
          </a:bodyPr>
          <a:lstStyle/>
          <a:p>
            <a:pPr algn="ctr"/>
            <a:r>
              <a:rPr lang="en-US" sz="3200" b="1" dirty="0">
                <a:solidFill>
                  <a:schemeClr val="bg2"/>
                </a:solidFill>
              </a:rPr>
              <a:t>Root Cause</a:t>
            </a:r>
          </a:p>
        </p:txBody>
      </p:sp>
      <p:cxnSp>
        <p:nvCxnSpPr>
          <p:cNvPr id="15" name="Straight Arrow Connector 14">
            <a:extLst>
              <a:ext uri="{FF2B5EF4-FFF2-40B4-BE49-F238E27FC236}">
                <a16:creationId xmlns:a16="http://schemas.microsoft.com/office/drawing/2014/main" id="{49072C11-C774-7EB8-38D1-F35BEBB77B0D}"/>
              </a:ext>
            </a:extLst>
          </p:cNvPr>
          <p:cNvCxnSpPr>
            <a:cxnSpLocks noGrp="1" noRot="1" noMove="1" noResize="1" noEditPoints="1" noAdjustHandles="1" noChangeArrowheads="1" noChangeShapeType="1"/>
          </p:cNvCxnSpPr>
          <p:nvPr/>
        </p:nvCxnSpPr>
        <p:spPr>
          <a:xfrm>
            <a:off x="5150521" y="987552"/>
            <a:ext cx="4542119" cy="4133088"/>
          </a:xfrm>
          <a:prstGeom prst="straightConnector1">
            <a:avLst/>
          </a:prstGeom>
          <a:ln w="38100">
            <a:tailEnd type="triangle" w="lg" len="lg"/>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59217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CF10D-7A36-DA7C-815B-8450B14A3933}"/>
              </a:ext>
            </a:extLst>
          </p:cNvPr>
          <p:cNvSpPr>
            <a:spLocks noGrp="1"/>
          </p:cNvSpPr>
          <p:nvPr>
            <p:ph type="title"/>
          </p:nvPr>
        </p:nvSpPr>
        <p:spPr/>
        <p:txBody>
          <a:bodyPr/>
          <a:lstStyle/>
          <a:p>
            <a:r>
              <a:rPr lang="en-US" sz="3600" dirty="0"/>
              <a:t>5 Whys Analysis Worksheet</a:t>
            </a:r>
          </a:p>
        </p:txBody>
      </p:sp>
      <p:sp>
        <p:nvSpPr>
          <p:cNvPr id="4" name="TextBox 3">
            <a:extLst>
              <a:ext uri="{FF2B5EF4-FFF2-40B4-BE49-F238E27FC236}">
                <a16:creationId xmlns:a16="http://schemas.microsoft.com/office/drawing/2014/main" id="{E4DCAD32-C0C4-518E-54D1-2B6281D0CBD6}"/>
              </a:ext>
            </a:extLst>
          </p:cNvPr>
          <p:cNvSpPr txBox="1">
            <a:spLocks noGrp="1" noRot="1" noMove="1" noResize="1" noEditPoints="1" noAdjustHandles="1" noChangeArrowheads="1" noChangeShapeType="1"/>
          </p:cNvSpPr>
          <p:nvPr/>
        </p:nvSpPr>
        <p:spPr>
          <a:xfrm>
            <a:off x="432000" y="1349676"/>
            <a:ext cx="11473200" cy="515006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Problem Statement: </a:t>
            </a: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The 5 Whys</a:t>
            </a: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1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2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3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4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150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5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rPr>
              <a:t>Root Causes: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Arial" charset="0"/>
              </a:rPr>
              <a:t>	</a:t>
            </a:r>
            <a:endPar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solidFill>
                <a:effectLst/>
                <a:uLnTx/>
                <a:uFillTx/>
                <a:latin typeface="Arial" panose="020B0604020202020204"/>
                <a:ea typeface="+mn-ea"/>
                <a:cs typeface="+mn-cs"/>
              </a:rPr>
              <a:t>Root Solutions (Corrective Actions): </a:t>
            </a: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endParaRPr kumimoji="0" lang="en-GB" sz="1800" b="0" i="0" u="none" strike="noStrike" kern="1200" cap="none" spc="0" normalizeH="0" baseline="0" noProof="0" dirty="0">
              <a:ln>
                <a:noFill/>
              </a:ln>
              <a:solidFill>
                <a:srgbClr val="3333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432601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E5EA112-CB9A-07DD-0071-3C538249574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BC00F9D-5560-7B6B-6A84-4C7EFB3CB5B8}"/>
              </a:ext>
            </a:extLst>
          </p:cNvPr>
          <p:cNvSpPr>
            <a:spLocks noGrp="1"/>
          </p:cNvSpPr>
          <p:nvPr>
            <p:ph type="title"/>
          </p:nvPr>
        </p:nvSpPr>
        <p:spPr/>
        <p:txBody>
          <a:bodyPr/>
          <a:lstStyle/>
          <a:p>
            <a:r>
              <a:rPr lang="en-GB" sz="3600" dirty="0">
                <a:solidFill>
                  <a:schemeClr val="bg1"/>
                </a:solidFill>
              </a:rPr>
              <a:t>The 5 Whys to Solve VPM Case Study </a:t>
            </a:r>
            <a:endParaRPr lang="en-US" sz="3600" dirty="0">
              <a:solidFill>
                <a:schemeClr val="bg1"/>
              </a:solidFill>
            </a:endParaRPr>
          </a:p>
        </p:txBody>
      </p:sp>
      <p:sp>
        <p:nvSpPr>
          <p:cNvPr id="7" name="TextBox 6">
            <a:extLst>
              <a:ext uri="{FF2B5EF4-FFF2-40B4-BE49-F238E27FC236}">
                <a16:creationId xmlns:a16="http://schemas.microsoft.com/office/drawing/2014/main" id="{EFB80398-272C-0AE4-C7AE-8AF48F447DDD}"/>
              </a:ext>
            </a:extLst>
          </p:cNvPr>
          <p:cNvSpPr txBox="1"/>
          <p:nvPr/>
        </p:nvSpPr>
        <p:spPr>
          <a:xfrm>
            <a:off x="432000" y="2463916"/>
            <a:ext cx="11171865" cy="3493264"/>
          </a:xfrm>
          <a:prstGeom prst="rect">
            <a:avLst/>
          </a:prstGeom>
          <a:solidFill>
            <a:schemeClr val="tx1">
              <a:alpha val="23807"/>
            </a:schemeClr>
          </a:solidFill>
        </p:spPr>
        <p:txBody>
          <a:bodyPr wrap="square">
            <a:spAutoFit/>
          </a:bodyPr>
          <a:lstStyle/>
          <a:p>
            <a:pPr marL="0" marR="0">
              <a:buNone/>
            </a:pPr>
            <a:r>
              <a:rPr lang="en-GB" sz="2800" b="1" dirty="0">
                <a:solidFill>
                  <a:schemeClr val="bg1"/>
                </a:solidFill>
                <a:effectLst/>
                <a:latin typeface="+mn-lt"/>
              </a:rPr>
              <a:t>Problem: “Guests visit once but don’t join.”</a:t>
            </a:r>
            <a:endParaRPr lang="en-GB" sz="2800" dirty="0">
              <a:solidFill>
                <a:schemeClr val="bg1"/>
              </a:solidFill>
              <a:effectLst/>
              <a:latin typeface="+mn-lt"/>
            </a:endParaRPr>
          </a:p>
          <a:p>
            <a:pPr marL="0" marR="0">
              <a:buNone/>
            </a:pPr>
            <a:br>
              <a:rPr lang="en-GB" sz="2400" dirty="0">
                <a:solidFill>
                  <a:schemeClr val="bg1"/>
                </a:solidFill>
                <a:effectLst/>
                <a:latin typeface="+mn-lt"/>
              </a:rPr>
            </a:br>
            <a:endParaRPr lang="en-GB" sz="2400" dirty="0">
              <a:solidFill>
                <a:schemeClr val="bg1"/>
              </a:solidFill>
              <a:effectLst/>
              <a:latin typeface="+mn-lt"/>
            </a:endParaRPr>
          </a:p>
          <a:p>
            <a:pPr marL="0" marR="0">
              <a:spcBef>
                <a:spcPts val="600"/>
              </a:spcBef>
              <a:buNone/>
            </a:pPr>
            <a:r>
              <a:rPr lang="en-GB" sz="2400" b="1" dirty="0">
                <a:solidFill>
                  <a:schemeClr val="bg1"/>
                </a:solidFill>
                <a:effectLst/>
                <a:latin typeface="+mn-lt"/>
              </a:rPr>
              <a:t>Why </a:t>
            </a:r>
            <a:r>
              <a:rPr lang="en-GB" sz="2400" dirty="0">
                <a:solidFill>
                  <a:schemeClr val="bg1"/>
                </a:solidFill>
                <a:effectLst/>
                <a:latin typeface="+mn-lt"/>
              </a:rPr>
              <a:t>don’t guests join after visiting?</a:t>
            </a:r>
          </a:p>
          <a:p>
            <a:pPr marL="0" marR="0">
              <a:spcBef>
                <a:spcPts val="600"/>
              </a:spcBef>
              <a:buNone/>
            </a:pPr>
            <a:r>
              <a:rPr lang="en-GB" sz="2400" b="1" dirty="0">
                <a:solidFill>
                  <a:schemeClr val="bg1"/>
                </a:solidFill>
                <a:effectLst/>
                <a:latin typeface="+mn-lt"/>
              </a:rPr>
              <a:t>Why </a:t>
            </a:r>
            <a:r>
              <a:rPr lang="en-GB" sz="2400" dirty="0">
                <a:solidFill>
                  <a:schemeClr val="bg1"/>
                </a:solidFill>
                <a:effectLst/>
                <a:latin typeface="+mn-lt"/>
              </a:rPr>
              <a:t>did no one ask the guest to join?</a:t>
            </a:r>
          </a:p>
          <a:p>
            <a:pPr marL="0" marR="0">
              <a:spcBef>
                <a:spcPts val="600"/>
              </a:spcBef>
              <a:buNone/>
            </a:pPr>
            <a:r>
              <a:rPr lang="en-GB" sz="2400" b="1" dirty="0">
                <a:solidFill>
                  <a:schemeClr val="bg1"/>
                </a:solidFill>
                <a:effectLst/>
                <a:latin typeface="+mn-lt"/>
              </a:rPr>
              <a:t>Why </a:t>
            </a:r>
            <a:r>
              <a:rPr lang="en-GB" sz="2400" dirty="0">
                <a:solidFill>
                  <a:schemeClr val="bg1"/>
                </a:solidFill>
                <a:effectLst/>
                <a:latin typeface="+mn-lt"/>
              </a:rPr>
              <a:t>was there no follow-up?</a:t>
            </a:r>
          </a:p>
          <a:p>
            <a:pPr marL="0" marR="0">
              <a:spcBef>
                <a:spcPts val="600"/>
              </a:spcBef>
              <a:buNone/>
            </a:pPr>
            <a:r>
              <a:rPr lang="en-GB" sz="2400" b="1" dirty="0">
                <a:solidFill>
                  <a:schemeClr val="bg1"/>
                </a:solidFill>
                <a:effectLst/>
                <a:latin typeface="+mn-lt"/>
              </a:rPr>
              <a:t>Why </a:t>
            </a:r>
            <a:r>
              <a:rPr lang="en-GB" sz="2400" dirty="0">
                <a:solidFill>
                  <a:schemeClr val="bg1"/>
                </a:solidFill>
                <a:effectLst/>
                <a:latin typeface="+mn-lt"/>
              </a:rPr>
              <a:t>is there no follow-up routine?</a:t>
            </a:r>
          </a:p>
          <a:p>
            <a:pPr marL="0" marR="0">
              <a:spcBef>
                <a:spcPts val="600"/>
              </a:spcBef>
              <a:buNone/>
            </a:pPr>
            <a:r>
              <a:rPr lang="en-GB" sz="2400" b="1" dirty="0">
                <a:solidFill>
                  <a:schemeClr val="bg1"/>
                </a:solidFill>
                <a:effectLst/>
                <a:latin typeface="+mn-lt"/>
              </a:rPr>
              <a:t>Why </a:t>
            </a:r>
            <a:r>
              <a:rPr lang="en-GB" sz="2400" dirty="0">
                <a:solidFill>
                  <a:schemeClr val="bg1"/>
                </a:solidFill>
                <a:effectLst/>
                <a:latin typeface="+mn-lt"/>
              </a:rPr>
              <a:t>is there no clear process or shared responsibility?</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4027290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DA79BF9-1B0F-636E-8CB3-248A9F29ED1A}"/>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94DB310-CC51-920E-0673-7F410EACD56F}"/>
              </a:ext>
            </a:extLst>
          </p:cNvPr>
          <p:cNvSpPr>
            <a:spLocks noGrp="1"/>
          </p:cNvSpPr>
          <p:nvPr>
            <p:ph type="title"/>
          </p:nvPr>
        </p:nvSpPr>
        <p:spPr>
          <a:xfrm>
            <a:off x="432000" y="4540360"/>
            <a:ext cx="3637724" cy="1319527"/>
          </a:xfrm>
        </p:spPr>
        <p:txBody>
          <a:bodyPr/>
          <a:lstStyle/>
          <a:p>
            <a:r>
              <a:rPr lang="en-US" sz="3200" dirty="0">
                <a:solidFill>
                  <a:schemeClr val="accent1"/>
                </a:solidFill>
              </a:rPr>
              <a:t>Root Solution:</a:t>
            </a:r>
            <a:br>
              <a:rPr lang="en-US" sz="3200" dirty="0">
                <a:solidFill>
                  <a:schemeClr val="accent1"/>
                </a:solidFill>
              </a:rPr>
            </a:br>
            <a:r>
              <a:rPr lang="en-US" sz="3200" b="0" dirty="0">
                <a:solidFill>
                  <a:schemeClr val="accent1"/>
                </a:solidFill>
              </a:rPr>
              <a:t>The Action That Solves the Cause</a:t>
            </a:r>
          </a:p>
        </p:txBody>
      </p:sp>
    </p:spTree>
    <p:extLst>
      <p:ext uri="{BB962C8B-B14F-4D97-AF65-F5344CB8AC3E}">
        <p14:creationId xmlns:p14="http://schemas.microsoft.com/office/powerpoint/2010/main" val="4012625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B312919-56EA-3935-8320-D40942CB1E1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4697AAD-EDEE-37B9-845A-E357A40E393B}"/>
              </a:ext>
            </a:extLst>
          </p:cNvPr>
          <p:cNvSpPr>
            <a:spLocks noGrp="1"/>
          </p:cNvSpPr>
          <p:nvPr>
            <p:ph type="title"/>
          </p:nvPr>
        </p:nvSpPr>
        <p:spPr>
          <a:xfrm>
            <a:off x="8744754" y="432000"/>
            <a:ext cx="3099245" cy="720000"/>
          </a:xfrm>
        </p:spPr>
        <p:txBody>
          <a:bodyPr/>
          <a:lstStyle/>
          <a:p>
            <a:r>
              <a:rPr lang="en-US" sz="3600" dirty="0"/>
              <a:t>Case Studies</a:t>
            </a:r>
          </a:p>
        </p:txBody>
      </p:sp>
    </p:spTree>
    <p:extLst>
      <p:ext uri="{BB962C8B-B14F-4D97-AF65-F5344CB8AC3E}">
        <p14:creationId xmlns:p14="http://schemas.microsoft.com/office/powerpoint/2010/main" val="2760008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D8EBA-F4B9-75F1-2A88-048402094840}"/>
              </a:ext>
            </a:extLst>
          </p:cNvPr>
          <p:cNvSpPr>
            <a:spLocks noGrp="1"/>
          </p:cNvSpPr>
          <p:nvPr>
            <p:ph type="title"/>
          </p:nvPr>
        </p:nvSpPr>
        <p:spPr/>
        <p:txBody>
          <a:bodyPr/>
          <a:lstStyle/>
          <a:p>
            <a:r>
              <a:rPr lang="en-US" sz="3600" dirty="0"/>
              <a:t>Vice President Membership Case Studies</a:t>
            </a:r>
          </a:p>
        </p:txBody>
      </p:sp>
      <p:sp>
        <p:nvSpPr>
          <p:cNvPr id="3" name="Content Placeholder 2">
            <a:extLst>
              <a:ext uri="{FF2B5EF4-FFF2-40B4-BE49-F238E27FC236}">
                <a16:creationId xmlns:a16="http://schemas.microsoft.com/office/drawing/2014/main" id="{0D99B821-277C-4F62-71C2-FF5D948698A9}"/>
              </a:ext>
            </a:extLst>
          </p:cNvPr>
          <p:cNvSpPr>
            <a:spLocks noGrp="1"/>
          </p:cNvSpPr>
          <p:nvPr>
            <p:ph idx="1"/>
          </p:nvPr>
        </p:nvSpPr>
        <p:spPr/>
        <p:txBody>
          <a:bodyPr/>
          <a:lstStyle/>
          <a:p>
            <a:pPr marL="457200" indent="-457200">
              <a:buFont typeface="+mj-lt"/>
              <a:buAutoNum type="arabicPeriod"/>
            </a:pPr>
            <a:r>
              <a:rPr lang="en-GB" dirty="0"/>
              <a:t>Unfinished Conversation  (Guests not signing up to become members)</a:t>
            </a:r>
          </a:p>
          <a:p>
            <a:pPr marL="457200" indent="-457200">
              <a:buFont typeface="+mj-lt"/>
              <a:buAutoNum type="arabicPeriod"/>
            </a:pPr>
            <a:r>
              <a:rPr lang="en-GB" dirty="0"/>
              <a:t>Vanishing Guests  (Guests not returning)</a:t>
            </a:r>
          </a:p>
          <a:p>
            <a:pPr marL="457200" indent="-457200">
              <a:buFont typeface="+mj-lt"/>
              <a:buAutoNum type="arabicPeriod"/>
            </a:pPr>
            <a:r>
              <a:rPr lang="en-GB" dirty="0"/>
              <a:t>Silent New Member  (New member not taking roles)</a:t>
            </a:r>
          </a:p>
          <a:p>
            <a:pPr marL="457200" indent="-457200">
              <a:buFont typeface="+mj-lt"/>
              <a:buAutoNum type="arabicPeriod"/>
            </a:pPr>
            <a:r>
              <a:rPr lang="en-GB" dirty="0"/>
              <a:t>Renewal Dip  (Drop in renewals)</a:t>
            </a:r>
          </a:p>
          <a:p>
            <a:pPr marL="457200" indent="-457200">
              <a:buFont typeface="+mj-lt"/>
              <a:buAutoNum type="arabicPeriod"/>
            </a:pPr>
            <a:r>
              <a:rPr lang="en-GB" dirty="0"/>
              <a:t>Lost Momentum  (Loss of motivation)</a:t>
            </a:r>
          </a:p>
          <a:p>
            <a:pPr marL="457200" indent="-457200">
              <a:buFont typeface="+mj-lt"/>
              <a:buAutoNum type="arabicPeriod"/>
            </a:pPr>
            <a:r>
              <a:rPr lang="en-GB" dirty="0"/>
              <a:t>Forgotten Alumni  (Involving past members)</a:t>
            </a:r>
          </a:p>
          <a:p>
            <a:pPr marL="457200" indent="-457200">
              <a:buFont typeface="+mj-lt"/>
              <a:buAutoNum type="arabicPeriod"/>
            </a:pPr>
            <a:r>
              <a:rPr lang="en-GB" dirty="0"/>
              <a:t>Unbalanced Club  (Too many new members, no experience)</a:t>
            </a:r>
          </a:p>
          <a:p>
            <a:pPr marL="457200" indent="-457200">
              <a:buFont typeface="+mj-lt"/>
              <a:buAutoNum type="arabicPeriod"/>
            </a:pPr>
            <a:r>
              <a:rPr lang="en-GB" dirty="0"/>
              <a:t>Missing Mentors  (Mentor and mentee issues)</a:t>
            </a:r>
          </a:p>
          <a:p>
            <a:pPr marL="457200" indent="-457200">
              <a:buFont typeface="+mj-lt"/>
              <a:buAutoNum type="arabicPeriod"/>
            </a:pPr>
            <a:r>
              <a:rPr lang="en-GB" dirty="0"/>
              <a:t>Two-Speed Club  (Overachievers and underachievers)</a:t>
            </a:r>
          </a:p>
          <a:p>
            <a:pPr marL="457200" indent="-457200">
              <a:buFont typeface="+mj-lt"/>
              <a:buAutoNum type="arabicPeriod"/>
            </a:pPr>
            <a:r>
              <a:rPr lang="en-GB" dirty="0"/>
              <a:t>Guest Event that Fell Flat  (Unsuccessful recruiting event) </a:t>
            </a:r>
          </a:p>
          <a:p>
            <a:endParaRPr lang="en-US" dirty="0"/>
          </a:p>
        </p:txBody>
      </p:sp>
    </p:spTree>
    <p:extLst>
      <p:ext uri="{BB962C8B-B14F-4D97-AF65-F5344CB8AC3E}">
        <p14:creationId xmlns:p14="http://schemas.microsoft.com/office/powerpoint/2010/main" val="4189151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82A2F3-D2FA-C936-AD3F-520DF3E8FC3A}"/>
              </a:ext>
            </a:extLst>
          </p:cNvPr>
          <p:cNvSpPr>
            <a:spLocks noGrp="1"/>
          </p:cNvSpPr>
          <p:nvPr>
            <p:ph type="title"/>
          </p:nvPr>
        </p:nvSpPr>
        <p:spPr/>
        <p:txBody>
          <a:bodyPr/>
          <a:lstStyle/>
          <a:p>
            <a:r>
              <a:rPr lang="en-GB" dirty="0"/>
              <a:t>Case Study 1:  Unfinished Conversation </a:t>
            </a:r>
            <a:endParaRPr lang="en-US" dirty="0"/>
          </a:p>
        </p:txBody>
      </p:sp>
      <p:sp>
        <p:nvSpPr>
          <p:cNvPr id="5" name="Content Placeholder 4">
            <a:extLst>
              <a:ext uri="{FF2B5EF4-FFF2-40B4-BE49-F238E27FC236}">
                <a16:creationId xmlns:a16="http://schemas.microsoft.com/office/drawing/2014/main" id="{8195909E-F3D2-1869-8336-45C9342A6521}"/>
              </a:ext>
            </a:extLst>
          </p:cNvPr>
          <p:cNvSpPr>
            <a:spLocks noGrp="1"/>
          </p:cNvSpPr>
          <p:nvPr>
            <p:ph idx="1"/>
          </p:nvPr>
        </p:nvSpPr>
        <p:spPr/>
        <p:txBody>
          <a:bodyPr/>
          <a:lstStyle/>
          <a:p>
            <a:pPr marL="0" indent="0">
              <a:lnSpc>
                <a:spcPct val="100000"/>
              </a:lnSpc>
              <a:spcBef>
                <a:spcPts val="600"/>
              </a:spcBef>
              <a:buNone/>
            </a:pPr>
            <a:r>
              <a:rPr lang="en-GB" sz="2000" b="1" dirty="0"/>
              <a:t>Scenario</a:t>
            </a:r>
            <a:endParaRPr lang="en-GB" sz="2000" dirty="0"/>
          </a:p>
          <a:p>
            <a:pPr marL="0" indent="0">
              <a:lnSpc>
                <a:spcPct val="100000"/>
              </a:lnSpc>
              <a:spcBef>
                <a:spcPts val="600"/>
              </a:spcBef>
              <a:buNone/>
            </a:pPr>
            <a:r>
              <a:rPr lang="en-GB" sz="2000" dirty="0"/>
              <a:t>At first glance, your club looks healthy. Meetings are lively, guests attend regularly, and feedback is positive.</a:t>
            </a:r>
          </a:p>
          <a:p>
            <a:pPr marL="0" indent="0">
              <a:lnSpc>
                <a:spcPct val="100000"/>
              </a:lnSpc>
              <a:spcBef>
                <a:spcPts val="600"/>
              </a:spcBef>
              <a:buNone/>
            </a:pPr>
            <a:r>
              <a:rPr lang="en-GB" sz="2000" dirty="0"/>
              <a:t>But when you review the visitor log from the past three months, a pattern emerges:</a:t>
            </a:r>
          </a:p>
          <a:p>
            <a:pPr>
              <a:lnSpc>
                <a:spcPct val="100000"/>
              </a:lnSpc>
              <a:spcBef>
                <a:spcPts val="600"/>
              </a:spcBef>
            </a:pPr>
            <a:r>
              <a:rPr lang="en-GB" sz="2000" dirty="0"/>
              <a:t>Guests come once, maybe twice</a:t>
            </a:r>
          </a:p>
          <a:p>
            <a:pPr>
              <a:lnSpc>
                <a:spcPct val="100000"/>
              </a:lnSpc>
              <a:spcBef>
                <a:spcPts val="600"/>
              </a:spcBef>
            </a:pPr>
            <a:r>
              <a:rPr lang="en-GB" sz="2000" dirty="0"/>
              <a:t>They have warm conversations after the meeting</a:t>
            </a:r>
          </a:p>
          <a:p>
            <a:pPr>
              <a:lnSpc>
                <a:spcPct val="100000"/>
              </a:lnSpc>
              <a:spcBef>
                <a:spcPts val="600"/>
              </a:spcBef>
            </a:pPr>
            <a:r>
              <a:rPr lang="en-GB" sz="2000" dirty="0"/>
              <a:t>Some join the WhatsApp group briefly</a:t>
            </a:r>
          </a:p>
          <a:p>
            <a:pPr>
              <a:lnSpc>
                <a:spcPct val="100000"/>
              </a:lnSpc>
              <a:spcBef>
                <a:spcPts val="600"/>
              </a:spcBef>
            </a:pPr>
            <a:r>
              <a:rPr lang="en-GB" sz="2000" dirty="0"/>
              <a:t>Then they vanish</a:t>
            </a:r>
          </a:p>
          <a:p>
            <a:endParaRPr lang="en-US" sz="2000" dirty="0"/>
          </a:p>
        </p:txBody>
      </p:sp>
      <p:sp>
        <p:nvSpPr>
          <p:cNvPr id="6" name="Content Placeholder 5">
            <a:extLst>
              <a:ext uri="{FF2B5EF4-FFF2-40B4-BE49-F238E27FC236}">
                <a16:creationId xmlns:a16="http://schemas.microsoft.com/office/drawing/2014/main" id="{230C8D60-DF30-1264-CA1E-A881F23A32C5}"/>
              </a:ext>
            </a:extLst>
          </p:cNvPr>
          <p:cNvSpPr>
            <a:spLocks noGrp="1"/>
          </p:cNvSpPr>
          <p:nvPr>
            <p:ph idx="11"/>
          </p:nvPr>
        </p:nvSpPr>
        <p:spPr/>
        <p:txBody>
          <a:bodyPr/>
          <a:lstStyle/>
          <a:p>
            <a:pPr marL="0" indent="0">
              <a:lnSpc>
                <a:spcPct val="100000"/>
              </a:lnSpc>
              <a:spcBef>
                <a:spcPts val="600"/>
              </a:spcBef>
              <a:buNone/>
            </a:pPr>
            <a:r>
              <a:rPr lang="en-GB" sz="2000" dirty="0"/>
              <a:t>You send a follow-up message but rarely </a:t>
            </a:r>
            <a:br>
              <a:rPr lang="en-GB" sz="2000" dirty="0"/>
            </a:br>
            <a:r>
              <a:rPr lang="en-GB" sz="2000" dirty="0"/>
              <a:t>hear back.</a:t>
            </a:r>
          </a:p>
          <a:p>
            <a:pPr marL="0" indent="0">
              <a:lnSpc>
                <a:spcPct val="100000"/>
              </a:lnSpc>
              <a:spcBef>
                <a:spcPts val="600"/>
              </a:spcBef>
              <a:buNone/>
            </a:pPr>
            <a:r>
              <a:rPr lang="en-GB" sz="2000" dirty="0"/>
              <a:t>Members offer mixed reactions:</a:t>
            </a:r>
          </a:p>
          <a:p>
            <a:pPr>
              <a:lnSpc>
                <a:spcPct val="100000"/>
              </a:lnSpc>
              <a:spcBef>
                <a:spcPts val="600"/>
              </a:spcBef>
            </a:pPr>
            <a:r>
              <a:rPr lang="en-GB" sz="2000" dirty="0"/>
              <a:t>“If they wanted to join, they would.”</a:t>
            </a:r>
          </a:p>
          <a:p>
            <a:pPr>
              <a:lnSpc>
                <a:spcPct val="100000"/>
              </a:lnSpc>
              <a:spcBef>
                <a:spcPts val="600"/>
              </a:spcBef>
            </a:pPr>
            <a:r>
              <a:rPr lang="en-GB" sz="2000" dirty="0"/>
              <a:t>“I’m not really sure what happens after guests visit.”</a:t>
            </a:r>
          </a:p>
          <a:p>
            <a:pPr marL="0" indent="0">
              <a:lnSpc>
                <a:spcPct val="100000"/>
              </a:lnSpc>
              <a:spcBef>
                <a:spcPts val="600"/>
              </a:spcBef>
              <a:buNone/>
            </a:pPr>
            <a:r>
              <a:rPr lang="en-GB" sz="2000" dirty="0"/>
              <a:t>The club attracts interest… but not commitment.</a:t>
            </a:r>
          </a:p>
          <a:p>
            <a:pPr marL="0" indent="0">
              <a:lnSpc>
                <a:spcPct val="100000"/>
              </a:lnSpc>
              <a:spcBef>
                <a:spcPts val="600"/>
              </a:spcBef>
              <a:buNone/>
            </a:pPr>
            <a:endParaRPr lang="en-GB" sz="2000" b="1" dirty="0"/>
          </a:p>
          <a:p>
            <a:pPr marL="0" indent="0">
              <a:lnSpc>
                <a:spcPct val="100000"/>
              </a:lnSpc>
              <a:spcBef>
                <a:spcPts val="600"/>
              </a:spcBef>
              <a:buNone/>
            </a:pPr>
            <a:r>
              <a:rPr lang="en-GB" sz="2000" b="1" dirty="0"/>
              <a:t>Use the 5 Whys to uncover what is preventing interested guests from taking the final step to membership.</a:t>
            </a:r>
          </a:p>
          <a:p>
            <a:pPr>
              <a:lnSpc>
                <a:spcPct val="100000"/>
              </a:lnSpc>
              <a:spcBef>
                <a:spcPts val="600"/>
              </a:spcBef>
            </a:pPr>
            <a:endParaRPr lang="en-US" sz="2000" dirty="0"/>
          </a:p>
        </p:txBody>
      </p:sp>
    </p:spTree>
    <p:extLst>
      <p:ext uri="{BB962C8B-B14F-4D97-AF65-F5344CB8AC3E}">
        <p14:creationId xmlns:p14="http://schemas.microsoft.com/office/powerpoint/2010/main" val="476731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6269-37BB-1FBF-BC67-01DF49872D43}"/>
              </a:ext>
            </a:extLst>
          </p:cNvPr>
          <p:cNvSpPr>
            <a:spLocks noGrp="1"/>
          </p:cNvSpPr>
          <p:nvPr>
            <p:ph type="title"/>
          </p:nvPr>
        </p:nvSpPr>
        <p:spPr/>
        <p:txBody>
          <a:bodyPr/>
          <a:lstStyle/>
          <a:p>
            <a:r>
              <a:rPr lang="en-GB" dirty="0"/>
              <a:t>Case Study 1:  Unfinished Conversation </a:t>
            </a:r>
            <a:endParaRPr lang="en-US" dirty="0"/>
          </a:p>
        </p:txBody>
      </p:sp>
      <p:sp>
        <p:nvSpPr>
          <p:cNvPr id="3" name="Content Placeholder 2">
            <a:extLst>
              <a:ext uri="{FF2B5EF4-FFF2-40B4-BE49-F238E27FC236}">
                <a16:creationId xmlns:a16="http://schemas.microsoft.com/office/drawing/2014/main" id="{C7F29360-A56D-D10A-D9EB-2708DDA9A484}"/>
              </a:ext>
            </a:extLst>
          </p:cNvPr>
          <p:cNvSpPr>
            <a:spLocks noGrp="1"/>
          </p:cNvSpPr>
          <p:nvPr>
            <p:ph idx="1"/>
          </p:nvPr>
        </p:nvSpPr>
        <p:spPr/>
        <p:txBody>
          <a:bodyPr/>
          <a:lstStyle/>
          <a:p>
            <a:pPr marL="0" indent="0">
              <a:lnSpc>
                <a:spcPct val="100000"/>
              </a:lnSpc>
              <a:spcBef>
                <a:spcPts val="600"/>
              </a:spcBef>
              <a:buNone/>
            </a:pPr>
            <a:r>
              <a:rPr lang="en-GB" b="1" dirty="0"/>
              <a:t>5 Whys Analysis </a:t>
            </a:r>
          </a:p>
          <a:p>
            <a:pPr marL="457200" indent="-457200">
              <a:lnSpc>
                <a:spcPct val="100000"/>
              </a:lnSpc>
              <a:spcBef>
                <a:spcPts val="600"/>
              </a:spcBef>
              <a:buFont typeface="+mj-lt"/>
              <a:buAutoNum type="arabicPeriod"/>
            </a:pPr>
            <a:r>
              <a:rPr lang="en-GB" sz="2000" b="1" dirty="0"/>
              <a:t>Why do guests visit once but not join?</a:t>
            </a:r>
            <a:endParaRPr lang="en-GB" sz="2000" dirty="0"/>
          </a:p>
          <a:p>
            <a:pPr lvl="1">
              <a:lnSpc>
                <a:spcPct val="100000"/>
              </a:lnSpc>
              <a:spcBef>
                <a:spcPts val="600"/>
              </a:spcBef>
            </a:pPr>
            <a:r>
              <a:rPr lang="en-GB" dirty="0"/>
              <a:t>Because no one asks them directly or personally to join</a:t>
            </a:r>
          </a:p>
          <a:p>
            <a:pPr marL="457200" indent="-457200">
              <a:lnSpc>
                <a:spcPct val="100000"/>
              </a:lnSpc>
              <a:spcBef>
                <a:spcPts val="600"/>
              </a:spcBef>
              <a:buFont typeface="+mj-lt"/>
              <a:buAutoNum type="arabicPeriod"/>
            </a:pPr>
            <a:r>
              <a:rPr lang="en-GB" sz="2000" b="1" dirty="0"/>
              <a:t>Why does no one ask them to join?</a:t>
            </a:r>
            <a:endParaRPr lang="en-GB" sz="2000" dirty="0"/>
          </a:p>
          <a:p>
            <a:pPr lvl="1">
              <a:lnSpc>
                <a:spcPct val="100000"/>
              </a:lnSpc>
              <a:spcBef>
                <a:spcPts val="600"/>
              </a:spcBef>
            </a:pPr>
            <a:r>
              <a:rPr lang="en-GB" dirty="0"/>
              <a:t>Because follow-up after their visit is inconsistent or minimal</a:t>
            </a:r>
          </a:p>
          <a:p>
            <a:pPr marL="457200" indent="-457200">
              <a:lnSpc>
                <a:spcPct val="100000"/>
              </a:lnSpc>
              <a:spcBef>
                <a:spcPts val="600"/>
              </a:spcBef>
              <a:buFont typeface="+mj-lt"/>
              <a:buAutoNum type="arabicPeriod"/>
            </a:pPr>
            <a:r>
              <a:rPr lang="en-GB" sz="2000" b="1" dirty="0"/>
              <a:t>Why is follow-up inconsistent?</a:t>
            </a:r>
            <a:endParaRPr lang="en-GB" sz="2000" dirty="0"/>
          </a:p>
          <a:p>
            <a:pPr lvl="1">
              <a:lnSpc>
                <a:spcPct val="100000"/>
              </a:lnSpc>
              <a:spcBef>
                <a:spcPts val="600"/>
              </a:spcBef>
            </a:pPr>
            <a:r>
              <a:rPr lang="en-GB" dirty="0"/>
              <a:t>Because the club doesn’t have a structured follow-up routine</a:t>
            </a:r>
          </a:p>
          <a:p>
            <a:pPr marL="457200" indent="-457200">
              <a:lnSpc>
                <a:spcPct val="100000"/>
              </a:lnSpc>
              <a:spcBef>
                <a:spcPts val="600"/>
              </a:spcBef>
              <a:buFont typeface="+mj-lt"/>
              <a:buAutoNum type="arabicPeriod"/>
            </a:pPr>
            <a:r>
              <a:rPr lang="en-GB" sz="2000" b="1" dirty="0"/>
              <a:t>Why is there no structured follow-up routine?</a:t>
            </a:r>
            <a:endParaRPr lang="en-GB" sz="2000" dirty="0"/>
          </a:p>
          <a:p>
            <a:pPr lvl="1">
              <a:lnSpc>
                <a:spcPct val="100000"/>
              </a:lnSpc>
              <a:spcBef>
                <a:spcPts val="600"/>
              </a:spcBef>
            </a:pPr>
            <a:r>
              <a:rPr lang="en-GB" dirty="0"/>
              <a:t>Because there is no clear process or shared responsibility for guest conversion</a:t>
            </a:r>
          </a:p>
          <a:p>
            <a:pPr marL="457200" indent="-457200">
              <a:lnSpc>
                <a:spcPct val="100000"/>
              </a:lnSpc>
              <a:spcBef>
                <a:spcPts val="600"/>
              </a:spcBef>
              <a:buFont typeface="+mj-lt"/>
              <a:buAutoNum type="arabicPeriod"/>
            </a:pPr>
            <a:r>
              <a:rPr lang="en-GB" sz="2000" b="1" dirty="0"/>
              <a:t>Why is there no clear process or shared responsibility?</a:t>
            </a:r>
            <a:endParaRPr lang="en-GB" sz="2000" dirty="0"/>
          </a:p>
          <a:p>
            <a:pPr lvl="1">
              <a:lnSpc>
                <a:spcPct val="100000"/>
              </a:lnSpc>
              <a:spcBef>
                <a:spcPts val="600"/>
              </a:spcBef>
            </a:pPr>
            <a:r>
              <a:rPr lang="en-GB" dirty="0"/>
              <a:t>Because follow-up is not built into the VPM calendar, onboarding checklist, or </a:t>
            </a:r>
            <a:br>
              <a:rPr lang="en-GB" dirty="0"/>
            </a:br>
            <a:r>
              <a:rPr lang="en-GB" dirty="0"/>
              <a:t>weekly workflow</a:t>
            </a:r>
          </a:p>
          <a:p>
            <a:endParaRPr lang="en-US" dirty="0"/>
          </a:p>
        </p:txBody>
      </p:sp>
    </p:spTree>
    <p:extLst>
      <p:ext uri="{BB962C8B-B14F-4D97-AF65-F5344CB8AC3E}">
        <p14:creationId xmlns:p14="http://schemas.microsoft.com/office/powerpoint/2010/main" val="2979200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DCA4A-C95B-08D1-D27E-618D9AB1C7FB}"/>
              </a:ext>
            </a:extLst>
          </p:cNvPr>
          <p:cNvSpPr>
            <a:spLocks noGrp="1"/>
          </p:cNvSpPr>
          <p:nvPr>
            <p:ph type="title"/>
          </p:nvPr>
        </p:nvSpPr>
        <p:spPr/>
        <p:txBody>
          <a:bodyPr/>
          <a:lstStyle/>
          <a:p>
            <a:r>
              <a:rPr lang="en-GB" dirty="0"/>
              <a:t>Case Study 1:  Unfinished Conversation </a:t>
            </a:r>
            <a:endParaRPr lang="en-US" dirty="0"/>
          </a:p>
        </p:txBody>
      </p:sp>
      <p:sp>
        <p:nvSpPr>
          <p:cNvPr id="3" name="Content Placeholder 2">
            <a:extLst>
              <a:ext uri="{FF2B5EF4-FFF2-40B4-BE49-F238E27FC236}">
                <a16:creationId xmlns:a16="http://schemas.microsoft.com/office/drawing/2014/main" id="{999BC712-31A0-23E9-D2FE-170388CE904D}"/>
              </a:ext>
            </a:extLst>
          </p:cNvPr>
          <p:cNvSpPr>
            <a:spLocks noGrp="1"/>
          </p:cNvSpPr>
          <p:nvPr>
            <p:ph idx="1"/>
          </p:nvPr>
        </p:nvSpPr>
        <p:spPr/>
        <p:txBody>
          <a:bodyPr/>
          <a:lstStyle/>
          <a:p>
            <a:pPr marL="0" indent="0">
              <a:lnSpc>
                <a:spcPct val="100000"/>
              </a:lnSpc>
              <a:buNone/>
            </a:pPr>
            <a:r>
              <a:rPr lang="en-GB" sz="2000" b="1" dirty="0"/>
              <a:t>Root Cause</a:t>
            </a:r>
            <a:endParaRPr lang="en-GB" sz="2000" dirty="0"/>
          </a:p>
          <a:p>
            <a:pPr marL="0" indent="0">
              <a:lnSpc>
                <a:spcPct val="100000"/>
              </a:lnSpc>
              <a:buNone/>
            </a:pPr>
            <a:r>
              <a:rPr lang="en-GB" sz="2000" dirty="0"/>
              <a:t>The club lacks a structured, repeatable follow-up and conversion process, leaving guests interested but unsupported.</a:t>
            </a:r>
          </a:p>
          <a:p>
            <a:pPr marL="0" indent="0">
              <a:lnSpc>
                <a:spcPct val="100000"/>
              </a:lnSpc>
              <a:spcBef>
                <a:spcPts val="1800"/>
              </a:spcBef>
              <a:buNone/>
            </a:pPr>
            <a:r>
              <a:rPr lang="en-GB" sz="2000" b="1" dirty="0"/>
              <a:t>Root Solutions</a:t>
            </a:r>
            <a:endParaRPr lang="en-GB" sz="2000" dirty="0"/>
          </a:p>
          <a:p>
            <a:pPr marL="0" indent="0">
              <a:lnSpc>
                <a:spcPct val="100000"/>
              </a:lnSpc>
              <a:buNone/>
            </a:pPr>
            <a:r>
              <a:rPr lang="en-GB" sz="2000" dirty="0"/>
              <a:t>Build a simple, consistent guest conversion system that includes:</a:t>
            </a:r>
          </a:p>
          <a:p>
            <a:pPr>
              <a:lnSpc>
                <a:spcPct val="100000"/>
              </a:lnSpc>
            </a:pPr>
            <a:r>
              <a:rPr lang="en-GB" sz="2000" dirty="0"/>
              <a:t>A guest buddy system – where experienced members sit next to a guest to answer any questions they might have during the meeting</a:t>
            </a:r>
          </a:p>
          <a:p>
            <a:pPr>
              <a:lnSpc>
                <a:spcPct val="100000"/>
              </a:lnSpc>
            </a:pPr>
            <a:r>
              <a:rPr lang="en-GB" sz="2000" dirty="0"/>
              <a:t>Personalized follow-up within 24–48 hours</a:t>
            </a:r>
          </a:p>
          <a:p>
            <a:pPr>
              <a:lnSpc>
                <a:spcPct val="100000"/>
              </a:lnSpc>
            </a:pPr>
            <a:endParaRPr lang="en-GB" sz="2000" dirty="0"/>
          </a:p>
          <a:p>
            <a:endParaRPr lang="en-US" dirty="0"/>
          </a:p>
        </p:txBody>
      </p:sp>
      <p:sp>
        <p:nvSpPr>
          <p:cNvPr id="4" name="Content Placeholder 3">
            <a:extLst>
              <a:ext uri="{FF2B5EF4-FFF2-40B4-BE49-F238E27FC236}">
                <a16:creationId xmlns:a16="http://schemas.microsoft.com/office/drawing/2014/main" id="{49F421D1-CBFB-4E2E-3B9D-6DA41CA33BCB}"/>
              </a:ext>
            </a:extLst>
          </p:cNvPr>
          <p:cNvSpPr>
            <a:spLocks noGrp="1"/>
          </p:cNvSpPr>
          <p:nvPr>
            <p:ph idx="11"/>
          </p:nvPr>
        </p:nvSpPr>
        <p:spPr/>
        <p:txBody>
          <a:bodyPr/>
          <a:lstStyle/>
          <a:p>
            <a:pPr>
              <a:lnSpc>
                <a:spcPct val="100000"/>
              </a:lnSpc>
              <a:spcBef>
                <a:spcPts val="600"/>
              </a:spcBef>
            </a:pPr>
            <a:r>
              <a:rPr lang="en-GB" sz="2000" dirty="0"/>
              <a:t>Clear joining process and instructions (one-page guide given to guests and/or brief explanation at end of club meeting)</a:t>
            </a:r>
          </a:p>
          <a:p>
            <a:pPr>
              <a:lnSpc>
                <a:spcPct val="100000"/>
              </a:lnSpc>
              <a:spcBef>
                <a:spcPts val="600"/>
              </a:spcBef>
            </a:pPr>
            <a:r>
              <a:rPr lang="en-GB" sz="2000" dirty="0"/>
              <a:t>Shared responsibility between VPM, President, and VPE</a:t>
            </a:r>
          </a:p>
          <a:p>
            <a:pPr>
              <a:lnSpc>
                <a:spcPct val="100000"/>
              </a:lnSpc>
              <a:spcBef>
                <a:spcPts val="600"/>
              </a:spcBef>
            </a:pPr>
            <a:r>
              <a:rPr lang="en-GB" sz="2000" dirty="0"/>
              <a:t>VPM Committee to support the VPM</a:t>
            </a:r>
          </a:p>
          <a:p>
            <a:pPr>
              <a:lnSpc>
                <a:spcPct val="100000"/>
              </a:lnSpc>
              <a:spcBef>
                <a:spcPts val="600"/>
              </a:spcBef>
            </a:pPr>
            <a:r>
              <a:rPr lang="en-GB" sz="2000" dirty="0"/>
              <a:t>Warm onboarding culture (invite guests to return with a small role)</a:t>
            </a:r>
          </a:p>
          <a:p>
            <a:pPr>
              <a:lnSpc>
                <a:spcPct val="100000"/>
              </a:lnSpc>
              <a:spcBef>
                <a:spcPts val="600"/>
              </a:spcBef>
            </a:pPr>
            <a:r>
              <a:rPr lang="en-GB" sz="2000" dirty="0"/>
              <a:t>A VPM calendar with scheduled follow-up dates</a:t>
            </a:r>
          </a:p>
          <a:p>
            <a:pPr>
              <a:lnSpc>
                <a:spcPct val="100000"/>
              </a:lnSpc>
              <a:spcBef>
                <a:spcPts val="600"/>
              </a:spcBef>
            </a:pPr>
            <a:r>
              <a:rPr lang="en-GB" sz="2000" dirty="0"/>
              <a:t>A checklist so no guest slips through </a:t>
            </a:r>
            <a:br>
              <a:rPr lang="en-GB" sz="2000" dirty="0"/>
            </a:br>
            <a:r>
              <a:rPr lang="en-GB" sz="2000" dirty="0"/>
              <a:t>the cracks</a:t>
            </a:r>
          </a:p>
          <a:p>
            <a:pPr>
              <a:lnSpc>
                <a:spcPct val="100000"/>
              </a:lnSpc>
              <a:spcBef>
                <a:spcPts val="600"/>
              </a:spcBef>
            </a:pPr>
            <a:r>
              <a:rPr lang="en-GB" sz="2000" dirty="0"/>
              <a:t>This turns interest into commitment.</a:t>
            </a:r>
          </a:p>
          <a:p>
            <a:pPr>
              <a:lnSpc>
                <a:spcPct val="100000"/>
              </a:lnSpc>
              <a:spcBef>
                <a:spcPts val="600"/>
              </a:spcBef>
            </a:pPr>
            <a:endParaRPr lang="en-US" sz="2000" dirty="0"/>
          </a:p>
        </p:txBody>
      </p:sp>
    </p:spTree>
    <p:extLst>
      <p:ext uri="{BB962C8B-B14F-4D97-AF65-F5344CB8AC3E}">
        <p14:creationId xmlns:p14="http://schemas.microsoft.com/office/powerpoint/2010/main" val="3725338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0579-B244-2E92-9E64-5B50723C3E2C}"/>
              </a:ext>
            </a:extLst>
          </p:cNvPr>
          <p:cNvSpPr>
            <a:spLocks noGrp="1"/>
          </p:cNvSpPr>
          <p:nvPr>
            <p:ph type="title"/>
          </p:nvPr>
        </p:nvSpPr>
        <p:spPr/>
        <p:txBody>
          <a:bodyPr/>
          <a:lstStyle/>
          <a:p>
            <a:r>
              <a:rPr lang="en-GB" dirty="0"/>
              <a:t>Case Study 2:  Vanishing Guests </a:t>
            </a:r>
            <a:endParaRPr lang="en-US" dirty="0"/>
          </a:p>
        </p:txBody>
      </p:sp>
      <p:sp>
        <p:nvSpPr>
          <p:cNvPr id="3" name="Content Placeholder 2">
            <a:extLst>
              <a:ext uri="{FF2B5EF4-FFF2-40B4-BE49-F238E27FC236}">
                <a16:creationId xmlns:a16="http://schemas.microsoft.com/office/drawing/2014/main" id="{4D868287-CC71-CFA6-16E9-9FFD6CA321B7}"/>
              </a:ext>
            </a:extLst>
          </p:cNvPr>
          <p:cNvSpPr>
            <a:spLocks noGrp="1"/>
          </p:cNvSpPr>
          <p:nvPr>
            <p:ph idx="1"/>
          </p:nvPr>
        </p:nvSpPr>
        <p:spPr/>
        <p:txBody>
          <a:bodyPr/>
          <a:lstStyle/>
          <a:p>
            <a:pPr marL="0" indent="0">
              <a:lnSpc>
                <a:spcPct val="100000"/>
              </a:lnSpc>
              <a:buNone/>
            </a:pPr>
            <a:r>
              <a:rPr lang="en-GB" sz="2000" b="1" dirty="0"/>
              <a:t>Scenario</a:t>
            </a:r>
          </a:p>
          <a:p>
            <a:pPr>
              <a:lnSpc>
                <a:spcPct val="100000"/>
              </a:lnSpc>
            </a:pPr>
            <a:r>
              <a:rPr lang="en-GB" sz="2000" dirty="0"/>
              <a:t>Your club meetings are upbeat, well run, and full of energy.</a:t>
            </a:r>
          </a:p>
          <a:p>
            <a:pPr>
              <a:lnSpc>
                <a:spcPct val="100000"/>
              </a:lnSpc>
            </a:pPr>
            <a:r>
              <a:rPr lang="en-GB" sz="2000" dirty="0"/>
              <a:t>Guests often stay afterwards to chat, say they had fun, and promise to return.</a:t>
            </a:r>
          </a:p>
          <a:p>
            <a:pPr>
              <a:lnSpc>
                <a:spcPct val="100000"/>
              </a:lnSpc>
            </a:pPr>
            <a:r>
              <a:rPr lang="en-GB" sz="2000" dirty="0"/>
              <a:t>Yet the following week, their chairs are empty.</a:t>
            </a:r>
          </a:p>
          <a:p>
            <a:pPr>
              <a:lnSpc>
                <a:spcPct val="100000"/>
              </a:lnSpc>
            </a:pPr>
            <a:r>
              <a:rPr lang="en-GB" sz="2000" dirty="0"/>
              <a:t>The VPM sends polite thank you emails, but replies are rare.</a:t>
            </a:r>
          </a:p>
          <a:p>
            <a:pPr>
              <a:lnSpc>
                <a:spcPct val="100000"/>
              </a:lnSpc>
            </a:pPr>
            <a:r>
              <a:rPr lang="en-GB" sz="2000" dirty="0"/>
              <a:t>A few guests mention they “weren’t sure what the next step was”.</a:t>
            </a:r>
          </a:p>
          <a:p>
            <a:pPr>
              <a:lnSpc>
                <a:spcPct val="100000"/>
              </a:lnSpc>
            </a:pPr>
            <a:endParaRPr lang="en-US" sz="2000" dirty="0"/>
          </a:p>
        </p:txBody>
      </p:sp>
      <p:sp>
        <p:nvSpPr>
          <p:cNvPr id="4" name="Content Placeholder 3">
            <a:extLst>
              <a:ext uri="{FF2B5EF4-FFF2-40B4-BE49-F238E27FC236}">
                <a16:creationId xmlns:a16="http://schemas.microsoft.com/office/drawing/2014/main" id="{56C82EFD-640B-20EA-9972-9EB10BD0FE8D}"/>
              </a:ext>
            </a:extLst>
          </p:cNvPr>
          <p:cNvSpPr>
            <a:spLocks noGrp="1"/>
          </p:cNvSpPr>
          <p:nvPr>
            <p:ph idx="11"/>
          </p:nvPr>
        </p:nvSpPr>
        <p:spPr/>
        <p:txBody>
          <a:bodyPr/>
          <a:lstStyle/>
          <a:p>
            <a:pPr>
              <a:lnSpc>
                <a:spcPct val="100000"/>
              </a:lnSpc>
            </a:pPr>
            <a:r>
              <a:rPr lang="en-GB" sz="2000" dirty="0"/>
              <a:t>Others simply vanish.</a:t>
            </a:r>
          </a:p>
          <a:p>
            <a:pPr>
              <a:lnSpc>
                <a:spcPct val="100000"/>
              </a:lnSpc>
            </a:pPr>
            <a:r>
              <a:rPr lang="en-GB" sz="2000" dirty="0"/>
              <a:t>The VPPR insists the promotional materials are excellent.</a:t>
            </a:r>
          </a:p>
          <a:p>
            <a:pPr>
              <a:lnSpc>
                <a:spcPct val="100000"/>
              </a:lnSpc>
            </a:pPr>
            <a:r>
              <a:rPr lang="en-GB" sz="2000" dirty="0"/>
              <a:t>Officers agree the meetings “sell themselves”.</a:t>
            </a:r>
          </a:p>
          <a:p>
            <a:pPr>
              <a:lnSpc>
                <a:spcPct val="100000"/>
              </a:lnSpc>
            </a:pPr>
            <a:r>
              <a:rPr lang="en-GB" sz="2000" dirty="0"/>
              <a:t>Still, new memberships remain slow.</a:t>
            </a:r>
          </a:p>
          <a:p>
            <a:pPr marL="0" indent="0">
              <a:lnSpc>
                <a:spcPct val="100000"/>
              </a:lnSpc>
              <a:buNone/>
            </a:pPr>
            <a:endParaRPr lang="en-GB" sz="2000" b="1" dirty="0"/>
          </a:p>
          <a:p>
            <a:pPr marL="0" indent="0">
              <a:lnSpc>
                <a:spcPct val="100000"/>
              </a:lnSpc>
              <a:buNone/>
            </a:pPr>
            <a:r>
              <a:rPr lang="en-GB" sz="2000" b="1" dirty="0"/>
              <a:t>Use the 5 Whys to find the real reason guests aren’t converting into members.</a:t>
            </a:r>
          </a:p>
          <a:p>
            <a:pPr>
              <a:lnSpc>
                <a:spcPct val="100000"/>
              </a:lnSpc>
            </a:pPr>
            <a:endParaRPr lang="en-US" sz="2000" dirty="0"/>
          </a:p>
        </p:txBody>
      </p:sp>
    </p:spTree>
    <p:extLst>
      <p:ext uri="{BB962C8B-B14F-4D97-AF65-F5344CB8AC3E}">
        <p14:creationId xmlns:p14="http://schemas.microsoft.com/office/powerpoint/2010/main" val="2649240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3FFE-6A8E-5146-1B2E-C26002CA7504}"/>
              </a:ext>
            </a:extLst>
          </p:cNvPr>
          <p:cNvSpPr>
            <a:spLocks noGrp="1"/>
          </p:cNvSpPr>
          <p:nvPr>
            <p:ph type="title"/>
          </p:nvPr>
        </p:nvSpPr>
        <p:spPr/>
        <p:txBody>
          <a:bodyPr/>
          <a:lstStyle/>
          <a:p>
            <a:r>
              <a:rPr lang="en-GB" dirty="0"/>
              <a:t>Case Study 2:  Vanishing Guests</a:t>
            </a:r>
            <a:endParaRPr lang="en-US" dirty="0"/>
          </a:p>
        </p:txBody>
      </p:sp>
      <p:sp>
        <p:nvSpPr>
          <p:cNvPr id="3" name="Content Placeholder 2">
            <a:extLst>
              <a:ext uri="{FF2B5EF4-FFF2-40B4-BE49-F238E27FC236}">
                <a16:creationId xmlns:a16="http://schemas.microsoft.com/office/drawing/2014/main" id="{AE06D3DD-D49C-276B-4CB1-C161B9C653E5}"/>
              </a:ext>
            </a:extLst>
          </p:cNvPr>
          <p:cNvSpPr>
            <a:spLocks noGrp="1"/>
          </p:cNvSpPr>
          <p:nvPr>
            <p:ph idx="1"/>
          </p:nvPr>
        </p:nvSpPr>
        <p:spPr/>
        <p:txBody>
          <a:bodyPr/>
          <a:lstStyle/>
          <a:p>
            <a:pPr marL="0" indent="0">
              <a:lnSpc>
                <a:spcPct val="100000"/>
              </a:lnSpc>
              <a:spcBef>
                <a:spcPts val="600"/>
              </a:spcBef>
              <a:buNone/>
            </a:pPr>
            <a:r>
              <a:rPr lang="en-GB" b="1" dirty="0"/>
              <a:t>5 Whys Analysis</a:t>
            </a:r>
          </a:p>
          <a:p>
            <a:pPr marL="457200" indent="-457200">
              <a:lnSpc>
                <a:spcPct val="100000"/>
              </a:lnSpc>
              <a:spcBef>
                <a:spcPts val="600"/>
              </a:spcBef>
              <a:buFont typeface="+mj-lt"/>
              <a:buAutoNum type="arabicPeriod"/>
            </a:pPr>
            <a:r>
              <a:rPr lang="en-GB" sz="2000" b="1" dirty="0"/>
              <a:t>Why do guests enjoy the meeting but not return?</a:t>
            </a:r>
            <a:endParaRPr lang="en-GB" sz="2000" dirty="0"/>
          </a:p>
          <a:p>
            <a:pPr lvl="1">
              <a:lnSpc>
                <a:spcPct val="100000"/>
              </a:lnSpc>
              <a:spcBef>
                <a:spcPts val="600"/>
              </a:spcBef>
            </a:pPr>
            <a:r>
              <a:rPr lang="en-GB" dirty="0"/>
              <a:t>Because they leave without clear guidance on what to do next</a:t>
            </a:r>
          </a:p>
          <a:p>
            <a:pPr marL="457200" indent="-457200">
              <a:lnSpc>
                <a:spcPct val="100000"/>
              </a:lnSpc>
              <a:spcBef>
                <a:spcPts val="600"/>
              </a:spcBef>
              <a:buFont typeface="+mj-lt"/>
              <a:buAutoNum type="arabicPeriod"/>
            </a:pPr>
            <a:r>
              <a:rPr lang="en-GB" sz="2000" b="1" dirty="0"/>
              <a:t>Why do guests leave without clear next steps?</a:t>
            </a:r>
            <a:endParaRPr lang="en-GB" sz="2000" dirty="0"/>
          </a:p>
          <a:p>
            <a:pPr lvl="1">
              <a:lnSpc>
                <a:spcPct val="100000"/>
              </a:lnSpc>
              <a:spcBef>
                <a:spcPts val="600"/>
              </a:spcBef>
            </a:pPr>
            <a:r>
              <a:rPr lang="en-GB" dirty="0"/>
              <a:t>Because the follow-up message is polite but generic, offering no personalized encouragement</a:t>
            </a:r>
          </a:p>
          <a:p>
            <a:pPr marL="457200" indent="-457200">
              <a:lnSpc>
                <a:spcPct val="100000"/>
              </a:lnSpc>
              <a:spcBef>
                <a:spcPts val="600"/>
              </a:spcBef>
              <a:buFont typeface="+mj-lt"/>
              <a:buAutoNum type="arabicPeriod"/>
            </a:pPr>
            <a:r>
              <a:rPr lang="en-GB" sz="2000" b="1" dirty="0"/>
              <a:t>Why is the follow-up message generic?</a:t>
            </a:r>
            <a:endParaRPr lang="en-GB" sz="2000" dirty="0"/>
          </a:p>
          <a:p>
            <a:pPr lvl="1">
              <a:lnSpc>
                <a:spcPct val="100000"/>
              </a:lnSpc>
              <a:spcBef>
                <a:spcPts val="600"/>
              </a:spcBef>
            </a:pPr>
            <a:r>
              <a:rPr lang="en-GB" spc="-30" dirty="0"/>
              <a:t>Because the club doesn’t have a defined process for personalized follow-up or re-engagement</a:t>
            </a:r>
          </a:p>
          <a:p>
            <a:pPr marL="457200" indent="-457200">
              <a:lnSpc>
                <a:spcPct val="100000"/>
              </a:lnSpc>
              <a:spcBef>
                <a:spcPts val="600"/>
              </a:spcBef>
              <a:buFont typeface="+mj-lt"/>
              <a:buAutoNum type="arabicPeriod"/>
            </a:pPr>
            <a:r>
              <a:rPr lang="en-GB" sz="2000" b="1" dirty="0"/>
              <a:t>Why is there no defined follow-up process?</a:t>
            </a:r>
            <a:endParaRPr lang="en-GB" sz="2000" dirty="0"/>
          </a:p>
          <a:p>
            <a:pPr lvl="1">
              <a:lnSpc>
                <a:spcPct val="100000"/>
              </a:lnSpc>
              <a:spcBef>
                <a:spcPts val="600"/>
              </a:spcBef>
            </a:pPr>
            <a:r>
              <a:rPr lang="en-GB" dirty="0"/>
              <a:t>Because the club assumes strong meetings and good promotional materials will convert guests automatically</a:t>
            </a:r>
          </a:p>
          <a:p>
            <a:pPr marL="457200" indent="-457200">
              <a:lnSpc>
                <a:spcPct val="100000"/>
              </a:lnSpc>
              <a:spcBef>
                <a:spcPts val="600"/>
              </a:spcBef>
              <a:buFont typeface="+mj-lt"/>
              <a:buAutoNum type="arabicPeriod"/>
            </a:pPr>
            <a:r>
              <a:rPr lang="en-GB" sz="2000" b="1" dirty="0"/>
              <a:t>Why does the club rely on meetings to “sell themselves”?</a:t>
            </a:r>
            <a:endParaRPr lang="en-GB" sz="2000" dirty="0"/>
          </a:p>
          <a:p>
            <a:pPr lvl="1">
              <a:lnSpc>
                <a:spcPct val="100000"/>
              </a:lnSpc>
              <a:spcBef>
                <a:spcPts val="600"/>
              </a:spcBef>
            </a:pPr>
            <a:r>
              <a:rPr lang="en-GB" dirty="0"/>
              <a:t>Because there is no shared understanding that guest conversion requires intentional, structured VPM led engagement</a:t>
            </a:r>
          </a:p>
          <a:p>
            <a:endParaRPr lang="en-US" dirty="0"/>
          </a:p>
        </p:txBody>
      </p:sp>
    </p:spTree>
    <p:extLst>
      <p:ext uri="{BB962C8B-B14F-4D97-AF65-F5344CB8AC3E}">
        <p14:creationId xmlns:p14="http://schemas.microsoft.com/office/powerpoint/2010/main" val="3024984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EA59D-A528-D258-95EE-F8429A8510C4}"/>
              </a:ext>
            </a:extLst>
          </p:cNvPr>
          <p:cNvSpPr>
            <a:spLocks noGrp="1"/>
          </p:cNvSpPr>
          <p:nvPr>
            <p:ph type="title"/>
          </p:nvPr>
        </p:nvSpPr>
        <p:spPr/>
        <p:txBody>
          <a:bodyPr/>
          <a:lstStyle/>
          <a:p>
            <a:r>
              <a:rPr lang="en-GB" dirty="0"/>
              <a:t>Case Study 2:  Vanishing Guests </a:t>
            </a:r>
            <a:endParaRPr lang="en-US" dirty="0"/>
          </a:p>
        </p:txBody>
      </p:sp>
      <p:sp>
        <p:nvSpPr>
          <p:cNvPr id="3" name="Content Placeholder 2">
            <a:extLst>
              <a:ext uri="{FF2B5EF4-FFF2-40B4-BE49-F238E27FC236}">
                <a16:creationId xmlns:a16="http://schemas.microsoft.com/office/drawing/2014/main" id="{E91E611A-544F-79AE-F45C-92D4377043C7}"/>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Guests are not converting because the club lacks a clear, personalized, and structured follow‑up process that guides them from interest to membership.</a:t>
            </a:r>
          </a:p>
          <a:p>
            <a:pPr marL="0" indent="0">
              <a:lnSpc>
                <a:spcPct val="100000"/>
              </a:lnSpc>
              <a:spcBef>
                <a:spcPts val="1800"/>
              </a:spcBef>
              <a:buNone/>
            </a:pPr>
            <a:r>
              <a:rPr lang="en-GB" sz="2000" b="1" dirty="0"/>
              <a:t>Root Solution</a:t>
            </a:r>
            <a:endParaRPr lang="en-GB" sz="2000" dirty="0"/>
          </a:p>
          <a:p>
            <a:pPr marL="0" indent="0">
              <a:lnSpc>
                <a:spcPct val="100000"/>
              </a:lnSpc>
              <a:spcBef>
                <a:spcPts val="600"/>
              </a:spcBef>
              <a:buNone/>
            </a:pPr>
            <a:r>
              <a:rPr lang="en-GB" sz="2000" dirty="0"/>
              <a:t>Create a warm, personalized guest‑conversion system that includes:</a:t>
            </a:r>
          </a:p>
          <a:p>
            <a:pPr>
              <a:lnSpc>
                <a:spcPct val="100000"/>
              </a:lnSpc>
              <a:spcBef>
                <a:spcPts val="600"/>
              </a:spcBef>
            </a:pPr>
            <a:r>
              <a:rPr lang="en-GB" sz="2000" dirty="0"/>
              <a:t>individualized follow‑up messages</a:t>
            </a:r>
          </a:p>
          <a:p>
            <a:pPr>
              <a:lnSpc>
                <a:spcPct val="100000"/>
              </a:lnSpc>
              <a:spcBef>
                <a:spcPts val="600"/>
              </a:spcBef>
            </a:pPr>
            <a:r>
              <a:rPr lang="en-GB" sz="2000" dirty="0"/>
              <a:t>clear joining instructions</a:t>
            </a:r>
          </a:p>
          <a:p>
            <a:endParaRPr lang="en-US" sz="2000" dirty="0"/>
          </a:p>
        </p:txBody>
      </p:sp>
      <p:sp>
        <p:nvSpPr>
          <p:cNvPr id="4" name="Content Placeholder 3">
            <a:extLst>
              <a:ext uri="{FF2B5EF4-FFF2-40B4-BE49-F238E27FC236}">
                <a16:creationId xmlns:a16="http://schemas.microsoft.com/office/drawing/2014/main" id="{CF5CDBFD-2814-915C-190E-B8AB44D98046}"/>
              </a:ext>
            </a:extLst>
          </p:cNvPr>
          <p:cNvSpPr>
            <a:spLocks noGrp="1"/>
          </p:cNvSpPr>
          <p:nvPr>
            <p:ph idx="11"/>
          </p:nvPr>
        </p:nvSpPr>
        <p:spPr/>
        <p:txBody>
          <a:bodyPr/>
          <a:lstStyle/>
          <a:p>
            <a:pPr>
              <a:lnSpc>
                <a:spcPct val="100000"/>
              </a:lnSpc>
              <a:spcBef>
                <a:spcPts val="600"/>
              </a:spcBef>
            </a:pPr>
            <a:r>
              <a:rPr lang="en-GB" sz="2000" dirty="0"/>
              <a:t>a simple “next steps” guide</a:t>
            </a:r>
          </a:p>
          <a:p>
            <a:pPr>
              <a:lnSpc>
                <a:spcPct val="100000"/>
              </a:lnSpc>
              <a:spcBef>
                <a:spcPts val="600"/>
              </a:spcBef>
            </a:pPr>
            <a:r>
              <a:rPr lang="en-GB" sz="2000" dirty="0"/>
              <a:t>a personal re‑invitation before the next meeting</a:t>
            </a:r>
          </a:p>
          <a:p>
            <a:pPr>
              <a:lnSpc>
                <a:spcPct val="100000"/>
              </a:lnSpc>
              <a:spcBef>
                <a:spcPts val="600"/>
              </a:spcBef>
            </a:pPr>
            <a:r>
              <a:rPr lang="en-GB" sz="2000" dirty="0"/>
              <a:t>a designated member to greet returning guests</a:t>
            </a:r>
          </a:p>
          <a:p>
            <a:pPr>
              <a:lnSpc>
                <a:spcPct val="100000"/>
              </a:lnSpc>
              <a:spcBef>
                <a:spcPts val="600"/>
              </a:spcBef>
            </a:pPr>
            <a:r>
              <a:rPr lang="en-GB" sz="2000" dirty="0"/>
              <a:t>a VPM‑led follow‑up calendar and checklist</a:t>
            </a:r>
          </a:p>
          <a:p>
            <a:pPr marL="0" indent="0">
              <a:lnSpc>
                <a:spcPct val="100000"/>
              </a:lnSpc>
              <a:spcBef>
                <a:spcPts val="1800"/>
              </a:spcBef>
              <a:buNone/>
            </a:pPr>
            <a:r>
              <a:rPr lang="en-GB" sz="2000" b="1" dirty="0"/>
              <a:t>This ensures guests feel noticed, valued, and guided, not left to figure things out alone.</a:t>
            </a:r>
          </a:p>
          <a:p>
            <a:pPr>
              <a:lnSpc>
                <a:spcPct val="100000"/>
              </a:lnSpc>
              <a:spcBef>
                <a:spcPts val="600"/>
              </a:spcBef>
            </a:pPr>
            <a:endParaRPr lang="en-US" sz="2000" dirty="0"/>
          </a:p>
        </p:txBody>
      </p:sp>
    </p:spTree>
    <p:extLst>
      <p:ext uri="{BB962C8B-B14F-4D97-AF65-F5344CB8AC3E}">
        <p14:creationId xmlns:p14="http://schemas.microsoft.com/office/powerpoint/2010/main" val="3867753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ABF6D-5DF9-14F6-862B-4C60A3C88F0F}"/>
              </a:ext>
            </a:extLst>
          </p:cNvPr>
          <p:cNvSpPr>
            <a:spLocks noGrp="1"/>
          </p:cNvSpPr>
          <p:nvPr>
            <p:ph type="title"/>
          </p:nvPr>
        </p:nvSpPr>
        <p:spPr/>
        <p:txBody>
          <a:bodyPr/>
          <a:lstStyle/>
          <a:p>
            <a:r>
              <a:rPr lang="en-GB" dirty="0"/>
              <a:t>Case Study 3:  Silent New Member </a:t>
            </a:r>
            <a:endParaRPr lang="en-US" dirty="0"/>
          </a:p>
        </p:txBody>
      </p:sp>
      <p:sp>
        <p:nvSpPr>
          <p:cNvPr id="3" name="Content Placeholder 2">
            <a:extLst>
              <a:ext uri="{FF2B5EF4-FFF2-40B4-BE49-F238E27FC236}">
                <a16:creationId xmlns:a16="http://schemas.microsoft.com/office/drawing/2014/main" id="{ECB3F765-81B9-DAB3-5116-E5A9AC3C1FC0}"/>
              </a:ext>
            </a:extLst>
          </p:cNvPr>
          <p:cNvSpPr>
            <a:spLocks noGrp="1"/>
          </p:cNvSpPr>
          <p:nvPr>
            <p:ph idx="1"/>
          </p:nvPr>
        </p:nvSpPr>
        <p:spPr/>
        <p:txBody>
          <a:bodyPr/>
          <a:lstStyle/>
          <a:p>
            <a:pPr marL="0" indent="0">
              <a:lnSpc>
                <a:spcPct val="100000"/>
              </a:lnSpc>
              <a:spcBef>
                <a:spcPts val="600"/>
              </a:spcBef>
              <a:buNone/>
            </a:pPr>
            <a:r>
              <a:rPr lang="en-GB" sz="2000" b="1" dirty="0"/>
              <a:t>Scenario</a:t>
            </a:r>
            <a:endParaRPr lang="en-GB" sz="2000" dirty="0"/>
          </a:p>
          <a:p>
            <a:pPr marL="0" indent="0">
              <a:lnSpc>
                <a:spcPct val="100000"/>
              </a:lnSpc>
              <a:spcBef>
                <a:spcPts val="600"/>
              </a:spcBef>
              <a:buNone/>
            </a:pPr>
            <a:r>
              <a:rPr lang="en-GB" sz="2000" dirty="0"/>
              <a:t>Two months ago, Sam joined the club after attending an Open House.</a:t>
            </a:r>
          </a:p>
          <a:p>
            <a:pPr marL="0" indent="0">
              <a:lnSpc>
                <a:spcPct val="100000"/>
              </a:lnSpc>
              <a:spcBef>
                <a:spcPts val="600"/>
              </a:spcBef>
              <a:buNone/>
            </a:pPr>
            <a:r>
              <a:rPr lang="en-GB" sz="2000" dirty="0"/>
              <a:t>She’s friendly, reliable, and attends nearly every meeting.</a:t>
            </a:r>
          </a:p>
          <a:p>
            <a:pPr marL="0" indent="0">
              <a:lnSpc>
                <a:spcPct val="100000"/>
              </a:lnSpc>
              <a:spcBef>
                <a:spcPts val="600"/>
              </a:spcBef>
              <a:buNone/>
            </a:pPr>
            <a:endParaRPr lang="en-GB" sz="1400" dirty="0"/>
          </a:p>
          <a:p>
            <a:pPr marL="0" indent="0">
              <a:lnSpc>
                <a:spcPct val="100000"/>
              </a:lnSpc>
              <a:spcBef>
                <a:spcPts val="600"/>
              </a:spcBef>
              <a:buNone/>
            </a:pPr>
            <a:r>
              <a:rPr lang="en-GB" sz="2000" b="1" dirty="0"/>
              <a:t>Yet:</a:t>
            </a:r>
            <a:endParaRPr lang="en-GB" sz="2000" dirty="0"/>
          </a:p>
          <a:p>
            <a:pPr>
              <a:lnSpc>
                <a:spcPct val="100000"/>
              </a:lnSpc>
              <a:spcBef>
                <a:spcPts val="600"/>
              </a:spcBef>
            </a:pPr>
            <a:r>
              <a:rPr lang="en-GB" sz="2000" dirty="0"/>
              <a:t>she never signs up for meeting roles</a:t>
            </a:r>
          </a:p>
          <a:p>
            <a:pPr>
              <a:lnSpc>
                <a:spcPct val="100000"/>
              </a:lnSpc>
              <a:spcBef>
                <a:spcPts val="600"/>
              </a:spcBef>
            </a:pPr>
            <a:r>
              <a:rPr lang="en-GB" sz="2000" dirty="0"/>
              <a:t>she hasn’t scheduled her Ice Breaker</a:t>
            </a:r>
          </a:p>
          <a:p>
            <a:pPr>
              <a:lnSpc>
                <a:spcPct val="100000"/>
              </a:lnSpc>
              <a:spcBef>
                <a:spcPts val="600"/>
              </a:spcBef>
            </a:pPr>
            <a:r>
              <a:rPr lang="en-GB" sz="2000" dirty="0"/>
              <a:t>she says she’s “just observing for now”</a:t>
            </a:r>
          </a:p>
          <a:p>
            <a:pPr>
              <a:lnSpc>
                <a:spcPct val="100000"/>
              </a:lnSpc>
              <a:spcBef>
                <a:spcPts val="600"/>
              </a:spcBef>
            </a:pPr>
            <a:r>
              <a:rPr lang="en-GB" sz="2000" dirty="0"/>
              <a:t>her mentor reports she rarely replies to messages</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B5D7A7DA-D4B2-330B-AB6F-C738381E98CC}"/>
              </a:ext>
            </a:extLst>
          </p:cNvPr>
          <p:cNvSpPr>
            <a:spLocks noGrp="1"/>
          </p:cNvSpPr>
          <p:nvPr>
            <p:ph idx="11"/>
          </p:nvPr>
        </p:nvSpPr>
        <p:spPr/>
        <p:txBody>
          <a:bodyPr/>
          <a:lstStyle/>
          <a:p>
            <a:pPr>
              <a:lnSpc>
                <a:spcPct val="100000"/>
              </a:lnSpc>
              <a:spcBef>
                <a:spcPts val="600"/>
              </a:spcBef>
            </a:pPr>
            <a:r>
              <a:rPr lang="en-GB" sz="2000" dirty="0"/>
              <a:t>officers quietly wonder whether she’ll renew</a:t>
            </a:r>
          </a:p>
          <a:p>
            <a:pPr marL="0" indent="0">
              <a:lnSpc>
                <a:spcPct val="100000"/>
              </a:lnSpc>
              <a:spcBef>
                <a:spcPts val="600"/>
              </a:spcBef>
              <a:buNone/>
            </a:pPr>
            <a:r>
              <a:rPr lang="en-GB" sz="2000" dirty="0"/>
              <a:t>Members assume she’s shy, but something deeper may be happening.</a:t>
            </a:r>
          </a:p>
          <a:p>
            <a:pPr marL="0" indent="0">
              <a:lnSpc>
                <a:spcPct val="100000"/>
              </a:lnSpc>
              <a:spcBef>
                <a:spcPts val="600"/>
              </a:spcBef>
              <a:buNone/>
            </a:pPr>
            <a:endParaRPr lang="en-GB" sz="2000" dirty="0"/>
          </a:p>
          <a:p>
            <a:pPr marL="0" indent="0">
              <a:lnSpc>
                <a:spcPct val="100000"/>
              </a:lnSpc>
              <a:spcBef>
                <a:spcPts val="600"/>
              </a:spcBef>
              <a:buNone/>
            </a:pPr>
            <a:r>
              <a:rPr lang="en-GB" sz="2000" b="1" dirty="0"/>
              <a:t>Explore why new members like Sam disengage after joining, and what might be missing in the onboarding experience.</a:t>
            </a:r>
          </a:p>
          <a:p>
            <a:endParaRPr lang="en-US" dirty="0"/>
          </a:p>
        </p:txBody>
      </p:sp>
    </p:spTree>
    <p:extLst>
      <p:ext uri="{BB962C8B-B14F-4D97-AF65-F5344CB8AC3E}">
        <p14:creationId xmlns:p14="http://schemas.microsoft.com/office/powerpoint/2010/main" val="2241678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46376-C003-AE77-B244-5F4DFF0D57A6}"/>
              </a:ext>
            </a:extLst>
          </p:cNvPr>
          <p:cNvSpPr>
            <a:spLocks noGrp="1"/>
          </p:cNvSpPr>
          <p:nvPr>
            <p:ph type="title"/>
          </p:nvPr>
        </p:nvSpPr>
        <p:spPr/>
        <p:txBody>
          <a:bodyPr/>
          <a:lstStyle/>
          <a:p>
            <a:r>
              <a:rPr lang="en-GB" dirty="0"/>
              <a:t>Case Study 3:  Silent New Member</a:t>
            </a:r>
            <a:endParaRPr lang="en-US" dirty="0"/>
          </a:p>
        </p:txBody>
      </p:sp>
      <p:sp>
        <p:nvSpPr>
          <p:cNvPr id="3" name="Content Placeholder 2">
            <a:extLst>
              <a:ext uri="{FF2B5EF4-FFF2-40B4-BE49-F238E27FC236}">
                <a16:creationId xmlns:a16="http://schemas.microsoft.com/office/drawing/2014/main" id="{0171B784-9F91-3BDB-D9AB-65CB66862D82}"/>
              </a:ext>
            </a:extLst>
          </p:cNvPr>
          <p:cNvSpPr>
            <a:spLocks noGrp="1"/>
          </p:cNvSpPr>
          <p:nvPr>
            <p:ph idx="1"/>
          </p:nvPr>
        </p:nvSpPr>
        <p:spPr/>
        <p:txBody>
          <a:bodyPr/>
          <a:lstStyle/>
          <a:p>
            <a:pPr marL="0" indent="0">
              <a:lnSpc>
                <a:spcPct val="100000"/>
              </a:lnSpc>
              <a:spcBef>
                <a:spcPts val="600"/>
              </a:spcBef>
              <a:buNone/>
            </a:pPr>
            <a:r>
              <a:rPr lang="en-GB" sz="2000" b="1" dirty="0"/>
              <a:t>5 Whys Analysis</a:t>
            </a:r>
          </a:p>
          <a:p>
            <a:pPr marL="457200" indent="-457200">
              <a:lnSpc>
                <a:spcPct val="100000"/>
              </a:lnSpc>
              <a:spcBef>
                <a:spcPts val="600"/>
              </a:spcBef>
              <a:buFont typeface="+mj-lt"/>
              <a:buAutoNum type="arabicPeriod"/>
            </a:pPr>
            <a:r>
              <a:rPr lang="en-GB" sz="2000" b="1" dirty="0"/>
              <a:t>Why is Sam attending meetings but not participating?</a:t>
            </a:r>
            <a:endParaRPr lang="en-GB" sz="2000" dirty="0"/>
          </a:p>
          <a:p>
            <a:pPr lvl="1">
              <a:lnSpc>
                <a:spcPct val="100000"/>
              </a:lnSpc>
              <a:spcBef>
                <a:spcPts val="600"/>
              </a:spcBef>
            </a:pPr>
            <a:r>
              <a:rPr lang="en-GB" dirty="0"/>
              <a:t>Because she doesn’t feel ready or confident to take on roles or schedule her Ice Breaker</a:t>
            </a:r>
          </a:p>
          <a:p>
            <a:pPr marL="457200" indent="-457200">
              <a:lnSpc>
                <a:spcPct val="100000"/>
              </a:lnSpc>
              <a:spcBef>
                <a:spcPts val="600"/>
              </a:spcBef>
              <a:buFont typeface="+mj-lt"/>
              <a:buAutoNum type="arabicPeriod"/>
            </a:pPr>
            <a:r>
              <a:rPr lang="en-GB" sz="2000" b="1" dirty="0"/>
              <a:t>Why doesn’t she feel ready or confident?</a:t>
            </a:r>
            <a:endParaRPr lang="en-GB" sz="2000" dirty="0"/>
          </a:p>
          <a:p>
            <a:pPr lvl="1">
              <a:lnSpc>
                <a:spcPct val="100000"/>
              </a:lnSpc>
              <a:spcBef>
                <a:spcPts val="600"/>
              </a:spcBef>
            </a:pPr>
            <a:r>
              <a:rPr lang="en-GB" dirty="0"/>
              <a:t>Because she wasn’t given a clear, step‑by‑step onboarding experience</a:t>
            </a:r>
          </a:p>
          <a:p>
            <a:pPr marL="457200" indent="-457200">
              <a:lnSpc>
                <a:spcPct val="100000"/>
              </a:lnSpc>
              <a:spcBef>
                <a:spcPts val="600"/>
              </a:spcBef>
              <a:buFont typeface="+mj-lt"/>
              <a:buAutoNum type="arabicPeriod"/>
            </a:pPr>
            <a:r>
              <a:rPr lang="en-GB" sz="2000" b="1" dirty="0"/>
              <a:t>Why wasn’t she given a structured onboarding experience?</a:t>
            </a:r>
            <a:endParaRPr lang="en-GB" sz="2000" dirty="0"/>
          </a:p>
          <a:p>
            <a:pPr lvl="1">
              <a:lnSpc>
                <a:spcPct val="100000"/>
              </a:lnSpc>
              <a:spcBef>
                <a:spcPts val="600"/>
              </a:spcBef>
            </a:pPr>
            <a:r>
              <a:rPr lang="en-GB" dirty="0"/>
              <a:t>Because her mentor relationship is inactive and lacks regular check‑ins</a:t>
            </a:r>
          </a:p>
          <a:p>
            <a:pPr marL="457200" indent="-457200">
              <a:lnSpc>
                <a:spcPct val="100000"/>
              </a:lnSpc>
              <a:spcBef>
                <a:spcPts val="600"/>
              </a:spcBef>
              <a:buFont typeface="+mj-lt"/>
              <a:buAutoNum type="arabicPeriod"/>
            </a:pPr>
            <a:r>
              <a:rPr lang="en-GB" sz="2000" b="1" dirty="0"/>
              <a:t>Why is the mentor relationship inactive?</a:t>
            </a:r>
            <a:endParaRPr lang="en-GB" sz="2000" dirty="0"/>
          </a:p>
          <a:p>
            <a:pPr lvl="1">
              <a:lnSpc>
                <a:spcPct val="100000"/>
              </a:lnSpc>
              <a:spcBef>
                <a:spcPts val="600"/>
              </a:spcBef>
            </a:pPr>
            <a:r>
              <a:rPr lang="en-GB" dirty="0"/>
              <a:t>Because the club doesn’t have a defined system for monitoring mentor engagement or supporting new members who stall</a:t>
            </a:r>
          </a:p>
          <a:p>
            <a:pPr marL="457200" indent="-457200">
              <a:lnSpc>
                <a:spcPct val="100000"/>
              </a:lnSpc>
              <a:spcBef>
                <a:spcPts val="600"/>
              </a:spcBef>
              <a:buFont typeface="+mj-lt"/>
              <a:buAutoNum type="arabicPeriod"/>
            </a:pPr>
            <a:r>
              <a:rPr lang="en-GB" sz="2000" b="1" dirty="0"/>
              <a:t>Why is there no system for monitoring new member progress?</a:t>
            </a:r>
            <a:endParaRPr lang="en-GB" sz="2000" dirty="0"/>
          </a:p>
          <a:p>
            <a:pPr lvl="1">
              <a:lnSpc>
                <a:spcPct val="100000"/>
              </a:lnSpc>
              <a:spcBef>
                <a:spcPts val="600"/>
              </a:spcBef>
            </a:pPr>
            <a:r>
              <a:rPr lang="en-GB" dirty="0"/>
              <a:t>Because onboarding is not built into a shared VPM/VPE process or timeline, it relies on individual initiative rather than structured support</a:t>
            </a:r>
          </a:p>
          <a:p>
            <a:endParaRPr lang="en-US" dirty="0"/>
          </a:p>
        </p:txBody>
      </p:sp>
    </p:spTree>
    <p:extLst>
      <p:ext uri="{BB962C8B-B14F-4D97-AF65-F5344CB8AC3E}">
        <p14:creationId xmlns:p14="http://schemas.microsoft.com/office/powerpoint/2010/main" val="2237477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F00A-DA38-D436-5765-81FB879C4FB9}"/>
              </a:ext>
            </a:extLst>
          </p:cNvPr>
          <p:cNvSpPr>
            <a:spLocks noGrp="1"/>
          </p:cNvSpPr>
          <p:nvPr>
            <p:ph type="title"/>
          </p:nvPr>
        </p:nvSpPr>
        <p:spPr/>
        <p:txBody>
          <a:bodyPr/>
          <a:lstStyle/>
          <a:p>
            <a:r>
              <a:rPr lang="en-GB" dirty="0"/>
              <a:t>Case Study 3:  Silent New Member</a:t>
            </a:r>
            <a:endParaRPr lang="en-US" dirty="0"/>
          </a:p>
        </p:txBody>
      </p:sp>
      <p:sp>
        <p:nvSpPr>
          <p:cNvPr id="3" name="Content Placeholder 2">
            <a:extLst>
              <a:ext uri="{FF2B5EF4-FFF2-40B4-BE49-F238E27FC236}">
                <a16:creationId xmlns:a16="http://schemas.microsoft.com/office/drawing/2014/main" id="{E9F21DAE-AA9C-E2D3-24AB-96AEF799DD57}"/>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New members disengage because the club lacks a structured, supportive onboarding process with active mentorship and clear early milestones.</a:t>
            </a:r>
            <a:br>
              <a:rPr lang="en-GB" sz="2000" dirty="0"/>
            </a:br>
            <a:endParaRPr lang="en-GB" sz="2000" dirty="0"/>
          </a:p>
          <a:p>
            <a:pPr marL="0" indent="0">
              <a:lnSpc>
                <a:spcPct val="100000"/>
              </a:lnSpc>
              <a:spcBef>
                <a:spcPts val="600"/>
              </a:spcBef>
              <a:buNone/>
            </a:pPr>
            <a:r>
              <a:rPr lang="en-GB" sz="2000" b="1" dirty="0"/>
              <a:t>Root Solution</a:t>
            </a:r>
            <a:endParaRPr lang="en-GB" sz="2000" dirty="0"/>
          </a:p>
          <a:p>
            <a:pPr marL="0" indent="0">
              <a:lnSpc>
                <a:spcPct val="100000"/>
              </a:lnSpc>
              <a:spcBef>
                <a:spcPts val="600"/>
              </a:spcBef>
              <a:buNone/>
            </a:pPr>
            <a:r>
              <a:rPr lang="en-GB" sz="2000" dirty="0"/>
              <a:t>Create a consistent, guided onboarding experience that includes:</a:t>
            </a:r>
          </a:p>
          <a:p>
            <a:pPr>
              <a:lnSpc>
                <a:spcPct val="100000"/>
              </a:lnSpc>
              <a:spcBef>
                <a:spcPts val="600"/>
              </a:spcBef>
            </a:pPr>
            <a:r>
              <a:rPr lang="en-GB" sz="2000" dirty="0"/>
              <a:t>a new member orientation with information on the organizational structure of Toastmasters, club meeting structure and roles, and Pathways explanation</a:t>
            </a:r>
          </a:p>
          <a:p>
            <a:endParaRPr lang="en-US" dirty="0"/>
          </a:p>
        </p:txBody>
      </p:sp>
      <p:sp>
        <p:nvSpPr>
          <p:cNvPr id="4" name="Content Placeholder 3">
            <a:extLst>
              <a:ext uri="{FF2B5EF4-FFF2-40B4-BE49-F238E27FC236}">
                <a16:creationId xmlns:a16="http://schemas.microsoft.com/office/drawing/2014/main" id="{A8810688-AB71-F8B6-324E-F0B8FD5578F6}"/>
              </a:ext>
            </a:extLst>
          </p:cNvPr>
          <p:cNvSpPr>
            <a:spLocks noGrp="1"/>
          </p:cNvSpPr>
          <p:nvPr>
            <p:ph idx="11"/>
          </p:nvPr>
        </p:nvSpPr>
        <p:spPr/>
        <p:txBody>
          <a:bodyPr/>
          <a:lstStyle/>
          <a:p>
            <a:pPr>
              <a:lnSpc>
                <a:spcPct val="100000"/>
              </a:lnSpc>
              <a:spcBef>
                <a:spcPts val="600"/>
              </a:spcBef>
            </a:pPr>
            <a:r>
              <a:rPr lang="en-GB" sz="2000" dirty="0"/>
              <a:t>60-day new member timeline</a:t>
            </a:r>
          </a:p>
          <a:p>
            <a:pPr>
              <a:lnSpc>
                <a:spcPct val="100000"/>
              </a:lnSpc>
              <a:spcBef>
                <a:spcPts val="600"/>
              </a:spcBef>
            </a:pPr>
            <a:r>
              <a:rPr lang="en-GB" sz="2000" dirty="0"/>
              <a:t>clear milestones (first meeting role, scheduling Ice Breaker, mentor meetings)</a:t>
            </a:r>
          </a:p>
          <a:p>
            <a:pPr>
              <a:lnSpc>
                <a:spcPct val="100000"/>
              </a:lnSpc>
              <a:spcBef>
                <a:spcPts val="600"/>
              </a:spcBef>
            </a:pPr>
            <a:r>
              <a:rPr lang="en-GB" sz="2000" dirty="0"/>
              <a:t>active mentor check-ins</a:t>
            </a:r>
          </a:p>
          <a:p>
            <a:pPr>
              <a:lnSpc>
                <a:spcPct val="100000"/>
              </a:lnSpc>
              <a:spcBef>
                <a:spcPts val="600"/>
              </a:spcBef>
            </a:pPr>
            <a:r>
              <a:rPr lang="en-GB" sz="2000" dirty="0"/>
              <a:t>VPM/VPE oversight when progress stalls</a:t>
            </a:r>
          </a:p>
          <a:p>
            <a:pPr>
              <a:lnSpc>
                <a:spcPct val="100000"/>
              </a:lnSpc>
              <a:spcBef>
                <a:spcPts val="600"/>
              </a:spcBef>
            </a:pPr>
            <a:r>
              <a:rPr lang="en-GB" sz="2000" dirty="0"/>
              <a:t>encouragement and recognition for small steps</a:t>
            </a:r>
          </a:p>
          <a:p>
            <a:pPr>
              <a:lnSpc>
                <a:spcPct val="100000"/>
              </a:lnSpc>
              <a:spcBef>
                <a:spcPts val="600"/>
              </a:spcBef>
            </a:pPr>
            <a:r>
              <a:rPr lang="en-GB" sz="2000" dirty="0"/>
              <a:t>a culture that notices and supports quieter members</a:t>
            </a:r>
          </a:p>
          <a:p>
            <a:pPr marL="0" indent="0">
              <a:lnSpc>
                <a:spcPct val="100000"/>
              </a:lnSpc>
              <a:spcBef>
                <a:spcPts val="1800"/>
              </a:spcBef>
              <a:buNone/>
            </a:pPr>
            <a:r>
              <a:rPr lang="en-GB" sz="2000" b="1" dirty="0"/>
              <a:t>This helps new members feel confident, connected, and ready to participate.</a:t>
            </a:r>
          </a:p>
          <a:p>
            <a:pPr>
              <a:lnSpc>
                <a:spcPct val="100000"/>
              </a:lnSpc>
              <a:spcBef>
                <a:spcPts val="600"/>
              </a:spcBef>
            </a:pPr>
            <a:endParaRPr lang="en-US" sz="2000" dirty="0"/>
          </a:p>
        </p:txBody>
      </p:sp>
    </p:spTree>
    <p:extLst>
      <p:ext uri="{BB962C8B-B14F-4D97-AF65-F5344CB8AC3E}">
        <p14:creationId xmlns:p14="http://schemas.microsoft.com/office/powerpoint/2010/main" val="3304983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0D7CC-381E-FF87-B2E3-0F300F78BA8B}"/>
              </a:ext>
            </a:extLst>
          </p:cNvPr>
          <p:cNvSpPr>
            <a:spLocks noGrp="1"/>
          </p:cNvSpPr>
          <p:nvPr>
            <p:ph type="title"/>
          </p:nvPr>
        </p:nvSpPr>
        <p:spPr/>
        <p:txBody>
          <a:bodyPr/>
          <a:lstStyle/>
          <a:p>
            <a:r>
              <a:rPr lang="en-GB" dirty="0"/>
              <a:t>Case Study 4:  Renewal Dip </a:t>
            </a:r>
            <a:endParaRPr lang="en-US" dirty="0"/>
          </a:p>
        </p:txBody>
      </p:sp>
      <p:sp>
        <p:nvSpPr>
          <p:cNvPr id="3" name="Content Placeholder 2">
            <a:extLst>
              <a:ext uri="{FF2B5EF4-FFF2-40B4-BE49-F238E27FC236}">
                <a16:creationId xmlns:a16="http://schemas.microsoft.com/office/drawing/2014/main" id="{537D4238-31A7-F59B-F29B-A17296E1976F}"/>
              </a:ext>
            </a:extLst>
          </p:cNvPr>
          <p:cNvSpPr>
            <a:spLocks noGrp="1"/>
          </p:cNvSpPr>
          <p:nvPr>
            <p:ph idx="1"/>
          </p:nvPr>
        </p:nvSpPr>
        <p:spPr/>
        <p:txBody>
          <a:bodyPr/>
          <a:lstStyle/>
          <a:p>
            <a:pPr marL="0" indent="0">
              <a:lnSpc>
                <a:spcPct val="100000"/>
              </a:lnSpc>
              <a:spcBef>
                <a:spcPts val="600"/>
              </a:spcBef>
              <a:buNone/>
            </a:pPr>
            <a:r>
              <a:rPr lang="en-GB" sz="2000" b="1" dirty="0"/>
              <a:t>Scenario</a:t>
            </a:r>
          </a:p>
          <a:p>
            <a:pPr>
              <a:lnSpc>
                <a:spcPct val="100000"/>
              </a:lnSpc>
              <a:spcBef>
                <a:spcPts val="600"/>
              </a:spcBef>
            </a:pPr>
            <a:r>
              <a:rPr lang="en-GB" sz="2000" dirty="0"/>
              <a:t>The club has hovered around 28 members for three years.</a:t>
            </a:r>
          </a:p>
          <a:p>
            <a:pPr>
              <a:lnSpc>
                <a:spcPct val="100000"/>
              </a:lnSpc>
              <a:spcBef>
                <a:spcPts val="600"/>
              </a:spcBef>
            </a:pPr>
            <a:r>
              <a:rPr lang="en-GB" sz="2000" dirty="0"/>
              <a:t>Every renewal period, roughly six members don’t renew, often without warning.</a:t>
            </a:r>
          </a:p>
          <a:p>
            <a:pPr>
              <a:lnSpc>
                <a:spcPct val="100000"/>
              </a:lnSpc>
              <a:spcBef>
                <a:spcPts val="600"/>
              </a:spcBef>
            </a:pPr>
            <a:r>
              <a:rPr lang="en-GB" sz="2000" dirty="0"/>
              <a:t>They cite travel, work, or “not enough time.”</a:t>
            </a:r>
          </a:p>
          <a:p>
            <a:pPr>
              <a:lnSpc>
                <a:spcPct val="100000"/>
              </a:lnSpc>
              <a:spcBef>
                <a:spcPts val="600"/>
              </a:spcBef>
            </a:pPr>
            <a:r>
              <a:rPr lang="en-GB" sz="2000" dirty="0"/>
              <a:t>At first glance, it looks like normal turnover, yet the pattern never changes.</a:t>
            </a:r>
          </a:p>
          <a:p>
            <a:pPr>
              <a:lnSpc>
                <a:spcPct val="100000"/>
              </a:lnSpc>
              <a:spcBef>
                <a:spcPts val="600"/>
              </a:spcBef>
            </a:pPr>
            <a:r>
              <a:rPr lang="en-GB" sz="2000" dirty="0"/>
              <a:t>The VPM sends friendly reminders a few weeks before renewals.</a:t>
            </a:r>
          </a:p>
          <a:p>
            <a:pPr>
              <a:lnSpc>
                <a:spcPct val="100000"/>
              </a:lnSpc>
              <a:spcBef>
                <a:spcPts val="600"/>
              </a:spcBef>
            </a:pPr>
            <a:endParaRPr lang="en-GB" sz="2000" dirty="0"/>
          </a:p>
          <a:p>
            <a:endParaRPr lang="en-US" dirty="0"/>
          </a:p>
        </p:txBody>
      </p:sp>
      <p:sp>
        <p:nvSpPr>
          <p:cNvPr id="4" name="Content Placeholder 3">
            <a:extLst>
              <a:ext uri="{FF2B5EF4-FFF2-40B4-BE49-F238E27FC236}">
                <a16:creationId xmlns:a16="http://schemas.microsoft.com/office/drawing/2014/main" id="{634A671A-0EDD-0135-348A-20919C6B46AC}"/>
              </a:ext>
            </a:extLst>
          </p:cNvPr>
          <p:cNvSpPr>
            <a:spLocks noGrp="1"/>
          </p:cNvSpPr>
          <p:nvPr>
            <p:ph idx="11"/>
          </p:nvPr>
        </p:nvSpPr>
        <p:spPr/>
        <p:txBody>
          <a:bodyPr/>
          <a:lstStyle/>
          <a:p>
            <a:pPr>
              <a:lnSpc>
                <a:spcPct val="100000"/>
              </a:lnSpc>
              <a:spcBef>
                <a:spcPts val="600"/>
              </a:spcBef>
            </a:pPr>
            <a:r>
              <a:rPr lang="en-GB" sz="2000" dirty="0"/>
              <a:t>The President gives short appeals during meetings.</a:t>
            </a:r>
          </a:p>
          <a:p>
            <a:pPr>
              <a:lnSpc>
                <a:spcPct val="100000"/>
              </a:lnSpc>
              <a:spcBef>
                <a:spcPts val="600"/>
              </a:spcBef>
            </a:pPr>
            <a:r>
              <a:rPr lang="en-GB" sz="2000" dirty="0"/>
              <a:t>Members enjoy the meetings, but progress through Pathways is slow.</a:t>
            </a:r>
          </a:p>
          <a:p>
            <a:pPr>
              <a:lnSpc>
                <a:spcPct val="100000"/>
              </a:lnSpc>
              <a:spcBef>
                <a:spcPts val="600"/>
              </a:spcBef>
            </a:pPr>
            <a:r>
              <a:rPr lang="en-GB" sz="2000" dirty="0"/>
              <a:t>Despite good energy, the club loses the same proportion of members every cycle.</a:t>
            </a:r>
          </a:p>
          <a:p>
            <a:pPr marL="0" indent="0">
              <a:lnSpc>
                <a:spcPct val="100000"/>
              </a:lnSpc>
              <a:spcBef>
                <a:spcPts val="600"/>
              </a:spcBef>
              <a:buNone/>
            </a:pPr>
            <a:br>
              <a:rPr lang="en-GB" sz="2000" dirty="0"/>
            </a:br>
            <a:r>
              <a:rPr lang="en-GB" sz="2000" b="1" dirty="0"/>
              <a:t>Use the 5 Whys to uncover what’s really driving the steady loss at renewal time.</a:t>
            </a:r>
          </a:p>
          <a:p>
            <a:endParaRPr lang="en-US" sz="2000" dirty="0"/>
          </a:p>
        </p:txBody>
      </p:sp>
    </p:spTree>
    <p:extLst>
      <p:ext uri="{BB962C8B-B14F-4D97-AF65-F5344CB8AC3E}">
        <p14:creationId xmlns:p14="http://schemas.microsoft.com/office/powerpoint/2010/main" val="2961423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67A8-AB77-3553-64E0-3291F7C52A9A}"/>
              </a:ext>
            </a:extLst>
          </p:cNvPr>
          <p:cNvSpPr>
            <a:spLocks noGrp="1"/>
          </p:cNvSpPr>
          <p:nvPr>
            <p:ph type="title"/>
          </p:nvPr>
        </p:nvSpPr>
        <p:spPr/>
        <p:txBody>
          <a:bodyPr/>
          <a:lstStyle/>
          <a:p>
            <a:r>
              <a:rPr lang="en-GB" dirty="0"/>
              <a:t>Case Study 4:  Renewal Dip</a:t>
            </a:r>
            <a:endParaRPr lang="en-US" dirty="0"/>
          </a:p>
        </p:txBody>
      </p:sp>
      <p:sp>
        <p:nvSpPr>
          <p:cNvPr id="3" name="Content Placeholder 2">
            <a:extLst>
              <a:ext uri="{FF2B5EF4-FFF2-40B4-BE49-F238E27FC236}">
                <a16:creationId xmlns:a16="http://schemas.microsoft.com/office/drawing/2014/main" id="{2111DAC0-9AB0-7A6D-A0FD-3E13CCE04345}"/>
              </a:ext>
            </a:extLst>
          </p:cNvPr>
          <p:cNvSpPr>
            <a:spLocks noGrp="1"/>
          </p:cNvSpPr>
          <p:nvPr>
            <p:ph idx="1"/>
          </p:nvPr>
        </p:nvSpPr>
        <p:spPr/>
        <p:txBody>
          <a:bodyPr/>
          <a:lstStyle/>
          <a:p>
            <a:pPr marL="0" indent="0">
              <a:lnSpc>
                <a:spcPct val="100000"/>
              </a:lnSpc>
              <a:spcBef>
                <a:spcPts val="0"/>
              </a:spcBef>
              <a:buNone/>
            </a:pPr>
            <a:r>
              <a:rPr lang="en-GB" b="1" dirty="0"/>
              <a:t>5 Whys Analysis</a:t>
            </a:r>
          </a:p>
          <a:p>
            <a:pPr marL="457200" indent="-457200">
              <a:lnSpc>
                <a:spcPct val="100000"/>
              </a:lnSpc>
              <a:spcBef>
                <a:spcPts val="0"/>
              </a:spcBef>
              <a:buFont typeface="+mj-lt"/>
              <a:buAutoNum type="arabicPeriod"/>
            </a:pPr>
            <a:r>
              <a:rPr lang="en-GB" sz="2000" b="1" dirty="0"/>
              <a:t>Why do the same number of members fail to renew each cycle?</a:t>
            </a:r>
            <a:endParaRPr lang="en-GB" sz="2000" dirty="0"/>
          </a:p>
          <a:p>
            <a:pPr lvl="1">
              <a:lnSpc>
                <a:spcPct val="100000"/>
              </a:lnSpc>
              <a:spcBef>
                <a:spcPts val="0"/>
              </a:spcBef>
            </a:pPr>
            <a:r>
              <a:rPr lang="en-GB" dirty="0"/>
              <a:t>Because they don’t feel a strong sense of personal progress or growth</a:t>
            </a:r>
          </a:p>
          <a:p>
            <a:pPr marL="457200" indent="-457200">
              <a:lnSpc>
                <a:spcPct val="100000"/>
              </a:lnSpc>
              <a:spcBef>
                <a:spcPts val="0"/>
              </a:spcBef>
              <a:buFont typeface="+mj-lt"/>
              <a:buAutoNum type="arabicPeriod"/>
            </a:pPr>
            <a:r>
              <a:rPr lang="en-GB" sz="2000" b="1" dirty="0"/>
              <a:t>Why don’t members feel personal progress?</a:t>
            </a:r>
            <a:endParaRPr lang="en-GB" sz="2000" dirty="0"/>
          </a:p>
          <a:p>
            <a:pPr lvl="1">
              <a:lnSpc>
                <a:spcPct val="100000"/>
              </a:lnSpc>
              <a:spcBef>
                <a:spcPts val="0"/>
              </a:spcBef>
            </a:pPr>
            <a:r>
              <a:rPr lang="en-GB" spc="-40" dirty="0"/>
              <a:t>Because the club rarely checks in with members between renewals to understand satisfaction or obstacles</a:t>
            </a:r>
          </a:p>
          <a:p>
            <a:pPr marL="457200" indent="-457200">
              <a:lnSpc>
                <a:spcPct val="100000"/>
              </a:lnSpc>
              <a:spcBef>
                <a:spcPts val="0"/>
              </a:spcBef>
              <a:buFont typeface="+mj-lt"/>
              <a:buAutoNum type="arabicPeriod"/>
            </a:pPr>
            <a:r>
              <a:rPr lang="en-GB" sz="2000" b="1" dirty="0"/>
              <a:t>Why are there no regular check-ins?</a:t>
            </a:r>
            <a:endParaRPr lang="en-GB" sz="2000" dirty="0"/>
          </a:p>
          <a:p>
            <a:pPr lvl="1">
              <a:lnSpc>
                <a:spcPct val="100000"/>
              </a:lnSpc>
              <a:spcBef>
                <a:spcPts val="0"/>
              </a:spcBef>
            </a:pPr>
            <a:r>
              <a:rPr lang="en-GB" spc="-30" dirty="0"/>
              <a:t>Because renewal communication is treated as a transactional reminder rather than an ongoing relationship</a:t>
            </a:r>
          </a:p>
          <a:p>
            <a:pPr marL="457200" indent="-457200">
              <a:lnSpc>
                <a:spcPct val="100000"/>
              </a:lnSpc>
              <a:spcBef>
                <a:spcPts val="0"/>
              </a:spcBef>
              <a:buFont typeface="+mj-lt"/>
              <a:buAutoNum type="arabicPeriod"/>
            </a:pPr>
            <a:r>
              <a:rPr lang="en-GB" sz="2000" b="1" dirty="0"/>
              <a:t>Why is renewal communication transactional?</a:t>
            </a:r>
            <a:endParaRPr lang="en-GB" sz="2000" dirty="0"/>
          </a:p>
          <a:p>
            <a:pPr lvl="1">
              <a:lnSpc>
                <a:spcPct val="100000"/>
              </a:lnSpc>
              <a:spcBef>
                <a:spcPts val="0"/>
              </a:spcBef>
            </a:pPr>
            <a:r>
              <a:rPr lang="en-GB" dirty="0"/>
              <a:t>Because the club assumes members will stay engaged without personalized encouragement or support</a:t>
            </a:r>
          </a:p>
          <a:p>
            <a:pPr marL="457200" indent="-457200">
              <a:lnSpc>
                <a:spcPct val="100000"/>
              </a:lnSpc>
              <a:spcBef>
                <a:spcPts val="0"/>
              </a:spcBef>
              <a:buFont typeface="+mj-lt"/>
              <a:buAutoNum type="arabicPeriod"/>
            </a:pPr>
            <a:r>
              <a:rPr lang="en-GB" sz="2000" b="1" dirty="0"/>
              <a:t>Why does the club rely on passive engagement?</a:t>
            </a:r>
            <a:endParaRPr lang="en-GB" sz="2000" dirty="0"/>
          </a:p>
          <a:p>
            <a:pPr lvl="1">
              <a:lnSpc>
                <a:spcPct val="100000"/>
              </a:lnSpc>
              <a:spcBef>
                <a:spcPts val="0"/>
              </a:spcBef>
            </a:pPr>
            <a:r>
              <a:rPr lang="en-GB" dirty="0"/>
              <a:t>Because there is no structured system for monitoring member progress, celebrating achievements, and re-motivating members who stall</a:t>
            </a:r>
          </a:p>
          <a:p>
            <a:pPr marL="457200" indent="-457200">
              <a:lnSpc>
                <a:spcPct val="100000"/>
              </a:lnSpc>
              <a:spcBef>
                <a:spcPts val="600"/>
              </a:spcBef>
              <a:buFont typeface="+mj-lt"/>
              <a:buAutoNum type="arabicPeriod"/>
            </a:pPr>
            <a:endParaRPr lang="en-US" sz="2000" dirty="0"/>
          </a:p>
        </p:txBody>
      </p:sp>
    </p:spTree>
    <p:extLst>
      <p:ext uri="{BB962C8B-B14F-4D97-AF65-F5344CB8AC3E}">
        <p14:creationId xmlns:p14="http://schemas.microsoft.com/office/powerpoint/2010/main" val="1143191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3F0F-2357-55BD-4CEF-50E7294925D2}"/>
              </a:ext>
            </a:extLst>
          </p:cNvPr>
          <p:cNvSpPr>
            <a:spLocks noGrp="1"/>
          </p:cNvSpPr>
          <p:nvPr>
            <p:ph type="title"/>
          </p:nvPr>
        </p:nvSpPr>
        <p:spPr/>
        <p:txBody>
          <a:bodyPr/>
          <a:lstStyle/>
          <a:p>
            <a:r>
              <a:rPr lang="en-GB" dirty="0"/>
              <a:t>Case Study 4:  Renewal Dip </a:t>
            </a:r>
            <a:endParaRPr lang="en-US" dirty="0"/>
          </a:p>
        </p:txBody>
      </p:sp>
      <p:sp>
        <p:nvSpPr>
          <p:cNvPr id="3" name="Content Placeholder 2">
            <a:extLst>
              <a:ext uri="{FF2B5EF4-FFF2-40B4-BE49-F238E27FC236}">
                <a16:creationId xmlns:a16="http://schemas.microsoft.com/office/drawing/2014/main" id="{515834AA-8613-BC71-567F-DC6BFE79CC55}"/>
              </a:ext>
            </a:extLst>
          </p:cNvPr>
          <p:cNvSpPr>
            <a:spLocks noGrp="1"/>
          </p:cNvSpPr>
          <p:nvPr>
            <p:ph idx="1"/>
          </p:nvPr>
        </p:nvSpPr>
        <p:spPr/>
        <p:txBody>
          <a:bodyPr/>
          <a:lstStyle/>
          <a:p>
            <a:pPr marL="0" indent="0">
              <a:lnSpc>
                <a:spcPct val="100000"/>
              </a:lnSpc>
              <a:spcBef>
                <a:spcPts val="600"/>
              </a:spcBef>
              <a:buNone/>
            </a:pPr>
            <a:r>
              <a:rPr lang="en-US" sz="2000" b="1" dirty="0"/>
              <a:t>Root Cause</a:t>
            </a:r>
          </a:p>
          <a:p>
            <a:pPr marL="0" indent="0">
              <a:lnSpc>
                <a:spcPct val="100000"/>
              </a:lnSpc>
              <a:spcBef>
                <a:spcPts val="600"/>
              </a:spcBef>
              <a:buNone/>
            </a:pPr>
            <a:r>
              <a:rPr lang="en-US" sz="2000" dirty="0"/>
              <a:t>Members disengage and fail to renew because the club lacks a structured, relational engagement system that supports progress in Pathways, checks </a:t>
            </a:r>
            <a:r>
              <a:rPr lang="en-US" sz="2000" spc="-90" dirty="0"/>
              <a:t>in regularly, and reinforces personal growth.</a:t>
            </a:r>
            <a:endParaRPr lang="en-US" sz="2000" dirty="0"/>
          </a:p>
          <a:p>
            <a:pPr marL="0" indent="0">
              <a:lnSpc>
                <a:spcPct val="100000"/>
              </a:lnSpc>
              <a:spcBef>
                <a:spcPts val="1800"/>
              </a:spcBef>
              <a:buNone/>
            </a:pPr>
            <a:r>
              <a:rPr lang="en-US" sz="2000" b="1" dirty="0"/>
              <a:t>Root Solutions</a:t>
            </a:r>
          </a:p>
          <a:p>
            <a:pPr marL="0" indent="0">
              <a:lnSpc>
                <a:spcPct val="100000"/>
              </a:lnSpc>
              <a:spcBef>
                <a:spcPts val="600"/>
              </a:spcBef>
              <a:buNone/>
            </a:pPr>
            <a:r>
              <a:rPr lang="en-US" sz="2000" dirty="0"/>
              <a:t>Build a proactive, relationship-driven renewal system that includes:</a:t>
            </a:r>
          </a:p>
          <a:p>
            <a:pPr>
              <a:lnSpc>
                <a:spcPct val="100000"/>
              </a:lnSpc>
              <a:spcBef>
                <a:spcPts val="600"/>
              </a:spcBef>
            </a:pPr>
            <a:r>
              <a:rPr lang="en-GB" sz="2000" dirty="0"/>
              <a:t>quarterly check-ins</a:t>
            </a:r>
          </a:p>
          <a:p>
            <a:pPr>
              <a:lnSpc>
                <a:spcPct val="100000"/>
              </a:lnSpc>
              <a:spcBef>
                <a:spcPts val="600"/>
              </a:spcBef>
            </a:pPr>
            <a:r>
              <a:rPr lang="en-GB" sz="2000" dirty="0"/>
              <a:t>personalized conversations about goals </a:t>
            </a:r>
            <a:br>
              <a:rPr lang="en-GB" sz="2000" dirty="0"/>
            </a:br>
            <a:r>
              <a:rPr lang="en-GB" sz="2000" dirty="0"/>
              <a:t>and progress</a:t>
            </a:r>
          </a:p>
          <a:p>
            <a:pPr marL="342900" indent="-342900">
              <a:lnSpc>
                <a:spcPct val="100000"/>
              </a:lnSpc>
              <a:spcBef>
                <a:spcPts val="600"/>
              </a:spcBef>
            </a:pPr>
            <a:endParaRPr lang="en-US" sz="2000" dirty="0"/>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118BC9A2-F296-AC6D-B2D1-217CB7F5A499}"/>
              </a:ext>
            </a:extLst>
          </p:cNvPr>
          <p:cNvSpPr>
            <a:spLocks noGrp="1"/>
          </p:cNvSpPr>
          <p:nvPr>
            <p:ph idx="11"/>
          </p:nvPr>
        </p:nvSpPr>
        <p:spPr/>
        <p:txBody>
          <a:bodyPr/>
          <a:lstStyle/>
          <a:p>
            <a:r>
              <a:rPr lang="en-GB" sz="2000" dirty="0"/>
              <a:t>celebration of small achievements</a:t>
            </a:r>
          </a:p>
          <a:p>
            <a:r>
              <a:rPr lang="en-GB" sz="2000" dirty="0"/>
              <a:t>early identification of members who are stalling</a:t>
            </a:r>
          </a:p>
          <a:p>
            <a:r>
              <a:rPr lang="en-GB" sz="2000" dirty="0"/>
              <a:t>renewal discussions framed around personal and professional growth, the value of membership, not transactional messages that proclaim “dues re due”</a:t>
            </a:r>
          </a:p>
          <a:p>
            <a:r>
              <a:rPr lang="en-GB" sz="2000" dirty="0"/>
              <a:t>shared responsibility between VPM, VPE, and mentors</a:t>
            </a:r>
          </a:p>
          <a:p>
            <a:pPr marL="0" indent="0">
              <a:lnSpc>
                <a:spcPct val="100000"/>
              </a:lnSpc>
              <a:spcBef>
                <a:spcPts val="1800"/>
              </a:spcBef>
              <a:buNone/>
            </a:pPr>
            <a:r>
              <a:rPr lang="en-GB" sz="2000" b="1" dirty="0"/>
              <a:t>This strengthens connection and reduces renewal period drop off.</a:t>
            </a:r>
          </a:p>
          <a:p>
            <a:endParaRPr lang="en-US" sz="2000" dirty="0"/>
          </a:p>
        </p:txBody>
      </p:sp>
    </p:spTree>
    <p:extLst>
      <p:ext uri="{BB962C8B-B14F-4D97-AF65-F5344CB8AC3E}">
        <p14:creationId xmlns:p14="http://schemas.microsoft.com/office/powerpoint/2010/main" val="1230948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D3914-0F39-A24B-96F9-C305EBF0C012}"/>
              </a:ext>
            </a:extLst>
          </p:cNvPr>
          <p:cNvSpPr>
            <a:spLocks noGrp="1"/>
          </p:cNvSpPr>
          <p:nvPr>
            <p:ph type="title"/>
          </p:nvPr>
        </p:nvSpPr>
        <p:spPr/>
        <p:txBody>
          <a:bodyPr/>
          <a:lstStyle/>
          <a:p>
            <a:r>
              <a:rPr lang="en-GB" dirty="0"/>
              <a:t>Case Study 5:  Lost Momentum </a:t>
            </a:r>
            <a:endParaRPr lang="en-US" dirty="0"/>
          </a:p>
        </p:txBody>
      </p:sp>
      <p:sp>
        <p:nvSpPr>
          <p:cNvPr id="3" name="Content Placeholder 2">
            <a:extLst>
              <a:ext uri="{FF2B5EF4-FFF2-40B4-BE49-F238E27FC236}">
                <a16:creationId xmlns:a16="http://schemas.microsoft.com/office/drawing/2014/main" id="{4A7CFE22-FBED-9321-C195-1BD676418C2D}"/>
              </a:ext>
            </a:extLst>
          </p:cNvPr>
          <p:cNvSpPr>
            <a:spLocks noGrp="1"/>
          </p:cNvSpPr>
          <p:nvPr>
            <p:ph idx="1"/>
          </p:nvPr>
        </p:nvSpPr>
        <p:spPr/>
        <p:txBody>
          <a:bodyPr/>
          <a:lstStyle/>
          <a:p>
            <a:pPr marL="0" indent="0">
              <a:lnSpc>
                <a:spcPct val="100000"/>
              </a:lnSpc>
              <a:spcBef>
                <a:spcPts val="600"/>
              </a:spcBef>
              <a:buNone/>
            </a:pPr>
            <a:r>
              <a:rPr lang="en-GB" sz="2000" b="1" dirty="0"/>
              <a:t>Scenario</a:t>
            </a:r>
            <a:endParaRPr lang="en-GB" sz="2000" dirty="0"/>
          </a:p>
          <a:p>
            <a:pPr marL="0" indent="0">
              <a:lnSpc>
                <a:spcPct val="100000"/>
              </a:lnSpc>
              <a:spcBef>
                <a:spcPts val="600"/>
              </a:spcBef>
              <a:buNone/>
            </a:pPr>
            <a:r>
              <a:rPr lang="en-GB" sz="2000" dirty="0"/>
              <a:t>After a high energy Open House in September, the club proudly signed up seven new members.</a:t>
            </a:r>
            <a:br>
              <a:rPr lang="en-GB" sz="2000" dirty="0"/>
            </a:br>
            <a:endParaRPr lang="en-GB" sz="2000" dirty="0"/>
          </a:p>
          <a:p>
            <a:pPr marL="0" indent="0">
              <a:lnSpc>
                <a:spcPct val="100000"/>
              </a:lnSpc>
              <a:spcBef>
                <a:spcPts val="600"/>
              </a:spcBef>
              <a:buNone/>
            </a:pPr>
            <a:r>
              <a:rPr lang="en-GB" sz="2000" b="1" dirty="0"/>
              <a:t>By December:</a:t>
            </a:r>
          </a:p>
          <a:p>
            <a:pPr>
              <a:lnSpc>
                <a:spcPct val="100000"/>
              </a:lnSpc>
              <a:spcBef>
                <a:spcPts val="600"/>
              </a:spcBef>
            </a:pPr>
            <a:r>
              <a:rPr lang="en-GB" sz="2000" dirty="0"/>
              <a:t>only two have delivered their Ice Breakers</a:t>
            </a:r>
          </a:p>
          <a:p>
            <a:pPr>
              <a:lnSpc>
                <a:spcPct val="100000"/>
              </a:lnSpc>
              <a:spcBef>
                <a:spcPts val="600"/>
              </a:spcBef>
            </a:pPr>
            <a:r>
              <a:rPr lang="en-GB" sz="2000" dirty="0"/>
              <a:t>meeting attendance has slipped</a:t>
            </a:r>
          </a:p>
          <a:p>
            <a:pPr>
              <a:lnSpc>
                <a:spcPct val="100000"/>
              </a:lnSpc>
              <a:spcBef>
                <a:spcPts val="600"/>
              </a:spcBef>
            </a:pPr>
            <a:r>
              <a:rPr lang="en-GB" sz="2000" dirty="0"/>
              <a:t>WhatsApp group went quiet</a:t>
            </a:r>
          </a:p>
          <a:p>
            <a:pPr>
              <a:lnSpc>
                <a:spcPct val="100000"/>
              </a:lnSpc>
              <a:spcBef>
                <a:spcPts val="600"/>
              </a:spcBef>
            </a:pPr>
            <a:r>
              <a:rPr lang="en-GB" sz="2000" dirty="0"/>
              <a:t>morale has fallen</a:t>
            </a:r>
          </a:p>
          <a:p>
            <a:pPr>
              <a:lnSpc>
                <a:spcPct val="100000"/>
              </a:lnSpc>
              <a:spcBef>
                <a:spcPts val="600"/>
              </a:spcBef>
            </a:pPr>
            <a:endParaRPr lang="en-GB" sz="2000" dirty="0"/>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90E94FC7-FE4C-E86C-9DCE-00F423B13289}"/>
              </a:ext>
            </a:extLst>
          </p:cNvPr>
          <p:cNvSpPr>
            <a:spLocks noGrp="1"/>
          </p:cNvSpPr>
          <p:nvPr>
            <p:ph idx="11"/>
          </p:nvPr>
        </p:nvSpPr>
        <p:spPr/>
        <p:txBody>
          <a:bodyPr/>
          <a:lstStyle/>
          <a:p>
            <a:pPr>
              <a:lnSpc>
                <a:spcPct val="100000"/>
              </a:lnSpc>
              <a:spcBef>
                <a:spcPts val="600"/>
              </a:spcBef>
            </a:pPr>
            <a:r>
              <a:rPr lang="en-GB" sz="2000" dirty="0"/>
              <a:t>one new member said she “felt like a guest who’d paid.”</a:t>
            </a:r>
          </a:p>
          <a:p>
            <a:pPr>
              <a:lnSpc>
                <a:spcPct val="100000"/>
              </a:lnSpc>
              <a:spcBef>
                <a:spcPts val="600"/>
              </a:spcBef>
            </a:pPr>
            <a:r>
              <a:rPr lang="en-GB" sz="2000" dirty="0"/>
              <a:t>another admitted, “I didn’t know what to do after signing up.”</a:t>
            </a:r>
          </a:p>
          <a:p>
            <a:pPr>
              <a:lnSpc>
                <a:spcPct val="100000"/>
              </a:lnSpc>
              <a:spcBef>
                <a:spcPts val="600"/>
              </a:spcBef>
            </a:pPr>
            <a:r>
              <a:rPr lang="en-GB" sz="2000" dirty="0"/>
              <a:t>Club officers blame the holidays, but the pattern suggests something deeper.</a:t>
            </a:r>
          </a:p>
          <a:p>
            <a:pPr marL="0" indent="0">
              <a:lnSpc>
                <a:spcPct val="100000"/>
              </a:lnSpc>
              <a:spcBef>
                <a:spcPts val="600"/>
              </a:spcBef>
              <a:buNone/>
            </a:pPr>
            <a:endParaRPr lang="en-GB" sz="2000" dirty="0"/>
          </a:p>
          <a:p>
            <a:pPr marL="0" indent="0">
              <a:lnSpc>
                <a:spcPct val="100000"/>
              </a:lnSpc>
              <a:spcBef>
                <a:spcPts val="600"/>
              </a:spcBef>
              <a:buNone/>
            </a:pPr>
            <a:r>
              <a:rPr lang="en-GB" sz="2000" b="1" dirty="0"/>
              <a:t>Dig into why enthusiasm faded so quickly after recruitment success.</a:t>
            </a:r>
          </a:p>
          <a:p>
            <a:pPr>
              <a:lnSpc>
                <a:spcPct val="100000"/>
              </a:lnSpc>
              <a:spcBef>
                <a:spcPts val="600"/>
              </a:spcBef>
            </a:pPr>
            <a:endParaRPr lang="en-US" sz="2000" dirty="0"/>
          </a:p>
        </p:txBody>
      </p:sp>
    </p:spTree>
    <p:extLst>
      <p:ext uri="{BB962C8B-B14F-4D97-AF65-F5344CB8AC3E}">
        <p14:creationId xmlns:p14="http://schemas.microsoft.com/office/powerpoint/2010/main" val="40870785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B803-9BC2-2627-C5F6-2C79583D9089}"/>
              </a:ext>
            </a:extLst>
          </p:cNvPr>
          <p:cNvSpPr>
            <a:spLocks noGrp="1"/>
          </p:cNvSpPr>
          <p:nvPr>
            <p:ph type="title"/>
          </p:nvPr>
        </p:nvSpPr>
        <p:spPr/>
        <p:txBody>
          <a:bodyPr/>
          <a:lstStyle/>
          <a:p>
            <a:r>
              <a:rPr lang="en-GB" dirty="0"/>
              <a:t>Case Study 5:  Lost Momentum</a:t>
            </a:r>
            <a:endParaRPr lang="en-US" dirty="0"/>
          </a:p>
        </p:txBody>
      </p:sp>
      <p:sp>
        <p:nvSpPr>
          <p:cNvPr id="3" name="Content Placeholder 2">
            <a:extLst>
              <a:ext uri="{FF2B5EF4-FFF2-40B4-BE49-F238E27FC236}">
                <a16:creationId xmlns:a16="http://schemas.microsoft.com/office/drawing/2014/main" id="{A9FFB99D-5B14-15D3-FC21-4147736B5C0C}"/>
              </a:ext>
            </a:extLst>
          </p:cNvPr>
          <p:cNvSpPr>
            <a:spLocks noGrp="1"/>
          </p:cNvSpPr>
          <p:nvPr>
            <p:ph idx="1"/>
          </p:nvPr>
        </p:nvSpPr>
        <p:spPr/>
        <p:txBody>
          <a:bodyPr/>
          <a:lstStyle/>
          <a:p>
            <a:pPr marL="0" indent="0">
              <a:lnSpc>
                <a:spcPct val="100000"/>
              </a:lnSpc>
              <a:spcBef>
                <a:spcPts val="600"/>
              </a:spcBef>
              <a:buNone/>
            </a:pPr>
            <a:r>
              <a:rPr lang="en-GB" b="1" dirty="0"/>
              <a:t>5 Whys Analysis </a:t>
            </a:r>
          </a:p>
          <a:p>
            <a:pPr marL="457200" indent="-457200">
              <a:lnSpc>
                <a:spcPct val="100000"/>
              </a:lnSpc>
              <a:spcBef>
                <a:spcPts val="600"/>
              </a:spcBef>
              <a:buFont typeface="+mj-lt"/>
              <a:buAutoNum type="arabicPeriod"/>
            </a:pPr>
            <a:r>
              <a:rPr lang="en-GB" sz="2000" b="1" dirty="0"/>
              <a:t>Why did enthusiasm fade after the Open House?</a:t>
            </a:r>
            <a:endParaRPr lang="en-GB" sz="2000" dirty="0"/>
          </a:p>
          <a:p>
            <a:pPr lvl="1">
              <a:lnSpc>
                <a:spcPct val="100000"/>
              </a:lnSpc>
              <a:spcBef>
                <a:spcPts val="600"/>
              </a:spcBef>
            </a:pPr>
            <a:r>
              <a:rPr lang="en-GB" dirty="0"/>
              <a:t>Because new members didn’t know what to do after signing up</a:t>
            </a:r>
          </a:p>
          <a:p>
            <a:pPr marL="457200" indent="-457200">
              <a:lnSpc>
                <a:spcPct val="100000"/>
              </a:lnSpc>
              <a:spcBef>
                <a:spcPts val="600"/>
              </a:spcBef>
              <a:buFont typeface="+mj-lt"/>
              <a:buAutoNum type="arabicPeriod"/>
            </a:pPr>
            <a:r>
              <a:rPr lang="en-GB" sz="2000" b="1" dirty="0"/>
              <a:t>Why didn’t they know what to do next?</a:t>
            </a:r>
            <a:endParaRPr lang="en-GB" sz="2000" dirty="0"/>
          </a:p>
          <a:p>
            <a:pPr lvl="1">
              <a:lnSpc>
                <a:spcPct val="100000"/>
              </a:lnSpc>
              <a:spcBef>
                <a:spcPts val="600"/>
              </a:spcBef>
            </a:pPr>
            <a:r>
              <a:rPr lang="en-GB" dirty="0"/>
              <a:t>Because onboarding stopped immediately after sign-up</a:t>
            </a:r>
          </a:p>
          <a:p>
            <a:pPr marL="457200" indent="-457200">
              <a:lnSpc>
                <a:spcPct val="100000"/>
              </a:lnSpc>
              <a:spcBef>
                <a:spcPts val="600"/>
              </a:spcBef>
              <a:buFont typeface="+mj-lt"/>
              <a:buAutoNum type="arabicPeriod"/>
            </a:pPr>
            <a:r>
              <a:rPr lang="en-GB" sz="2000" b="1" dirty="0"/>
              <a:t>Why did onboarding stop after sign-up?</a:t>
            </a:r>
            <a:endParaRPr lang="en-GB" sz="2000" dirty="0"/>
          </a:p>
          <a:p>
            <a:pPr lvl="1">
              <a:lnSpc>
                <a:spcPct val="100000"/>
              </a:lnSpc>
              <a:spcBef>
                <a:spcPts val="600"/>
              </a:spcBef>
            </a:pPr>
            <a:r>
              <a:rPr lang="en-GB" dirty="0"/>
              <a:t>Because mentors were not assigned promptly or did not engage early</a:t>
            </a:r>
          </a:p>
          <a:p>
            <a:pPr marL="457200" indent="-457200">
              <a:lnSpc>
                <a:spcPct val="100000"/>
              </a:lnSpc>
              <a:spcBef>
                <a:spcPts val="600"/>
              </a:spcBef>
              <a:buFont typeface="+mj-lt"/>
              <a:buAutoNum type="arabicPeriod"/>
            </a:pPr>
            <a:r>
              <a:rPr lang="en-GB" sz="2000" b="1" dirty="0"/>
              <a:t>Why were mentors slow to engage?</a:t>
            </a:r>
            <a:endParaRPr lang="en-GB" sz="2000" dirty="0"/>
          </a:p>
          <a:p>
            <a:pPr lvl="1">
              <a:lnSpc>
                <a:spcPct val="100000"/>
              </a:lnSpc>
              <a:spcBef>
                <a:spcPts val="600"/>
              </a:spcBef>
            </a:pPr>
            <a:r>
              <a:rPr lang="en-GB" dirty="0"/>
              <a:t>Because the club doesn’t have a structured system for integrating new members into roles and early Pathways steps</a:t>
            </a:r>
          </a:p>
          <a:p>
            <a:pPr marL="457200" indent="-457200">
              <a:lnSpc>
                <a:spcPct val="100000"/>
              </a:lnSpc>
              <a:spcBef>
                <a:spcPts val="600"/>
              </a:spcBef>
              <a:buFont typeface="+mj-lt"/>
              <a:buAutoNum type="arabicPeriod"/>
            </a:pPr>
            <a:r>
              <a:rPr lang="en-GB" sz="2000" b="1" dirty="0"/>
              <a:t>Why is there no structured integration system?</a:t>
            </a:r>
            <a:endParaRPr lang="en-GB" sz="2000" dirty="0"/>
          </a:p>
          <a:p>
            <a:pPr lvl="1">
              <a:lnSpc>
                <a:spcPct val="100000"/>
              </a:lnSpc>
              <a:spcBef>
                <a:spcPts val="600"/>
              </a:spcBef>
            </a:pPr>
            <a:r>
              <a:rPr lang="en-GB" dirty="0"/>
              <a:t>Because the club relies on Open House energy rather than sustained follow-up communication and engagement</a:t>
            </a:r>
          </a:p>
        </p:txBody>
      </p:sp>
    </p:spTree>
    <p:extLst>
      <p:ext uri="{BB962C8B-B14F-4D97-AF65-F5344CB8AC3E}">
        <p14:creationId xmlns:p14="http://schemas.microsoft.com/office/powerpoint/2010/main" val="12331659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0295-E63F-7521-70F8-5A87469BE5E1}"/>
              </a:ext>
            </a:extLst>
          </p:cNvPr>
          <p:cNvSpPr>
            <a:spLocks noGrp="1"/>
          </p:cNvSpPr>
          <p:nvPr>
            <p:ph type="title"/>
          </p:nvPr>
        </p:nvSpPr>
        <p:spPr/>
        <p:txBody>
          <a:bodyPr/>
          <a:lstStyle/>
          <a:p>
            <a:r>
              <a:rPr lang="en-GB" dirty="0"/>
              <a:t>Case Study 5:  Lost Momentum </a:t>
            </a:r>
            <a:endParaRPr lang="en-US" dirty="0"/>
          </a:p>
        </p:txBody>
      </p:sp>
      <p:sp>
        <p:nvSpPr>
          <p:cNvPr id="3" name="Content Placeholder 2">
            <a:extLst>
              <a:ext uri="{FF2B5EF4-FFF2-40B4-BE49-F238E27FC236}">
                <a16:creationId xmlns:a16="http://schemas.microsoft.com/office/drawing/2014/main" id="{FA694F53-518E-2EAF-2EDD-70F3EC984503}"/>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Momentum is lost because the club lacks a structured, sustained onboarding process that guides new members through their first month and keeps motivation high.</a:t>
            </a:r>
            <a:br>
              <a:rPr lang="en-GB" sz="2000" dirty="0"/>
            </a:br>
            <a:endParaRPr lang="en-GB" sz="2000" dirty="0"/>
          </a:p>
          <a:p>
            <a:pPr marL="0" indent="0">
              <a:lnSpc>
                <a:spcPct val="100000"/>
              </a:lnSpc>
              <a:spcBef>
                <a:spcPts val="600"/>
              </a:spcBef>
              <a:buNone/>
            </a:pPr>
            <a:r>
              <a:rPr lang="en-GB" sz="2000" b="1" dirty="0"/>
              <a:t>Root Solutions</a:t>
            </a:r>
            <a:endParaRPr lang="en-GB" sz="2000" dirty="0"/>
          </a:p>
          <a:p>
            <a:pPr marL="0" indent="0">
              <a:lnSpc>
                <a:spcPct val="100000"/>
              </a:lnSpc>
              <a:spcBef>
                <a:spcPts val="600"/>
              </a:spcBef>
              <a:buNone/>
            </a:pPr>
            <a:r>
              <a:rPr lang="en-GB" sz="2000" dirty="0"/>
              <a:t>Create a clear, supportive post joining new member support system that includes:</a:t>
            </a:r>
          </a:p>
          <a:p>
            <a:pPr>
              <a:lnSpc>
                <a:spcPct val="100000"/>
              </a:lnSpc>
              <a:spcBef>
                <a:spcPts val="600"/>
              </a:spcBef>
            </a:pPr>
            <a:r>
              <a:rPr lang="en-GB" sz="2000" dirty="0"/>
              <a:t>a structured first month checklist</a:t>
            </a:r>
          </a:p>
          <a:p>
            <a:pPr>
              <a:lnSpc>
                <a:spcPct val="100000"/>
              </a:lnSpc>
              <a:spcBef>
                <a:spcPts val="600"/>
              </a:spcBef>
            </a:pPr>
            <a:r>
              <a:rPr lang="en-GB" sz="2000" dirty="0"/>
              <a:t>early mentor assignment and engagement</a:t>
            </a:r>
          </a:p>
          <a:p>
            <a:endParaRPr lang="en-US" dirty="0"/>
          </a:p>
        </p:txBody>
      </p:sp>
      <p:sp>
        <p:nvSpPr>
          <p:cNvPr id="4" name="Content Placeholder 3">
            <a:extLst>
              <a:ext uri="{FF2B5EF4-FFF2-40B4-BE49-F238E27FC236}">
                <a16:creationId xmlns:a16="http://schemas.microsoft.com/office/drawing/2014/main" id="{C3E7C058-F390-F219-0238-48EC4BB30E45}"/>
              </a:ext>
            </a:extLst>
          </p:cNvPr>
          <p:cNvSpPr>
            <a:spLocks noGrp="1"/>
          </p:cNvSpPr>
          <p:nvPr>
            <p:ph idx="11"/>
          </p:nvPr>
        </p:nvSpPr>
        <p:spPr/>
        <p:txBody>
          <a:bodyPr/>
          <a:lstStyle/>
          <a:p>
            <a:pPr marL="342900" indent="-342900">
              <a:lnSpc>
                <a:spcPct val="100000"/>
              </a:lnSpc>
              <a:spcBef>
                <a:spcPts val="600"/>
              </a:spcBef>
            </a:pPr>
            <a:r>
              <a:rPr lang="en-US" sz="2000" dirty="0"/>
              <a:t>scheduled Ice Breaker planning</a:t>
            </a:r>
          </a:p>
          <a:p>
            <a:pPr marL="342900" indent="-342900">
              <a:lnSpc>
                <a:spcPct val="100000"/>
              </a:lnSpc>
              <a:spcBef>
                <a:spcPts val="600"/>
              </a:spcBef>
            </a:pPr>
            <a:r>
              <a:rPr lang="en-US" sz="2000" dirty="0"/>
              <a:t>immediate integration into meeting roles</a:t>
            </a:r>
          </a:p>
          <a:p>
            <a:pPr marL="342900" indent="-342900">
              <a:lnSpc>
                <a:spcPct val="100000"/>
              </a:lnSpc>
              <a:spcBef>
                <a:spcPts val="600"/>
              </a:spcBef>
            </a:pPr>
            <a:r>
              <a:rPr lang="en-US" sz="2000" dirty="0"/>
              <a:t>consistent follow-up communication</a:t>
            </a:r>
          </a:p>
          <a:p>
            <a:pPr marL="342900" indent="-342900">
              <a:lnSpc>
                <a:spcPct val="100000"/>
              </a:lnSpc>
              <a:spcBef>
                <a:spcPts val="600"/>
              </a:spcBef>
            </a:pPr>
            <a:r>
              <a:rPr lang="en-US" sz="2000" dirty="0"/>
              <a:t>a “new member huddle” to maintain energy</a:t>
            </a:r>
          </a:p>
          <a:p>
            <a:pPr>
              <a:lnSpc>
                <a:spcPct val="100000"/>
              </a:lnSpc>
              <a:spcBef>
                <a:spcPts val="600"/>
              </a:spcBef>
            </a:pPr>
            <a:endParaRPr lang="en-US" sz="2000" dirty="0"/>
          </a:p>
          <a:p>
            <a:pPr marL="0" indent="0">
              <a:lnSpc>
                <a:spcPct val="100000"/>
              </a:lnSpc>
              <a:spcBef>
                <a:spcPts val="600"/>
              </a:spcBef>
              <a:buNone/>
            </a:pPr>
            <a:r>
              <a:rPr lang="en-US" sz="2000" b="1" dirty="0"/>
              <a:t>This ensures new members feel guided, connected, and active beyond the first few weeks.</a:t>
            </a:r>
          </a:p>
        </p:txBody>
      </p:sp>
    </p:spTree>
    <p:extLst>
      <p:ext uri="{BB962C8B-B14F-4D97-AF65-F5344CB8AC3E}">
        <p14:creationId xmlns:p14="http://schemas.microsoft.com/office/powerpoint/2010/main" val="18995999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B8CD1-A350-126E-1463-AA93F367C564}"/>
              </a:ext>
            </a:extLst>
          </p:cNvPr>
          <p:cNvSpPr>
            <a:spLocks noGrp="1"/>
          </p:cNvSpPr>
          <p:nvPr>
            <p:ph type="title"/>
          </p:nvPr>
        </p:nvSpPr>
        <p:spPr/>
        <p:txBody>
          <a:bodyPr/>
          <a:lstStyle/>
          <a:p>
            <a:r>
              <a:rPr lang="en-GB" dirty="0"/>
              <a:t>Case Study 6:  Forgotten Alumni </a:t>
            </a:r>
            <a:endParaRPr lang="en-US" dirty="0"/>
          </a:p>
        </p:txBody>
      </p:sp>
      <p:sp>
        <p:nvSpPr>
          <p:cNvPr id="3" name="Content Placeholder 2">
            <a:extLst>
              <a:ext uri="{FF2B5EF4-FFF2-40B4-BE49-F238E27FC236}">
                <a16:creationId xmlns:a16="http://schemas.microsoft.com/office/drawing/2014/main" id="{D8917718-D743-43C2-871E-5BBFC6BE891D}"/>
              </a:ext>
            </a:extLst>
          </p:cNvPr>
          <p:cNvSpPr>
            <a:spLocks noGrp="1"/>
          </p:cNvSpPr>
          <p:nvPr>
            <p:ph idx="1"/>
          </p:nvPr>
        </p:nvSpPr>
        <p:spPr/>
        <p:txBody>
          <a:bodyPr/>
          <a:lstStyle/>
          <a:p>
            <a:pPr marL="0" indent="0">
              <a:lnSpc>
                <a:spcPct val="100000"/>
              </a:lnSpc>
              <a:spcBef>
                <a:spcPts val="600"/>
              </a:spcBef>
              <a:buNone/>
            </a:pPr>
            <a:r>
              <a:rPr lang="en-GB" sz="2000" b="1" dirty="0"/>
              <a:t>Scenario</a:t>
            </a:r>
            <a:endParaRPr lang="en-GB" sz="2000" dirty="0"/>
          </a:p>
          <a:p>
            <a:pPr>
              <a:lnSpc>
                <a:spcPct val="100000"/>
              </a:lnSpc>
              <a:spcBef>
                <a:spcPts val="600"/>
              </a:spcBef>
            </a:pPr>
            <a:r>
              <a:rPr lang="en-GB" sz="2000" dirty="0"/>
              <a:t>Two past members, Maria and Ahmed, were strong contributors before relocating abroad.</a:t>
            </a:r>
          </a:p>
          <a:p>
            <a:pPr>
              <a:lnSpc>
                <a:spcPct val="100000"/>
              </a:lnSpc>
              <a:spcBef>
                <a:spcPts val="600"/>
              </a:spcBef>
            </a:pPr>
            <a:r>
              <a:rPr lang="en-GB" sz="2000" dirty="0"/>
              <a:t>They still receive the club newsletter and occasionally drop in online.</a:t>
            </a:r>
          </a:p>
          <a:p>
            <a:pPr>
              <a:lnSpc>
                <a:spcPct val="100000"/>
              </a:lnSpc>
              <a:spcBef>
                <a:spcPts val="600"/>
              </a:spcBef>
            </a:pPr>
            <a:r>
              <a:rPr lang="en-GB" sz="2000" dirty="0"/>
              <a:t>Both are respected in the wider District, yet no one has reached out to involve them.</a:t>
            </a:r>
          </a:p>
          <a:p>
            <a:pPr>
              <a:lnSpc>
                <a:spcPct val="100000"/>
              </a:lnSpc>
              <a:spcBef>
                <a:spcPts val="600"/>
              </a:spcBef>
            </a:pPr>
            <a:r>
              <a:rPr lang="en-US" sz="2000" dirty="0"/>
              <a:t>The VPM wonders whether asking them for referrals might seem awkward.</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1F4CA497-3A1D-23DE-C674-345031343217}"/>
              </a:ext>
            </a:extLst>
          </p:cNvPr>
          <p:cNvSpPr>
            <a:spLocks noGrp="1"/>
          </p:cNvSpPr>
          <p:nvPr>
            <p:ph idx="11"/>
          </p:nvPr>
        </p:nvSpPr>
        <p:spPr/>
        <p:txBody>
          <a:bodyPr/>
          <a:lstStyle/>
          <a:p>
            <a:r>
              <a:rPr lang="en-GB" sz="2000" dirty="0"/>
              <a:t>Meanwhile, the club is trying to rebuild its mentoring network, but experienced mentors are scarce.</a:t>
            </a:r>
          </a:p>
          <a:p>
            <a:r>
              <a:rPr lang="en-GB" sz="2000" dirty="0"/>
              <a:t>The club has unintentionally allowed two valuable relationships to go idle.</a:t>
            </a:r>
          </a:p>
          <a:p>
            <a:pPr marL="0" indent="0">
              <a:buNone/>
            </a:pPr>
            <a:endParaRPr lang="en-GB" sz="2000" dirty="0"/>
          </a:p>
          <a:p>
            <a:pPr marL="0" indent="0">
              <a:buNone/>
            </a:pPr>
            <a:r>
              <a:rPr lang="en-GB" sz="2000" b="1" dirty="0"/>
              <a:t>Examine why the club has let these relationships fade, and how that pattern affects overall member engagement.</a:t>
            </a:r>
          </a:p>
          <a:p>
            <a:endParaRPr lang="en-US" dirty="0"/>
          </a:p>
        </p:txBody>
      </p:sp>
    </p:spTree>
    <p:extLst>
      <p:ext uri="{BB962C8B-B14F-4D97-AF65-F5344CB8AC3E}">
        <p14:creationId xmlns:p14="http://schemas.microsoft.com/office/powerpoint/2010/main" val="22746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1666-10D9-231A-DEB9-E280A96A359D}"/>
              </a:ext>
            </a:extLst>
          </p:cNvPr>
          <p:cNvSpPr>
            <a:spLocks noGrp="1"/>
          </p:cNvSpPr>
          <p:nvPr>
            <p:ph type="title"/>
          </p:nvPr>
        </p:nvSpPr>
        <p:spPr/>
        <p:txBody>
          <a:bodyPr/>
          <a:lstStyle/>
          <a:p>
            <a:r>
              <a:rPr lang="en-GB" dirty="0"/>
              <a:t>Case Study 6:  Forgotten Alumni</a:t>
            </a:r>
            <a:endParaRPr lang="en-US" dirty="0"/>
          </a:p>
        </p:txBody>
      </p:sp>
      <p:sp>
        <p:nvSpPr>
          <p:cNvPr id="3" name="Content Placeholder 2">
            <a:extLst>
              <a:ext uri="{FF2B5EF4-FFF2-40B4-BE49-F238E27FC236}">
                <a16:creationId xmlns:a16="http://schemas.microsoft.com/office/drawing/2014/main" id="{FEDCE700-4F1C-5A0B-0B8A-E585B31FE5AB}"/>
              </a:ext>
            </a:extLst>
          </p:cNvPr>
          <p:cNvSpPr>
            <a:spLocks noGrp="1"/>
          </p:cNvSpPr>
          <p:nvPr>
            <p:ph idx="1"/>
          </p:nvPr>
        </p:nvSpPr>
        <p:spPr/>
        <p:txBody>
          <a:bodyPr/>
          <a:lstStyle/>
          <a:p>
            <a:pPr marL="0" indent="0">
              <a:lnSpc>
                <a:spcPct val="100000"/>
              </a:lnSpc>
              <a:buNone/>
            </a:pPr>
            <a:r>
              <a:rPr lang="en-GB" b="1" dirty="0"/>
              <a:t>5 Whys Analysis </a:t>
            </a:r>
          </a:p>
          <a:p>
            <a:pPr marL="457200" indent="-457200">
              <a:lnSpc>
                <a:spcPct val="100000"/>
              </a:lnSpc>
              <a:buFont typeface="+mj-lt"/>
              <a:buAutoNum type="arabicPeriod"/>
            </a:pPr>
            <a:r>
              <a:rPr lang="en-GB" sz="2000" b="1" dirty="0"/>
              <a:t>Why have Maria and Ahmed become “forgotten alumni”?</a:t>
            </a:r>
            <a:endParaRPr lang="en-GB" sz="2000" dirty="0"/>
          </a:p>
          <a:p>
            <a:pPr lvl="1">
              <a:lnSpc>
                <a:spcPct val="100000"/>
              </a:lnSpc>
            </a:pPr>
            <a:r>
              <a:rPr lang="en-GB" dirty="0"/>
              <a:t>Because no one has reached out to involve them since they left</a:t>
            </a:r>
          </a:p>
          <a:p>
            <a:pPr marL="457200" indent="-457200">
              <a:lnSpc>
                <a:spcPct val="100000"/>
              </a:lnSpc>
              <a:buFont typeface="+mj-lt"/>
              <a:buAutoNum type="arabicPeriod"/>
            </a:pPr>
            <a:r>
              <a:rPr lang="en-GB" sz="2000" b="1" dirty="0"/>
              <a:t>Why has no one reached out?</a:t>
            </a:r>
            <a:endParaRPr lang="en-GB" sz="2000" dirty="0"/>
          </a:p>
          <a:p>
            <a:pPr lvl="1">
              <a:lnSpc>
                <a:spcPct val="100000"/>
              </a:lnSpc>
            </a:pPr>
            <a:r>
              <a:rPr lang="en-GB" dirty="0"/>
              <a:t>Because the club does not have a system for maintaining long-term relationships with </a:t>
            </a:r>
            <a:br>
              <a:rPr lang="en-GB" dirty="0"/>
            </a:br>
            <a:r>
              <a:rPr lang="en-GB" dirty="0"/>
              <a:t>past members</a:t>
            </a:r>
          </a:p>
          <a:p>
            <a:pPr marL="457200" indent="-457200">
              <a:lnSpc>
                <a:spcPct val="100000"/>
              </a:lnSpc>
              <a:buFont typeface="+mj-lt"/>
              <a:buAutoNum type="arabicPeriod"/>
            </a:pPr>
            <a:r>
              <a:rPr lang="en-GB" sz="2000" b="1" dirty="0"/>
              <a:t>Why is there no alumni engagement system?</a:t>
            </a:r>
            <a:endParaRPr lang="en-GB" sz="2000" dirty="0"/>
          </a:p>
          <a:p>
            <a:pPr lvl="1">
              <a:lnSpc>
                <a:spcPct val="100000"/>
              </a:lnSpc>
            </a:pPr>
            <a:r>
              <a:rPr lang="en-GB" dirty="0"/>
              <a:t>Because alumni are viewed as “former” rather than “ongoing” members of the club community</a:t>
            </a:r>
          </a:p>
          <a:p>
            <a:pPr marL="457200" indent="-457200">
              <a:lnSpc>
                <a:spcPct val="100000"/>
              </a:lnSpc>
              <a:buFont typeface="+mj-lt"/>
              <a:buAutoNum type="arabicPeriod"/>
            </a:pPr>
            <a:r>
              <a:rPr lang="en-GB" sz="2000" b="1" dirty="0"/>
              <a:t>Why are alumni seen as “former” members?</a:t>
            </a:r>
            <a:endParaRPr lang="en-GB" sz="2000" dirty="0"/>
          </a:p>
          <a:p>
            <a:pPr lvl="1">
              <a:lnSpc>
                <a:spcPct val="100000"/>
              </a:lnSpc>
            </a:pPr>
            <a:r>
              <a:rPr lang="en-GB" spc="-30" dirty="0"/>
              <a:t>Because no one is assigned responsibility for alumni contact, invitations, or remote involvement</a:t>
            </a:r>
          </a:p>
          <a:p>
            <a:pPr marL="457200" indent="-457200">
              <a:lnSpc>
                <a:spcPct val="100000"/>
              </a:lnSpc>
              <a:buFont typeface="+mj-lt"/>
              <a:buAutoNum type="arabicPeriod"/>
            </a:pPr>
            <a:r>
              <a:rPr lang="en-GB" sz="2000" b="1" dirty="0"/>
              <a:t>Why is no one assigned responsibility?</a:t>
            </a:r>
            <a:endParaRPr lang="en-GB" sz="2000" dirty="0"/>
          </a:p>
          <a:p>
            <a:pPr lvl="1">
              <a:lnSpc>
                <a:spcPct val="100000"/>
              </a:lnSpc>
            </a:pPr>
            <a:r>
              <a:rPr lang="en-GB" dirty="0"/>
              <a:t>Because the club overlooks the potential of alumni as mentors, sponsors, advocates, </a:t>
            </a:r>
            <a:br>
              <a:rPr lang="en-GB" dirty="0"/>
            </a:br>
            <a:r>
              <a:rPr lang="en-GB" dirty="0"/>
              <a:t>or connectors</a:t>
            </a:r>
          </a:p>
          <a:p>
            <a:pPr marL="457200" indent="-457200">
              <a:lnSpc>
                <a:spcPct val="100000"/>
              </a:lnSpc>
              <a:buFont typeface="+mj-lt"/>
              <a:buAutoNum type="arabicPeriod"/>
            </a:pPr>
            <a:endParaRPr lang="en-US" dirty="0"/>
          </a:p>
        </p:txBody>
      </p:sp>
    </p:spTree>
    <p:extLst>
      <p:ext uri="{BB962C8B-B14F-4D97-AF65-F5344CB8AC3E}">
        <p14:creationId xmlns:p14="http://schemas.microsoft.com/office/powerpoint/2010/main" val="1697915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A5A1D-88F0-C73C-B36C-BA73767AB8A2}"/>
              </a:ext>
            </a:extLst>
          </p:cNvPr>
          <p:cNvSpPr>
            <a:spLocks noGrp="1"/>
          </p:cNvSpPr>
          <p:nvPr>
            <p:ph type="title"/>
          </p:nvPr>
        </p:nvSpPr>
        <p:spPr/>
        <p:txBody>
          <a:bodyPr/>
          <a:lstStyle/>
          <a:p>
            <a:r>
              <a:rPr lang="en-GB" dirty="0"/>
              <a:t>Case Study 6:  Forgotten Alumni </a:t>
            </a:r>
            <a:endParaRPr lang="en-US" dirty="0"/>
          </a:p>
        </p:txBody>
      </p:sp>
      <p:sp>
        <p:nvSpPr>
          <p:cNvPr id="3" name="Content Placeholder 2">
            <a:extLst>
              <a:ext uri="{FF2B5EF4-FFF2-40B4-BE49-F238E27FC236}">
                <a16:creationId xmlns:a16="http://schemas.microsoft.com/office/drawing/2014/main" id="{B10FFDAA-EEC9-2FCD-9DE3-8AE76AD99EC1}"/>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The club loses valuable relationships because it lacks a structured alumni engagement system, causing past members to drift away instead of remaining active in the club’s extended community.</a:t>
            </a:r>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9EA06D2E-CC95-FE6C-ED7D-BE565A49CA9A}"/>
              </a:ext>
            </a:extLst>
          </p:cNvPr>
          <p:cNvSpPr>
            <a:spLocks noGrp="1"/>
          </p:cNvSpPr>
          <p:nvPr>
            <p:ph idx="11"/>
          </p:nvPr>
        </p:nvSpPr>
        <p:spPr/>
        <p:txBody>
          <a:bodyPr/>
          <a:lstStyle/>
          <a:p>
            <a:pPr marL="0" indent="0">
              <a:lnSpc>
                <a:spcPct val="100000"/>
              </a:lnSpc>
              <a:spcBef>
                <a:spcPts val="600"/>
              </a:spcBef>
              <a:buNone/>
            </a:pPr>
            <a:r>
              <a:rPr lang="en-GB" sz="2000" b="1" dirty="0"/>
              <a:t>Root Solutions</a:t>
            </a:r>
            <a:endParaRPr lang="en-GB" sz="2000" dirty="0"/>
          </a:p>
          <a:p>
            <a:pPr marL="0" indent="0">
              <a:lnSpc>
                <a:spcPct val="100000"/>
              </a:lnSpc>
              <a:spcBef>
                <a:spcPts val="600"/>
              </a:spcBef>
              <a:buNone/>
            </a:pPr>
            <a:r>
              <a:rPr lang="en-GB" sz="2000" dirty="0"/>
              <a:t>Create a simple, intentional alumni engagement plan that includes:</a:t>
            </a:r>
          </a:p>
          <a:p>
            <a:pPr>
              <a:lnSpc>
                <a:spcPct val="100000"/>
              </a:lnSpc>
              <a:spcBef>
                <a:spcPts val="600"/>
              </a:spcBef>
            </a:pPr>
            <a:r>
              <a:rPr lang="en-GB" sz="2000" dirty="0"/>
              <a:t>periodic contact</a:t>
            </a:r>
          </a:p>
          <a:p>
            <a:pPr>
              <a:lnSpc>
                <a:spcPct val="100000"/>
              </a:lnSpc>
              <a:spcBef>
                <a:spcPts val="600"/>
              </a:spcBef>
            </a:pPr>
            <a:r>
              <a:rPr lang="en-GB" sz="2000" dirty="0"/>
              <a:t>invitations to events</a:t>
            </a:r>
          </a:p>
          <a:p>
            <a:pPr>
              <a:lnSpc>
                <a:spcPct val="100000"/>
              </a:lnSpc>
              <a:spcBef>
                <a:spcPts val="600"/>
              </a:spcBef>
            </a:pPr>
            <a:r>
              <a:rPr lang="en-GB" sz="2000" dirty="0"/>
              <a:t>opportunities to mentor remotely</a:t>
            </a:r>
          </a:p>
          <a:p>
            <a:pPr>
              <a:lnSpc>
                <a:spcPct val="100000"/>
              </a:lnSpc>
              <a:spcBef>
                <a:spcPts val="600"/>
              </a:spcBef>
            </a:pPr>
            <a:r>
              <a:rPr lang="en-GB" sz="2000" dirty="0"/>
              <a:t>recognition of alumni achievements</a:t>
            </a:r>
          </a:p>
          <a:p>
            <a:pPr>
              <a:lnSpc>
                <a:spcPct val="100000"/>
              </a:lnSpc>
              <a:spcBef>
                <a:spcPts val="600"/>
              </a:spcBef>
            </a:pPr>
            <a:r>
              <a:rPr lang="en-GB" sz="2000" dirty="0"/>
              <a:t>a designated VPM Committee member responsible for alumni relationships</a:t>
            </a:r>
          </a:p>
          <a:p>
            <a:pPr marL="0" indent="0">
              <a:lnSpc>
                <a:spcPct val="100000"/>
              </a:lnSpc>
              <a:spcBef>
                <a:spcPts val="600"/>
              </a:spcBef>
              <a:buNone/>
            </a:pPr>
            <a:r>
              <a:rPr lang="en-GB" sz="2000" dirty="0"/>
              <a:t>This strengthens continuity, mentoring capacity, and the club’s wider network.</a:t>
            </a:r>
          </a:p>
          <a:p>
            <a:endParaRPr lang="en-US" sz="2000" dirty="0"/>
          </a:p>
        </p:txBody>
      </p:sp>
    </p:spTree>
    <p:extLst>
      <p:ext uri="{BB962C8B-B14F-4D97-AF65-F5344CB8AC3E}">
        <p14:creationId xmlns:p14="http://schemas.microsoft.com/office/powerpoint/2010/main" val="22070127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ECFA0-271A-C42C-0774-5A9A1F2323AB}"/>
              </a:ext>
            </a:extLst>
          </p:cNvPr>
          <p:cNvSpPr>
            <a:spLocks noGrp="1"/>
          </p:cNvSpPr>
          <p:nvPr>
            <p:ph type="title"/>
          </p:nvPr>
        </p:nvSpPr>
        <p:spPr/>
        <p:txBody>
          <a:bodyPr/>
          <a:lstStyle/>
          <a:p>
            <a:r>
              <a:rPr lang="en-GB" dirty="0"/>
              <a:t>Case Study 7:  Unbalanced Club </a:t>
            </a:r>
            <a:endParaRPr lang="en-US" dirty="0"/>
          </a:p>
        </p:txBody>
      </p:sp>
      <p:sp>
        <p:nvSpPr>
          <p:cNvPr id="3" name="Content Placeholder 2">
            <a:extLst>
              <a:ext uri="{FF2B5EF4-FFF2-40B4-BE49-F238E27FC236}">
                <a16:creationId xmlns:a16="http://schemas.microsoft.com/office/drawing/2014/main" id="{95DA427F-0F67-B7BB-90CF-0030AE543484}"/>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Following a burst of recruitment, your club now has twenty-two members, fourteen of them new.</a:t>
            </a:r>
          </a:p>
          <a:p>
            <a:pPr marL="0" indent="0">
              <a:lnSpc>
                <a:spcPct val="100000"/>
              </a:lnSpc>
              <a:spcBef>
                <a:spcPts val="600"/>
              </a:spcBef>
              <a:buNone/>
            </a:pPr>
            <a:r>
              <a:rPr lang="en-GB" sz="2000" dirty="0"/>
              <a:t>Only three experienced members attend regularly, and they are stretched thin as:</a:t>
            </a:r>
          </a:p>
          <a:p>
            <a:pPr>
              <a:lnSpc>
                <a:spcPct val="100000"/>
              </a:lnSpc>
              <a:spcBef>
                <a:spcPts val="600"/>
              </a:spcBef>
            </a:pPr>
            <a:r>
              <a:rPr lang="en-GB" sz="2000" dirty="0"/>
              <a:t>speakers</a:t>
            </a:r>
          </a:p>
          <a:p>
            <a:pPr>
              <a:lnSpc>
                <a:spcPct val="100000"/>
              </a:lnSpc>
              <a:spcBef>
                <a:spcPts val="600"/>
              </a:spcBef>
            </a:pPr>
            <a:r>
              <a:rPr lang="en-GB" sz="2000" dirty="0"/>
              <a:t>evaluators</a:t>
            </a:r>
          </a:p>
          <a:p>
            <a:pPr>
              <a:lnSpc>
                <a:spcPct val="100000"/>
              </a:lnSpc>
              <a:spcBef>
                <a:spcPts val="600"/>
              </a:spcBef>
            </a:pPr>
            <a:r>
              <a:rPr lang="en-GB" sz="2000" dirty="0"/>
              <a:t>mentors</a:t>
            </a:r>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E0B5355F-18F2-78BB-5080-CC778098FA43}"/>
              </a:ext>
            </a:extLst>
          </p:cNvPr>
          <p:cNvSpPr>
            <a:spLocks noGrp="1"/>
          </p:cNvSpPr>
          <p:nvPr>
            <p:ph idx="11"/>
          </p:nvPr>
        </p:nvSpPr>
        <p:spPr/>
        <p:txBody>
          <a:bodyPr/>
          <a:lstStyle/>
          <a:p>
            <a:pPr marL="0" indent="0">
              <a:buNone/>
            </a:pPr>
            <a:r>
              <a:rPr lang="en-GB" sz="2000" dirty="0"/>
              <a:t>Meeting quality begins to slip:</a:t>
            </a:r>
          </a:p>
          <a:p>
            <a:r>
              <a:rPr lang="en-GB" sz="2000" dirty="0"/>
              <a:t>meetings run over time</a:t>
            </a:r>
          </a:p>
          <a:p>
            <a:r>
              <a:rPr lang="en-GB" sz="2000" dirty="0"/>
              <a:t>evaluations sound encouraging rather than instructive</a:t>
            </a:r>
          </a:p>
          <a:p>
            <a:r>
              <a:rPr lang="en-GB" sz="2000" dirty="0"/>
              <a:t>guests sense inexperience but cannot articulate it</a:t>
            </a:r>
          </a:p>
          <a:p>
            <a:pPr marL="0" indent="0">
              <a:buNone/>
            </a:pPr>
            <a:r>
              <a:rPr lang="en-GB" sz="2000" b="1" dirty="0"/>
              <a:t>The VPM feels proud of the club’s growth, yet uneasy about declining standards.</a:t>
            </a:r>
          </a:p>
          <a:p>
            <a:pPr marL="0" indent="0">
              <a:buNone/>
            </a:pPr>
            <a:endParaRPr lang="en-GB" sz="2000" dirty="0"/>
          </a:p>
          <a:p>
            <a:pPr marL="0" indent="0">
              <a:buNone/>
            </a:pPr>
            <a:r>
              <a:rPr lang="en-GB" sz="2000" b="1" dirty="0"/>
              <a:t>Use the 5 Whys to uncover the deeper issue behind falling meeting quality despite growing membership.</a:t>
            </a:r>
          </a:p>
          <a:p>
            <a:endParaRPr lang="en-US" sz="2000" dirty="0"/>
          </a:p>
        </p:txBody>
      </p:sp>
    </p:spTree>
    <p:extLst>
      <p:ext uri="{BB962C8B-B14F-4D97-AF65-F5344CB8AC3E}">
        <p14:creationId xmlns:p14="http://schemas.microsoft.com/office/powerpoint/2010/main" val="4017611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4BB97-55A2-14E2-B4A1-0C25A0D46E94}"/>
              </a:ext>
            </a:extLst>
          </p:cNvPr>
          <p:cNvSpPr>
            <a:spLocks noGrp="1"/>
          </p:cNvSpPr>
          <p:nvPr>
            <p:ph type="title"/>
          </p:nvPr>
        </p:nvSpPr>
        <p:spPr/>
        <p:txBody>
          <a:bodyPr/>
          <a:lstStyle/>
          <a:p>
            <a:r>
              <a:rPr lang="en-GB" dirty="0"/>
              <a:t>Case Study 7:  Unbalanced Club </a:t>
            </a:r>
            <a:endParaRPr lang="en-US" dirty="0"/>
          </a:p>
        </p:txBody>
      </p:sp>
      <p:sp>
        <p:nvSpPr>
          <p:cNvPr id="3" name="Content Placeholder 2">
            <a:extLst>
              <a:ext uri="{FF2B5EF4-FFF2-40B4-BE49-F238E27FC236}">
                <a16:creationId xmlns:a16="http://schemas.microsoft.com/office/drawing/2014/main" id="{F8706F30-97BF-9E8D-1ECF-D3919E58D5B8}"/>
              </a:ext>
            </a:extLst>
          </p:cNvPr>
          <p:cNvSpPr>
            <a:spLocks noGrp="1"/>
          </p:cNvSpPr>
          <p:nvPr>
            <p:ph idx="1"/>
          </p:nvPr>
        </p:nvSpPr>
        <p:spPr/>
        <p:txBody>
          <a:bodyPr/>
          <a:lstStyle/>
          <a:p>
            <a:pPr marL="0" indent="0">
              <a:buNone/>
            </a:pPr>
            <a:r>
              <a:rPr lang="en-GB" b="1" dirty="0"/>
              <a:t>5 Whys Analysis </a:t>
            </a:r>
          </a:p>
          <a:p>
            <a:pPr marL="457200" indent="-457200">
              <a:buFont typeface="+mj-lt"/>
              <a:buAutoNum type="arabicPeriod"/>
            </a:pPr>
            <a:r>
              <a:rPr lang="en-GB" sz="2000" b="1" dirty="0"/>
              <a:t>Why are meeting standards falling despite increased membership?</a:t>
            </a:r>
            <a:endParaRPr lang="en-GB" sz="2000" dirty="0"/>
          </a:p>
          <a:p>
            <a:pPr lvl="1"/>
            <a:r>
              <a:rPr lang="en-GB" dirty="0"/>
              <a:t>Because most members are new and lack experience in roles, evaluations, and meeting flow</a:t>
            </a:r>
          </a:p>
          <a:p>
            <a:pPr marL="457200" indent="-457200">
              <a:buFont typeface="+mj-lt"/>
              <a:buAutoNum type="arabicPeriod"/>
            </a:pPr>
            <a:r>
              <a:rPr lang="en-GB" sz="2000" b="1" dirty="0"/>
              <a:t>Why are so many members inexperienced at the same time?</a:t>
            </a:r>
            <a:endParaRPr lang="en-GB" sz="2000" dirty="0"/>
          </a:p>
          <a:p>
            <a:pPr lvl="1"/>
            <a:r>
              <a:rPr lang="en-GB" dirty="0"/>
              <a:t>Because the club focused on recruitment without planning how to integrate and train new members</a:t>
            </a:r>
          </a:p>
          <a:p>
            <a:pPr marL="457200" indent="-457200">
              <a:buFont typeface="+mj-lt"/>
              <a:buAutoNum type="arabicPeriod"/>
            </a:pPr>
            <a:r>
              <a:rPr lang="en-GB" sz="2000" b="1" dirty="0"/>
              <a:t>Why was integration and training not planned?</a:t>
            </a:r>
            <a:endParaRPr lang="en-GB" sz="2000" dirty="0"/>
          </a:p>
          <a:p>
            <a:pPr lvl="1"/>
            <a:r>
              <a:rPr lang="en-GB" dirty="0"/>
              <a:t>Because experienced members are overextended and unable to provide adequate mentoring or evaluation</a:t>
            </a:r>
          </a:p>
          <a:p>
            <a:pPr marL="457200" indent="-457200">
              <a:buFont typeface="+mj-lt"/>
              <a:buAutoNum type="arabicPeriod"/>
            </a:pPr>
            <a:r>
              <a:rPr lang="en-GB" sz="2000" b="1" dirty="0"/>
              <a:t>Why are experienced members overextended?</a:t>
            </a:r>
            <a:endParaRPr lang="en-GB" sz="2000" dirty="0"/>
          </a:p>
          <a:p>
            <a:pPr lvl="1"/>
            <a:r>
              <a:rPr lang="en-GB" dirty="0"/>
              <a:t>Because the club has not balanced recruitment with member development and education</a:t>
            </a:r>
          </a:p>
          <a:p>
            <a:pPr marL="457200" indent="-457200">
              <a:buFont typeface="+mj-lt"/>
              <a:buAutoNum type="arabicPeriod"/>
            </a:pPr>
            <a:r>
              <a:rPr lang="en-GB" sz="2000" b="1" dirty="0"/>
              <a:t>Why is growth not balanced with development?</a:t>
            </a:r>
            <a:endParaRPr lang="en-GB" sz="2000" dirty="0"/>
          </a:p>
          <a:p>
            <a:pPr lvl="1"/>
            <a:r>
              <a:rPr lang="en-GB" dirty="0"/>
              <a:t>Because there is no structured system for onboarding, mentoring, and skill building to support rapid membership increases</a:t>
            </a:r>
          </a:p>
          <a:p>
            <a:pPr marL="457200" indent="-457200">
              <a:buFont typeface="+mj-lt"/>
              <a:buAutoNum type="arabicPeriod"/>
            </a:pPr>
            <a:endParaRPr lang="en-US" dirty="0"/>
          </a:p>
        </p:txBody>
      </p:sp>
    </p:spTree>
    <p:extLst>
      <p:ext uri="{BB962C8B-B14F-4D97-AF65-F5344CB8AC3E}">
        <p14:creationId xmlns:p14="http://schemas.microsoft.com/office/powerpoint/2010/main" val="547979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FF9E8-B82D-C696-B5FD-27923BAB213E}"/>
              </a:ext>
            </a:extLst>
          </p:cNvPr>
          <p:cNvSpPr>
            <a:spLocks noGrp="1"/>
          </p:cNvSpPr>
          <p:nvPr>
            <p:ph type="title"/>
          </p:nvPr>
        </p:nvSpPr>
        <p:spPr/>
        <p:txBody>
          <a:bodyPr/>
          <a:lstStyle/>
          <a:p>
            <a:r>
              <a:rPr lang="en-GB" dirty="0"/>
              <a:t>Case Study 7:  Unbalanced Club </a:t>
            </a:r>
            <a:endParaRPr lang="en-US" dirty="0"/>
          </a:p>
        </p:txBody>
      </p:sp>
      <p:sp>
        <p:nvSpPr>
          <p:cNvPr id="3" name="Content Placeholder 2">
            <a:extLst>
              <a:ext uri="{FF2B5EF4-FFF2-40B4-BE49-F238E27FC236}">
                <a16:creationId xmlns:a16="http://schemas.microsoft.com/office/drawing/2014/main" id="{5FB9B179-2585-3C30-211E-0FA06519DBFB}"/>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Meeting quality has dropped because the club lacks a balanced growth strategy that integrates new members through structured mentoring and skill development.</a:t>
            </a:r>
          </a:p>
          <a:p>
            <a:pPr marL="0" indent="0">
              <a:lnSpc>
                <a:spcPct val="100000"/>
              </a:lnSpc>
              <a:spcBef>
                <a:spcPts val="600"/>
              </a:spcBef>
              <a:buNone/>
            </a:pPr>
            <a:endParaRPr lang="en-GB" sz="2000" dirty="0"/>
          </a:p>
          <a:p>
            <a:pPr marL="0" indent="0">
              <a:lnSpc>
                <a:spcPct val="100000"/>
              </a:lnSpc>
              <a:spcBef>
                <a:spcPts val="600"/>
              </a:spcBef>
              <a:buNone/>
            </a:pPr>
            <a:r>
              <a:rPr lang="en-GB" sz="2000" b="1" dirty="0"/>
              <a:t>Root Solutions</a:t>
            </a:r>
            <a:endParaRPr lang="en-GB" sz="2000" dirty="0"/>
          </a:p>
          <a:p>
            <a:pPr marL="0" indent="0">
              <a:lnSpc>
                <a:spcPct val="100000"/>
              </a:lnSpc>
              <a:spcBef>
                <a:spcPts val="600"/>
              </a:spcBef>
              <a:buNone/>
            </a:pPr>
            <a:r>
              <a:rPr lang="en-GB" sz="2000" dirty="0"/>
              <a:t>Create a sustainable growth and development system that includes:</a:t>
            </a:r>
          </a:p>
          <a:p>
            <a:pPr>
              <a:lnSpc>
                <a:spcPct val="100000"/>
              </a:lnSpc>
              <a:spcBef>
                <a:spcPts val="600"/>
              </a:spcBef>
            </a:pPr>
            <a:r>
              <a:rPr lang="en-GB" sz="2000" dirty="0"/>
              <a:t>structured group mentoring online twice a month for new members </a:t>
            </a:r>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B84757AB-FD0D-80AA-E447-AE020930D4B7}"/>
              </a:ext>
            </a:extLst>
          </p:cNvPr>
          <p:cNvSpPr>
            <a:spLocks noGrp="1"/>
          </p:cNvSpPr>
          <p:nvPr>
            <p:ph idx="11"/>
          </p:nvPr>
        </p:nvSpPr>
        <p:spPr/>
        <p:txBody>
          <a:bodyPr/>
          <a:lstStyle/>
          <a:p>
            <a:r>
              <a:rPr lang="en-GB" sz="2000" dirty="0"/>
              <a:t>dedicated skill building workshops </a:t>
            </a:r>
          </a:p>
          <a:p>
            <a:r>
              <a:rPr lang="en-GB" sz="2000" dirty="0"/>
              <a:t>intentional pacing of recruitment</a:t>
            </a:r>
          </a:p>
          <a:p>
            <a:r>
              <a:rPr lang="en-GB" sz="2000" dirty="0"/>
              <a:t>early integration into club meeting roles and speeches</a:t>
            </a:r>
          </a:p>
          <a:p>
            <a:r>
              <a:rPr lang="en-GB" sz="2000" dirty="0"/>
              <a:t>shared responsibility for training and evaluation</a:t>
            </a:r>
          </a:p>
          <a:p>
            <a:pPr marL="0" indent="0">
              <a:buNone/>
            </a:pPr>
            <a:endParaRPr lang="en-GB" sz="2000" b="1" dirty="0"/>
          </a:p>
          <a:p>
            <a:pPr marL="0" indent="0">
              <a:buNone/>
            </a:pPr>
            <a:r>
              <a:rPr lang="en-GB" sz="2000" b="1" dirty="0"/>
              <a:t>This restores meeting quality while supporting long-term growth.</a:t>
            </a:r>
          </a:p>
          <a:p>
            <a:endParaRPr lang="en-US" sz="2000" dirty="0"/>
          </a:p>
        </p:txBody>
      </p:sp>
    </p:spTree>
    <p:extLst>
      <p:ext uri="{BB962C8B-B14F-4D97-AF65-F5344CB8AC3E}">
        <p14:creationId xmlns:p14="http://schemas.microsoft.com/office/powerpoint/2010/main" val="2586718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0335-A1CD-A570-9CBB-3EC4ACC8A9EC}"/>
              </a:ext>
            </a:extLst>
          </p:cNvPr>
          <p:cNvSpPr>
            <a:spLocks noGrp="1"/>
          </p:cNvSpPr>
          <p:nvPr>
            <p:ph type="title"/>
          </p:nvPr>
        </p:nvSpPr>
        <p:spPr/>
        <p:txBody>
          <a:bodyPr/>
          <a:lstStyle/>
          <a:p>
            <a:r>
              <a:rPr lang="en-GB" dirty="0"/>
              <a:t>Case Study 8:  Missing Mentors </a:t>
            </a:r>
            <a:endParaRPr lang="en-US" dirty="0"/>
          </a:p>
        </p:txBody>
      </p:sp>
      <p:sp>
        <p:nvSpPr>
          <p:cNvPr id="3" name="Content Placeholder 2">
            <a:extLst>
              <a:ext uri="{FF2B5EF4-FFF2-40B4-BE49-F238E27FC236}">
                <a16:creationId xmlns:a16="http://schemas.microsoft.com/office/drawing/2014/main" id="{74969495-C7F0-3F99-B820-E519491EAE97}"/>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Your club proudly assigns a mentor to every new member.</a:t>
            </a:r>
          </a:p>
          <a:p>
            <a:pPr marL="0" indent="0">
              <a:lnSpc>
                <a:spcPct val="100000"/>
              </a:lnSpc>
              <a:spcBef>
                <a:spcPts val="600"/>
              </a:spcBef>
              <a:buNone/>
            </a:pPr>
            <a:r>
              <a:rPr lang="en-GB" sz="2000" dirty="0"/>
              <a:t>On paper, the mentoring program looks perfect. But six months later, you discover:</a:t>
            </a:r>
          </a:p>
          <a:p>
            <a:pPr>
              <a:lnSpc>
                <a:spcPct val="100000"/>
              </a:lnSpc>
              <a:spcBef>
                <a:spcPts val="600"/>
              </a:spcBef>
            </a:pPr>
            <a:r>
              <a:rPr lang="en-GB" sz="2000" dirty="0"/>
              <a:t>half the mentor–mentee pairs never actually met</a:t>
            </a:r>
          </a:p>
          <a:p>
            <a:pPr>
              <a:lnSpc>
                <a:spcPct val="100000"/>
              </a:lnSpc>
              <a:spcBef>
                <a:spcPts val="600"/>
              </a:spcBef>
            </a:pPr>
            <a:r>
              <a:rPr lang="en-GB" sz="2000" dirty="0"/>
              <a:t>some mentors say they “weren’t sure what to do”</a:t>
            </a:r>
          </a:p>
          <a:p>
            <a:pPr>
              <a:lnSpc>
                <a:spcPct val="100000"/>
              </a:lnSpc>
              <a:spcBef>
                <a:spcPts val="600"/>
              </a:spcBef>
            </a:pPr>
            <a:r>
              <a:rPr lang="en-GB" sz="2000" dirty="0"/>
              <a:t>others admit they lost touch</a:t>
            </a:r>
          </a:p>
          <a:p>
            <a:pPr>
              <a:lnSpc>
                <a:spcPct val="100000"/>
              </a:lnSpc>
              <a:spcBef>
                <a:spcPts val="600"/>
              </a:spcBef>
            </a:pPr>
            <a:r>
              <a:rPr lang="en-GB" sz="2000" dirty="0"/>
              <a:t>a few new members even thought they didn’t have a mentor</a:t>
            </a:r>
          </a:p>
          <a:p>
            <a:pPr>
              <a:lnSpc>
                <a:spcPct val="100000"/>
              </a:lnSpc>
              <a:spcBef>
                <a:spcPts val="600"/>
              </a:spcBef>
            </a:pPr>
            <a:endParaRPr lang="en-GB" sz="2000" dirty="0"/>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89E7345D-82D9-F17A-3BF8-13407ABD257C}"/>
              </a:ext>
            </a:extLst>
          </p:cNvPr>
          <p:cNvSpPr>
            <a:spLocks noGrp="1"/>
          </p:cNvSpPr>
          <p:nvPr>
            <p:ph idx="11"/>
          </p:nvPr>
        </p:nvSpPr>
        <p:spPr/>
        <p:txBody>
          <a:bodyPr/>
          <a:lstStyle/>
          <a:p>
            <a:pPr>
              <a:lnSpc>
                <a:spcPct val="100000"/>
              </a:lnSpc>
              <a:spcBef>
                <a:spcPts val="600"/>
              </a:spcBef>
            </a:pPr>
            <a:r>
              <a:rPr lang="en-GB" sz="2000" dirty="0"/>
              <a:t>the club continues recruiting, but some new members fade before reaching their second Pathways level.</a:t>
            </a:r>
          </a:p>
          <a:p>
            <a:pPr marL="0" indent="0">
              <a:lnSpc>
                <a:spcPct val="100000"/>
              </a:lnSpc>
              <a:spcBef>
                <a:spcPts val="600"/>
              </a:spcBef>
              <a:buNone/>
            </a:pPr>
            <a:endParaRPr lang="en-GB" sz="2000" dirty="0"/>
          </a:p>
          <a:p>
            <a:pPr marL="0" indent="0">
              <a:lnSpc>
                <a:spcPct val="100000"/>
              </a:lnSpc>
              <a:spcBef>
                <a:spcPts val="600"/>
              </a:spcBef>
              <a:buNone/>
            </a:pPr>
            <a:r>
              <a:rPr lang="en-GB" sz="2000" b="1" dirty="0"/>
              <a:t>Use the 5 Whys to explore why mentoring breaks down despite good intentions.</a:t>
            </a:r>
          </a:p>
          <a:p>
            <a:pPr>
              <a:lnSpc>
                <a:spcPct val="100000"/>
              </a:lnSpc>
              <a:spcBef>
                <a:spcPts val="600"/>
              </a:spcBef>
            </a:pPr>
            <a:endParaRPr lang="en-US" sz="2000" dirty="0"/>
          </a:p>
        </p:txBody>
      </p:sp>
    </p:spTree>
    <p:extLst>
      <p:ext uri="{BB962C8B-B14F-4D97-AF65-F5344CB8AC3E}">
        <p14:creationId xmlns:p14="http://schemas.microsoft.com/office/powerpoint/2010/main" val="8091808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FB14-0741-D1F9-FB57-DB1E2AF2B73D}"/>
              </a:ext>
            </a:extLst>
          </p:cNvPr>
          <p:cNvSpPr>
            <a:spLocks noGrp="1"/>
          </p:cNvSpPr>
          <p:nvPr>
            <p:ph type="title"/>
          </p:nvPr>
        </p:nvSpPr>
        <p:spPr/>
        <p:txBody>
          <a:bodyPr/>
          <a:lstStyle/>
          <a:p>
            <a:r>
              <a:rPr lang="en-GB" dirty="0"/>
              <a:t>Case Study 8:  Missing Mentors</a:t>
            </a:r>
            <a:endParaRPr lang="en-US" dirty="0"/>
          </a:p>
        </p:txBody>
      </p:sp>
      <p:sp>
        <p:nvSpPr>
          <p:cNvPr id="3" name="Content Placeholder 2">
            <a:extLst>
              <a:ext uri="{FF2B5EF4-FFF2-40B4-BE49-F238E27FC236}">
                <a16:creationId xmlns:a16="http://schemas.microsoft.com/office/drawing/2014/main" id="{602C2573-C9D5-D4A7-8A60-F62CE7538570}"/>
              </a:ext>
            </a:extLst>
          </p:cNvPr>
          <p:cNvSpPr>
            <a:spLocks noGrp="1"/>
          </p:cNvSpPr>
          <p:nvPr>
            <p:ph idx="1"/>
          </p:nvPr>
        </p:nvSpPr>
        <p:spPr/>
        <p:txBody>
          <a:bodyPr/>
          <a:lstStyle/>
          <a:p>
            <a:pPr marL="0" indent="0">
              <a:lnSpc>
                <a:spcPct val="100000"/>
              </a:lnSpc>
              <a:spcBef>
                <a:spcPts val="600"/>
              </a:spcBef>
              <a:buNone/>
            </a:pPr>
            <a:r>
              <a:rPr lang="en-GB" b="1" dirty="0"/>
              <a:t>5 Whys Analysis </a:t>
            </a:r>
          </a:p>
          <a:p>
            <a:pPr marL="457200" indent="-457200">
              <a:lnSpc>
                <a:spcPct val="100000"/>
              </a:lnSpc>
              <a:spcBef>
                <a:spcPts val="600"/>
              </a:spcBef>
              <a:buFont typeface="+mj-lt"/>
              <a:buAutoNum type="arabicPeriod"/>
            </a:pPr>
            <a:r>
              <a:rPr lang="en-GB" sz="2000" b="1" dirty="0"/>
              <a:t>Why are mentor–mentee pairs not meeting?</a:t>
            </a:r>
            <a:endParaRPr lang="en-GB" sz="2000" dirty="0"/>
          </a:p>
          <a:p>
            <a:pPr lvl="1">
              <a:lnSpc>
                <a:spcPct val="100000"/>
              </a:lnSpc>
              <a:spcBef>
                <a:spcPts val="600"/>
              </a:spcBef>
            </a:pPr>
            <a:r>
              <a:rPr lang="en-GB" dirty="0"/>
              <a:t>Because mentors are unsure what to do after being assigned</a:t>
            </a:r>
          </a:p>
          <a:p>
            <a:pPr marL="457200" indent="-457200">
              <a:lnSpc>
                <a:spcPct val="100000"/>
              </a:lnSpc>
              <a:spcBef>
                <a:spcPts val="600"/>
              </a:spcBef>
              <a:buFont typeface="+mj-lt"/>
              <a:buAutoNum type="arabicPeriod"/>
            </a:pPr>
            <a:r>
              <a:rPr lang="en-GB" sz="2000" b="1" dirty="0"/>
              <a:t>Why are mentors unsure what to do?</a:t>
            </a:r>
            <a:endParaRPr lang="en-GB" sz="2000" dirty="0"/>
          </a:p>
          <a:p>
            <a:pPr lvl="1">
              <a:lnSpc>
                <a:spcPct val="100000"/>
              </a:lnSpc>
              <a:spcBef>
                <a:spcPts val="600"/>
              </a:spcBef>
            </a:pPr>
            <a:r>
              <a:rPr lang="en-GB" dirty="0"/>
              <a:t>Because the mentoring program lacks structure, guidance, and clear expectations</a:t>
            </a:r>
          </a:p>
          <a:p>
            <a:pPr marL="457200" indent="-457200">
              <a:lnSpc>
                <a:spcPct val="100000"/>
              </a:lnSpc>
              <a:spcBef>
                <a:spcPts val="600"/>
              </a:spcBef>
              <a:buFont typeface="+mj-lt"/>
              <a:buAutoNum type="arabicPeriod"/>
            </a:pPr>
            <a:r>
              <a:rPr lang="en-GB" sz="2000" b="1" dirty="0"/>
              <a:t>Why is the program lacking structure and expectations?</a:t>
            </a:r>
            <a:endParaRPr lang="en-GB" sz="2000" dirty="0"/>
          </a:p>
          <a:p>
            <a:pPr lvl="1">
              <a:lnSpc>
                <a:spcPct val="100000"/>
              </a:lnSpc>
              <a:spcBef>
                <a:spcPts val="600"/>
              </a:spcBef>
            </a:pPr>
            <a:r>
              <a:rPr lang="en-GB" dirty="0"/>
              <a:t>Because there is no system to track or review mentor–mentee progress</a:t>
            </a:r>
          </a:p>
          <a:p>
            <a:pPr marL="457200" indent="-457200">
              <a:lnSpc>
                <a:spcPct val="100000"/>
              </a:lnSpc>
              <a:spcBef>
                <a:spcPts val="600"/>
              </a:spcBef>
              <a:buFont typeface="+mj-lt"/>
              <a:buAutoNum type="arabicPeriod"/>
            </a:pPr>
            <a:r>
              <a:rPr lang="en-GB" sz="2000" b="1" dirty="0"/>
              <a:t>Why is there no tracking or review system?</a:t>
            </a:r>
            <a:endParaRPr lang="en-GB" sz="2000" dirty="0"/>
          </a:p>
          <a:p>
            <a:pPr lvl="1">
              <a:lnSpc>
                <a:spcPct val="100000"/>
              </a:lnSpc>
              <a:spcBef>
                <a:spcPts val="600"/>
              </a:spcBef>
            </a:pPr>
            <a:r>
              <a:rPr lang="en-GB" dirty="0"/>
              <a:t>Because mentoring is treated as a formality rather than an active, supported process</a:t>
            </a:r>
          </a:p>
          <a:p>
            <a:pPr marL="457200" indent="-457200">
              <a:lnSpc>
                <a:spcPct val="100000"/>
              </a:lnSpc>
              <a:spcBef>
                <a:spcPts val="600"/>
              </a:spcBef>
              <a:buFont typeface="+mj-lt"/>
              <a:buAutoNum type="arabicPeriod"/>
            </a:pPr>
            <a:r>
              <a:rPr lang="en-GB" sz="2000" b="1" dirty="0"/>
              <a:t>Why is mentoring treated as a formality?</a:t>
            </a:r>
            <a:endParaRPr lang="en-GB" sz="2000" dirty="0"/>
          </a:p>
          <a:p>
            <a:pPr lvl="1">
              <a:lnSpc>
                <a:spcPct val="100000"/>
              </a:lnSpc>
              <a:spcBef>
                <a:spcPts val="600"/>
              </a:spcBef>
            </a:pPr>
            <a:r>
              <a:rPr lang="en-GB" dirty="0"/>
              <a:t>Because new members and mentors are not fully briefed on the value, purpose, and responsibilities of mentoring</a:t>
            </a:r>
          </a:p>
          <a:p>
            <a:pPr marL="457200" indent="-457200">
              <a:buFont typeface="+mj-lt"/>
              <a:buAutoNum type="arabicPeriod"/>
            </a:pPr>
            <a:endParaRPr lang="en-US" dirty="0"/>
          </a:p>
        </p:txBody>
      </p:sp>
    </p:spTree>
    <p:extLst>
      <p:ext uri="{BB962C8B-B14F-4D97-AF65-F5344CB8AC3E}">
        <p14:creationId xmlns:p14="http://schemas.microsoft.com/office/powerpoint/2010/main" val="3143880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4A53-1146-B5EF-330B-182CB133F44C}"/>
              </a:ext>
            </a:extLst>
          </p:cNvPr>
          <p:cNvSpPr>
            <a:spLocks noGrp="1"/>
          </p:cNvSpPr>
          <p:nvPr>
            <p:ph type="title"/>
          </p:nvPr>
        </p:nvSpPr>
        <p:spPr/>
        <p:txBody>
          <a:bodyPr/>
          <a:lstStyle/>
          <a:p>
            <a:r>
              <a:rPr lang="en-GB" dirty="0"/>
              <a:t>Case Study 8:  Missing Mentors</a:t>
            </a:r>
            <a:endParaRPr lang="en-US" dirty="0"/>
          </a:p>
        </p:txBody>
      </p:sp>
      <p:sp>
        <p:nvSpPr>
          <p:cNvPr id="3" name="Content Placeholder 2">
            <a:extLst>
              <a:ext uri="{FF2B5EF4-FFF2-40B4-BE49-F238E27FC236}">
                <a16:creationId xmlns:a16="http://schemas.microsoft.com/office/drawing/2014/main" id="{2DE40485-36CE-A0A2-1CDA-0DC86C46AD30}"/>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Mentoring breaks down because the club lacks a structured, accountable mentoring system with clear expectations, training, and progress tracking.</a:t>
            </a:r>
          </a:p>
          <a:p>
            <a:pPr marL="0" indent="0">
              <a:lnSpc>
                <a:spcPct val="100000"/>
              </a:lnSpc>
              <a:spcBef>
                <a:spcPts val="1800"/>
              </a:spcBef>
              <a:buNone/>
            </a:pPr>
            <a:r>
              <a:rPr lang="en-GB" sz="2000" b="1" dirty="0"/>
              <a:t>Root Solutions</a:t>
            </a:r>
            <a:endParaRPr lang="en-GB" sz="2000" dirty="0"/>
          </a:p>
          <a:p>
            <a:pPr marL="0" indent="0">
              <a:lnSpc>
                <a:spcPct val="100000"/>
              </a:lnSpc>
              <a:spcBef>
                <a:spcPts val="600"/>
              </a:spcBef>
              <a:buNone/>
            </a:pPr>
            <a:r>
              <a:rPr lang="en-GB" sz="2000" dirty="0"/>
              <a:t>Create a meaningful, consistent mentoring program that includes:</a:t>
            </a:r>
          </a:p>
          <a:p>
            <a:pPr>
              <a:lnSpc>
                <a:spcPct val="100000"/>
              </a:lnSpc>
              <a:spcBef>
                <a:spcPts val="600"/>
              </a:spcBef>
            </a:pPr>
            <a:r>
              <a:rPr lang="en-GB" sz="2000" dirty="0"/>
              <a:t>mentor orientation and training</a:t>
            </a:r>
          </a:p>
          <a:p>
            <a:pPr>
              <a:lnSpc>
                <a:spcPct val="100000"/>
              </a:lnSpc>
              <a:spcBef>
                <a:spcPts val="600"/>
              </a:spcBef>
            </a:pPr>
            <a:r>
              <a:rPr lang="en-GB" sz="2000" dirty="0"/>
              <a:t>written guidelines for mentors and mentees</a:t>
            </a:r>
          </a:p>
          <a:p>
            <a:pPr>
              <a:lnSpc>
                <a:spcPct val="100000"/>
              </a:lnSpc>
              <a:spcBef>
                <a:spcPts val="600"/>
              </a:spcBef>
            </a:pPr>
            <a:endParaRPr lang="en-GB" sz="2000" dirty="0"/>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FD49936B-2DB6-AC33-9134-504E5A9FAFE4}"/>
              </a:ext>
            </a:extLst>
          </p:cNvPr>
          <p:cNvSpPr>
            <a:spLocks noGrp="1"/>
          </p:cNvSpPr>
          <p:nvPr>
            <p:ph idx="11"/>
          </p:nvPr>
        </p:nvSpPr>
        <p:spPr/>
        <p:txBody>
          <a:bodyPr/>
          <a:lstStyle/>
          <a:p>
            <a:r>
              <a:rPr lang="en-GB" sz="2000" dirty="0"/>
              <a:t>scheduled progress check-ins</a:t>
            </a:r>
          </a:p>
          <a:p>
            <a:r>
              <a:rPr lang="en-GB" sz="2000" dirty="0"/>
              <a:t>clear expectations for early contact</a:t>
            </a:r>
          </a:p>
          <a:p>
            <a:r>
              <a:rPr lang="en-GB" sz="2000" dirty="0"/>
              <a:t>recognition for effective mentors</a:t>
            </a:r>
          </a:p>
          <a:p>
            <a:r>
              <a:rPr lang="en-GB" sz="2000" dirty="0"/>
              <a:t>VPM/VPE oversight of mentoring activity</a:t>
            </a:r>
          </a:p>
          <a:p>
            <a:pPr marL="0" indent="0">
              <a:lnSpc>
                <a:spcPct val="100000"/>
              </a:lnSpc>
              <a:spcBef>
                <a:spcPts val="1800"/>
              </a:spcBef>
              <a:buNone/>
            </a:pPr>
            <a:r>
              <a:rPr lang="en-GB" sz="2000" b="1" dirty="0"/>
              <a:t>This transforms mentoring from a formality into a reliable support.</a:t>
            </a:r>
          </a:p>
          <a:p>
            <a:endParaRPr lang="en-US" sz="2000" dirty="0"/>
          </a:p>
        </p:txBody>
      </p:sp>
    </p:spTree>
    <p:extLst>
      <p:ext uri="{BB962C8B-B14F-4D97-AF65-F5344CB8AC3E}">
        <p14:creationId xmlns:p14="http://schemas.microsoft.com/office/powerpoint/2010/main" val="375311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0833D-BB96-7E06-8EEE-CE2952DA8C5C}"/>
              </a:ext>
            </a:extLst>
          </p:cNvPr>
          <p:cNvSpPr>
            <a:spLocks noGrp="1"/>
          </p:cNvSpPr>
          <p:nvPr>
            <p:ph type="title"/>
          </p:nvPr>
        </p:nvSpPr>
        <p:spPr/>
        <p:txBody>
          <a:bodyPr/>
          <a:lstStyle/>
          <a:p>
            <a:r>
              <a:rPr lang="en-US" dirty="0"/>
              <a:t>Case Study 9: Two-speed Club</a:t>
            </a:r>
          </a:p>
        </p:txBody>
      </p:sp>
      <p:sp>
        <p:nvSpPr>
          <p:cNvPr id="3" name="Content Placeholder 2">
            <a:extLst>
              <a:ext uri="{FF2B5EF4-FFF2-40B4-BE49-F238E27FC236}">
                <a16:creationId xmlns:a16="http://schemas.microsoft.com/office/drawing/2014/main" id="{53606140-3EA6-3F3F-8E38-98CDC9F3675A}"/>
              </a:ext>
            </a:extLst>
          </p:cNvPr>
          <p:cNvSpPr>
            <a:spLocks noGrp="1"/>
          </p:cNvSpPr>
          <p:nvPr>
            <p:ph idx="1"/>
          </p:nvPr>
        </p:nvSpPr>
        <p:spPr/>
        <p:txBody>
          <a:bodyPr/>
          <a:lstStyle/>
          <a:p>
            <a:pPr marL="0" indent="0">
              <a:lnSpc>
                <a:spcPct val="100000"/>
              </a:lnSpc>
              <a:spcBef>
                <a:spcPts val="600"/>
              </a:spcBef>
              <a:buNone/>
            </a:pPr>
            <a:r>
              <a:rPr lang="en-GB" sz="2000" b="1" dirty="0"/>
              <a:t>Scenario</a:t>
            </a:r>
          </a:p>
          <a:p>
            <a:pPr marL="0" indent="0">
              <a:lnSpc>
                <a:spcPct val="100000"/>
              </a:lnSpc>
              <a:spcBef>
                <a:spcPts val="600"/>
              </a:spcBef>
              <a:buNone/>
            </a:pPr>
            <a:r>
              <a:rPr lang="en-GB" sz="2000" dirty="0"/>
              <a:t>Half your club seems unstoppable:</a:t>
            </a:r>
          </a:p>
          <a:p>
            <a:pPr>
              <a:lnSpc>
                <a:spcPct val="100000"/>
              </a:lnSpc>
              <a:spcBef>
                <a:spcPts val="600"/>
              </a:spcBef>
            </a:pPr>
            <a:r>
              <a:rPr lang="en-GB" sz="2000" dirty="0"/>
              <a:t>delivering speeches</a:t>
            </a:r>
          </a:p>
          <a:p>
            <a:pPr>
              <a:lnSpc>
                <a:spcPct val="100000"/>
              </a:lnSpc>
              <a:spcBef>
                <a:spcPts val="600"/>
              </a:spcBef>
            </a:pPr>
            <a:r>
              <a:rPr lang="en-GB" sz="2000" dirty="0"/>
              <a:t>earning Pathways levels</a:t>
            </a:r>
          </a:p>
          <a:p>
            <a:pPr>
              <a:lnSpc>
                <a:spcPct val="100000"/>
              </a:lnSpc>
              <a:spcBef>
                <a:spcPts val="600"/>
              </a:spcBef>
            </a:pPr>
            <a:r>
              <a:rPr lang="en-GB" sz="2000" dirty="0"/>
              <a:t>arriving early to set the room</a:t>
            </a:r>
          </a:p>
          <a:p>
            <a:pPr>
              <a:lnSpc>
                <a:spcPct val="100000"/>
              </a:lnSpc>
              <a:spcBef>
                <a:spcPts val="600"/>
              </a:spcBef>
            </a:pPr>
            <a:r>
              <a:rPr lang="en-GB" sz="2000" dirty="0"/>
              <a:t>volunteering for roles</a:t>
            </a:r>
          </a:p>
          <a:p>
            <a:pPr marL="0" indent="0">
              <a:lnSpc>
                <a:spcPct val="100000"/>
              </a:lnSpc>
              <a:spcBef>
                <a:spcPts val="600"/>
              </a:spcBef>
              <a:buNone/>
            </a:pPr>
            <a:endParaRPr lang="en-GB" sz="2000" dirty="0"/>
          </a:p>
          <a:p>
            <a:pPr marL="0" indent="0">
              <a:lnSpc>
                <a:spcPct val="100000"/>
              </a:lnSpc>
              <a:spcBef>
                <a:spcPts val="600"/>
              </a:spcBef>
              <a:buNone/>
            </a:pPr>
            <a:r>
              <a:rPr lang="en-GB" sz="2000" dirty="0"/>
              <a:t>The other half drifts in and out, often apologizing for being “too busy”.</a:t>
            </a:r>
          </a:p>
          <a:p>
            <a:pPr marL="0" indent="0">
              <a:lnSpc>
                <a:spcPct val="100000"/>
              </a:lnSpc>
              <a:spcBef>
                <a:spcPts val="600"/>
              </a:spcBef>
              <a:buNone/>
            </a:pPr>
            <a:endParaRPr lang="en-GB" sz="2000" dirty="0"/>
          </a:p>
          <a:p>
            <a:pPr marL="0" indent="0">
              <a:lnSpc>
                <a:spcPct val="100000"/>
              </a:lnSpc>
              <a:spcBef>
                <a:spcPts val="600"/>
              </a:spcBef>
              <a:buNone/>
            </a:pPr>
            <a:r>
              <a:rPr lang="en-GB" sz="2000" dirty="0"/>
              <a:t>The same few members carry most of </a:t>
            </a:r>
            <a:br>
              <a:rPr lang="en-GB" sz="2000" dirty="0"/>
            </a:br>
            <a:r>
              <a:rPr lang="en-GB" sz="2000" dirty="0"/>
              <a:t>the energy.</a:t>
            </a:r>
          </a:p>
          <a:p>
            <a:pPr marL="0" indent="0">
              <a:lnSpc>
                <a:spcPct val="100000"/>
              </a:lnSpc>
              <a:spcBef>
                <a:spcPts val="600"/>
              </a:spcBef>
              <a:buNone/>
            </a:pPr>
            <a:endParaRPr lang="en-US" sz="2000" dirty="0"/>
          </a:p>
        </p:txBody>
      </p:sp>
      <p:sp>
        <p:nvSpPr>
          <p:cNvPr id="4" name="Content Placeholder 3">
            <a:extLst>
              <a:ext uri="{FF2B5EF4-FFF2-40B4-BE49-F238E27FC236}">
                <a16:creationId xmlns:a16="http://schemas.microsoft.com/office/drawing/2014/main" id="{575FBA3F-94F2-4612-95C5-48CAE630455F}"/>
              </a:ext>
            </a:extLst>
          </p:cNvPr>
          <p:cNvSpPr>
            <a:spLocks noGrp="1"/>
          </p:cNvSpPr>
          <p:nvPr>
            <p:ph idx="11"/>
          </p:nvPr>
        </p:nvSpPr>
        <p:spPr/>
        <p:txBody>
          <a:bodyPr/>
          <a:lstStyle/>
          <a:p>
            <a:pPr marL="0" indent="0">
              <a:buNone/>
            </a:pPr>
            <a:r>
              <a:rPr lang="en-GB" sz="2000" dirty="0"/>
              <a:t>When renewal time arrives, it’s the quiet half that disappears first.</a:t>
            </a:r>
          </a:p>
          <a:p>
            <a:pPr marL="0" indent="0">
              <a:buNone/>
            </a:pPr>
            <a:r>
              <a:rPr lang="en-GB" sz="2000" dirty="0"/>
              <a:t>Officers celebrate the achievers but worry about losing balance.</a:t>
            </a:r>
            <a:br>
              <a:rPr lang="en-GB" sz="2000" dirty="0"/>
            </a:br>
            <a:endParaRPr lang="en-GB" sz="2000" dirty="0"/>
          </a:p>
          <a:p>
            <a:pPr marL="0" indent="0">
              <a:buNone/>
            </a:pPr>
            <a:r>
              <a:rPr lang="en-GB" sz="2000" b="1" dirty="0"/>
              <a:t>Apply the 5 Whys to uncover why engagement has split into two distinct speeds, and how the club’s culture might be feeding </a:t>
            </a:r>
          </a:p>
          <a:p>
            <a:endParaRPr lang="en-US" sz="2000" dirty="0"/>
          </a:p>
        </p:txBody>
      </p:sp>
    </p:spTree>
    <p:extLst>
      <p:ext uri="{BB962C8B-B14F-4D97-AF65-F5344CB8AC3E}">
        <p14:creationId xmlns:p14="http://schemas.microsoft.com/office/powerpoint/2010/main" val="3766077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3C36B-7687-B82F-016C-794F1E42ACDD}"/>
              </a:ext>
            </a:extLst>
          </p:cNvPr>
          <p:cNvSpPr>
            <a:spLocks noGrp="1"/>
          </p:cNvSpPr>
          <p:nvPr>
            <p:ph type="title"/>
          </p:nvPr>
        </p:nvSpPr>
        <p:spPr/>
        <p:txBody>
          <a:bodyPr/>
          <a:lstStyle/>
          <a:p>
            <a:r>
              <a:rPr lang="en-GB" dirty="0"/>
              <a:t>Case Study 9: Two-Speed Club</a:t>
            </a:r>
            <a:endParaRPr lang="en-US" dirty="0"/>
          </a:p>
        </p:txBody>
      </p:sp>
      <p:sp>
        <p:nvSpPr>
          <p:cNvPr id="3" name="Content Placeholder 2">
            <a:extLst>
              <a:ext uri="{FF2B5EF4-FFF2-40B4-BE49-F238E27FC236}">
                <a16:creationId xmlns:a16="http://schemas.microsoft.com/office/drawing/2014/main" id="{0F72773D-C9E9-6ED0-93A3-350A874D6789}"/>
              </a:ext>
            </a:extLst>
          </p:cNvPr>
          <p:cNvSpPr>
            <a:spLocks noGrp="1"/>
          </p:cNvSpPr>
          <p:nvPr>
            <p:ph idx="1"/>
          </p:nvPr>
        </p:nvSpPr>
        <p:spPr/>
        <p:txBody>
          <a:bodyPr/>
          <a:lstStyle/>
          <a:p>
            <a:pPr marL="0" indent="0">
              <a:lnSpc>
                <a:spcPct val="100000"/>
              </a:lnSpc>
              <a:spcBef>
                <a:spcPts val="600"/>
              </a:spcBef>
              <a:buNone/>
            </a:pPr>
            <a:r>
              <a:rPr lang="en-GB" sz="2000" b="1" dirty="0"/>
              <a:t>5 Whys Analysis </a:t>
            </a:r>
          </a:p>
          <a:p>
            <a:pPr marL="457200" indent="-457200">
              <a:lnSpc>
                <a:spcPct val="100000"/>
              </a:lnSpc>
              <a:spcBef>
                <a:spcPts val="600"/>
              </a:spcBef>
              <a:buFont typeface="+mj-lt"/>
              <a:buAutoNum type="arabicPeriod"/>
            </a:pPr>
            <a:r>
              <a:rPr lang="en-GB" sz="2000" b="1" dirty="0"/>
              <a:t>Why has the club split into highly active and minimally active members?</a:t>
            </a:r>
            <a:endParaRPr lang="en-GB" sz="2000" dirty="0"/>
          </a:p>
          <a:p>
            <a:pPr lvl="1">
              <a:lnSpc>
                <a:spcPct val="100000"/>
              </a:lnSpc>
              <a:spcBef>
                <a:spcPts val="600"/>
              </a:spcBef>
            </a:pPr>
            <a:r>
              <a:rPr lang="en-GB" dirty="0"/>
              <a:t>Because a small core group dominates leadership, meeting roles, and recognition</a:t>
            </a:r>
          </a:p>
          <a:p>
            <a:pPr marL="457200" indent="-457200">
              <a:lnSpc>
                <a:spcPct val="100000"/>
              </a:lnSpc>
              <a:spcBef>
                <a:spcPts val="600"/>
              </a:spcBef>
              <a:buFont typeface="+mj-lt"/>
              <a:buAutoNum type="arabicPeriod"/>
            </a:pPr>
            <a:r>
              <a:rPr lang="en-GB" sz="2000" b="1" dirty="0"/>
              <a:t>Why does the core group dominate roles and recognition?</a:t>
            </a:r>
            <a:endParaRPr lang="en-GB" sz="2000" dirty="0"/>
          </a:p>
          <a:p>
            <a:pPr lvl="1">
              <a:lnSpc>
                <a:spcPct val="100000"/>
              </a:lnSpc>
              <a:spcBef>
                <a:spcPts val="600"/>
              </a:spcBef>
            </a:pPr>
            <a:r>
              <a:rPr lang="en-GB" dirty="0"/>
              <a:t>Because new or less active members do not see a clear path to participate or progress</a:t>
            </a:r>
          </a:p>
          <a:p>
            <a:pPr marL="457200" indent="-457200">
              <a:lnSpc>
                <a:spcPct val="100000"/>
              </a:lnSpc>
              <a:spcBef>
                <a:spcPts val="600"/>
              </a:spcBef>
              <a:buFont typeface="+mj-lt"/>
              <a:buAutoNum type="arabicPeriod"/>
            </a:pPr>
            <a:r>
              <a:rPr lang="en-GB" sz="2000" b="1" dirty="0"/>
              <a:t>Why don’t quieter members see a clear path to participate?</a:t>
            </a:r>
            <a:endParaRPr lang="en-GB" sz="2000" dirty="0"/>
          </a:p>
          <a:p>
            <a:pPr lvl="1">
              <a:lnSpc>
                <a:spcPct val="100000"/>
              </a:lnSpc>
              <a:spcBef>
                <a:spcPts val="600"/>
              </a:spcBef>
            </a:pPr>
            <a:r>
              <a:rPr lang="en-GB" dirty="0"/>
              <a:t>Because the club’s culture unintentionally rewards high performers while overlooking </a:t>
            </a:r>
            <a:br>
              <a:rPr lang="en-GB" dirty="0"/>
            </a:br>
            <a:r>
              <a:rPr lang="en-GB" dirty="0"/>
              <a:t>the quiet contributors</a:t>
            </a:r>
          </a:p>
          <a:p>
            <a:pPr marL="457200" indent="-457200">
              <a:lnSpc>
                <a:spcPct val="100000"/>
              </a:lnSpc>
              <a:spcBef>
                <a:spcPts val="600"/>
              </a:spcBef>
              <a:buFont typeface="+mj-lt"/>
              <a:buAutoNum type="arabicPeriod"/>
            </a:pPr>
            <a:r>
              <a:rPr lang="en-GB" sz="2000" b="1" dirty="0"/>
              <a:t>Why does the culture reward high performers disproportionately?</a:t>
            </a:r>
            <a:endParaRPr lang="en-GB" sz="2000" dirty="0"/>
          </a:p>
          <a:p>
            <a:pPr lvl="1">
              <a:lnSpc>
                <a:spcPct val="100000"/>
              </a:lnSpc>
              <a:spcBef>
                <a:spcPts val="600"/>
              </a:spcBef>
            </a:pPr>
            <a:r>
              <a:rPr lang="en-GB" dirty="0"/>
              <a:t>Because meetings and planning sessions prioritize efficiency over inclusiveness</a:t>
            </a:r>
          </a:p>
          <a:p>
            <a:pPr marL="457200" indent="-457200">
              <a:lnSpc>
                <a:spcPct val="100000"/>
              </a:lnSpc>
              <a:spcBef>
                <a:spcPts val="600"/>
              </a:spcBef>
              <a:buFont typeface="+mj-lt"/>
              <a:buAutoNum type="arabicPeriod"/>
            </a:pPr>
            <a:r>
              <a:rPr lang="en-GB" sz="2000" b="1" dirty="0"/>
              <a:t>Why is efficiency prioritized over inclusiveness?</a:t>
            </a:r>
            <a:endParaRPr lang="en-GB" sz="2000" dirty="0"/>
          </a:p>
          <a:p>
            <a:pPr lvl="1">
              <a:lnSpc>
                <a:spcPct val="100000"/>
              </a:lnSpc>
              <a:spcBef>
                <a:spcPts val="600"/>
              </a:spcBef>
            </a:pPr>
            <a:r>
              <a:rPr lang="en-GB" dirty="0"/>
              <a:t>Because there is no structured system to ensure balanced participation, shared ownership, and equal visibility for all members</a:t>
            </a:r>
          </a:p>
          <a:p>
            <a:endParaRPr lang="en-US" dirty="0"/>
          </a:p>
        </p:txBody>
      </p:sp>
    </p:spTree>
    <p:extLst>
      <p:ext uri="{BB962C8B-B14F-4D97-AF65-F5344CB8AC3E}">
        <p14:creationId xmlns:p14="http://schemas.microsoft.com/office/powerpoint/2010/main" val="186115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A534E-F47C-4F88-149D-699D9CCC0D38}"/>
              </a:ext>
            </a:extLst>
          </p:cNvPr>
          <p:cNvSpPr>
            <a:spLocks noGrp="1"/>
          </p:cNvSpPr>
          <p:nvPr>
            <p:ph type="title"/>
          </p:nvPr>
        </p:nvSpPr>
        <p:spPr/>
        <p:txBody>
          <a:bodyPr/>
          <a:lstStyle/>
          <a:p>
            <a:r>
              <a:rPr lang="en-GB" dirty="0"/>
              <a:t>Case Study 9: Two-Speed Club </a:t>
            </a:r>
            <a:endParaRPr lang="en-US" dirty="0"/>
          </a:p>
        </p:txBody>
      </p:sp>
      <p:sp>
        <p:nvSpPr>
          <p:cNvPr id="3" name="Content Placeholder 2">
            <a:extLst>
              <a:ext uri="{FF2B5EF4-FFF2-40B4-BE49-F238E27FC236}">
                <a16:creationId xmlns:a16="http://schemas.microsoft.com/office/drawing/2014/main" id="{41BCDF6F-0E3E-2C31-D1FD-F322689A6CFA}"/>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Engagement has split because the club lacks a balanced, inclusive participation system, allowing a small core group to dominate while the quiet members drift.</a:t>
            </a:r>
          </a:p>
          <a:p>
            <a:pPr marL="0" indent="0">
              <a:lnSpc>
                <a:spcPct val="100000"/>
              </a:lnSpc>
              <a:spcBef>
                <a:spcPts val="1800"/>
              </a:spcBef>
              <a:buNone/>
            </a:pPr>
            <a:r>
              <a:rPr lang="en-GB" sz="2000" b="1" dirty="0"/>
              <a:t>Root Solutions</a:t>
            </a:r>
            <a:endParaRPr lang="en-GB" sz="2000" dirty="0"/>
          </a:p>
          <a:p>
            <a:pPr marL="0" indent="0">
              <a:lnSpc>
                <a:spcPct val="100000"/>
              </a:lnSpc>
              <a:spcBef>
                <a:spcPts val="600"/>
              </a:spcBef>
              <a:buNone/>
            </a:pPr>
            <a:r>
              <a:rPr lang="en-GB" sz="2000" dirty="0"/>
              <a:t>Create an inclusive, balanced club culture that:</a:t>
            </a:r>
          </a:p>
          <a:p>
            <a:pPr>
              <a:lnSpc>
                <a:spcPct val="100000"/>
              </a:lnSpc>
              <a:spcBef>
                <a:spcPts val="600"/>
              </a:spcBef>
            </a:pPr>
            <a:r>
              <a:rPr lang="en-GB" sz="2000" dirty="0"/>
              <a:t>distributes roles more evenly</a:t>
            </a:r>
          </a:p>
          <a:p>
            <a:pPr>
              <a:lnSpc>
                <a:spcPct val="100000"/>
              </a:lnSpc>
              <a:spcBef>
                <a:spcPts val="600"/>
              </a:spcBef>
            </a:pPr>
            <a:r>
              <a:rPr lang="en-GB" sz="2000" dirty="0"/>
              <a:t>celebrates progress at all levels</a:t>
            </a:r>
          </a:p>
          <a:p>
            <a:endParaRPr lang="en-US" dirty="0"/>
          </a:p>
        </p:txBody>
      </p:sp>
      <p:sp>
        <p:nvSpPr>
          <p:cNvPr id="4" name="Content Placeholder 3">
            <a:extLst>
              <a:ext uri="{FF2B5EF4-FFF2-40B4-BE49-F238E27FC236}">
                <a16:creationId xmlns:a16="http://schemas.microsoft.com/office/drawing/2014/main" id="{C7E731BA-9526-8854-70F8-8FCC4B215769}"/>
              </a:ext>
            </a:extLst>
          </p:cNvPr>
          <p:cNvSpPr>
            <a:spLocks noGrp="1"/>
          </p:cNvSpPr>
          <p:nvPr>
            <p:ph idx="11"/>
          </p:nvPr>
        </p:nvSpPr>
        <p:spPr/>
        <p:txBody>
          <a:bodyPr/>
          <a:lstStyle/>
          <a:p>
            <a:r>
              <a:rPr lang="en-GB" sz="2000" dirty="0"/>
              <a:t>provides more encouragement to engage the quiet members</a:t>
            </a:r>
          </a:p>
          <a:p>
            <a:r>
              <a:rPr lang="en-GB" sz="2000" dirty="0"/>
              <a:t>uses mentoring to bridge the engagement gap</a:t>
            </a:r>
          </a:p>
          <a:p>
            <a:r>
              <a:rPr lang="en-GB" sz="2000" dirty="0"/>
              <a:t>ensures planning and leadership involve more voices</a:t>
            </a:r>
            <a:br>
              <a:rPr lang="en-GB" sz="2000" dirty="0"/>
            </a:br>
            <a:endParaRPr lang="en-GB" sz="2000" dirty="0"/>
          </a:p>
          <a:p>
            <a:pPr marL="0" indent="0">
              <a:buNone/>
            </a:pPr>
            <a:r>
              <a:rPr lang="en-GB" sz="2000" b="1" dirty="0"/>
              <a:t>This helps every member feel valued, included, and motivated.</a:t>
            </a:r>
          </a:p>
          <a:p>
            <a:endParaRPr lang="en-US" sz="2000" dirty="0"/>
          </a:p>
        </p:txBody>
      </p:sp>
    </p:spTree>
    <p:extLst>
      <p:ext uri="{BB962C8B-B14F-4D97-AF65-F5344CB8AC3E}">
        <p14:creationId xmlns:p14="http://schemas.microsoft.com/office/powerpoint/2010/main" val="4664689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45C1-24A0-1089-01C6-37F5363F8496}"/>
              </a:ext>
            </a:extLst>
          </p:cNvPr>
          <p:cNvSpPr>
            <a:spLocks noGrp="1"/>
          </p:cNvSpPr>
          <p:nvPr>
            <p:ph type="title"/>
          </p:nvPr>
        </p:nvSpPr>
        <p:spPr/>
        <p:txBody>
          <a:bodyPr/>
          <a:lstStyle/>
          <a:p>
            <a:r>
              <a:rPr lang="en-GB" dirty="0"/>
              <a:t>Case Study 10: Guest Event that Fell Flat </a:t>
            </a:r>
            <a:endParaRPr lang="en-US" dirty="0"/>
          </a:p>
        </p:txBody>
      </p:sp>
      <p:sp>
        <p:nvSpPr>
          <p:cNvPr id="3" name="Content Placeholder 2">
            <a:extLst>
              <a:ext uri="{FF2B5EF4-FFF2-40B4-BE49-F238E27FC236}">
                <a16:creationId xmlns:a16="http://schemas.microsoft.com/office/drawing/2014/main" id="{772DC462-89E2-10EA-5D3E-1B39CB1486DC}"/>
              </a:ext>
            </a:extLst>
          </p:cNvPr>
          <p:cNvSpPr>
            <a:spLocks noGrp="1"/>
          </p:cNvSpPr>
          <p:nvPr>
            <p:ph idx="1"/>
          </p:nvPr>
        </p:nvSpPr>
        <p:spPr/>
        <p:txBody>
          <a:bodyPr/>
          <a:lstStyle/>
          <a:p>
            <a:pPr marL="0" indent="0">
              <a:lnSpc>
                <a:spcPct val="100000"/>
              </a:lnSpc>
              <a:spcBef>
                <a:spcPts val="600"/>
              </a:spcBef>
              <a:buNone/>
            </a:pPr>
            <a:r>
              <a:rPr lang="en-GB" sz="2000" b="1" dirty="0"/>
              <a:t>Scenario</a:t>
            </a:r>
            <a:endParaRPr lang="en-GB" sz="2000" dirty="0"/>
          </a:p>
          <a:p>
            <a:pPr marL="0" indent="0">
              <a:lnSpc>
                <a:spcPct val="100000"/>
              </a:lnSpc>
              <a:spcBef>
                <a:spcPts val="600"/>
              </a:spcBef>
              <a:buNone/>
            </a:pPr>
            <a:r>
              <a:rPr lang="en-GB" sz="2000" dirty="0"/>
              <a:t>You and the VPPR planned a themed </a:t>
            </a:r>
            <a:br>
              <a:rPr lang="en-GB" sz="2000" dirty="0"/>
            </a:br>
            <a:r>
              <a:rPr lang="en-GB" sz="2000" dirty="0"/>
              <a:t>Guest Night with:</a:t>
            </a:r>
          </a:p>
          <a:p>
            <a:pPr>
              <a:lnSpc>
                <a:spcPct val="100000"/>
              </a:lnSpc>
              <a:spcBef>
                <a:spcPts val="600"/>
              </a:spcBef>
            </a:pPr>
            <a:r>
              <a:rPr lang="en-GB" sz="2000" dirty="0"/>
              <a:t>posters</a:t>
            </a:r>
          </a:p>
          <a:p>
            <a:pPr>
              <a:lnSpc>
                <a:spcPct val="100000"/>
              </a:lnSpc>
              <a:spcBef>
                <a:spcPts val="600"/>
              </a:spcBef>
            </a:pPr>
            <a:r>
              <a:rPr lang="en-GB" sz="2000" dirty="0"/>
              <a:t>social media promotion</a:t>
            </a:r>
          </a:p>
          <a:p>
            <a:pPr>
              <a:lnSpc>
                <a:spcPct val="100000"/>
              </a:lnSpc>
              <a:spcBef>
                <a:spcPts val="600"/>
              </a:spcBef>
            </a:pPr>
            <a:r>
              <a:rPr lang="en-GB" sz="2000" dirty="0"/>
              <a:t>snacks</a:t>
            </a:r>
          </a:p>
          <a:p>
            <a:pPr>
              <a:lnSpc>
                <a:spcPct val="100000"/>
              </a:lnSpc>
              <a:spcBef>
                <a:spcPts val="600"/>
              </a:spcBef>
            </a:pPr>
            <a:r>
              <a:rPr lang="en-GB" sz="2000" dirty="0"/>
              <a:t>warm energy</a:t>
            </a:r>
          </a:p>
          <a:p>
            <a:pPr marL="0" indent="0">
              <a:lnSpc>
                <a:spcPct val="100000"/>
              </a:lnSpc>
              <a:spcBef>
                <a:spcPts val="600"/>
              </a:spcBef>
              <a:buNone/>
            </a:pPr>
            <a:r>
              <a:rPr lang="en-GB" sz="2000" b="1" dirty="0"/>
              <a:t>Results</a:t>
            </a:r>
            <a:endParaRPr lang="en-GB" sz="2000" dirty="0"/>
          </a:p>
          <a:p>
            <a:pPr>
              <a:lnSpc>
                <a:spcPct val="100000"/>
              </a:lnSpc>
              <a:spcBef>
                <a:spcPts val="600"/>
              </a:spcBef>
            </a:pPr>
            <a:r>
              <a:rPr lang="en-GB" sz="2000" dirty="0"/>
              <a:t>Ten visitors attended.</a:t>
            </a:r>
          </a:p>
          <a:p>
            <a:pPr>
              <a:lnSpc>
                <a:spcPct val="100000"/>
              </a:lnSpc>
              <a:spcBef>
                <a:spcPts val="600"/>
              </a:spcBef>
            </a:pPr>
            <a:r>
              <a:rPr lang="en-GB" sz="2000" dirty="0"/>
              <a:t>Everyone seemed impressed, but no one joined.</a:t>
            </a:r>
          </a:p>
          <a:p>
            <a:endParaRPr lang="en-US" dirty="0"/>
          </a:p>
        </p:txBody>
      </p:sp>
      <p:sp>
        <p:nvSpPr>
          <p:cNvPr id="4" name="Content Placeholder 3">
            <a:extLst>
              <a:ext uri="{FF2B5EF4-FFF2-40B4-BE49-F238E27FC236}">
                <a16:creationId xmlns:a16="http://schemas.microsoft.com/office/drawing/2014/main" id="{2D02C5CD-4DE4-0C69-9056-598ABDD43FFF}"/>
              </a:ext>
            </a:extLst>
          </p:cNvPr>
          <p:cNvSpPr>
            <a:spLocks noGrp="1"/>
          </p:cNvSpPr>
          <p:nvPr>
            <p:ph idx="11"/>
          </p:nvPr>
        </p:nvSpPr>
        <p:spPr/>
        <p:txBody>
          <a:bodyPr/>
          <a:lstStyle/>
          <a:p>
            <a:pPr>
              <a:lnSpc>
                <a:spcPct val="100000"/>
              </a:lnSpc>
              <a:spcBef>
                <a:spcPts val="600"/>
              </a:spcBef>
            </a:pPr>
            <a:r>
              <a:rPr lang="en-GB" sz="2000" dirty="0"/>
              <a:t>Later, a guest confides, “It was fun, but I wasn’t sure what joining would give me.”</a:t>
            </a:r>
          </a:p>
          <a:p>
            <a:pPr>
              <a:lnSpc>
                <a:spcPct val="100000"/>
              </a:lnSpc>
              <a:spcBef>
                <a:spcPts val="600"/>
              </a:spcBef>
            </a:pPr>
            <a:r>
              <a:rPr lang="en-GB" sz="2000" dirty="0"/>
              <a:t>Another says, “I didn’t know how membership worked.”</a:t>
            </a:r>
          </a:p>
          <a:p>
            <a:pPr>
              <a:lnSpc>
                <a:spcPct val="100000"/>
              </a:lnSpc>
              <a:spcBef>
                <a:spcPts val="600"/>
              </a:spcBef>
            </a:pPr>
            <a:r>
              <a:rPr lang="en-GB" sz="2000" dirty="0"/>
              <a:t>The VPPR considers the event a success.</a:t>
            </a:r>
          </a:p>
          <a:p>
            <a:pPr>
              <a:lnSpc>
                <a:spcPct val="100000"/>
              </a:lnSpc>
              <a:spcBef>
                <a:spcPts val="600"/>
              </a:spcBef>
            </a:pPr>
            <a:r>
              <a:rPr lang="en-GB" sz="2000" dirty="0"/>
              <a:t>The Treasurer grumbles about the expense.</a:t>
            </a:r>
          </a:p>
          <a:p>
            <a:pPr>
              <a:lnSpc>
                <a:spcPct val="100000"/>
              </a:lnSpc>
              <a:spcBef>
                <a:spcPts val="600"/>
              </a:spcBef>
            </a:pPr>
            <a:r>
              <a:rPr lang="en-GB" sz="2000" dirty="0"/>
              <a:t>The VPM wonders why strong attendance produced no conversions.</a:t>
            </a:r>
            <a:br>
              <a:rPr lang="en-GB" sz="2000" dirty="0"/>
            </a:br>
            <a:endParaRPr lang="en-GB" sz="2000" dirty="0"/>
          </a:p>
          <a:p>
            <a:pPr marL="0" indent="0">
              <a:lnSpc>
                <a:spcPct val="100000"/>
              </a:lnSpc>
              <a:spcBef>
                <a:spcPts val="600"/>
              </a:spcBef>
              <a:buNone/>
            </a:pPr>
            <a:r>
              <a:rPr lang="en-GB" sz="2000" b="1" dirty="0"/>
              <a:t>Use 5 Whys to uncover why a seemingly successful event failed to produce new members.</a:t>
            </a:r>
          </a:p>
          <a:p>
            <a:endParaRPr lang="en-US" sz="2000" dirty="0"/>
          </a:p>
        </p:txBody>
      </p:sp>
    </p:spTree>
    <p:extLst>
      <p:ext uri="{BB962C8B-B14F-4D97-AF65-F5344CB8AC3E}">
        <p14:creationId xmlns:p14="http://schemas.microsoft.com/office/powerpoint/2010/main" val="17895756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EA20-C21E-E7FD-03EC-D64FE55E3E1E}"/>
              </a:ext>
            </a:extLst>
          </p:cNvPr>
          <p:cNvSpPr>
            <a:spLocks noGrp="1"/>
          </p:cNvSpPr>
          <p:nvPr>
            <p:ph type="title"/>
          </p:nvPr>
        </p:nvSpPr>
        <p:spPr/>
        <p:txBody>
          <a:bodyPr/>
          <a:lstStyle/>
          <a:p>
            <a:r>
              <a:rPr lang="en-GB" dirty="0"/>
              <a:t>Case Study 10: Guest Event that Fell Flat</a:t>
            </a:r>
            <a:endParaRPr lang="en-US" dirty="0"/>
          </a:p>
        </p:txBody>
      </p:sp>
      <p:sp>
        <p:nvSpPr>
          <p:cNvPr id="3" name="Content Placeholder 2">
            <a:extLst>
              <a:ext uri="{FF2B5EF4-FFF2-40B4-BE49-F238E27FC236}">
                <a16:creationId xmlns:a16="http://schemas.microsoft.com/office/drawing/2014/main" id="{5A4A3B0C-740B-F8BA-491B-D08CB9F32667}"/>
              </a:ext>
            </a:extLst>
          </p:cNvPr>
          <p:cNvSpPr>
            <a:spLocks noGrp="1"/>
          </p:cNvSpPr>
          <p:nvPr>
            <p:ph idx="1"/>
          </p:nvPr>
        </p:nvSpPr>
        <p:spPr/>
        <p:txBody>
          <a:bodyPr/>
          <a:lstStyle/>
          <a:p>
            <a:pPr marL="0" indent="0">
              <a:lnSpc>
                <a:spcPct val="100000"/>
              </a:lnSpc>
              <a:spcBef>
                <a:spcPts val="600"/>
              </a:spcBef>
              <a:buNone/>
            </a:pPr>
            <a:r>
              <a:rPr lang="en-GB" b="1" dirty="0"/>
              <a:t>5 Whys Analysis </a:t>
            </a:r>
          </a:p>
          <a:p>
            <a:pPr marL="457200" indent="-457200">
              <a:lnSpc>
                <a:spcPct val="100000"/>
              </a:lnSpc>
              <a:spcBef>
                <a:spcPts val="600"/>
              </a:spcBef>
              <a:buFont typeface="+mj-lt"/>
              <a:buAutoNum type="arabicPeriod"/>
            </a:pPr>
            <a:r>
              <a:rPr lang="en-GB" sz="2000" b="1" dirty="0"/>
              <a:t>Why did no guests join after the event?</a:t>
            </a:r>
            <a:endParaRPr lang="en-GB" sz="2000" dirty="0"/>
          </a:p>
          <a:p>
            <a:pPr lvl="1">
              <a:lnSpc>
                <a:spcPct val="100000"/>
              </a:lnSpc>
              <a:spcBef>
                <a:spcPts val="600"/>
              </a:spcBef>
            </a:pPr>
            <a:r>
              <a:rPr lang="en-GB" dirty="0"/>
              <a:t>Because they did not understand the value of membership</a:t>
            </a:r>
          </a:p>
          <a:p>
            <a:pPr marL="457200" indent="-457200">
              <a:lnSpc>
                <a:spcPct val="100000"/>
              </a:lnSpc>
              <a:spcBef>
                <a:spcPts val="600"/>
              </a:spcBef>
              <a:buFont typeface="+mj-lt"/>
              <a:buAutoNum type="arabicPeriod"/>
            </a:pPr>
            <a:r>
              <a:rPr lang="en-GB" sz="2000" b="1" dirty="0"/>
              <a:t>Why didn’t guests understand the value of membership?</a:t>
            </a:r>
            <a:endParaRPr lang="en-GB" sz="2000" dirty="0"/>
          </a:p>
          <a:p>
            <a:pPr lvl="1">
              <a:lnSpc>
                <a:spcPct val="100000"/>
              </a:lnSpc>
              <a:spcBef>
                <a:spcPts val="600"/>
              </a:spcBef>
            </a:pPr>
            <a:r>
              <a:rPr lang="en-GB" dirty="0"/>
              <a:t>Because the event focused on atmosphere rather than a clear message about benefits</a:t>
            </a:r>
          </a:p>
          <a:p>
            <a:pPr marL="457200" indent="-457200">
              <a:lnSpc>
                <a:spcPct val="100000"/>
              </a:lnSpc>
              <a:spcBef>
                <a:spcPts val="600"/>
              </a:spcBef>
              <a:buFont typeface="+mj-lt"/>
              <a:buAutoNum type="arabicPeriod"/>
            </a:pPr>
            <a:r>
              <a:rPr lang="en-GB" sz="2000" b="1" dirty="0"/>
              <a:t>Why was the message about benefits unclear or missing?</a:t>
            </a:r>
            <a:endParaRPr lang="en-GB" sz="2000" dirty="0"/>
          </a:p>
          <a:p>
            <a:pPr lvl="1">
              <a:lnSpc>
                <a:spcPct val="100000"/>
              </a:lnSpc>
              <a:spcBef>
                <a:spcPts val="600"/>
              </a:spcBef>
            </a:pPr>
            <a:r>
              <a:rPr lang="en-GB" spc="-40" dirty="0"/>
              <a:t>Because there was no structured segment explaining how membership works or what guests gain</a:t>
            </a:r>
          </a:p>
          <a:p>
            <a:pPr marL="457200" indent="-457200">
              <a:lnSpc>
                <a:spcPct val="100000"/>
              </a:lnSpc>
              <a:spcBef>
                <a:spcPts val="600"/>
              </a:spcBef>
              <a:buFont typeface="+mj-lt"/>
              <a:buAutoNum type="arabicPeriod"/>
            </a:pPr>
            <a:r>
              <a:rPr lang="en-GB" sz="2000" b="1" dirty="0"/>
              <a:t>Why was there no structured explanation or call to action?</a:t>
            </a:r>
            <a:endParaRPr lang="en-GB" sz="2000" dirty="0"/>
          </a:p>
          <a:p>
            <a:pPr lvl="1">
              <a:lnSpc>
                <a:spcPct val="100000"/>
              </a:lnSpc>
              <a:spcBef>
                <a:spcPts val="600"/>
              </a:spcBef>
            </a:pPr>
            <a:r>
              <a:rPr lang="en-GB" spc="-50" dirty="0"/>
              <a:t>Because the team measured success by attendance and energy, not by conversion or commitment</a:t>
            </a:r>
          </a:p>
          <a:p>
            <a:pPr marL="457200" indent="-457200">
              <a:lnSpc>
                <a:spcPct val="100000"/>
              </a:lnSpc>
              <a:spcBef>
                <a:spcPts val="600"/>
              </a:spcBef>
              <a:buFont typeface="+mj-lt"/>
              <a:buAutoNum type="arabicPeriod"/>
            </a:pPr>
            <a:r>
              <a:rPr lang="en-GB" sz="2000" b="1" dirty="0"/>
              <a:t>Why was success defined by attendance rather than conversion?</a:t>
            </a:r>
            <a:endParaRPr lang="en-GB" sz="2000" dirty="0"/>
          </a:p>
          <a:p>
            <a:pPr lvl="1">
              <a:lnSpc>
                <a:spcPct val="100000"/>
              </a:lnSpc>
              <a:spcBef>
                <a:spcPts val="600"/>
              </a:spcBef>
            </a:pPr>
            <a:r>
              <a:rPr lang="en-GB" dirty="0"/>
              <a:t>Because the club lacks a clear follow-up and conversion plan for guest events</a:t>
            </a:r>
          </a:p>
          <a:p>
            <a:pPr marL="0" indent="0">
              <a:lnSpc>
                <a:spcPct val="100000"/>
              </a:lnSpc>
              <a:spcBef>
                <a:spcPts val="600"/>
              </a:spcBef>
              <a:buNone/>
            </a:pPr>
            <a:endParaRPr lang="en-US" dirty="0"/>
          </a:p>
        </p:txBody>
      </p:sp>
    </p:spTree>
    <p:extLst>
      <p:ext uri="{BB962C8B-B14F-4D97-AF65-F5344CB8AC3E}">
        <p14:creationId xmlns:p14="http://schemas.microsoft.com/office/powerpoint/2010/main" val="31971711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2761A-85D1-F4C9-ACEA-C1D44AB27309}"/>
              </a:ext>
            </a:extLst>
          </p:cNvPr>
          <p:cNvSpPr>
            <a:spLocks noGrp="1"/>
          </p:cNvSpPr>
          <p:nvPr>
            <p:ph type="title"/>
          </p:nvPr>
        </p:nvSpPr>
        <p:spPr/>
        <p:txBody>
          <a:bodyPr/>
          <a:lstStyle/>
          <a:p>
            <a:r>
              <a:rPr lang="en-GB" dirty="0"/>
              <a:t>Case Study 10: Guest Event that Fell Flat </a:t>
            </a:r>
            <a:endParaRPr lang="en-US" dirty="0"/>
          </a:p>
        </p:txBody>
      </p:sp>
      <p:sp>
        <p:nvSpPr>
          <p:cNvPr id="3" name="Content Placeholder 2">
            <a:extLst>
              <a:ext uri="{FF2B5EF4-FFF2-40B4-BE49-F238E27FC236}">
                <a16:creationId xmlns:a16="http://schemas.microsoft.com/office/drawing/2014/main" id="{FE89D31D-FDBD-4D8D-F57C-6AA8F224A67D}"/>
              </a:ext>
            </a:extLst>
          </p:cNvPr>
          <p:cNvSpPr>
            <a:spLocks noGrp="1"/>
          </p:cNvSpPr>
          <p:nvPr>
            <p:ph idx="1"/>
          </p:nvPr>
        </p:nvSpPr>
        <p:spPr/>
        <p:txBody>
          <a:bodyPr/>
          <a:lstStyle/>
          <a:p>
            <a:pPr marL="0" indent="0">
              <a:lnSpc>
                <a:spcPct val="100000"/>
              </a:lnSpc>
              <a:spcBef>
                <a:spcPts val="600"/>
              </a:spcBef>
              <a:buNone/>
            </a:pPr>
            <a:r>
              <a:rPr lang="en-GB" sz="2000" b="1" dirty="0"/>
              <a:t>Root Cause</a:t>
            </a:r>
            <a:endParaRPr lang="en-GB" sz="2000" dirty="0"/>
          </a:p>
          <a:p>
            <a:pPr marL="0" indent="0">
              <a:lnSpc>
                <a:spcPct val="100000"/>
              </a:lnSpc>
              <a:spcBef>
                <a:spcPts val="600"/>
              </a:spcBef>
              <a:buNone/>
            </a:pPr>
            <a:r>
              <a:rPr lang="en-GB" sz="2000" dirty="0"/>
              <a:t>The event failed to convert guests because the club lacked a value-focused message and a structured follow-up plan, causing guests to leave entertained but uninformed.</a:t>
            </a:r>
            <a:br>
              <a:rPr lang="en-GB" sz="2000" dirty="0"/>
            </a:br>
            <a:endParaRPr lang="en-GB" sz="2000" dirty="0"/>
          </a:p>
          <a:p>
            <a:pPr>
              <a:lnSpc>
                <a:spcPct val="100000"/>
              </a:lnSpc>
              <a:spcBef>
                <a:spcPts val="600"/>
              </a:spcBef>
            </a:pPr>
            <a:endParaRPr lang="en-US" sz="2000" dirty="0"/>
          </a:p>
        </p:txBody>
      </p:sp>
      <p:sp>
        <p:nvSpPr>
          <p:cNvPr id="4" name="Content Placeholder 3">
            <a:extLst>
              <a:ext uri="{FF2B5EF4-FFF2-40B4-BE49-F238E27FC236}">
                <a16:creationId xmlns:a16="http://schemas.microsoft.com/office/drawing/2014/main" id="{316CE569-C284-1EA8-01DF-1E098EEE153E}"/>
              </a:ext>
            </a:extLst>
          </p:cNvPr>
          <p:cNvSpPr>
            <a:spLocks noGrp="1"/>
          </p:cNvSpPr>
          <p:nvPr>
            <p:ph idx="11"/>
          </p:nvPr>
        </p:nvSpPr>
        <p:spPr/>
        <p:txBody>
          <a:bodyPr/>
          <a:lstStyle/>
          <a:p>
            <a:pPr marL="0" indent="0">
              <a:lnSpc>
                <a:spcPct val="100000"/>
              </a:lnSpc>
              <a:spcBef>
                <a:spcPts val="600"/>
              </a:spcBef>
              <a:buNone/>
            </a:pPr>
            <a:r>
              <a:rPr lang="en-GB" sz="2000" b="1" dirty="0"/>
              <a:t>Root Solutions</a:t>
            </a:r>
            <a:endParaRPr lang="en-GB" sz="2000" dirty="0"/>
          </a:p>
          <a:p>
            <a:pPr marL="0" indent="0">
              <a:lnSpc>
                <a:spcPct val="100000"/>
              </a:lnSpc>
              <a:spcBef>
                <a:spcPts val="600"/>
              </a:spcBef>
              <a:buNone/>
            </a:pPr>
            <a:r>
              <a:rPr lang="en-GB" sz="2000" dirty="0"/>
              <a:t>Create a membership conversion-centered event strategy that includes:</a:t>
            </a:r>
          </a:p>
          <a:p>
            <a:pPr>
              <a:lnSpc>
                <a:spcPct val="100000"/>
              </a:lnSpc>
              <a:spcBef>
                <a:spcPts val="600"/>
              </a:spcBef>
            </a:pPr>
            <a:r>
              <a:rPr lang="en-GB" sz="2000" dirty="0"/>
              <a:t>a clear call to action</a:t>
            </a:r>
          </a:p>
          <a:p>
            <a:pPr>
              <a:lnSpc>
                <a:spcPct val="100000"/>
              </a:lnSpc>
              <a:spcBef>
                <a:spcPts val="600"/>
              </a:spcBef>
            </a:pPr>
            <a:r>
              <a:rPr lang="en-GB" sz="2000" dirty="0"/>
              <a:t>a segment explaining membership benefits</a:t>
            </a:r>
          </a:p>
          <a:p>
            <a:pPr>
              <a:lnSpc>
                <a:spcPct val="100000"/>
              </a:lnSpc>
              <a:spcBef>
                <a:spcPts val="600"/>
              </a:spcBef>
            </a:pPr>
            <a:r>
              <a:rPr lang="en-GB" sz="2000" dirty="0"/>
              <a:t>personalized follow-up within 24 hours</a:t>
            </a:r>
          </a:p>
          <a:p>
            <a:pPr>
              <a:lnSpc>
                <a:spcPct val="100000"/>
              </a:lnSpc>
              <a:spcBef>
                <a:spcPts val="600"/>
              </a:spcBef>
            </a:pPr>
            <a:r>
              <a:rPr lang="en-GB" sz="2000" dirty="0"/>
              <a:t>a simple explanation of next steps</a:t>
            </a:r>
          </a:p>
          <a:p>
            <a:pPr>
              <a:lnSpc>
                <a:spcPct val="100000"/>
              </a:lnSpc>
              <a:spcBef>
                <a:spcPts val="600"/>
              </a:spcBef>
            </a:pPr>
            <a:r>
              <a:rPr lang="en-GB" sz="2000" dirty="0"/>
              <a:t>success metrics based on conversion, not attendance</a:t>
            </a:r>
          </a:p>
          <a:p>
            <a:pPr marL="0" indent="0">
              <a:lnSpc>
                <a:spcPct val="100000"/>
              </a:lnSpc>
              <a:spcBef>
                <a:spcPts val="600"/>
              </a:spcBef>
              <a:buNone/>
            </a:pPr>
            <a:r>
              <a:rPr lang="en-GB" sz="2000" b="1" dirty="0"/>
              <a:t>This ensures guest events lead to long-term engagement, the conversion from guest to member. </a:t>
            </a:r>
          </a:p>
          <a:p>
            <a:endParaRPr lang="en-US" dirty="0"/>
          </a:p>
        </p:txBody>
      </p:sp>
    </p:spTree>
    <p:extLst>
      <p:ext uri="{BB962C8B-B14F-4D97-AF65-F5344CB8AC3E}">
        <p14:creationId xmlns:p14="http://schemas.microsoft.com/office/powerpoint/2010/main" val="11344397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14058F1-ACF7-3EDD-F031-38B033C92E4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737981D-59C5-9BA5-F43A-D0D1105A3A55}"/>
              </a:ext>
            </a:extLst>
          </p:cNvPr>
          <p:cNvSpPr>
            <a:spLocks noGrp="1"/>
          </p:cNvSpPr>
          <p:nvPr>
            <p:ph type="title"/>
          </p:nvPr>
        </p:nvSpPr>
        <p:spPr>
          <a:xfrm>
            <a:off x="432000" y="432000"/>
            <a:ext cx="4011211" cy="778614"/>
          </a:xfrm>
        </p:spPr>
        <p:txBody>
          <a:bodyPr/>
          <a:lstStyle/>
          <a:p>
            <a:r>
              <a:rPr lang="en-US" sz="3600" dirty="0"/>
              <a:t>Key Lessons</a:t>
            </a:r>
          </a:p>
        </p:txBody>
      </p:sp>
      <p:sp>
        <p:nvSpPr>
          <p:cNvPr id="7" name="TextBox 6">
            <a:extLst>
              <a:ext uri="{FF2B5EF4-FFF2-40B4-BE49-F238E27FC236}">
                <a16:creationId xmlns:a16="http://schemas.microsoft.com/office/drawing/2014/main" id="{5C5EA666-8FB0-5E4A-B4A3-772783A8C248}"/>
              </a:ext>
            </a:extLst>
          </p:cNvPr>
          <p:cNvSpPr txBox="1"/>
          <p:nvPr/>
        </p:nvSpPr>
        <p:spPr>
          <a:xfrm>
            <a:off x="432000" y="4869376"/>
            <a:ext cx="6201176" cy="830997"/>
          </a:xfrm>
          <a:prstGeom prst="rect">
            <a:avLst/>
          </a:prstGeom>
          <a:noFill/>
        </p:spPr>
        <p:txBody>
          <a:bodyPr wrap="square">
            <a:spAutoFit/>
          </a:bodyPr>
          <a:lstStyle/>
          <a:p>
            <a:pPr marL="0" marR="0">
              <a:buNone/>
            </a:pPr>
            <a:r>
              <a:rPr lang="en-GB" sz="2400" dirty="0">
                <a:effectLst/>
                <a:latin typeface="+mn-lt"/>
              </a:rPr>
              <a:t>Share one insight or piece of advice that could help other VPMs succeed.</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2885174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1E340E9-47A3-0F83-E867-FAE0C6C0611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F49CD21-0E52-D849-7592-31DFCF39FD3B}"/>
              </a:ext>
            </a:extLst>
          </p:cNvPr>
          <p:cNvSpPr>
            <a:spLocks noGrp="1"/>
          </p:cNvSpPr>
          <p:nvPr>
            <p:ph type="title"/>
          </p:nvPr>
        </p:nvSpPr>
        <p:spPr/>
        <p:txBody>
          <a:bodyPr/>
          <a:lstStyle/>
          <a:p>
            <a:r>
              <a:rPr lang="en-US" sz="3600" dirty="0">
                <a:solidFill>
                  <a:schemeClr val="accent1"/>
                </a:solidFill>
              </a:rPr>
              <a:t>Succession Planning</a:t>
            </a:r>
          </a:p>
        </p:txBody>
      </p:sp>
      <p:sp>
        <p:nvSpPr>
          <p:cNvPr id="7" name="TextBox 6">
            <a:extLst>
              <a:ext uri="{FF2B5EF4-FFF2-40B4-BE49-F238E27FC236}">
                <a16:creationId xmlns:a16="http://schemas.microsoft.com/office/drawing/2014/main" id="{57B266A3-FD92-7918-CF07-E21130DD7696}"/>
              </a:ext>
            </a:extLst>
          </p:cNvPr>
          <p:cNvSpPr txBox="1"/>
          <p:nvPr/>
        </p:nvSpPr>
        <p:spPr>
          <a:xfrm>
            <a:off x="5745854" y="1260013"/>
            <a:ext cx="6098146" cy="2564805"/>
          </a:xfrm>
          <a:prstGeom prst="rect">
            <a:avLst/>
          </a:prstGeom>
          <a:noFill/>
        </p:spPr>
        <p:txBody>
          <a:bodyPr wrap="square">
            <a:spAutoFit/>
          </a:bodyPr>
          <a:lstStyle/>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Recruit your successor</a:t>
            </a:r>
          </a:p>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Update membership and guest records</a:t>
            </a:r>
          </a:p>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Store files and templates online</a:t>
            </a:r>
          </a:p>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Label documents clearly </a:t>
            </a:r>
          </a:p>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Streamline processes</a:t>
            </a:r>
          </a:p>
          <a:p>
            <a:pPr marL="342900" marR="0" indent="-342900">
              <a:spcBef>
                <a:spcPts val="400"/>
              </a:spcBef>
              <a:buFont typeface="Wingdings" pitchFamily="2" charset="2"/>
              <a:buChar char="§"/>
              <a:tabLst>
                <a:tab pos="3502025" algn="l"/>
              </a:tabLst>
            </a:pPr>
            <a:r>
              <a:rPr lang="en-GB" sz="2400" dirty="0">
                <a:solidFill>
                  <a:schemeClr val="accent1"/>
                </a:solidFill>
                <a:effectLst/>
                <a:latin typeface="+mn-lt"/>
              </a:rPr>
              <a:t>Organize files before handover</a:t>
            </a:r>
            <a:endParaRPr lang="en-GB" sz="2400" dirty="0">
              <a:solidFill>
                <a:schemeClr val="accent1"/>
              </a:solidFill>
              <a:effectLst/>
              <a:latin typeface="Helvetica Neue" panose="02000503000000020004" pitchFamily="2" charset="0"/>
            </a:endParaRPr>
          </a:p>
        </p:txBody>
      </p:sp>
    </p:spTree>
    <p:extLst>
      <p:ext uri="{BB962C8B-B14F-4D97-AF65-F5344CB8AC3E}">
        <p14:creationId xmlns:p14="http://schemas.microsoft.com/office/powerpoint/2010/main" val="73489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EC44A05-652C-0062-C22A-DA32C82A4C3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62FD491-821F-F771-1CC1-BACAE0C0CBD2}"/>
              </a:ext>
            </a:extLst>
          </p:cNvPr>
          <p:cNvSpPr>
            <a:spLocks noGrp="1"/>
          </p:cNvSpPr>
          <p:nvPr>
            <p:ph type="title"/>
          </p:nvPr>
        </p:nvSpPr>
        <p:spPr>
          <a:xfrm>
            <a:off x="8139447" y="741093"/>
            <a:ext cx="3103810" cy="1049070"/>
          </a:xfrm>
        </p:spPr>
        <p:txBody>
          <a:bodyPr/>
          <a:lstStyle/>
          <a:p>
            <a:pPr>
              <a:lnSpc>
                <a:spcPct val="100000"/>
              </a:lnSpc>
            </a:pPr>
            <a:r>
              <a:rPr lang="en-US" sz="3600" dirty="0">
                <a:solidFill>
                  <a:schemeClr val="accent4"/>
                </a:solidFill>
              </a:rPr>
              <a:t>Questions &amp; Answers</a:t>
            </a:r>
          </a:p>
        </p:txBody>
      </p:sp>
    </p:spTree>
    <p:extLst>
      <p:ext uri="{BB962C8B-B14F-4D97-AF65-F5344CB8AC3E}">
        <p14:creationId xmlns:p14="http://schemas.microsoft.com/office/powerpoint/2010/main" val="7944760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E0B0E08-99AB-347E-881A-6E23CBE71A4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5755F2C4-BFD2-40DB-2A56-9B2AB154EDA4}"/>
              </a:ext>
            </a:extLst>
          </p:cNvPr>
          <p:cNvSpPr txBox="1"/>
          <p:nvPr/>
        </p:nvSpPr>
        <p:spPr>
          <a:xfrm>
            <a:off x="3383922" y="3991316"/>
            <a:ext cx="8310093" cy="2246769"/>
          </a:xfrm>
          <a:prstGeom prst="rect">
            <a:avLst/>
          </a:prstGeom>
          <a:noFill/>
        </p:spPr>
        <p:txBody>
          <a:bodyPr wrap="square">
            <a:spAutoFit/>
          </a:bodyPr>
          <a:lstStyle/>
          <a:p>
            <a:pPr marL="342900" marR="0" indent="-342900">
              <a:spcBef>
                <a:spcPts val="600"/>
              </a:spcBef>
              <a:buFont typeface="Wingdings" pitchFamily="2" charset="2"/>
              <a:buChar char="§"/>
            </a:pPr>
            <a:r>
              <a:rPr lang="en-GB" sz="2400" dirty="0">
                <a:solidFill>
                  <a:schemeClr val="accent4"/>
                </a:solidFill>
                <a:effectLst/>
                <a:latin typeface="+mn-lt"/>
              </a:rPr>
              <a:t>Promote upcoming membership campaigns</a:t>
            </a:r>
          </a:p>
          <a:p>
            <a:pPr marL="342900" marR="0" indent="-342900">
              <a:spcBef>
                <a:spcPts val="600"/>
              </a:spcBef>
              <a:buFont typeface="Wingdings" pitchFamily="2" charset="2"/>
              <a:buChar char="§"/>
            </a:pPr>
            <a:r>
              <a:rPr lang="en-GB" sz="2400" dirty="0">
                <a:solidFill>
                  <a:schemeClr val="accent4"/>
                </a:solidFill>
                <a:effectLst/>
                <a:latin typeface="+mn-lt"/>
              </a:rPr>
              <a:t>Check progress toward membership goals (CSP &amp; DCP)</a:t>
            </a:r>
          </a:p>
          <a:p>
            <a:pPr marL="342900" marR="0" indent="-342900">
              <a:spcBef>
                <a:spcPts val="600"/>
              </a:spcBef>
              <a:buFont typeface="Wingdings" pitchFamily="2" charset="2"/>
              <a:buChar char="§"/>
            </a:pPr>
            <a:r>
              <a:rPr lang="en-GB" sz="2400" dirty="0">
                <a:solidFill>
                  <a:schemeClr val="accent4"/>
                </a:solidFill>
                <a:effectLst/>
                <a:latin typeface="+mn-lt"/>
              </a:rPr>
              <a:t>Strengthen one weak process</a:t>
            </a:r>
          </a:p>
          <a:p>
            <a:pPr marL="342900" marR="0" indent="-342900">
              <a:spcBef>
                <a:spcPts val="600"/>
              </a:spcBef>
              <a:buFont typeface="Wingdings" pitchFamily="2" charset="2"/>
              <a:buChar char="§"/>
            </a:pPr>
            <a:r>
              <a:rPr lang="en-GB" sz="2400" dirty="0">
                <a:solidFill>
                  <a:schemeClr val="accent4"/>
                </a:solidFill>
                <a:effectLst/>
                <a:latin typeface="+mn-lt"/>
              </a:rPr>
              <a:t>Apply one root solution before renewals</a:t>
            </a:r>
          </a:p>
          <a:p>
            <a:pPr marL="342900" marR="0" indent="-342900">
              <a:spcBef>
                <a:spcPts val="600"/>
              </a:spcBef>
              <a:buFont typeface="Wingdings" pitchFamily="2" charset="2"/>
              <a:buChar char="§"/>
            </a:pPr>
            <a:r>
              <a:rPr lang="en-GB" sz="2400" dirty="0">
                <a:solidFill>
                  <a:schemeClr val="accent4"/>
                </a:solidFill>
                <a:effectLst/>
                <a:latin typeface="+mn-lt"/>
              </a:rPr>
              <a:t>Update membership records for handover</a:t>
            </a:r>
            <a:endParaRPr lang="en-GB" sz="2400" dirty="0">
              <a:solidFill>
                <a:schemeClr val="accent4"/>
              </a:solidFill>
              <a:effectLst/>
              <a:latin typeface="Helvetica Neue" panose="02000503000000020004" pitchFamily="2" charset="0"/>
            </a:endParaRPr>
          </a:p>
        </p:txBody>
      </p:sp>
    </p:spTree>
    <p:extLst>
      <p:ext uri="{BB962C8B-B14F-4D97-AF65-F5344CB8AC3E}">
        <p14:creationId xmlns:p14="http://schemas.microsoft.com/office/powerpoint/2010/main" val="417953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0A87267-1FBD-C9C0-CF39-DE0FB3E42AE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2C2BD58-9C94-2562-52D3-E8F8EEDB3A7F}"/>
              </a:ext>
            </a:extLst>
          </p:cNvPr>
          <p:cNvSpPr>
            <a:spLocks noGrp="1"/>
          </p:cNvSpPr>
          <p:nvPr>
            <p:ph type="title"/>
          </p:nvPr>
        </p:nvSpPr>
        <p:spPr>
          <a:xfrm>
            <a:off x="4514603" y="2833631"/>
            <a:ext cx="6561228" cy="1190738"/>
          </a:xfrm>
        </p:spPr>
        <p:txBody>
          <a:bodyPr/>
          <a:lstStyle/>
          <a:p>
            <a:pPr>
              <a:lnSpc>
                <a:spcPct val="100000"/>
              </a:lnSpc>
            </a:pPr>
            <a:r>
              <a:rPr lang="en-GB" sz="3600" dirty="0">
                <a:solidFill>
                  <a:schemeClr val="accent1"/>
                </a:solidFill>
              </a:rPr>
              <a:t>Thank You for Serving as Vice President Membership </a:t>
            </a:r>
            <a:endParaRPr lang="en-US" sz="3600" dirty="0">
              <a:solidFill>
                <a:schemeClr val="accent1"/>
              </a:solidFill>
            </a:endParaRPr>
          </a:p>
        </p:txBody>
      </p:sp>
    </p:spTree>
    <p:extLst>
      <p:ext uri="{BB962C8B-B14F-4D97-AF65-F5344CB8AC3E}">
        <p14:creationId xmlns:p14="http://schemas.microsoft.com/office/powerpoint/2010/main" val="3978361572"/>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15823</Words>
  <Application>Microsoft Office PowerPoint</Application>
  <PresentationFormat>Widescreen</PresentationFormat>
  <Paragraphs>1509</Paragraphs>
  <Slides>64</Slides>
  <Notes>64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64</vt:i4>
      </vt:variant>
    </vt:vector>
  </HeadingPairs>
  <TitlesOfParts>
    <vt:vector size="70" baseType="lpstr">
      <vt:lpstr>Arial</vt:lpstr>
      <vt:lpstr>Calibri</vt:lpstr>
      <vt:lpstr>Helvetica Neue</vt:lpstr>
      <vt:lpstr>Wingdings</vt:lpstr>
      <vt:lpstr>Office Theme Blue</vt:lpstr>
      <vt:lpstr>1_Office Theme White</vt:lpstr>
      <vt:lpstr>Facilitator Instructions (not for presentation)</vt:lpstr>
      <vt:lpstr>Facilitator Instructions (cont’d) (not for presentation)</vt:lpstr>
      <vt:lpstr>Vice President Membership (VPM) Training</vt:lpstr>
      <vt:lpstr>PowerPoint Presentation</vt:lpstr>
      <vt:lpstr>Vice President Membership Refresher</vt:lpstr>
      <vt:lpstr>Club Success Cycle</vt:lpstr>
      <vt:lpstr>Transferable Skills</vt:lpstr>
      <vt:lpstr>Vice President Membership  Refresher Quiz</vt:lpstr>
      <vt:lpstr>What is the role of the VPM in the membership application process?</vt:lpstr>
      <vt:lpstr>How does the VPM support member retention?</vt:lpstr>
      <vt:lpstr>How do you coordinate with the VP Public Relations?</vt:lpstr>
      <vt:lpstr>In what ways should the VPM collaborate with the VPE to onboard new members? </vt:lpstr>
      <vt:lpstr>What part of the Club Success Plan specifically relates to the VPM’s role? </vt:lpstr>
      <vt:lpstr>What is the minimum number of paid members required for a club to remain in good standing?</vt:lpstr>
      <vt:lpstr>Why is follow-up with guests and new members such an important part of the VPM’s role? </vt:lpstr>
      <vt:lpstr>Which membership requirements should the VPM prioritize to help the club achieve Distinguished status? </vt:lpstr>
      <vt:lpstr>What is the VPM’s role in organizing an Open House?</vt:lpstr>
      <vt:lpstr>How can the VPM engage long-standing members to support retention and club vitality? </vt:lpstr>
      <vt:lpstr>Where Are We Now?</vt:lpstr>
      <vt:lpstr>Successes</vt:lpstr>
      <vt:lpstr>Challenges</vt:lpstr>
      <vt:lpstr>Where are we going?</vt:lpstr>
      <vt:lpstr>Root Cause Analysis</vt:lpstr>
      <vt:lpstr>5 Whys  to Identify Root Cause</vt:lpstr>
      <vt:lpstr>5 Whys Analysis Worksheet</vt:lpstr>
      <vt:lpstr>The 5 Whys to Solve VPM Case Study </vt:lpstr>
      <vt:lpstr>Root Solution: The Action That Solves the Cause</vt:lpstr>
      <vt:lpstr>Case Studies</vt:lpstr>
      <vt:lpstr>Vice President Membership Case Studies</vt:lpstr>
      <vt:lpstr>Case Study 1:  Unfinished Conversation </vt:lpstr>
      <vt:lpstr>Case Study 1:  Unfinished Conversation </vt:lpstr>
      <vt:lpstr>Case Study 1:  Unfinished Conversation </vt:lpstr>
      <vt:lpstr>Case Study 2:  Vanishing Guests </vt:lpstr>
      <vt:lpstr>Case Study 2:  Vanishing Guests</vt:lpstr>
      <vt:lpstr>Case Study 2:  Vanishing Guests </vt:lpstr>
      <vt:lpstr>Case Study 3:  Silent New Member </vt:lpstr>
      <vt:lpstr>Case Study 3:  Silent New Member</vt:lpstr>
      <vt:lpstr>Case Study 3:  Silent New Member</vt:lpstr>
      <vt:lpstr>Case Study 4:  Renewal Dip </vt:lpstr>
      <vt:lpstr>Case Study 4:  Renewal Dip</vt:lpstr>
      <vt:lpstr>Case Study 4:  Renewal Dip </vt:lpstr>
      <vt:lpstr>Case Study 5:  Lost Momentum </vt:lpstr>
      <vt:lpstr>Case Study 5:  Lost Momentum</vt:lpstr>
      <vt:lpstr>Case Study 5:  Lost Momentum </vt:lpstr>
      <vt:lpstr>Case Study 6:  Forgotten Alumni </vt:lpstr>
      <vt:lpstr>Case Study 6:  Forgotten Alumni</vt:lpstr>
      <vt:lpstr>Case Study 6:  Forgotten Alumni </vt:lpstr>
      <vt:lpstr>Case Study 7:  Unbalanced Club </vt:lpstr>
      <vt:lpstr>Case Study 7:  Unbalanced Club </vt:lpstr>
      <vt:lpstr>Case Study 7:  Unbalanced Club </vt:lpstr>
      <vt:lpstr>Case Study 8:  Missing Mentors </vt:lpstr>
      <vt:lpstr>Case Study 8:  Missing Mentors</vt:lpstr>
      <vt:lpstr>Case Study 8:  Missing Mentors</vt:lpstr>
      <vt:lpstr>Case Study 9: Two-speed Club</vt:lpstr>
      <vt:lpstr>Case Study 9: Two-Speed Club</vt:lpstr>
      <vt:lpstr>Case Study 9: Two-Speed Club </vt:lpstr>
      <vt:lpstr>Case Study 10: Guest Event that Fell Flat </vt:lpstr>
      <vt:lpstr>Case Study 10: Guest Event that Fell Flat</vt:lpstr>
      <vt:lpstr>Case Study 10: Guest Event that Fell Flat </vt:lpstr>
      <vt:lpstr>Key Lessons</vt:lpstr>
      <vt:lpstr>Succession Planning</vt:lpstr>
      <vt:lpstr>Questions &amp; Answers</vt:lpstr>
      <vt:lpstr>PowerPoint Presentation</vt:lpstr>
      <vt:lpstr>Thank You for Serving as Vice President Membership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2026-10-12T21:43:26Z</dcterms:created>
  <dcterms:modified xsi:type="dcterms:W3CDTF">2026-10-12T21:43:35Z</dcterms:modified>
</cp:coreProperties>
</file>