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660" r:id="rId2"/>
  </p:sldMasterIdLst>
  <p:notesMasterIdLst>
    <p:notesMasterId r:id="rId80"/>
  </p:notesMasterIdLst>
  <p:sldIdLst>
    <p:sldId id="823" r:id="rId3"/>
    <p:sldId id="824" r:id="rId4"/>
    <p:sldId id="827" r:id="rId5"/>
    <p:sldId id="259" r:id="rId6"/>
    <p:sldId id="260" r:id="rId7"/>
    <p:sldId id="263" r:id="rId8"/>
    <p:sldId id="261" r:id="rId9"/>
    <p:sldId id="262"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829" r:id="rId27"/>
    <p:sldId id="830" r:id="rId28"/>
    <p:sldId id="831" r:id="rId29"/>
    <p:sldId id="284" r:id="rId30"/>
    <p:sldId id="282" r:id="rId31"/>
    <p:sldId id="825" r:id="rId32"/>
    <p:sldId id="826" r:id="rId33"/>
    <p:sldId id="828" r:id="rId34"/>
    <p:sldId id="287" r:id="rId35"/>
    <p:sldId id="333" r:id="rId36"/>
    <p:sldId id="295" r:id="rId37"/>
    <p:sldId id="296" r:id="rId38"/>
    <p:sldId id="297" r:id="rId39"/>
    <p:sldId id="298" r:id="rId40"/>
    <p:sldId id="299" r:id="rId41"/>
    <p:sldId id="300" r:id="rId42"/>
    <p:sldId id="301" r:id="rId43"/>
    <p:sldId id="302" r:id="rId44"/>
    <p:sldId id="304" r:id="rId45"/>
    <p:sldId id="305" r:id="rId46"/>
    <p:sldId id="306" r:id="rId47"/>
    <p:sldId id="307" r:id="rId48"/>
    <p:sldId id="308" r:id="rId49"/>
    <p:sldId id="309" r:id="rId50"/>
    <p:sldId id="310" r:id="rId51"/>
    <p:sldId id="311" r:id="rId52"/>
    <p:sldId id="832" r:id="rId53"/>
    <p:sldId id="313" r:id="rId54"/>
    <p:sldId id="314" r:id="rId55"/>
    <p:sldId id="315" r:id="rId56"/>
    <p:sldId id="316" r:id="rId57"/>
    <p:sldId id="317" r:id="rId58"/>
    <p:sldId id="833" r:id="rId59"/>
    <p:sldId id="319" r:id="rId60"/>
    <p:sldId id="320" r:id="rId61"/>
    <p:sldId id="834" r:id="rId62"/>
    <p:sldId id="322" r:id="rId63"/>
    <p:sldId id="323" r:id="rId64"/>
    <p:sldId id="324" r:id="rId65"/>
    <p:sldId id="325" r:id="rId66"/>
    <p:sldId id="326" r:id="rId67"/>
    <p:sldId id="327" r:id="rId68"/>
    <p:sldId id="328" r:id="rId69"/>
    <p:sldId id="329" r:id="rId70"/>
    <p:sldId id="330" r:id="rId71"/>
    <p:sldId id="835" r:id="rId72"/>
    <p:sldId id="332" r:id="rId73"/>
    <p:sldId id="289" r:id="rId74"/>
    <p:sldId id="290" r:id="rId75"/>
    <p:sldId id="291" r:id="rId76"/>
    <p:sldId id="292" r:id="rId77"/>
    <p:sldId id="293" r:id="rId78"/>
    <p:sldId id="294"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65B6"/>
    <a:srgbClr val="F3EE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130" autoAdjust="0"/>
    <p:restoredTop sz="60637" autoAdjust="0"/>
  </p:normalViewPr>
  <p:slideViewPr>
    <p:cSldViewPr snapToGrid="0" showGuides="1">
      <p:cViewPr varScale="1">
        <p:scale>
          <a:sx n="67" d="100"/>
          <a:sy n="67" d="100"/>
        </p:scale>
        <p:origin x="1476" y="6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1752" y="7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microsoft.com/office/2018/10/relationships/authors" Targe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3225871"/>
            <a:ext cx="5486400" cy="5459341"/>
          </a:xfrm>
          <a:prstGeom prst="rect">
            <a:avLst/>
          </a:prstGeom>
        </p:spPr>
        <p:txBody>
          <a:bodyPr vert="horz" lIns="251999" tIns="216000" rIns="251999" bIns="216000" rtlCol="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DC9DD302-1F34-F94E-BE63-3678BC305FEB}" type="slidenum">
              <a:rPr lang="en-US" smtClean="0"/>
              <a:pPr/>
              <a:t>‹#›</a:t>
            </a:fld>
            <a:endParaRPr lang="en-US" dirty="0">
              <a:latin typeface="Arial" panose="020B0604020202020204" pitchFamily="34" charset="0"/>
              <a:cs typeface="Arial" panose="020B0604020202020204" pitchFamily="34" charset="0"/>
            </a:endParaRPr>
          </a:p>
        </p:txBody>
      </p:sp>
      <p:sp>
        <p:nvSpPr>
          <p:cNvPr id="9" name="Slide Image Placeholder 8">
            <a:extLst>
              <a:ext uri="{FF2B5EF4-FFF2-40B4-BE49-F238E27FC236}">
                <a16:creationId xmlns:a16="http://schemas.microsoft.com/office/drawing/2014/main" id="{02BCB559-4777-7244-884D-E7FF152C6C97}"/>
              </a:ext>
            </a:extLst>
          </p:cNvPr>
          <p:cNvSpPr>
            <a:spLocks noGrp="1" noRot="1" noChangeAspect="1"/>
          </p:cNvSpPr>
          <p:nvPr>
            <p:ph type="sldImg" idx="2"/>
          </p:nvPr>
        </p:nvSpPr>
        <p:spPr>
          <a:xfrm>
            <a:off x="906117" y="347872"/>
            <a:ext cx="5045765" cy="2838243"/>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3188841462"/>
      </p:ext>
    </p:extLst>
  </p:cSld>
  <p:clrMap bg1="lt1" tx1="dk1" bg2="lt2" tx2="dk2" accent1="accent1" accent2="accent2" accent3="accent3" accent4="accent4" accent5="accent5" accent6="accent6" hlink="hlink" folHlink="folHlink"/>
  <p:notesStyle>
    <a:lvl1pPr marL="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1pPr>
    <a:lvl2pPr marL="432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2pPr>
    <a:lvl3pPr marL="648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p:cNvSpPr>
            <a:spLocks noGrp="1"/>
          </p:cNvSpPr>
          <p:nvPr>
            <p:ph type="body" idx="1"/>
          </p:nvPr>
        </p:nvSpPr>
        <p:spPr>
          <a:xfrm>
            <a:off x="685800" y="4041913"/>
            <a:ext cx="5486400" cy="4643299"/>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or another presentation focused on the needs of the clubs in your District.</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2351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A9A4-DD25-BF42-94E1-2E9AC25CD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7DC7A-731A-0FF3-97D9-1EEC93241654}"/>
              </a:ext>
            </a:extLst>
          </p:cNvPr>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a:extLst>
              <a:ext uri="{FF2B5EF4-FFF2-40B4-BE49-F238E27FC236}">
                <a16:creationId xmlns:a16="http://schemas.microsoft.com/office/drawing/2014/main" id="{ABB4C252-3C93-F3FC-E274-7DD8A59A7DCD}"/>
              </a:ext>
            </a:extLst>
          </p:cNvPr>
          <p:cNvSpPr>
            <a:spLocks noGrp="1"/>
          </p:cNvSpPr>
          <p:nvPr>
            <p:ph type="body" idx="1"/>
          </p:nvPr>
        </p:nvSpPr>
        <p:spPr>
          <a:xfrm>
            <a:off x="685800" y="4068417"/>
            <a:ext cx="5486400" cy="4616795"/>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or another presentation focused on the needs of the clubs in your District.</a:t>
            </a:r>
            <a:endParaRPr lang="en-GB" dirty="0"/>
          </a:p>
          <a:p>
            <a:endParaRPr lang="en-GB" dirty="0"/>
          </a:p>
        </p:txBody>
      </p:sp>
      <p:sp>
        <p:nvSpPr>
          <p:cNvPr id="4" name="Slide Number Placeholder 3">
            <a:extLst>
              <a:ext uri="{FF2B5EF4-FFF2-40B4-BE49-F238E27FC236}">
                <a16:creationId xmlns:a16="http://schemas.microsoft.com/office/drawing/2014/main" id="{2D7D8822-563C-5817-C1F2-13790F2DF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7162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7A402-FBEC-1BB0-34A6-B6F7A8EF08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020DC0-93A5-C7E2-E3AA-DE4E72C5671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9F82996-8ACF-2B8C-321D-343D0EBAC022}"/>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0.5 minute of 60-minute or 75-minute session</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b="0" kern="1200" dirty="0">
                <a:solidFill>
                  <a:schemeClr val="tx1"/>
                </a:solidFill>
                <a:effectLst/>
                <a:latin typeface="Arial" panose="020B0604020202020204" pitchFamily="34" charset="0"/>
                <a:ea typeface="+mn-ea"/>
                <a:cs typeface="Arial" panose="020B0604020202020204" pitchFamily="34" charset="0"/>
              </a:rPr>
              <a:t>Welcome to Round 2 Mid-Year Vice President Public Relations training!</a:t>
            </a:r>
          </a:p>
          <a:p>
            <a:endParaRPr lang="en-US" dirty="0"/>
          </a:p>
        </p:txBody>
      </p:sp>
      <p:sp>
        <p:nvSpPr>
          <p:cNvPr id="4" name="Slide Number Placeholder 3">
            <a:extLst>
              <a:ext uri="{FF2B5EF4-FFF2-40B4-BE49-F238E27FC236}">
                <a16:creationId xmlns:a16="http://schemas.microsoft.com/office/drawing/2014/main" id="{881DBBCB-F9A5-B04F-2AED-D2CE9EA584E7}"/>
              </a:ext>
            </a:extLst>
          </p:cNvPr>
          <p:cNvSpPr>
            <a:spLocks noGrp="1"/>
          </p:cNvSpPr>
          <p:nvPr>
            <p:ph type="sldNum" sz="quarter" idx="5"/>
          </p:nvPr>
        </p:nvSpPr>
        <p:spPr/>
        <p:txBody>
          <a:bodyPr/>
          <a:lstStyle/>
          <a:p>
            <a:fld id="{DC9DD302-1F34-F94E-BE63-3678BC305FEB}" type="slidenum">
              <a:rPr lang="en-US" smtClean="0"/>
              <a:pPr/>
              <a:t>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8177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1.5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b="1" dirty="0"/>
              <a:t>(Say) </a:t>
            </a:r>
            <a:r>
              <a:rPr lang="en-US" dirty="0"/>
              <a:t>Round 2 Mid-Year Club Officer Training focuses heavily on discussion and sharing ideas. The agenda for Round 2 Mid-Year Vice President Public Relations training includes the following topics: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Refresher quiz on core responsibilities of the role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now? Current challenges and opportunities in your role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going? Where do we want to be by June 30? How will we get there from here?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Case Studies to apply root cause problem-solving techniques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Succession planning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Questions and Answers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Next steps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3904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685800" y="3225871"/>
            <a:ext cx="5463210" cy="5459341"/>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3.5 minutes of 60-minute or 75-minute session</a:t>
            </a:r>
          </a:p>
          <a:p>
            <a:pPr marL="0" indent="0">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(Ask) </a:t>
            </a:r>
            <a:r>
              <a:rPr lang="en-GB" sz="1100" kern="1200" dirty="0">
                <a:solidFill>
                  <a:schemeClr val="tx1"/>
                </a:solidFill>
                <a:effectLst/>
                <a:latin typeface="Arial" panose="020B0604020202020204" pitchFamily="34" charset="0"/>
                <a:ea typeface="+mn-ea"/>
                <a:cs typeface="Arial" panose="020B0604020202020204" pitchFamily="34" charset="0"/>
              </a:rPr>
              <a:t>We learned the responsibilities of the VP Public Relations role during Round 1 of Club Officer Training. Now that you have served in the role, what are the main responsibilities of the VPPR in your club? </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dirty="0"/>
              <a:t>(For online or hybrid training, ask online participants to type concise answers into the Zoom Chat and share a few answers. For onsite audiences, ask those who want to answer to raise their hands and then have a few of them give single phrase or one sentence answers.</a:t>
            </a:r>
            <a:r>
              <a:rPr lang="en-US" sz="1100" dirty="0"/>
              <a:t> </a:t>
            </a:r>
            <a:r>
              <a:rPr lang="en-US" sz="1100" b="1" dirty="0"/>
              <a:t>Limit the discussion to 1.5 minutes</a:t>
            </a:r>
            <a:r>
              <a:rPr lang="en-US" sz="1100" dirty="0"/>
              <a:t>. Add from your own experience as VPPR, if needed.)</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endParaRPr lang="en-US" sz="1100" dirty="0"/>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100" b="1" dirty="0"/>
              <a:t>Background information – VPPR responsibilities include:</a:t>
            </a:r>
            <a:endParaRPr lang="en-US" sz="700" dirty="0"/>
          </a:p>
          <a:p>
            <a:pPr marL="171450" marR="0" lvl="0" indent="-171450" algn="l" defTabSz="216000" rtl="0" eaLnBrk="1" fontAlgn="auto" latinLnBrk="0" hangingPunct="1">
              <a:buClrTx/>
              <a:buSzTx/>
              <a:tabLst>
                <a:tab pos="216000" algn="l"/>
                <a:tab pos="432000" algn="l"/>
                <a:tab pos="648000" algn="l"/>
                <a:tab pos="864000" algn="l"/>
              </a:tabLst>
              <a:defRPr/>
            </a:pPr>
            <a:r>
              <a:rPr lang="en-US" sz="1100" dirty="0"/>
              <a:t>Publicize the club’s activities both internally to members and externally to various audiences through media outlets. </a:t>
            </a:r>
          </a:p>
          <a:p>
            <a:pPr marL="171450" marR="0" lvl="0" indent="-171450" algn="l" defTabSz="216000" rtl="0" eaLnBrk="1" fontAlgn="auto" latinLnBrk="0" hangingPunct="1">
              <a:buClrTx/>
              <a:buSzTx/>
              <a:tabLst>
                <a:tab pos="216000" algn="l"/>
                <a:tab pos="432000" algn="l"/>
                <a:tab pos="648000" algn="l"/>
                <a:tab pos="864000" algn="l"/>
              </a:tabLst>
              <a:defRPr/>
            </a:pPr>
            <a:r>
              <a:rPr lang="en-US" sz="1100" dirty="0"/>
              <a:t>Publish club meeting times and location. </a:t>
            </a:r>
          </a:p>
          <a:p>
            <a:pPr marL="171450" marR="0" lvl="0" indent="-171450" algn="l" defTabSz="216000" rtl="0" eaLnBrk="1" fontAlgn="auto" latinLnBrk="0" hangingPunct="1">
              <a:buClrTx/>
              <a:buSzTx/>
              <a:tabLst>
                <a:tab pos="216000" algn="l"/>
                <a:tab pos="432000" algn="l"/>
                <a:tab pos="648000" algn="l"/>
                <a:tab pos="864000" algn="l"/>
              </a:tabLst>
              <a:defRPr/>
            </a:pPr>
            <a:r>
              <a:rPr lang="en-US" sz="1100" dirty="0"/>
              <a:t>Write and distribute news releases about club activities, member achievements, and special events such as open houses. </a:t>
            </a:r>
          </a:p>
          <a:p>
            <a:pPr marL="171450" marR="0" lvl="0" indent="-171450" algn="l" defTabSz="216000" rtl="0" eaLnBrk="1" fontAlgn="auto" latinLnBrk="0" hangingPunct="1">
              <a:buClrTx/>
              <a:buSzTx/>
              <a:tabLst>
                <a:tab pos="216000" algn="l"/>
                <a:tab pos="432000" algn="l"/>
                <a:tab pos="648000" algn="l"/>
                <a:tab pos="864000" algn="l"/>
              </a:tabLst>
              <a:defRPr/>
            </a:pPr>
            <a:r>
              <a:rPr lang="en-US" sz="1100" dirty="0"/>
              <a:t>Maintain club presence in the local newspaper’s events calendar. </a:t>
            </a:r>
          </a:p>
          <a:p>
            <a:pPr marL="171450" marR="0" lvl="0" indent="-171450" algn="l" defTabSz="216000" rtl="0" eaLnBrk="1" fontAlgn="auto" latinLnBrk="0" hangingPunct="1">
              <a:buClrTx/>
              <a:buSzTx/>
              <a:tabLst>
                <a:tab pos="216000" algn="l"/>
                <a:tab pos="432000" algn="l"/>
                <a:tab pos="648000" algn="l"/>
                <a:tab pos="864000" algn="l"/>
              </a:tabLst>
              <a:defRPr/>
            </a:pPr>
            <a:r>
              <a:rPr lang="en-US" sz="1100" dirty="0"/>
              <a:t>Create and update the club’s social media channels such as LinkedIn, Facebook, X, and Meetup. Be sure the names of the club’s social network accounts are specific enough to the club so they are not confused with existing Toastmasters International accounts. Share login and password information with future officers so the sites are kept up to date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9758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371062" y="3225871"/>
            <a:ext cx="6255026" cy="5918129"/>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on slide: 1.5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5 minutes of 60-minute or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(Say) </a:t>
            </a:r>
            <a:r>
              <a:rPr lang="en-GB" sz="1050" kern="1200" dirty="0">
                <a:solidFill>
                  <a:schemeClr val="tx1"/>
                </a:solidFill>
                <a:effectLst/>
                <a:latin typeface="Arial" panose="020B0604020202020204" pitchFamily="34" charset="0"/>
                <a:ea typeface="+mn-ea"/>
                <a:cs typeface="Arial" panose="020B0604020202020204" pitchFamily="34" charset="0"/>
              </a:rPr>
              <a:t>This is a quick reminder on how to be searchable and recommended by AI chatbots. </a:t>
            </a:r>
            <a:r>
              <a:rPr lang="en-GB" sz="1050" b="0" kern="1200" dirty="0">
                <a:solidFill>
                  <a:schemeClr val="tx1"/>
                </a:solidFill>
                <a:effectLst/>
                <a:latin typeface="Arial" panose="020B0604020202020204" pitchFamily="34" charset="0"/>
                <a:ea typeface="+mn-ea"/>
                <a:cs typeface="Arial" panose="020B0604020202020204" pitchFamily="34" charset="0"/>
              </a:rPr>
              <a:t>Since Proof of Existence and Proof of Location are important features in AI searches, we suggest that you follow these</a:t>
            </a:r>
            <a:r>
              <a:rPr lang="en-GB" sz="1050" kern="1200" dirty="0">
                <a:solidFill>
                  <a:schemeClr val="tx1"/>
                </a:solidFill>
                <a:effectLst/>
                <a:latin typeface="Arial" panose="020B0604020202020204" pitchFamily="34" charset="0"/>
                <a:ea typeface="+mn-ea"/>
                <a:cs typeface="Arial" panose="020B0604020202020204" pitchFamily="34" charset="0"/>
              </a:rPr>
              <a:t> simple steps to help your club show up when people search using AI tools.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Keep Information Consistent: Make sure your club's name, meeting location, and times are exactly the same on your website, Google, and social media. AI engines get confused by mismatched details.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Answer Questions Directly: People ask AI full questions. Add a section to your website that clearly answers common questions like 'How do I join this club?' or 'What happens at a meeting?'. For this, you can create a question/answer poster campaign for your social media.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Encourage Member Reviews: AI looks for proof that you are currently active. Ask members to leave honest reviews on Google or mention the club in their social media posts. Ideally two or three reviews or posts per month will support Proof of Existence. Schedule these with your members. Do not have all members post during a single month. For the same reasons, regularly post photos of real people (not AI images). The idea is to have a steady and regular posting plan.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Keep the Calendar Updated: AI favors active websites. Make sure your meeting schedule is always current. Remove old events quickly. If your club has a website or a Google Profile, change images once a month, if possible.  Pictures must be real.  AI images or stock images are not useful for this.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Speak Plainly: Avoid internal club jargon on public pages. Use words that a beginner would use to find us, like 'public speaking practice' or 'leadership skills’.</a:t>
            </a:r>
          </a:p>
          <a:p>
            <a:pPr marL="0" indent="0">
              <a:buNone/>
            </a:pPr>
            <a:br>
              <a:rPr lang="en-GB" sz="1050" kern="1200" dirty="0">
                <a:solidFill>
                  <a:schemeClr val="tx1"/>
                </a:solidFill>
                <a:effectLst/>
                <a:latin typeface="Arial" panose="020B0604020202020204" pitchFamily="34" charset="0"/>
                <a:ea typeface="+mn-ea"/>
                <a:cs typeface="Arial" panose="020B0604020202020204" pitchFamily="34" charset="0"/>
              </a:rPr>
            </a:br>
            <a:r>
              <a:rPr lang="en-GB" sz="1050" kern="1200" dirty="0">
                <a:solidFill>
                  <a:schemeClr val="tx1"/>
                </a:solidFill>
                <a:effectLst/>
                <a:latin typeface="Arial" panose="020B0604020202020204" pitchFamily="34" charset="0"/>
                <a:ea typeface="+mn-ea"/>
                <a:cs typeface="Arial" panose="020B0604020202020204" pitchFamily="34" charset="0"/>
              </a:rPr>
              <a:t>Delete lapsed social media accounts, if they are no longer active. Only keep active accounts. AI can become confused by conflicting information held in inactive accounts or even think that your club has closed down.</a:t>
            </a:r>
            <a:endParaRPr lang="en-US"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050" b="1" kern="1200" dirty="0">
                <a:solidFill>
                  <a:schemeClr val="tx1"/>
                </a:solidFill>
                <a:effectLst/>
                <a:latin typeface="Arial" panose="020B0604020202020204" pitchFamily="34" charset="0"/>
                <a:ea typeface="+mn-ea"/>
                <a:cs typeface="Arial" panose="020B0604020202020204" pitchFamily="34" charset="0"/>
              </a:rPr>
              <a:t>Note</a:t>
            </a:r>
            <a:r>
              <a:rPr lang="en-GB" sz="1050" kern="1200" dirty="0">
                <a:solidFill>
                  <a:schemeClr val="tx1"/>
                </a:solidFill>
                <a:effectLst/>
                <a:latin typeface="Arial" panose="020B0604020202020204" pitchFamily="34" charset="0"/>
                <a:ea typeface="+mn-ea"/>
                <a:cs typeface="Arial" panose="020B0604020202020204" pitchFamily="34" charset="0"/>
              </a:rPr>
              <a:t>: When creating PR materials, some AI tools may be incorrect or inadequate. When creating posters and other PR materials, for example, AI has been known to subtly change the Toastmasters logo and colors after several prompts have been made to a design or layout. When in doubt, check the brand manual or ask the AI to cite source –  "Trust but verify” should be the watchwords when using AI.</a:t>
            </a:r>
          </a:p>
        </p:txBody>
      </p:sp>
      <p:sp>
        <p:nvSpPr>
          <p:cNvPr id="4" name="Slide Number Placeholder 3"/>
          <p:cNvSpPr>
            <a:spLocks noGrp="1"/>
          </p:cNvSpPr>
          <p:nvPr>
            <p:ph type="sldNum" sz="quarter" idx="5"/>
          </p:nvPr>
        </p:nvSpPr>
        <p:spPr/>
        <p:txBody>
          <a:bodyPr/>
          <a:lstStyle/>
          <a:p>
            <a:fld id="{DC9DD302-1F34-F94E-BE63-3678BC305FEB}" type="slidenum">
              <a:rPr lang="en-US" smtClean="0"/>
              <a:pPr/>
              <a:t>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8761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also reviewed the Club Success Cycle in Round 1 of Club Officer Training. </a:t>
            </a:r>
            <a:r>
              <a:rPr lang="en-GB" dirty="0"/>
              <a:t>The VPPR promotes awareness of the club to encourage guests to visit the club on a regular basis</a:t>
            </a:r>
            <a:r>
              <a:rPr lang="en-US" b="0" i="0" dirty="0">
                <a:solidFill>
                  <a:srgbClr val="1D252C"/>
                </a:solidFill>
                <a:effectLst/>
                <a:latin typeface="arial" panose="020B0604020202020204" pitchFamily="34" charset="0"/>
              </a:rPr>
              <a:t>. This is done by maintaining the club website, posting regularly on social media channels, and building relationships with local press for community clubs. </a:t>
            </a:r>
            <a:r>
              <a:rPr lang="en-GB" b="0" i="0" dirty="0">
                <a:solidFill>
                  <a:srgbClr val="1D252C"/>
                </a:solidFill>
                <a:effectLst/>
                <a:latin typeface="arial" panose="020B0604020202020204" pitchFamily="34" charset="0"/>
              </a:rPr>
              <a:t>For corporate or organization-sponsored clubs, t</a:t>
            </a:r>
            <a:r>
              <a:rPr lang="en-GB" dirty="0"/>
              <a:t>he Vice President Public Relations (VPPR) </a:t>
            </a:r>
            <a:r>
              <a:rPr lang="en-US" b="0" i="0" dirty="0">
                <a:solidFill>
                  <a:srgbClr val="1D252C"/>
                </a:solidFill>
                <a:effectLst/>
                <a:latin typeface="arial" panose="020B0604020202020204" pitchFamily="34" charset="0"/>
              </a:rPr>
              <a:t>publicizes the club using the communication channels offered within the organization. On an ongoing basis, the VPPR notifies the media and internal channels about the club’s existence, the benefits it provides, and the achievements of its members.</a:t>
            </a:r>
            <a:r>
              <a:rPr lang="en-GB" dirty="0"/>
              <a:t> </a:t>
            </a: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7201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530087" y="3225871"/>
            <a:ext cx="5844209" cy="5732599"/>
          </a:xfrm>
        </p:spPr>
        <p:txBody>
          <a:bodyPr/>
          <a:lstStyle/>
          <a:p>
            <a:pPr marL="0" indent="0">
              <a:buNone/>
            </a:pPr>
            <a:r>
              <a:rPr lang="en-GB" sz="1200" b="1" dirty="0">
                <a:latin typeface="Arial" panose="020B0604020202020204" pitchFamily="34" charset="0"/>
                <a:cs typeface="Arial" panose="020B0604020202020204" pitchFamily="34" charset="0"/>
              </a:rPr>
              <a:t>Time on slide: 1.5 minutes</a:t>
            </a:r>
          </a:p>
          <a:p>
            <a:pPr marL="0" indent="0">
              <a:buNone/>
            </a:pPr>
            <a:r>
              <a:rPr lang="en-GB" sz="1200" b="1" dirty="0">
                <a:latin typeface="Arial" panose="020B0604020202020204" pitchFamily="34" charset="0"/>
                <a:cs typeface="Arial" panose="020B0604020202020204" pitchFamily="34" charset="0"/>
              </a:rPr>
              <a:t>Elapsed time: 7.5 minutes of 60-minute or 75-minute session</a:t>
            </a:r>
          </a:p>
          <a:p>
            <a:pPr marL="0" indent="0">
              <a:buNone/>
            </a:pPr>
            <a:endParaRPr lang="en-GB" sz="800" b="1" kern="100" dirty="0">
              <a:effectLst/>
              <a:latin typeface="Arial" panose="020B0604020202020204" pitchFamily="34" charset="0"/>
              <a:ea typeface="Aptos" panose="020B0004020202020204" pitchFamily="34" charset="0"/>
              <a:cs typeface="Times New Roman" panose="02020603050405020304" pitchFamily="18" charset="0"/>
            </a:endParaRPr>
          </a:p>
          <a:p>
            <a:pPr marL="0" indent="0">
              <a:buNone/>
            </a:pPr>
            <a:r>
              <a:rPr lang="en-GB" sz="1200" b="1" kern="100" dirty="0">
                <a:effectLst/>
                <a:latin typeface="Arial" panose="020B0604020202020204" pitchFamily="34" charset="0"/>
                <a:ea typeface="Aptos" panose="020B0004020202020204" pitchFamily="34" charset="0"/>
                <a:cs typeface="Times New Roman" panose="02020603050405020304" pitchFamily="18" charset="0"/>
              </a:rPr>
              <a:t>Facilitator Notes:</a:t>
            </a:r>
          </a:p>
          <a:p>
            <a:pPr marL="0" marR="0" lvl="0" indent="0" algn="l" defTabSz="914400" rtl="0" eaLnBrk="1" fontAlgn="auto" latinLnBrk="0" hangingPunct="1">
              <a:buClrTx/>
              <a:buSzTx/>
              <a:buFont typeface="Wingdings" pitchFamily="2" charset="2"/>
              <a:buNone/>
              <a:tabLst/>
              <a:defRPr/>
            </a:pPr>
            <a:r>
              <a:rPr lang="en-US" b="1" dirty="0"/>
              <a:t>(Say) </a:t>
            </a:r>
            <a:r>
              <a:rPr lang="en-US" dirty="0"/>
              <a:t>These are the transferable skills we discussed in Round 1 of Club Officer Training (COT) for Vice Presidents Public Relations. These aren't just Toastmasters skills. They're professional competencies that employers value highly. Whether you're promoting a product launch, organizing company events, or building stakeholder relationships, your VPPR experience provides real-world expertise.</a:t>
            </a:r>
          </a:p>
          <a:p>
            <a:pPr marL="0" marR="0" lvl="0" indent="0" algn="l" defTabSz="914400" rtl="0" eaLnBrk="1" fontAlgn="auto" latinLnBrk="0" hangingPunct="1">
              <a:buClrTx/>
              <a:buSzTx/>
              <a:buFont typeface="Wingdings" pitchFamily="2" charset="2"/>
              <a:buNone/>
              <a:tabLst/>
              <a:defRPr/>
            </a:pPr>
            <a:endParaRPr lang="en-US" dirty="0"/>
          </a:p>
          <a:p>
            <a:pPr>
              <a:buFont typeface="Arial" panose="020B0604020202020204" pitchFamily="34" charset="0"/>
              <a:buNone/>
            </a:pPr>
            <a:r>
              <a:rPr lang="en-US" dirty="0"/>
              <a:t>(</a:t>
            </a:r>
            <a:r>
              <a:rPr lang="en-US" b="1" dirty="0"/>
              <a:t>Engage</a:t>
            </a:r>
            <a:r>
              <a:rPr lang="en-US" dirty="0"/>
              <a:t> the audience by </a:t>
            </a:r>
            <a:r>
              <a:rPr lang="en-US" b="1" dirty="0"/>
              <a:t>asking</a:t>
            </a:r>
            <a:r>
              <a:rPr lang="en-US" dirty="0"/>
              <a:t>:) Which of these transferable skills have you developed or improved since you began your term as VPPR? </a:t>
            </a:r>
          </a:p>
          <a:p>
            <a:pPr>
              <a:buFont typeface="Arial" panose="020B0604020202020204" pitchFamily="34" charset="0"/>
              <a:buNone/>
            </a:pPr>
            <a:endParaRPr lang="en-US" i="0" dirty="0"/>
          </a:p>
          <a:p>
            <a:pPr marL="0" indent="0">
              <a:buNone/>
            </a:pPr>
            <a:r>
              <a:rPr lang="en-GB" dirty="0"/>
              <a:t>(For online or hybrid training, ask online participants to type concise answers into the Zoom Chat and share a few of their answers. For onsite audiences, ask</a:t>
            </a:r>
            <a:r>
              <a:rPr lang="en-GB" sz="1200" kern="1200" dirty="0">
                <a:solidFill>
                  <a:schemeClr val="tx1"/>
                </a:solidFill>
                <a:effectLst/>
                <a:latin typeface="Arial" panose="020B0604020202020204" pitchFamily="34" charset="0"/>
                <a:ea typeface="+mn-ea"/>
                <a:cs typeface="Arial" panose="020B0604020202020204" pitchFamily="34" charset="0"/>
              </a:rPr>
              <a:t> them to raise their hands as you poll them when calling out each transferable skill.</a:t>
            </a:r>
            <a:r>
              <a:rPr lang="en-US" dirty="0"/>
              <a:t>)</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buClrTx/>
              <a:buSzTx/>
              <a:buNone/>
              <a:tabLst/>
              <a:defRPr/>
            </a:pPr>
            <a:endParaRPr lang="en-GB" sz="600" b="1" kern="100" dirty="0">
              <a:effectLst/>
              <a:latin typeface="Arial" panose="020B0604020202020204" pitchFamily="34" charset="0"/>
              <a:ea typeface="Aptos" panose="020B0004020202020204" pitchFamily="34" charset="0"/>
              <a:cs typeface="Times New Roman" panose="02020603050405020304" pitchFamily="18"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800" b="1" dirty="0"/>
              <a:t>Background information – VPPR Transferable Skills include:</a:t>
            </a:r>
            <a:endParaRPr lang="en-US" sz="600" dirty="0"/>
          </a:p>
          <a:p>
            <a:pPr marL="171450" indent="-171450"/>
            <a:r>
              <a:rPr lang="en-US" b="1" dirty="0"/>
              <a:t>Communication and Media Skills</a:t>
            </a:r>
            <a:r>
              <a:rPr lang="en-US" dirty="0"/>
              <a:t>: </a:t>
            </a:r>
            <a:r>
              <a:rPr lang="en-US" b="1" dirty="0"/>
              <a:t>Media relations</a:t>
            </a:r>
            <a:r>
              <a:rPr lang="en-US" dirty="0"/>
              <a:t>, </a:t>
            </a:r>
            <a:r>
              <a:rPr lang="en-US" b="1" dirty="0"/>
              <a:t>press release writing</a:t>
            </a:r>
            <a:r>
              <a:rPr lang="en-US" dirty="0"/>
              <a:t>, and </a:t>
            </a:r>
            <a:r>
              <a:rPr lang="en-US" b="1" dirty="0"/>
              <a:t>media interview techniques</a:t>
            </a:r>
            <a:r>
              <a:rPr lang="en-US" dirty="0"/>
              <a:t> that improve your workplace communication abilities.</a:t>
            </a:r>
            <a:endParaRPr lang="en-US" sz="600" dirty="0"/>
          </a:p>
          <a:p>
            <a:pPr marL="171450" indent="-171450"/>
            <a:r>
              <a:rPr lang="en-US" b="1" dirty="0"/>
              <a:t>Marketing and Strategy</a:t>
            </a:r>
            <a:r>
              <a:rPr lang="en-US" dirty="0"/>
              <a:t>: </a:t>
            </a:r>
            <a:r>
              <a:rPr lang="en-US" b="1" dirty="0"/>
              <a:t>Campaign development</a:t>
            </a:r>
            <a:r>
              <a:rPr lang="en-US" dirty="0"/>
              <a:t>, </a:t>
            </a:r>
            <a:r>
              <a:rPr lang="en-US" b="1" dirty="0"/>
              <a:t>advertising and promotion</a:t>
            </a:r>
            <a:r>
              <a:rPr lang="en-US" dirty="0"/>
              <a:t>, and </a:t>
            </a:r>
            <a:r>
              <a:rPr lang="en-US" b="1" dirty="0"/>
              <a:t>branding materials</a:t>
            </a:r>
            <a:r>
              <a:rPr lang="en-US" dirty="0"/>
              <a:t> creation. You'll learn to plan </a:t>
            </a:r>
            <a:r>
              <a:rPr lang="en-US" b="1" dirty="0"/>
              <a:t>publicity calendars</a:t>
            </a:r>
            <a:r>
              <a:rPr lang="en-US" dirty="0"/>
              <a:t> and develop </a:t>
            </a:r>
            <a:r>
              <a:rPr lang="en-US" b="1" dirty="0"/>
              <a:t>reward and incentive communication programs</a:t>
            </a:r>
            <a:r>
              <a:rPr lang="en-US" dirty="0"/>
              <a:t>.</a:t>
            </a:r>
            <a:endParaRPr lang="en-US" sz="600" dirty="0"/>
          </a:p>
          <a:p>
            <a:pPr marL="171450" indent="-171450"/>
            <a:r>
              <a:rPr lang="en-US" b="1" dirty="0"/>
              <a:t>Creative and Technical Skills</a:t>
            </a:r>
            <a:r>
              <a:rPr lang="en-US" dirty="0"/>
              <a:t>: </a:t>
            </a:r>
            <a:r>
              <a:rPr lang="en-US" b="1" dirty="0"/>
              <a:t>Photography</a:t>
            </a:r>
            <a:r>
              <a:rPr lang="en-US" dirty="0"/>
              <a:t>, </a:t>
            </a:r>
            <a:r>
              <a:rPr lang="en-US" b="1" dirty="0"/>
              <a:t>graphic design</a:t>
            </a:r>
            <a:r>
              <a:rPr lang="en-US" dirty="0"/>
              <a:t>, and </a:t>
            </a:r>
            <a:r>
              <a:rPr lang="en-US" b="1" dirty="0"/>
              <a:t>seminar development</a:t>
            </a:r>
            <a:r>
              <a:rPr lang="en-US" dirty="0"/>
              <a:t> that are valuable in any professional setting.</a:t>
            </a:r>
            <a:endParaRPr lang="en-US" sz="600" dirty="0"/>
          </a:p>
          <a:p>
            <a:pPr marL="171450" indent="-171450"/>
            <a:r>
              <a:rPr lang="en-US" b="1" dirty="0"/>
              <a:t>Business Development</a:t>
            </a:r>
            <a:r>
              <a:rPr lang="en-US" dirty="0"/>
              <a:t>: </a:t>
            </a:r>
            <a:r>
              <a:rPr lang="en-US" b="1" dirty="0"/>
              <a:t>Consulting skills</a:t>
            </a:r>
            <a:r>
              <a:rPr lang="en-US" dirty="0"/>
              <a:t>, </a:t>
            </a:r>
            <a:r>
              <a:rPr lang="en-US" b="1" dirty="0"/>
              <a:t>networking abilities</a:t>
            </a:r>
            <a:r>
              <a:rPr lang="en-US" dirty="0"/>
              <a:t>, and </a:t>
            </a:r>
            <a:r>
              <a:rPr lang="en-US" b="1" dirty="0"/>
              <a:t>relationship building</a:t>
            </a:r>
            <a:r>
              <a:rPr lang="en-US" dirty="0"/>
              <a:t> that advance your career.</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0134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b="1" dirty="0"/>
              <a:t>Elapsed time AFTER Quiz: 16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b="1" dirty="0"/>
              <a:t>The Refresher Quiz: </a:t>
            </a:r>
            <a:r>
              <a:rPr lang="en-US" dirty="0"/>
              <a:t>This activity is a quick knowledge check presented in a quiz format. </a:t>
            </a:r>
          </a:p>
          <a:p>
            <a:r>
              <a:rPr lang="en-US" b="1" dirty="0">
                <a:latin typeface="Arial" panose="020B0604020202020204" pitchFamily="34" charset="0"/>
                <a:cs typeface="Arial" panose="020B0604020202020204" pitchFamily="34" charset="0"/>
              </a:rPr>
              <a:t>BEFORE training this session, decide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which FOUR or FIVE of the 10 questions </a:t>
            </a:r>
            <a:r>
              <a:rPr lang="en-US" dirty="0">
                <a:latin typeface="Arial" panose="020B0604020202020204" pitchFamily="34" charset="0"/>
                <a:cs typeface="Arial" panose="020B0604020202020204" pitchFamily="34" charset="0"/>
              </a:rPr>
              <a:t>you want to ask as a refresher for the </a:t>
            </a:r>
            <a:r>
              <a:rPr lang="en-US" b="1" dirty="0">
                <a:latin typeface="Arial" panose="020B0604020202020204" pitchFamily="34" charset="0"/>
                <a:cs typeface="Arial" panose="020B0604020202020204" pitchFamily="34" charset="0"/>
              </a:rPr>
              <a:t>VPPRs</a:t>
            </a:r>
            <a:r>
              <a:rPr lang="en-US" dirty="0">
                <a:latin typeface="Arial" panose="020B0604020202020204" pitchFamily="34" charset="0"/>
                <a:cs typeface="Arial" panose="020B0604020202020204" pitchFamily="34" charset="0"/>
              </a:rPr>
              <a:t> in attendance. </a:t>
            </a:r>
          </a:p>
          <a:p>
            <a:r>
              <a:rPr lang="en-US" b="1" dirty="0">
                <a:latin typeface="Arial" panose="020B0604020202020204" pitchFamily="34" charset="0"/>
                <a:cs typeface="Arial" panose="020B0604020202020204" pitchFamily="34" charset="0"/>
              </a:rPr>
              <a:t>Hide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the five or six slides </a:t>
            </a:r>
            <a:r>
              <a:rPr lang="en-US" b="0" dirty="0">
                <a:latin typeface="Arial" panose="020B0604020202020204" pitchFamily="34" charset="0"/>
                <a:cs typeface="Arial" panose="020B0604020202020204" pitchFamily="34" charset="0"/>
              </a:rPr>
              <a:t>that</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you choose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to ask. </a:t>
            </a:r>
          </a:p>
          <a:p>
            <a:r>
              <a:rPr lang="en-US" b="1" dirty="0">
                <a:latin typeface="Arial" panose="020B0604020202020204" pitchFamily="34" charset="0"/>
                <a:cs typeface="Arial" panose="020B0604020202020204" pitchFamily="34" charset="0"/>
              </a:rPr>
              <a:t>For online training</a:t>
            </a:r>
            <a:r>
              <a:rPr lang="en-US" dirty="0">
                <a:latin typeface="Arial" panose="020B0604020202020204" pitchFamily="34" charset="0"/>
                <a:cs typeface="Arial" panose="020B0604020202020204" pitchFamily="34" charset="0"/>
              </a:rPr>
              <a:t>, use Zoom polls or a tool, such as, Slido, Kahoot, or Mentimeter, if you have access to this type of tool. </a:t>
            </a:r>
          </a:p>
          <a:p>
            <a:r>
              <a:rPr lang="en-US" b="1" dirty="0">
                <a:latin typeface="Arial" panose="020B0604020202020204" pitchFamily="34" charset="0"/>
                <a:cs typeface="Arial" panose="020B0604020202020204" pitchFamily="34" charset="0"/>
              </a:rPr>
              <a:t>For onsite training</a:t>
            </a:r>
            <a:r>
              <a:rPr lang="en-US" dirty="0">
                <a:latin typeface="Arial" panose="020B0604020202020204" pitchFamily="34" charset="0"/>
                <a:cs typeface="Arial" panose="020B0604020202020204" pitchFamily="34" charset="0"/>
              </a:rPr>
              <a:t>, read out the questions and ask members to raise their hands to answer. </a:t>
            </a:r>
            <a:r>
              <a:rPr lang="en-US" b="1" i="1" dirty="0">
                <a:latin typeface="Arial" panose="020B0604020202020204" pitchFamily="34" charset="0"/>
                <a:cs typeface="Arial" panose="020B0604020202020204" pitchFamily="34" charset="0"/>
              </a:rPr>
              <a:t>Please spend NO MORE THAN 8.5 MINUTES on this quiz section.)</a:t>
            </a:r>
            <a:endParaRPr lang="en-US" dirty="0">
              <a:latin typeface="Arial" panose="020B0604020202020204" pitchFamily="34" charset="0"/>
              <a:cs typeface="Arial" panose="020B0604020202020204" pitchFamily="34" charset="0"/>
            </a:endParaRPr>
          </a:p>
          <a:p>
            <a:endParaRPr lang="en-US" sz="800" b="1" dirty="0"/>
          </a:p>
          <a:p>
            <a:pPr marL="0" indent="0">
              <a:buNone/>
            </a:pPr>
            <a:r>
              <a:rPr lang="en-US" sz="1200" b="1" dirty="0"/>
              <a:t>(Say) </a:t>
            </a:r>
            <a:r>
              <a:rPr lang="en-US" sz="1200" dirty="0"/>
              <a:t>Let’s test our knowledge of the Club Vice President Public Relations role and responsibilities! </a:t>
            </a:r>
            <a:r>
              <a:rPr lang="en-GB" sz="1200" b="0" kern="1200" dirty="0">
                <a:solidFill>
                  <a:schemeClr val="tx1"/>
                </a:solidFill>
                <a:latin typeface="Arial" panose="020B0604020202020204" pitchFamily="34" charset="0"/>
                <a:ea typeface="+mn-ea"/>
                <a:cs typeface="Arial" panose="020B0604020202020204" pitchFamily="34" charset="0"/>
              </a:rPr>
              <a:t>The questions are multiple-choice. There may be one or more correct answers per question. </a:t>
            </a: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3989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b="1" dirty="0"/>
              <a:t>Elapsed time AFTER Quiz: 16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A, B, and D.</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 are C and 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 – It is not the responsibility of the Club VPPR to speak at every meeting. Like any member they can request a speech slot via the meeting management tool and the VPE will then allocate them a slot</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 – At many clubs the VPPR does take photos at the presentation ceremony, but this is not a Key responsibility, as the audience for the photos is an internal club audience not an external audience. </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9333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583095" y="3225871"/>
            <a:ext cx="5711687" cy="5459341"/>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sz="1100" b="1" dirty="0"/>
              <a:t>Elapsed time AFTER Quiz: 16 minutes of 60-minute or 75-minute session</a:t>
            </a:r>
          </a:p>
          <a:p>
            <a:pPr marL="0" indent="0">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sz="1100" dirty="0"/>
              <a:t>(</a:t>
            </a:r>
            <a:r>
              <a:rPr lang="en-US" sz="1100" b="1" dirty="0"/>
              <a:t>Ask</a:t>
            </a:r>
            <a:r>
              <a:rPr lang="en-US" sz="1100" dirty="0"/>
              <a:t> the question. For online participants, have them type their answers into the Zoom Chat. For onsite participants, have them raise their hands, if they want to answer. </a:t>
            </a:r>
            <a:r>
              <a:rPr lang="en-GB" sz="11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Correct Answer is B.</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The best social media posting days are usually Tuesday to Thursday, and the best rates of engagement are during the morning (5–9 AM) and early evening (5–7 PM) periods, but testing precise audience habits is advisable for optimal use. Whenever you post, it is important to post regularly as social media algorithms prefer people/organizations that post on a regular basis.</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Consistently posting on social media sites offers advantages over infrequent posting, mainly by enhancing brand visibility and awareness through consistent presence, which helps keep a club’s visibility high. Consistency is crucial because social media algorithms favor accounts that post regularly, increasing the likelihood that content will appear in followers' feeds and be seen by a broader audience.</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Incorrect Answers are:</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a:t>
            </a:r>
            <a:r>
              <a:rPr lang="en-GB" sz="1100" kern="1200" dirty="0">
                <a:solidFill>
                  <a:schemeClr val="tx1"/>
                </a:solidFill>
                <a:effectLst/>
                <a:latin typeface="Arial" panose="020B0604020202020204" pitchFamily="34" charset="0"/>
                <a:ea typeface="+mn-ea"/>
                <a:cs typeface="Arial" panose="020B0604020202020204" pitchFamily="34" charset="0"/>
              </a:rPr>
              <a:t> – Some clubs especially corporate clubs can perhaps only post once a month in the corporate newsletter. Whilst this is not ideal</a:t>
            </a:r>
            <a:r>
              <a:rPr lang="en-GB" sz="1100" kern="1200">
                <a:solidFill>
                  <a:schemeClr val="tx1"/>
                </a:solidFill>
                <a:effectLst/>
                <a:latin typeface="Arial" panose="020B0604020202020204" pitchFamily="34" charset="0"/>
                <a:ea typeface="+mn-ea"/>
                <a:cs typeface="Arial" panose="020B0604020202020204" pitchFamily="34" charset="0"/>
              </a:rPr>
              <a:t>, it </a:t>
            </a:r>
            <a:r>
              <a:rPr lang="en-GB" sz="1100" kern="1200" dirty="0">
                <a:solidFill>
                  <a:schemeClr val="tx1"/>
                </a:solidFill>
                <a:effectLst/>
                <a:latin typeface="Arial" panose="020B0604020202020204" pitchFamily="34" charset="0"/>
                <a:ea typeface="+mn-ea"/>
                <a:cs typeface="Arial" panose="020B0604020202020204" pitchFamily="34" charset="0"/>
              </a:rPr>
              <a:t>is much better than not posting.</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C and E </a:t>
            </a:r>
            <a:r>
              <a:rPr lang="en-GB" sz="1100" kern="1200" dirty="0">
                <a:solidFill>
                  <a:schemeClr val="tx1"/>
                </a:solidFill>
                <a:effectLst/>
                <a:latin typeface="Arial" panose="020B0604020202020204" pitchFamily="34" charset="0"/>
                <a:ea typeface="+mn-ea"/>
                <a:cs typeface="Arial" panose="020B0604020202020204" pitchFamily="34" charset="0"/>
              </a:rPr>
              <a:t>– Only posting when you have a big announcement to make often means that you post on an irregular and infrequent basis. This will increase the chances of your posts being overlooked  as social media algorithms will give your post low visibility as you are not posting on a regular basis.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D</a:t>
            </a:r>
            <a:r>
              <a:rPr lang="en-GB" sz="1100" kern="1200" dirty="0">
                <a:solidFill>
                  <a:schemeClr val="tx1"/>
                </a:solidFill>
                <a:effectLst/>
                <a:latin typeface="Arial" panose="020B0604020202020204" pitchFamily="34" charset="0"/>
                <a:ea typeface="+mn-ea"/>
                <a:cs typeface="Arial" panose="020B0604020202020204" pitchFamily="34" charset="0"/>
              </a:rPr>
              <a:t> –  Like it or not social media is, when used properly, a very effective way to reach a targeted audience by demographics or geographic location.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462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662609" y="3225871"/>
            <a:ext cx="5698433" cy="5459341"/>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sz="1100" b="1" dirty="0"/>
              <a:t>Elapsed time AFTER Quiz: 16 minutes of 60-minute or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sz="1100" dirty="0"/>
              <a:t>(</a:t>
            </a:r>
            <a:r>
              <a:rPr lang="en-US" sz="1100" b="1" dirty="0"/>
              <a:t>Ask</a:t>
            </a:r>
            <a:r>
              <a:rPr lang="en-US" sz="1100" dirty="0"/>
              <a:t> the question. For online participants, have them type their answers into the Zoom Chat. For onsite participants, have them raise their hands, if they want to answer. </a:t>
            </a:r>
            <a:r>
              <a:rPr lang="en-GB" sz="11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Correct Answer is E.</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Clubs should have two or three social media accounts. This will allow clubs to post regularly on each platform. Consistently posting on social media sites offers advantages over infrequent posting, mainly by enhancing brand visibility and awareness through consistent presence, which helps keep a club’s visibility high. Consistency is crucial because social media algorithms favor accounts that post regularly, increasing the likelihood that content will appear in followers' feeds and be seen by a broader audience.</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Incorrect Answers are:</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 , B, and C </a:t>
            </a:r>
            <a:r>
              <a:rPr lang="en-GB" sz="1100" kern="1200" dirty="0">
                <a:solidFill>
                  <a:schemeClr val="tx1"/>
                </a:solidFill>
                <a:effectLst/>
                <a:latin typeface="Arial" panose="020B0604020202020204" pitchFamily="34" charset="0"/>
                <a:ea typeface="+mn-ea"/>
                <a:cs typeface="Arial" panose="020B0604020202020204" pitchFamily="34" charset="0"/>
              </a:rPr>
              <a:t>– Having more than two or three social media accounts may lead to VPPR  burnout as they attempt to regularly post on multiple channels. The chances are that they are not able to post regularly on four or more channels. Consistently posting on social media sites offers advantages over infrequent posting, mainly by enhancing brand visibility and awareness through consistent presence, which helps keep a club’s visibility high. Consistency is crucial because social media algorithms favor accounts that post regularly, increasing the likelihood that content will appear in followers' feeds and be seen by a broader audience.</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D</a:t>
            </a:r>
            <a:r>
              <a:rPr lang="en-GB" sz="1100" kern="1200" dirty="0">
                <a:solidFill>
                  <a:schemeClr val="tx1"/>
                </a:solidFill>
                <a:effectLst/>
                <a:latin typeface="Arial" panose="020B0604020202020204" pitchFamily="34" charset="0"/>
                <a:ea typeface="+mn-ea"/>
                <a:cs typeface="Arial" panose="020B0604020202020204" pitchFamily="34" charset="0"/>
              </a:rPr>
              <a:t> – While only posting on one social media channel will allow you to regularly post on one channel, it also means that if the club loses access to that channel, the club may have to start over and build their social media activities from scratch.</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2358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662609" y="3225871"/>
            <a:ext cx="5764694" cy="5666338"/>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sz="1100" b="1" dirty="0"/>
              <a:t>Elapsed time AFTER Quiz: 16 minutes of 60-minute or 75-minute session</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sz="1100" dirty="0"/>
              <a:t>(</a:t>
            </a:r>
            <a:r>
              <a:rPr lang="en-US" sz="1100" b="1" dirty="0"/>
              <a:t>Ask</a:t>
            </a:r>
            <a:r>
              <a:rPr lang="en-US" sz="1100" dirty="0"/>
              <a:t> the question. For online participants, have them type their answers into the Zoom Chat. For onsite participants, have them raise their hands, if they want to answer. </a:t>
            </a:r>
            <a:r>
              <a:rPr lang="en-GB" sz="11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(Say) Correct Answer is D. </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All communication to non-members should end with a “call  to action”. A “Call to Action”  is used in marketing for any text or prompt designed to provoke an immediate response or encourage an immediate sale, typically by instructing the audience to take a specific action, such as clicking on the link to register that they wish to visit your club or click “Follow” on social media to receive 10 top public speaking tips for free.</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The best posting days are usually Tuesday to Thursday, and the best rates of engagement are during the morning (5–9 AM) and early evening (5–7 PM) periods, but testing precise audience habits is advisable for optimal use.</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Incorrect Answers are:</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a:t>
            </a:r>
            <a:r>
              <a:rPr lang="en-GB" sz="1100" kern="1200" dirty="0">
                <a:solidFill>
                  <a:schemeClr val="tx1"/>
                </a:solidFill>
                <a:effectLst/>
                <a:latin typeface="Arial" panose="020B0604020202020204" pitchFamily="34" charset="0"/>
                <a:ea typeface="+mn-ea"/>
                <a:cs typeface="Arial" panose="020B0604020202020204" pitchFamily="34" charset="0"/>
              </a:rPr>
              <a:t> and </a:t>
            </a:r>
            <a:r>
              <a:rPr lang="en-GB" sz="1100" b="1" kern="1200" dirty="0">
                <a:solidFill>
                  <a:schemeClr val="tx1"/>
                </a:solidFill>
                <a:effectLst/>
                <a:latin typeface="Arial" panose="020B0604020202020204" pitchFamily="34" charset="0"/>
                <a:ea typeface="+mn-ea"/>
                <a:cs typeface="Arial" panose="020B0604020202020204" pitchFamily="34" charset="0"/>
              </a:rPr>
              <a:t>F</a:t>
            </a:r>
            <a:r>
              <a:rPr lang="en-GB" sz="1100" kern="1200" dirty="0">
                <a:solidFill>
                  <a:schemeClr val="tx1"/>
                </a:solidFill>
                <a:effectLst/>
                <a:latin typeface="Arial" panose="020B0604020202020204" pitchFamily="34" charset="0"/>
                <a:ea typeface="+mn-ea"/>
                <a:cs typeface="Arial" panose="020B0604020202020204" pitchFamily="34" charset="0"/>
              </a:rPr>
              <a:t> –  It is important to end strongly and with a consistent message </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B</a:t>
            </a:r>
            <a:r>
              <a:rPr lang="en-GB" sz="1100" kern="1200" dirty="0">
                <a:solidFill>
                  <a:schemeClr val="tx1"/>
                </a:solidFill>
                <a:effectLst/>
                <a:latin typeface="Arial" panose="020B0604020202020204" pitchFamily="34" charset="0"/>
                <a:ea typeface="+mn-ea"/>
                <a:cs typeface="Arial" panose="020B0604020202020204" pitchFamily="34" charset="0"/>
              </a:rPr>
              <a:t> – A traditional  or formal closing such as “Yours faithfully” or ”Yours Sincerely”, etc., are not appropriate as they are used in more formal types of communication, such as an email or letter to an individual.</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C</a:t>
            </a:r>
            <a:r>
              <a:rPr lang="en-GB" sz="1100" kern="1200" dirty="0">
                <a:solidFill>
                  <a:schemeClr val="tx1"/>
                </a:solidFill>
                <a:effectLst/>
                <a:latin typeface="Arial" panose="020B0604020202020204" pitchFamily="34" charset="0"/>
                <a:ea typeface="+mn-ea"/>
                <a:cs typeface="Arial" panose="020B0604020202020204" pitchFamily="34" charset="0"/>
              </a:rPr>
              <a:t> –  Is too informal and not asking the reader to respond to the post or message</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a:t>
            </a:r>
            <a:r>
              <a:rPr lang="en-GB" sz="1100" kern="1200" dirty="0">
                <a:solidFill>
                  <a:schemeClr val="tx1"/>
                </a:solidFill>
                <a:effectLst/>
                <a:latin typeface="Arial" panose="020B0604020202020204" pitchFamily="34" charset="0"/>
                <a:ea typeface="+mn-ea"/>
                <a:cs typeface="Arial" panose="020B0604020202020204" pitchFamily="34" charset="0"/>
              </a:rPr>
              <a:t> –  Asking people to “like and share” is not recommended. It focuses on boosting engagement rather than guiding non‑Toastmasters toward a meaningful next step. “Shares” happen naturally when content is genuinely useful or inspiring, not because the club asks for them. A clear “call to action” is more professional and more effective. Many Social media platforms will also restrict posts that ask for likes and shares as they consider it spamming.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900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b="1" dirty="0"/>
              <a:t>Elapsed time AFTER Quiz: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Time permitting, ask</a:t>
            </a:r>
            <a:r>
              <a:rPr lang="en-GB" sz="1200" kern="1200" dirty="0">
                <a:solidFill>
                  <a:schemeClr val="tx1"/>
                </a:solidFill>
                <a:effectLst/>
                <a:latin typeface="Arial" panose="020B0604020202020204" pitchFamily="34" charset="0"/>
                <a:ea typeface="+mn-ea"/>
                <a:cs typeface="Arial" panose="020B0604020202020204" pitchFamily="34" charset="0"/>
              </a:rPr>
              <a:t>) How can the VPPR achieve this and the broader role of building up a club’s cohesion, pride, and loyalty?</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a:t>
            </a:r>
            <a:r>
              <a:rPr lang="en-GB" sz="1200" kern="1200" dirty="0">
                <a:solidFill>
                  <a:schemeClr val="tx1"/>
                </a:solidFill>
                <a:effectLst/>
                <a:latin typeface="Arial" panose="020B0604020202020204" pitchFamily="34" charset="0"/>
                <a:ea typeface="+mn-ea"/>
                <a:cs typeface="Arial" panose="020B0604020202020204" pitchFamily="34" charset="0"/>
              </a:rPr>
              <a:t> – For some members, the newsletter is their main source of club updates, especially those who cannot attend every meeting. </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a:t>
            </a:r>
            <a:r>
              <a:rPr lang="en-GB" sz="1200" kern="1200" dirty="0">
                <a:solidFill>
                  <a:schemeClr val="tx1"/>
                </a:solidFill>
                <a:effectLst/>
                <a:latin typeface="Arial" panose="020B0604020202020204" pitchFamily="34" charset="0"/>
                <a:ea typeface="+mn-ea"/>
                <a:cs typeface="Arial" panose="020B0604020202020204" pitchFamily="34" charset="0"/>
              </a:rPr>
              <a:t> – Announces club members who have completed a Pathways level</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 </a:t>
            </a:r>
            <a:r>
              <a:rPr lang="en-GB" sz="1200" kern="1200" dirty="0">
                <a:solidFill>
                  <a:schemeClr val="tx1"/>
                </a:solidFill>
                <a:effectLst/>
                <a:latin typeface="Arial" panose="020B0604020202020204" pitchFamily="34" charset="0"/>
                <a:ea typeface="+mn-ea"/>
                <a:cs typeface="Arial" panose="020B0604020202020204" pitchFamily="34" charset="0"/>
              </a:rPr>
              <a:t>– It can be sent to potential guests to briefly showcase what the club does</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Incorrect Answers are: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B</a:t>
            </a:r>
            <a:r>
              <a:rPr lang="en-GB" sz="1200" kern="1200" dirty="0">
                <a:solidFill>
                  <a:schemeClr val="tx1"/>
                </a:solidFill>
                <a:effectLst/>
                <a:latin typeface="Arial" panose="020B0604020202020204" pitchFamily="34" charset="0"/>
                <a:ea typeface="+mn-ea"/>
                <a:cs typeface="Arial" panose="020B0604020202020204" pitchFamily="34" charset="0"/>
              </a:rPr>
              <a:t> – A club newsletter can inform an Area Director of the club's success and other information, although reminding the Area Director about the club’s next meeting dates is not the primary objective of publishing a newsletter.</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 </a:t>
            </a:r>
            <a:r>
              <a:rPr lang="en-GB" sz="1200" kern="1200" dirty="0">
                <a:solidFill>
                  <a:schemeClr val="tx1"/>
                </a:solidFill>
                <a:effectLst/>
                <a:latin typeface="Arial" panose="020B0604020202020204" pitchFamily="34" charset="0"/>
                <a:ea typeface="+mn-ea"/>
                <a:cs typeface="Arial" panose="020B0604020202020204" pitchFamily="34" charset="0"/>
              </a:rPr>
              <a:t>– The club’s refreshments are usually managed by the SAA and the rotation is unlikely to be published in the newsletter, as some people have to drop out at the last minute.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375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b="1" dirty="0"/>
              <a:t>Elapsed time AFTER Quiz: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B, D, and 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Social media posts should include photos or videos because images significantly boost engagement compared to text-only posts.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Posts with images or videos receive more clicks, shares, comments, and overall interaction than text-based content alone.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For instance, visual content is 40 times more likely to be shared on social media than other content types.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6723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b="1" dirty="0"/>
              <a:t>Elapsed time AFTER Quiz: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B and 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Make sure that all club officers and those interested in becoming officers next year know when your District, Division or Area are running COT training events. If you see that a fellow club officer is struggling, then you can encourage them to appoint a deputy or recruit a team to help them, but it is not your role to take on their duties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 are A, C, and D.</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As the club VPPR it is not your role to take on the responsibilities of other club officers. If you think they need help suggest that they try to find a deputy to support them and who can take over the role next year.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Again, as VPPR you can suggest tools/resources that other club officers use and perhaps train others to use the apps but the VPPR is not supposed to take over other roles.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8997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371061" y="3225872"/>
            <a:ext cx="6175513" cy="6474720"/>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indent="0">
              <a:buNone/>
            </a:pPr>
            <a:r>
              <a:rPr lang="en-US" sz="1050" b="1" dirty="0"/>
              <a:t>Elapsed time AFTER Quiz: 16 minutes of 60-minute or 75-minute session</a:t>
            </a:r>
            <a:br>
              <a:rPr lang="en-GB" sz="1050" b="0" kern="1200" dirty="0">
                <a:solidFill>
                  <a:schemeClr val="tx1"/>
                </a:solidFill>
                <a:effectLst/>
                <a:latin typeface="Arial" panose="020B0604020202020204" pitchFamily="34" charset="0"/>
                <a:ea typeface="+mn-ea"/>
                <a:cs typeface="Arial" panose="020B0604020202020204" pitchFamily="34" charset="0"/>
              </a:rPr>
            </a:br>
            <a:r>
              <a:rPr lang="en-GB" sz="800" dirty="0"/>
              <a:t> </a:t>
            </a:r>
            <a:endParaRPr lang="en-GB" sz="105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lvl="0" indent="0">
              <a:buNone/>
              <a:defRPr/>
            </a:pPr>
            <a:r>
              <a:rPr lang="en-US" sz="1050" dirty="0"/>
              <a:t>(</a:t>
            </a:r>
            <a:r>
              <a:rPr lang="en-US" sz="1050" b="1" dirty="0"/>
              <a:t>Ask</a:t>
            </a:r>
            <a:r>
              <a:rPr lang="en-US" sz="1050" dirty="0"/>
              <a:t> the question. For online participants, have them type their answers into the Zoom Chat. For onsite participants, have them raise their hands, if they want to answer. </a:t>
            </a:r>
            <a:r>
              <a:rPr lang="en-GB" sz="105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br>
              <a:rPr lang="en-GB" sz="1050" kern="1200" dirty="0">
                <a:solidFill>
                  <a:schemeClr val="tx1"/>
                </a:solidFill>
                <a:effectLst/>
                <a:latin typeface="Arial" panose="020B0604020202020204" pitchFamily="34" charset="0"/>
                <a:ea typeface="+mn-ea"/>
                <a:cs typeface="Arial" panose="020B0604020202020204" pitchFamily="34" charset="0"/>
              </a:rPr>
            </a:br>
            <a:r>
              <a:rPr lang="en-GB" sz="800" dirty="0"/>
              <a:t> </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(Say) Correct Answers are A, B, and C.</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To determine which social media platforms to use, start by defining your target audience and specific goals. Identify the age, location, interests, and online behaviors of your ideal customers, as different platforms attract different demographics. For example, platforms like TikTok and Instagram are popular with younger users, while LinkedIn is better suited for professionals. Facebook is considered by some to only be used by middle-aged to elderly people. To help identify which is the best platform for your club, research where your audience is most active by analyzing platform demographics and user behavior. Are you looking for more female members, then Pinterest might be a good option as it has a 76% female audience.</a:t>
            </a:r>
            <a:br>
              <a:rPr lang="en-GB" sz="1050" kern="1200" dirty="0">
                <a:solidFill>
                  <a:schemeClr val="tx1"/>
                </a:solidFill>
                <a:effectLst/>
                <a:latin typeface="Arial" panose="020B0604020202020204" pitchFamily="34" charset="0"/>
                <a:ea typeface="+mn-ea"/>
                <a:cs typeface="Arial" panose="020B0604020202020204" pitchFamily="34" charset="0"/>
              </a:rPr>
            </a:br>
            <a:r>
              <a:rPr lang="en-GB" sz="800" kern="1200" dirty="0">
                <a:solidFill>
                  <a:schemeClr val="tx1"/>
                </a:solidFill>
                <a:effectLst/>
                <a:latin typeface="Arial" panose="020B0604020202020204" pitchFamily="34" charset="0"/>
                <a:ea typeface="+mn-ea"/>
                <a:cs typeface="Arial" panose="020B0604020202020204" pitchFamily="34" charset="0"/>
              </a:rPr>
              <a:t>  </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indent="0">
              <a:buNone/>
            </a:pPr>
            <a:r>
              <a:rPr lang="en-GB" sz="1050" kern="1200" dirty="0">
                <a:solidFill>
                  <a:schemeClr val="tx1"/>
                </a:solidFill>
                <a:effectLst/>
                <a:latin typeface="Arial" panose="020B0604020202020204" pitchFamily="34" charset="0"/>
                <a:ea typeface="+mn-ea"/>
                <a:cs typeface="Arial" panose="020B0604020202020204" pitchFamily="34" charset="0"/>
              </a:rPr>
              <a:t>Using tools like Facebook Audience Insights or Google analytics, VPPRs can conduct surveys to gather data on their audience’s social media preferences. Consider your competitors’ (non-Toastmasters Speaking clubs or independent trainers) presence and engagement levels on several platforms. This will help you to gain insights into successful strategies within your area or country.</a:t>
            </a:r>
            <a:br>
              <a:rPr lang="en-GB" sz="1050" kern="1200" dirty="0">
                <a:solidFill>
                  <a:schemeClr val="tx1"/>
                </a:solidFill>
                <a:effectLst/>
                <a:latin typeface="Arial" panose="020B0604020202020204" pitchFamily="34" charset="0"/>
                <a:ea typeface="+mn-ea"/>
                <a:cs typeface="Arial" panose="020B0604020202020204" pitchFamily="34" charset="0"/>
              </a:rPr>
            </a:br>
            <a:r>
              <a:rPr lang="en-GB" sz="800" dirty="0"/>
              <a:t> </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indent="0">
              <a:buNone/>
            </a:pPr>
            <a:r>
              <a:rPr lang="en-GB" sz="1050" kern="1200" dirty="0">
                <a:solidFill>
                  <a:schemeClr val="tx1"/>
                </a:solidFill>
                <a:effectLst/>
                <a:latin typeface="Arial" panose="020B0604020202020204" pitchFamily="34" charset="0"/>
                <a:ea typeface="+mn-ea"/>
                <a:cs typeface="Arial" panose="020B0604020202020204" pitchFamily="34" charset="0"/>
              </a:rPr>
              <a:t>Evaluate the type of content you create and match it to platforms that support that format—such as video on YouTube or visual content on Instagram. Assess your available resources, including time, budget, and team skills, to ensure your club can consistently produce quality content.</a:t>
            </a:r>
            <a:br>
              <a:rPr lang="en-GB" sz="1050" kern="1200" dirty="0">
                <a:solidFill>
                  <a:schemeClr val="tx1"/>
                </a:solidFill>
                <a:effectLst/>
                <a:latin typeface="Arial" panose="020B0604020202020204" pitchFamily="34" charset="0"/>
                <a:ea typeface="+mn-ea"/>
                <a:cs typeface="Arial" panose="020B0604020202020204" pitchFamily="34" charset="0"/>
              </a:rPr>
            </a:br>
            <a:r>
              <a:rPr lang="en-GB" sz="800" dirty="0"/>
              <a:t> </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indent="0">
              <a:buNone/>
            </a:pPr>
            <a:r>
              <a:rPr lang="en-GB" sz="1050" kern="1200" dirty="0">
                <a:solidFill>
                  <a:schemeClr val="tx1"/>
                </a:solidFill>
                <a:effectLst/>
                <a:latin typeface="Arial" panose="020B0604020202020204" pitchFamily="34" charset="0"/>
                <a:ea typeface="+mn-ea"/>
                <a:cs typeface="Arial" panose="020B0604020202020204" pitchFamily="34" charset="0"/>
              </a:rPr>
              <a:t>Finally, test your strategy on a few platforms, monitor performance using analytics, and refine your approach based on data such as engagement, reach, and conversions. An iterative process helps you focus on platforms that deliver the best results for your brand, so review how your posts are doing to ensure that you continue to reach your target audience.</a:t>
            </a:r>
            <a:br>
              <a:rPr lang="en-GB" sz="1050" kern="1200" dirty="0">
                <a:solidFill>
                  <a:schemeClr val="tx1"/>
                </a:solidFill>
                <a:effectLst/>
                <a:latin typeface="Arial" panose="020B0604020202020204" pitchFamily="34" charset="0"/>
                <a:ea typeface="+mn-ea"/>
                <a:cs typeface="Arial" panose="020B0604020202020204" pitchFamily="34" charset="0"/>
              </a:rPr>
            </a:br>
            <a:r>
              <a:rPr lang="en-GB" sz="800" dirty="0"/>
              <a:t> </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Incorrect Answers are D and E.</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Just posting on Facebook, Instagram or LinkedIn hoping that you will reach your target audience , might mean that you are posting to the wrong audience and therefore wasting your energies, which is why it is good to do some research before you start posting. While a few Messaging Apps (such as X formerly Twitter, WhatsApp, and Telegram) have a wide following, it does take time to build an audience for most people who post on them.</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9602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685799" y="3225871"/>
            <a:ext cx="5582479" cy="5459341"/>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sz="1100" b="1" dirty="0"/>
              <a:t>Elapsed time AFTER Quiz: 16 minutes of 60-minute or 75-minute session</a:t>
            </a:r>
          </a:p>
          <a:p>
            <a:pPr marL="0" indent="0">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sz="1100" dirty="0"/>
              <a:t>(</a:t>
            </a:r>
            <a:r>
              <a:rPr lang="en-US" sz="1100" b="1" dirty="0"/>
              <a:t>Ask</a:t>
            </a:r>
            <a:r>
              <a:rPr lang="en-US" sz="1100" dirty="0"/>
              <a:t> the question. For online participants, have them type their answers into the Zoom Chat. For onsite participants, have them raise their hands, if they want to answer. </a:t>
            </a:r>
            <a:r>
              <a:rPr lang="en-GB" sz="11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Time permitting, ask</a:t>
            </a:r>
            <a:r>
              <a:rPr lang="en-GB" sz="1100" kern="1200" dirty="0">
                <a:solidFill>
                  <a:schemeClr val="tx1"/>
                </a:solidFill>
                <a:effectLst/>
                <a:latin typeface="Arial" panose="020B0604020202020204" pitchFamily="34" charset="0"/>
                <a:ea typeface="+mn-ea"/>
                <a:cs typeface="Arial" panose="020B0604020202020204" pitchFamily="34" charset="0"/>
              </a:rPr>
              <a:t>) How the VPPR can achieve this and the broader role they can play in building up a Club’s cohesion and a feeling of pride, fellowship, and common loyalty.</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Correct answers are B, C, and E.</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B</a:t>
            </a:r>
            <a:r>
              <a:rPr lang="en-GB" sz="1100" kern="1200" dirty="0">
                <a:solidFill>
                  <a:schemeClr val="tx1"/>
                </a:solidFill>
                <a:effectLst/>
                <a:latin typeface="Arial" panose="020B0604020202020204" pitchFamily="34" charset="0"/>
                <a:ea typeface="+mn-ea"/>
                <a:cs typeface="Arial" panose="020B0604020202020204" pitchFamily="34" charset="0"/>
              </a:rPr>
              <a:t> – The club’s DCP goals for membership growth should be included in the club’s communication plan when describing the clubs aims and current situation at the time of writing the Communication plan. This will then help you plan in “context”</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C</a:t>
            </a:r>
            <a:r>
              <a:rPr lang="en-GB" sz="1100" kern="1200" dirty="0">
                <a:solidFill>
                  <a:schemeClr val="tx1"/>
                </a:solidFill>
                <a:effectLst/>
                <a:latin typeface="Arial" panose="020B0604020202020204" pitchFamily="34" charset="0"/>
                <a:ea typeface="+mn-ea"/>
                <a:cs typeface="Arial" panose="020B0604020202020204" pitchFamily="34" charset="0"/>
              </a:rPr>
              <a:t> – Ideally each club should set aside some budget to pay for social media adverts. Paid ads will help the club reach new audiences and if they are only covering a small area such as part of a city or a town, they can be good value for money</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a:t>
            </a:r>
            <a:r>
              <a:rPr lang="en-GB" sz="1100" kern="1200" dirty="0">
                <a:solidFill>
                  <a:schemeClr val="tx1"/>
                </a:solidFill>
                <a:effectLst/>
                <a:latin typeface="Arial" panose="020B0604020202020204" pitchFamily="34" charset="0"/>
                <a:ea typeface="+mn-ea"/>
                <a:cs typeface="Arial" panose="020B0604020202020204" pitchFamily="34" charset="0"/>
              </a:rPr>
              <a:t> – Club newsletter provides an opportunity to recognize member and club achievements, to highlight upcoming meetings and special events, including club contest dates. </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Incorrect Answers are A and D.</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a:t>
            </a:r>
            <a:r>
              <a:rPr lang="en-GB" sz="1100" kern="1200" dirty="0">
                <a:solidFill>
                  <a:schemeClr val="tx1"/>
                </a:solidFill>
                <a:effectLst/>
                <a:latin typeface="Arial" panose="020B0604020202020204" pitchFamily="34" charset="0"/>
                <a:ea typeface="+mn-ea"/>
                <a:cs typeface="Arial" panose="020B0604020202020204" pitchFamily="34" charset="0"/>
              </a:rPr>
              <a:t> – While it is great that clubs plan regular social media posts and these are outlined in the Club’s Communication Plan, the plan does not have log-in details of the accounts in the plan. Passwords should be kept safe with the club secretary.</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D</a:t>
            </a:r>
            <a:r>
              <a:rPr lang="en-GB" sz="1100" kern="1200" dirty="0">
                <a:solidFill>
                  <a:schemeClr val="tx1"/>
                </a:solidFill>
                <a:effectLst/>
                <a:latin typeface="Arial" panose="020B0604020202020204" pitchFamily="34" charset="0"/>
                <a:ea typeface="+mn-ea"/>
                <a:cs typeface="Arial" panose="020B0604020202020204" pitchFamily="34" charset="0"/>
              </a:rPr>
              <a:t> – There is no need to include a club officer list in the club’s communication plan.</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1980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685799" y="3225871"/>
            <a:ext cx="5648739" cy="5570466"/>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8.5 minutes</a:t>
            </a:r>
          </a:p>
          <a:p>
            <a:pPr marL="0" indent="0">
              <a:buNone/>
            </a:pPr>
            <a:r>
              <a:rPr lang="en-US" b="1" dirty="0"/>
              <a:t>Elapsed time AFTER Quiz: 16 minutes of 60-minute or 75-minute session</a:t>
            </a: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 </a:t>
            </a:r>
            <a:r>
              <a:rPr lang="en-GB" sz="1200" kern="1200" dirty="0">
                <a:solidFill>
                  <a:schemeClr val="tx1"/>
                </a:solidFill>
                <a:effectLst/>
                <a:latin typeface="Arial" panose="020B0604020202020204" pitchFamily="34" charset="0"/>
                <a:ea typeface="+mn-ea"/>
                <a:cs typeface="Arial" panose="020B0604020202020204" pitchFamily="34" charset="0"/>
              </a:rPr>
              <a:t>Then discuss the correct and incorrect answers below.)</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A and D.</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The role of the VPPR is to communicate with both guests and members; however, for new member recruitment, the main role is to promote the club using social media, posters, press articles, etc. </a:t>
            </a: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In clubs that do not convert guests to members on their first visit, the VPPR may remind guests that they can visit a 2</a:t>
            </a:r>
            <a:r>
              <a:rPr lang="en-GB" sz="1200" b="0" kern="1200" baseline="30000" dirty="0">
                <a:solidFill>
                  <a:schemeClr val="tx1"/>
                </a:solidFill>
                <a:effectLst/>
                <a:latin typeface="Arial" panose="020B0604020202020204" pitchFamily="34" charset="0"/>
                <a:ea typeface="+mn-ea"/>
                <a:cs typeface="Arial" panose="020B0604020202020204" pitchFamily="34" charset="0"/>
              </a:rPr>
              <a:t>nd</a:t>
            </a:r>
            <a:r>
              <a:rPr lang="en-GB" sz="1200" b="0" kern="1200" dirty="0">
                <a:solidFill>
                  <a:schemeClr val="tx1"/>
                </a:solidFill>
                <a:effectLst/>
                <a:latin typeface="Arial" panose="020B0604020202020204" pitchFamily="34" charset="0"/>
                <a:ea typeface="+mn-ea"/>
                <a:cs typeface="Arial" panose="020B0604020202020204" pitchFamily="34" charset="0"/>
              </a:rPr>
              <a:t> or 3</a:t>
            </a:r>
            <a:r>
              <a:rPr lang="en-GB" sz="1200" b="0" kern="1200" baseline="30000" dirty="0">
                <a:solidFill>
                  <a:schemeClr val="tx1"/>
                </a:solidFill>
                <a:effectLst/>
                <a:latin typeface="Arial" panose="020B0604020202020204" pitchFamily="34" charset="0"/>
                <a:ea typeface="+mn-ea"/>
                <a:cs typeface="Arial" panose="020B0604020202020204" pitchFamily="34" charset="0"/>
              </a:rPr>
              <a:t>rd</a:t>
            </a:r>
            <a:r>
              <a:rPr lang="en-GB" sz="1200" b="0" kern="1200" dirty="0">
                <a:solidFill>
                  <a:schemeClr val="tx1"/>
                </a:solidFill>
                <a:effectLst/>
                <a:latin typeface="Arial" panose="020B0604020202020204" pitchFamily="34" charset="0"/>
                <a:ea typeface="+mn-ea"/>
                <a:cs typeface="Arial" panose="020B0604020202020204" pitchFamily="34" charset="0"/>
              </a:rPr>
              <a:t> time by emailing or messaging them a day or two in advance with a reminder of  the date and time of the next meeting. In other clubs, the VP Membership may be responsible for communicating with guests after they attend a club meeting. In this scenario, the VPM is responsible for communicating with the guests about future club meetings, the benefits of joining the club, a copy of the membership application, and an explanation of the fees for joining.   </a:t>
            </a:r>
          </a:p>
          <a:p>
            <a:pPr marL="0" indent="0">
              <a:buNone/>
            </a:pP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The other answers are the responsibility of other club officers: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B</a:t>
            </a:r>
            <a:r>
              <a:rPr lang="en-GB" sz="1200" b="0" kern="1200" dirty="0">
                <a:solidFill>
                  <a:schemeClr val="tx1"/>
                </a:solidFill>
                <a:effectLst/>
                <a:latin typeface="Arial" panose="020B0604020202020204" pitchFamily="34" charset="0"/>
                <a:ea typeface="+mn-ea"/>
                <a:cs typeface="Arial" panose="020B0604020202020204" pitchFamily="34" charset="0"/>
              </a:rPr>
              <a:t> is the responsibility of the VPM or Club President.</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a:t>
            </a:r>
            <a:r>
              <a:rPr lang="en-GB" sz="1200" b="0" kern="1200" dirty="0">
                <a:solidFill>
                  <a:schemeClr val="tx1"/>
                </a:solidFill>
                <a:effectLst/>
                <a:latin typeface="Arial" panose="020B0604020202020204" pitchFamily="34" charset="0"/>
                <a:ea typeface="+mn-ea"/>
                <a:cs typeface="Arial" panose="020B0604020202020204" pitchFamily="34" charset="0"/>
              </a:rPr>
              <a:t> is part of the VPM role. In many clubs the VPM will ask a member to sit next to a guest, so they can answer any questions the guest might have and to ensure the guest is not left alone during any part of the club meeting. </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a:t>
            </a:r>
            <a:r>
              <a:rPr lang="en-GB" sz="1200" b="0" kern="1200" dirty="0">
                <a:solidFill>
                  <a:schemeClr val="tx1"/>
                </a:solidFill>
                <a:effectLst/>
                <a:latin typeface="Arial" panose="020B0604020202020204" pitchFamily="34" charset="0"/>
                <a:ea typeface="+mn-ea"/>
                <a:cs typeface="Arial" panose="020B0604020202020204" pitchFamily="34" charset="0"/>
              </a:rPr>
              <a:t> Once again, this is part of the VPM role.</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3762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18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b="1" dirty="0"/>
              <a:t>(Ask) </a:t>
            </a:r>
          </a:p>
          <a:p>
            <a:pPr marL="171450" indent="-171450">
              <a:buFont typeface="Wingdings" pitchFamily="2" charset="2"/>
              <a:buChar char="§"/>
            </a:pPr>
            <a:r>
              <a:rPr lang="en-GB" dirty="0"/>
              <a:t>Where are we in the Toastmasters year? </a:t>
            </a:r>
          </a:p>
          <a:p>
            <a:pPr marL="171450" indent="-171450">
              <a:buFont typeface="Wingdings" pitchFamily="2" charset="2"/>
              <a:buChar char="§"/>
            </a:pPr>
            <a:r>
              <a:rPr lang="en-GB" dirty="0"/>
              <a:t>How many more months do our members and clubs have to achieve the goals we wrote down for this year?  </a:t>
            </a:r>
          </a:p>
          <a:p>
            <a:pPr marL="171450" indent="-171450">
              <a:buFont typeface="Wingdings" pitchFamily="2" charset="2"/>
              <a:buChar char="§"/>
            </a:pPr>
            <a:r>
              <a:rPr lang="en-GB" dirty="0"/>
              <a:t>What goals have your members achieved? </a:t>
            </a:r>
          </a:p>
          <a:p>
            <a:pPr marL="171450" indent="-171450">
              <a:buFont typeface="Wingdings" pitchFamily="2" charset="2"/>
              <a:buChar char="§"/>
            </a:pPr>
            <a:r>
              <a:rPr lang="en-GB" dirty="0"/>
              <a:t>What goals has your club achieved? </a:t>
            </a:r>
          </a:p>
          <a:p>
            <a:pPr marL="171450" indent="-171450">
              <a:buFont typeface="Wingdings" pitchFamily="2" charset="2"/>
              <a:buChar char="§"/>
            </a:pPr>
            <a:r>
              <a:rPr lang="en-GB" dirty="0"/>
              <a:t>What goals have you achieved in your role as Vice President Public Relations?</a:t>
            </a:r>
          </a:p>
          <a:p>
            <a:pPr marL="171450" indent="-171450">
              <a:buFont typeface="Wingdings" pitchFamily="2" charset="2"/>
              <a:buChar char="§"/>
            </a:pPr>
            <a:r>
              <a:rPr lang="en-GB" dirty="0"/>
              <a:t>Where are we now? </a:t>
            </a:r>
          </a:p>
          <a:p>
            <a:endParaRPr lang="en-GB" dirty="0"/>
          </a:p>
          <a:p>
            <a:pPr marL="0" indent="0">
              <a:buNone/>
            </a:pPr>
            <a:r>
              <a:rPr lang="en-GB" b="1" dirty="0"/>
              <a:t>(Notes: </a:t>
            </a:r>
            <a:r>
              <a:rPr lang="en-GB" dirty="0"/>
              <a:t>In this section, it is advisable to write down valuable contributions from attendees to discuss later, time permitting.)</a:t>
            </a:r>
          </a:p>
          <a:p>
            <a:pPr marL="0" indent="0">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and have a Chat Master read some of the responses out loud. If you have a small group and want them to verbalize their responses, ask them to  raise their digital hand but limit them to presenting a success in one sentence or less to allow for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in-person training</a:t>
            </a:r>
            <a:r>
              <a:rPr lang="en-US" dirty="0"/>
              <a:t>, ask them to raise their hands and again limit them to one sentence to have time for multiple responses.)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2882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20 minutes of 60-minute session/21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What is going well in your club from your perspective as Club Vice President Public Relations (VPPR)? </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Other questions to ask (time permitting):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are your club’s successes as seen from your perspective?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many guests have attended your club meetings so far this year?</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is the highest number of guests at one meeting?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well is social media working to promote your club?</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If a corporate club, which communication channels are working well to promote your club?</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were Sep/Oct renewals?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do you need to update the Club Success Plan (CSP) to be more successful?)</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kern="1200" dirty="0">
                <a:solidFill>
                  <a:schemeClr val="tx1"/>
                </a:solidFill>
                <a:effectLst/>
                <a:latin typeface="Arial" panose="020B0604020202020204" pitchFamily="34" charset="0"/>
                <a:ea typeface="+mn-ea"/>
                <a:cs typeface="Arial" panose="020B0604020202020204" pitchFamily="34" charset="0"/>
              </a:rPr>
            </a:br>
            <a:r>
              <a:rPr lang="en-US" b="1" dirty="0"/>
              <a:t>(For online training</a:t>
            </a:r>
            <a:r>
              <a:rPr lang="en-US" dirty="0"/>
              <a:t>, invite club officers to enter their responses into the Zoom chat and have a Chat Master read some of the responses out loud. If you have a small group and want them to verbalize their responses, ask them to  raise their digital hand but limit them to presenting a success in one sentence or less to allow for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in-person training</a:t>
            </a:r>
            <a:r>
              <a:rPr lang="en-US" dirty="0"/>
              <a:t>, ask them to raise their hands and again limit them to one sentence to have time for multiple responses.)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3928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22 minutes of 60-minute session/24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is not going well in your club from your perspective as Club VPPR?</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Other questions to ask (time permitting):</a:t>
            </a:r>
          </a:p>
          <a:p>
            <a:r>
              <a:rPr lang="en-GB" sz="1200" kern="1200" dirty="0">
                <a:solidFill>
                  <a:schemeClr val="tx1"/>
                </a:solidFill>
                <a:effectLst/>
                <a:latin typeface="Arial" panose="020B0604020202020204" pitchFamily="34" charset="0"/>
                <a:ea typeface="+mn-ea"/>
                <a:cs typeface="Arial" panose="020B0604020202020204" pitchFamily="34" charset="0"/>
              </a:rPr>
              <a:t>How can you attract more guests to your meetings?</a:t>
            </a:r>
          </a:p>
          <a:p>
            <a:r>
              <a:rPr lang="en-GB" sz="1200" kern="1200" dirty="0">
                <a:solidFill>
                  <a:schemeClr val="tx1"/>
                </a:solidFill>
                <a:effectLst/>
                <a:latin typeface="Arial" panose="020B0604020202020204" pitchFamily="34" charset="0"/>
                <a:ea typeface="+mn-ea"/>
                <a:cs typeface="Arial" panose="020B0604020202020204" pitchFamily="34" charset="0"/>
              </a:rPr>
              <a:t>Do search engines find your club?</a:t>
            </a:r>
          </a:p>
          <a:p>
            <a:r>
              <a:rPr lang="en-GB" sz="1200" kern="1200" dirty="0">
                <a:solidFill>
                  <a:schemeClr val="tx1"/>
                </a:solidFill>
                <a:effectLst/>
                <a:latin typeface="Arial" panose="020B0604020202020204" pitchFamily="34" charset="0"/>
                <a:ea typeface="+mn-ea"/>
                <a:cs typeface="Arial" panose="020B0604020202020204" pitchFamily="34" charset="0"/>
              </a:rPr>
              <a:t>How can you improve your social media presence?</a:t>
            </a:r>
          </a:p>
          <a:p>
            <a:r>
              <a:rPr lang="en-GB" sz="1200" kern="1200" dirty="0">
                <a:solidFill>
                  <a:schemeClr val="tx1"/>
                </a:solidFill>
                <a:effectLst/>
                <a:latin typeface="Arial" panose="020B0604020202020204" pitchFamily="34" charset="0"/>
                <a:ea typeface="+mn-ea"/>
                <a:cs typeface="Arial" panose="020B0604020202020204" pitchFamily="34" charset="0"/>
              </a:rPr>
              <a:t>If a corporate club, how can you improve the visibility of your club within your corporation? </a:t>
            </a:r>
          </a:p>
          <a:p>
            <a:r>
              <a:rPr lang="en-GB" sz="1200" kern="1200" dirty="0">
                <a:solidFill>
                  <a:schemeClr val="tx1"/>
                </a:solidFill>
                <a:effectLst/>
                <a:latin typeface="Arial" panose="020B0604020202020204" pitchFamily="34" charset="0"/>
                <a:ea typeface="+mn-ea"/>
                <a:cs typeface="Arial" panose="020B0604020202020204" pitchFamily="34" charset="0"/>
              </a:rPr>
              <a:t>How were Sep/Oct renewals?</a:t>
            </a:r>
          </a:p>
          <a:p>
            <a:r>
              <a:rPr lang="en-GB" sz="1200" kern="1200" dirty="0">
                <a:solidFill>
                  <a:schemeClr val="tx1"/>
                </a:solidFill>
                <a:effectLst/>
                <a:latin typeface="Arial" panose="020B0604020202020204" pitchFamily="34" charset="0"/>
                <a:ea typeface="+mn-ea"/>
                <a:cs typeface="Arial" panose="020B0604020202020204" pitchFamily="34" charset="0"/>
              </a:rPr>
              <a:t>What are obstacles to progress?</a:t>
            </a:r>
          </a:p>
          <a:p>
            <a:r>
              <a:rPr lang="en-GB" sz="1200" kern="1200" dirty="0">
                <a:solidFill>
                  <a:schemeClr val="tx1"/>
                </a:solidFill>
                <a:effectLst/>
                <a:latin typeface="Arial" panose="020B0604020202020204" pitchFamily="34" charset="0"/>
                <a:ea typeface="+mn-ea"/>
                <a:cs typeface="Arial" panose="020B0604020202020204" pitchFamily="34" charset="0"/>
              </a:rPr>
              <a:t>What changes / updates do you need to make to the Club Success Plan (CSP)?)</a:t>
            </a:r>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and have a Chat Master read some of the responses out loud. If you have a small group and want them to verbalize their responses, ask them to  raise their digital hand but limit them to presenting a success in one sentence or less to allow for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in-person training</a:t>
            </a:r>
            <a:r>
              <a:rPr lang="en-US" dirty="0"/>
              <a:t>, ask them to raise their hands and again limit them to one sentence to have time for multiple responses.)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6906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24 minutes of 60-minute session/27 minutes of a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end of the Toastmasters year on June 30</a:t>
            </a:r>
            <a:r>
              <a:rPr lang="en-GB" sz="1200" kern="1200" baseline="30000" dirty="0">
                <a:solidFill>
                  <a:schemeClr val="tx1"/>
                </a:solidFill>
                <a:effectLst/>
                <a:latin typeface="Arial" panose="020B0604020202020204" pitchFamily="34" charset="0"/>
                <a:ea typeface="+mn-ea"/>
                <a:cs typeface="Arial" panose="020B0604020202020204" pitchFamily="34" charset="0"/>
              </a:rPr>
              <a:t>th</a:t>
            </a:r>
            <a:r>
              <a:rPr lang="en-GB" sz="1200" kern="1200" dirty="0">
                <a:solidFill>
                  <a:schemeClr val="tx1"/>
                </a:solidFill>
                <a:effectLst/>
                <a:latin typeface="Arial" panose="020B0604020202020204" pitchFamily="34" charset="0"/>
                <a:ea typeface="+mn-ea"/>
                <a:cs typeface="Arial" panose="020B0604020202020204" pitchFamily="34" charset="0"/>
              </a:rPr>
              <a:t> is fast approaching. There is still time to resolve any issues identified earlier in this session. </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Where will you go? What do you need to do as Club VPPR to support the club in achieving success by year-end?</a:t>
            </a:r>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and have a Chat Master read some of the responses out loud. If you have a small group and want them to verbalize their responses, ask them to  raise their digital hand but limit them to presenting a success in one sentence or less to allow for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in-person training</a:t>
            </a:r>
            <a:r>
              <a:rPr lang="en-US" dirty="0"/>
              <a:t>, ask them to raise their hands and again limit them to one sentence to have time for multiple responses.)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920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24.5 minutes of 60-minute session/27.5 minutes of a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defined Root Cause Analysis (RCA) in General Session Part One.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By using RCA, club officers can clearly define and address the root causes of issues facing their clubs, not just the symptoms. It is important to identify the root cause of a club’s problem because failure to do so can result in time, effort, and money being spent on symptoms instead of the real problem.</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We will use the “5 Whys” and “Fishbone” problem-solving techniques during this session, demonstrating both with one example and then applying it to case studies. </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6399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61076-F163-1C51-1E6A-A80F7DD01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72711-2F6A-73DC-08FB-C5714A62B92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B893028-B97A-A7A0-6F7E-D781188B334C}"/>
              </a:ext>
            </a:extLst>
          </p:cNvPr>
          <p:cNvSpPr>
            <a:spLocks noGrp="1"/>
          </p:cNvSpPr>
          <p:nvPr>
            <p:ph type="body" idx="1"/>
          </p:nvPr>
        </p:nvSpPr>
        <p:spPr/>
        <p:txBody>
          <a:bodyPr/>
          <a:lstStyle/>
          <a:p>
            <a:pPr marL="0" indent="0">
              <a:buNone/>
            </a:pPr>
            <a:r>
              <a:rPr lang="en-US" b="1" dirty="0"/>
              <a:t>Time on slide: 0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(Please distribute the Fishbone Diagram as a pdf in the online chat or as a printed copy for onsite training.)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D8573DA5-2606-5DD2-FEC5-168394E81728}"/>
              </a:ext>
            </a:extLst>
          </p:cNvPr>
          <p:cNvSpPr>
            <a:spLocks noGrp="1"/>
          </p:cNvSpPr>
          <p:nvPr>
            <p:ph type="sldNum" sz="quarter" idx="5"/>
          </p:nvPr>
        </p:nvSpPr>
        <p:spPr/>
        <p:txBody>
          <a:bodyPr/>
          <a:lstStyle/>
          <a:p>
            <a:fld id="{DC9DD302-1F34-F94E-BE63-3678BC305FEB}" type="slidenum">
              <a:rPr lang="en-US" smtClean="0"/>
              <a:pPr/>
              <a:t>25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70608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sp>
      <p:sp>
        <p:nvSpPr>
          <p:cNvPr id="3" name="Notes Placeholder 2"/>
          <p:cNvSpPr>
            <a:spLocks noGrp="1"/>
          </p:cNvSpPr>
          <p:nvPr>
            <p:ph type="body" idx="1"/>
          </p:nvPr>
        </p:nvSpPr>
        <p:spPr>
          <a:xfrm>
            <a:off x="556591" y="3225871"/>
            <a:ext cx="5857461" cy="8979381"/>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2.5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27 minutes of 60-minute session/30 minutes of a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a:t>
            </a:r>
            <a:r>
              <a:rPr lang="en-GB" sz="1100" kern="1200" dirty="0">
                <a:solidFill>
                  <a:schemeClr val="tx1"/>
                </a:solidFill>
                <a:effectLst/>
                <a:latin typeface="Arial" panose="020B0604020202020204" pitchFamily="34" charset="0"/>
                <a:ea typeface="+mn-ea"/>
                <a:cs typeface="Arial" panose="020B0604020202020204" pitchFamily="34" charset="0"/>
              </a:rPr>
              <a:t>This Fishbone diagram helps VPPRs analyze why the club may not be attracting many guests. Each bone represents a category that may contribute to the problem. VPPRs may adjust bone labels depending on the nature of the issue. </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228600" indent="-228600">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Resources: Tangible PR assets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Website, social media accounts, promotional materials, time, skills, and volunteer capacity.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“How do we communicate with potential guests?”</a:t>
            </a:r>
          </a:p>
          <a:p>
            <a:pPr marL="171450" marR="0" lvl="0" indent="-171450" algn="l" defTabSz="216000" rtl="0" eaLnBrk="1" fontAlgn="auto" latinLnBrk="0" hangingPunct="1">
              <a:buClrTx/>
              <a:buSzTx/>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Resources also include time, skills, and volunteer capacity.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2. Processes: Systems and Repeatable Tasks</a:t>
            </a:r>
          </a:p>
          <a:p>
            <a:pPr marL="171450" marR="0" lvl="0" indent="-171450" algn="l" defTabSz="216000" rtl="0" eaLnBrk="1" fontAlgn="auto" latinLnBrk="0" hangingPunct="1">
              <a:buClrTx/>
              <a:buSzTx/>
              <a:buFont typeface="Wingdings" pitchFamily="2" charset="2"/>
              <a:buChar char="§"/>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“How do we operate? When and where do we post?”</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Posting schedules, follow‑up systems, onboarding workflows, and consistency of PR tasks.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Buffer for straightforward social media scheduling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Hootsuite for fully-featured social media management</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Vista Social for small teams. Guest follow-up, meeting roles and speeches assignment, collection of dues from members, mentoring programs and onboarding would be part of this.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Ad-hoc posting when “you get the time to post”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3. Communications Planning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“How do we lead the club’s PR and advertising campaigns?”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Campaign planning, messaging, branding, and alignment with club goals.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“What’s working and what needs changing?”</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4. Culture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Club attitudes toward promotion, member enthusiasm, and willingness to support PR efforts.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“How does it feel to be a member? Do members help promote the club?”</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Does the club encourage the VPPR to post on social media and other channels or go on local radio stations, etc. to highlight the benefits of membership</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5. Meetings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Meeting quality, energy, visitor experience, and whether the agenda reflects the club’s strengths.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happens during our meetings? Is this the message we want externally?”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6. Membership</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Member engagement, participation in PR, and whether members share posts or invite guests.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“Who are our members? How often do they participate?”</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Do members help the VPPR by sharing social media posts or are there members of the PR Committee who look at posts for the different channels on behalf of the club?</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reminder:</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The aim is not to blame but to identify root causes so VPPRs can choose the most effective solutions.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379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28 minutes of 60-minute session/31 minutes of a 75-minute session</a:t>
            </a:r>
          </a:p>
          <a:p>
            <a:pPr marL="0" indent="0">
              <a:buNone/>
            </a:pPr>
            <a:endParaRPr lang="en-US" b="1" dirty="0"/>
          </a:p>
          <a:p>
            <a:pPr marL="0" indent="0">
              <a:buNone/>
            </a:pPr>
            <a:r>
              <a:rPr lang="en-US" b="1" dirty="0"/>
              <a:t>Facilitators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Once the problem statement is set, the Fishbone helps VPPRs identify the likely root causes by examining each category. This analysis guides them toward the most effective root solutions. The aim is to explore possible contributing factors, not to assign blame, and to use the diagram to understand the issue clearly before choosing the best solution.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15555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on slide: 0 minutes</a:t>
            </a:r>
          </a:p>
          <a:p>
            <a:pPr marL="0" indent="0">
              <a:buNone/>
            </a:pPr>
            <a:endParaRPr lang="en-US"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(Please distribute the 5 Whys Analysis Worksheet as a pdf in the online chat or as a printed copy for onsite training.)</a:t>
            </a:r>
          </a:p>
        </p:txBody>
      </p:sp>
      <p:sp>
        <p:nvSpPr>
          <p:cNvPr id="4" name="Slide Number Placeholder 3"/>
          <p:cNvSpPr>
            <a:spLocks noGrp="1"/>
          </p:cNvSpPr>
          <p:nvPr>
            <p:ph type="sldNum" sz="quarter" idx="5"/>
          </p:nvPr>
        </p:nvSpPr>
        <p:spPr/>
        <p:txBody>
          <a:bodyPr/>
          <a:lstStyle/>
          <a:p>
            <a:fld id="{DC9DD302-1F34-F94E-BE63-3678BC305FEB}" type="slidenum">
              <a:rPr lang="en-US" smtClean="0"/>
              <a:pPr/>
              <a:t>28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2255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30 minutes of 60-minute session/33 minutes of a 75-minute session</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b="0" kern="1200" dirty="0">
                <a:solidFill>
                  <a:schemeClr val="tx1"/>
                </a:solidFill>
                <a:effectLst/>
                <a:latin typeface="Arial" panose="020B0604020202020204" pitchFamily="34" charset="0"/>
                <a:ea typeface="+mn-ea"/>
                <a:cs typeface="Arial" panose="020B0604020202020204" pitchFamily="34" charset="0"/>
              </a:rPr>
              <a:t> the VPPRs for their recommended “5 Whys” statements. Then share the example “Whys” on the next two slides. Then </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b="0" kern="1200" dirty="0">
                <a:solidFill>
                  <a:schemeClr val="tx1"/>
                </a:solidFill>
                <a:effectLst/>
                <a:latin typeface="Arial" panose="020B0604020202020204" pitchFamily="34" charset="0"/>
                <a:ea typeface="+mn-ea"/>
                <a:cs typeface="Arial" panose="020B0604020202020204" pitchFamily="34" charset="0"/>
              </a:rPr>
              <a:t> them for a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05915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31 minutes of 60-minute session/34 minutes of a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dirty="0"/>
              <a:t>(Only </a:t>
            </a:r>
            <a:r>
              <a:rPr lang="en-US" b="1" dirty="0"/>
              <a:t>show</a:t>
            </a:r>
            <a:r>
              <a:rPr lang="en-US" dirty="0"/>
              <a:t> this slide, if needed, after the participants have developed their own 5 Why Analysis, Root Cause, and Root Solutions.)</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9DD302-1F34-F94E-BE63-3678BC305F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77285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3DC0D-4711-9F13-AC02-F81563C46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4CB435-A41C-6594-5F4C-55832D5DCAC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1AC142F-7473-942E-63CE-6870163D7B1B}"/>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32 minutes of 60-minute session/35 minutes of a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dirty="0"/>
              <a:t>(Only </a:t>
            </a:r>
            <a:r>
              <a:rPr lang="en-US" b="1" dirty="0"/>
              <a:t>show</a:t>
            </a:r>
            <a:r>
              <a:rPr lang="en-US" dirty="0"/>
              <a:t> this slide, if needed, after the participants have developed their own 5 Why Analysis, Root Cause, and Root Solutions.)</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D7303E9D-FC59-FACA-23BD-5B49C3F9DF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9DD302-1F34-F94E-BE63-3678BC305F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27853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sp>
      <p:sp>
        <p:nvSpPr>
          <p:cNvPr id="3" name="Notes Placeholder 2"/>
          <p:cNvSpPr>
            <a:spLocks noGrp="1"/>
          </p:cNvSpPr>
          <p:nvPr>
            <p:ph type="body" idx="1"/>
          </p:nvPr>
        </p:nvSpPr>
        <p:spPr>
          <a:xfrm>
            <a:off x="450574" y="3225872"/>
            <a:ext cx="6069496" cy="5570466"/>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33 minutes of 60-minute session/36 minutes of a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100" b="1" dirty="0"/>
              <a:t>Facilitator Notes:</a:t>
            </a:r>
            <a:br>
              <a:rPr lang="en-US" sz="1100" dirty="0"/>
            </a:br>
            <a:r>
              <a:rPr lang="en-US" sz="1100" dirty="0"/>
              <a:t>(Only </a:t>
            </a:r>
            <a:r>
              <a:rPr lang="en-US" sz="1100" b="1" dirty="0"/>
              <a:t>show</a:t>
            </a:r>
            <a:r>
              <a:rPr lang="en-US" sz="1100" dirty="0"/>
              <a:t> this slide, if needed, after the participants have developed their own 5 Why Analysis, Root Cause, and Root Solutions.)</a:t>
            </a:r>
          </a:p>
          <a:p>
            <a:pPr marL="0" indent="0">
              <a:buNone/>
            </a:pPr>
            <a:endParaRPr lang="en-US" sz="800" b="1" dirty="0"/>
          </a:p>
          <a:p>
            <a:pPr marL="0" indent="0">
              <a:buNone/>
            </a:pPr>
            <a:r>
              <a:rPr lang="en-US" sz="1100" b="1" dirty="0"/>
              <a:t>Root Cause</a:t>
            </a:r>
          </a:p>
          <a:p>
            <a:pPr marL="0" indent="0">
              <a:buNone/>
            </a:pPr>
            <a:r>
              <a:rPr lang="en-GB" sz="1100" dirty="0"/>
              <a:t>The club does not have a documented, shared process for managing website access, passwords, renewal information, and administrative responsibilities. Only one officer has back‑end access, and essential login and renewal details were not transferred during handover. This lack of redundancy and unclear ownership led to the loss of access, a critical </a:t>
            </a:r>
            <a:r>
              <a:rPr lang="en-GB" sz="1100" spc="-60" dirty="0"/>
              <a:t>failure that disrupts club operations and negatively </a:t>
            </a:r>
            <a:r>
              <a:rPr lang="en-GB" sz="1100" dirty="0"/>
              <a:t>affects guest recruitment, as a non‑functioning website discourages potential visitors.</a:t>
            </a:r>
            <a:endParaRPr lang="en-US" sz="1100" b="1" dirty="0"/>
          </a:p>
          <a:p>
            <a:pPr marL="0" indent="0">
              <a:buNone/>
            </a:pPr>
            <a:endParaRPr lang="en-US" sz="800" b="1" dirty="0"/>
          </a:p>
          <a:p>
            <a:pPr marL="0" indent="0">
              <a:buNone/>
            </a:pPr>
            <a:r>
              <a:rPr lang="en-US" sz="1100" b="1" dirty="0"/>
              <a:t>Root Solutions</a:t>
            </a:r>
          </a:p>
          <a:p>
            <a:pPr marL="0" indent="0">
              <a:buNone/>
            </a:pPr>
            <a:r>
              <a:rPr lang="en-GB" sz="1100" dirty="0"/>
              <a:t>Establish a clear, documented website‑management and continuity process that includes:</a:t>
            </a:r>
          </a:p>
          <a:p>
            <a:pPr marL="171450" lvl="0" indent="-171450"/>
            <a:r>
              <a:rPr lang="en-GB" sz="1100" dirty="0"/>
              <a:t>assigning administrative access to at least two or three officers (VPPR, VPM, and President recommended) to prevent single‑point failure;</a:t>
            </a:r>
          </a:p>
          <a:p>
            <a:pPr marL="171450" lvl="0" indent="-171450"/>
            <a:r>
              <a:rPr lang="en-GB" sz="1100" dirty="0"/>
              <a:t>ensuring the Secretary securely stores all website credentials, hosting and domain renewal dates, and payment information in the club’s official records;</a:t>
            </a:r>
          </a:p>
          <a:p>
            <a:pPr marL="171450" lvl="0" indent="-171450"/>
            <a:r>
              <a:rPr lang="en-GB" sz="1100" dirty="0"/>
              <a:t>clearly defining who is responsible for renewing the website and making payments (typically the Treasurer processes payments, while the VPPR or President ensures renewals occur on time);</a:t>
            </a:r>
          </a:p>
          <a:p>
            <a:pPr marL="171450" lvl="0" indent="-171450"/>
            <a:r>
              <a:rPr lang="en-GB" sz="1100" dirty="0"/>
              <a:t>reviewing website responsibilities during officer handover so incoming officers understand who manages access, who updates content, and who handles renewals;</a:t>
            </a:r>
          </a:p>
          <a:p>
            <a:pPr marL="171450" lvl="0" indent="-171450"/>
            <a:r>
              <a:rPr lang="en-GB" sz="1100" dirty="0"/>
              <a:t>confirming whether an officer actually needs administrative access or has misunderstood which parts of the site they should use.</a:t>
            </a:r>
          </a:p>
          <a:p>
            <a:pPr marL="0" indent="0">
              <a:buNone/>
            </a:pPr>
            <a:endParaRPr lang="en-GB" sz="800" dirty="0"/>
          </a:p>
          <a:p>
            <a:pPr marL="0" indent="0">
              <a:buNone/>
            </a:pPr>
            <a:r>
              <a:rPr lang="en-GB" sz="1100" dirty="0"/>
              <a:t>During handover, ensure all passwords, renewal dates, hosting details, and access instructions are transferred to multiple officers. This prevents downtime, protects the club’s public presence, and ensures guests always see an active, welcoming website.</a:t>
            </a:r>
          </a:p>
          <a:p>
            <a:pPr marL="171450" indent="-171450"/>
            <a:endParaRPr lang="en-US" sz="1100"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9DD302-1F34-F94E-BE63-3678BC305F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9638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34 minutes of 60-minute session/37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total of 12 case studies are included, but facilitators should prioritize which case study to use first, and time permitting, which one to use second and third. Use the discussions during the “Where are we now, Successes, Challenges, and Where are we going” slides to decide which case study(ies) would be most appropriate for the group. The goal is to identify the possible root causes of the problems and to develop root solutions. Please also capture “in writing” valuable challenges shared by attendees earlier for possible future use as case studies.)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Using the frameworks presented earlier:</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1. Identify one or more root causes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2. Discuss possible root solutions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Note</a:t>
            </a:r>
            <a:r>
              <a:rPr lang="en-GB" sz="1200" kern="1200" dirty="0">
                <a:solidFill>
                  <a:schemeClr val="tx1"/>
                </a:solidFill>
                <a:effectLst/>
                <a:latin typeface="Arial" panose="020B0604020202020204" pitchFamily="34" charset="0"/>
                <a:ea typeface="+mn-ea"/>
                <a:cs typeface="Arial" panose="020B0604020202020204" pitchFamily="34" charset="0"/>
              </a:rPr>
              <a:t>: The facilitators will have extra information/data in italic type for each case study to help find a solution.)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6102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06180-4E46-684C-FA7C-2146A1BB3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BF2FA-0CD1-CEF4-195E-88259F5C9C2E}"/>
              </a:ext>
            </a:extLst>
          </p:cNvPr>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a:extLst>
              <a:ext uri="{FF2B5EF4-FFF2-40B4-BE49-F238E27FC236}">
                <a16:creationId xmlns:a16="http://schemas.microsoft.com/office/drawing/2014/main" id="{C671A845-EC65-CB79-230A-22523C9C6ACC}"/>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Facilitators Notes:</a:t>
            </a:r>
          </a:p>
          <a:p>
            <a:pPr marL="0" indent="0">
              <a:buNone/>
            </a:pPr>
            <a:r>
              <a:rPr lang="en-GB" b="1" dirty="0"/>
              <a:t>(Show</a:t>
            </a:r>
            <a:r>
              <a:rPr lang="en-GB" dirty="0"/>
              <a:t> the list of case studies and either </a:t>
            </a:r>
            <a:r>
              <a:rPr lang="en-GB" b="1" dirty="0"/>
              <a:t>select</a:t>
            </a:r>
            <a:r>
              <a:rPr lang="en-GB" dirty="0"/>
              <a:t> one or more of the case studies yourself or ask the participants to quickly choose their top three choices, based on the case studies that are relevant to the participants’ “where are we now, successes, challenges, and where are we going” discussions. Then have participants identify the root causes of the club’s problem(s) in the case studies and the root solutions, using the 5 Whys or Fishbone problem-solving techniques, as noted on the slide. </a:t>
            </a:r>
            <a:r>
              <a:rPr lang="en-US" dirty="0"/>
              <a:t>Each case study could take 10 to 15 minutes to determine root causes and root solutions.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a:t>
            </a:r>
            <a:r>
              <a:rPr lang="en-GB" dirty="0"/>
              <a:t>: Each case study is one slide, but each case study slide is followed by a slide with example 5 Whys statements or a Fishbone diagram and another slide with a potential root cause and root solutions.)</a:t>
            </a:r>
          </a:p>
          <a:p>
            <a:endParaRPr lang="en-US" dirty="0"/>
          </a:p>
        </p:txBody>
      </p:sp>
      <p:sp>
        <p:nvSpPr>
          <p:cNvPr id="4" name="Slide Number Placeholder 3">
            <a:extLst>
              <a:ext uri="{FF2B5EF4-FFF2-40B4-BE49-F238E27FC236}">
                <a16:creationId xmlns:a16="http://schemas.microsoft.com/office/drawing/2014/main" id="{CA876FD5-EAA2-4888-BB6B-CBB4A87DBDBC}"/>
              </a:ext>
            </a:extLst>
          </p:cNvPr>
          <p:cNvSpPr>
            <a:spLocks noGrp="1"/>
          </p:cNvSpPr>
          <p:nvPr>
            <p:ph type="sldNum" sz="quarter" idx="5"/>
          </p:nvPr>
        </p:nvSpPr>
        <p:spPr/>
        <p:txBody>
          <a:bodyPr/>
          <a:lstStyle/>
          <a:p>
            <a:fld id="{DC9DD302-1F34-F94E-BE63-3678BC305FEB}" type="slidenum">
              <a:rPr lang="en-US" smtClean="0"/>
              <a:pPr/>
              <a:t>34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20808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 and possible root solutions. The aim is to reach root solution(s) that address the underlying root cause, not the symptoms. Potential 5 Whys statements, root cause, and root solutions are stated on the next two slides, IF needed.)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p:txBody>
      </p:sp>
      <p:sp>
        <p:nvSpPr>
          <p:cNvPr id="4" name="Slide Number Placeholder 3"/>
          <p:cNvSpPr>
            <a:spLocks noGrp="1"/>
          </p:cNvSpPr>
          <p:nvPr>
            <p:ph type="sldNum" sz="quarter" idx="5"/>
          </p:nvPr>
        </p:nvSpPr>
        <p:spPr/>
        <p:txBody>
          <a:bodyPr/>
          <a:lstStyle/>
          <a:p>
            <a:fld id="{DC9DD302-1F34-F94E-BE63-3678BC305FEB}" type="slidenum">
              <a:rPr lang="en-US" smtClean="0"/>
              <a:pPr/>
              <a:t>35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80756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1"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20489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US" b="0"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Conclusion</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Digital continuity is essential for club visibility. VPPRs must protect access to social media accounts, diversify communication channels, and ensure that digital responsibilities are shared across the club officers and perhaps with a PR Committee.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Points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Ask participants: “Who currently holds your club’s social media passwords?”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single‑person control is the most common cause of account loss.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multichannel communication protects the club from single‑platform failure.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Encourage VPPRs to check whether their club has multiple administrators on Facebook, Instagram, and Google Business Profile.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Prompt the discussion on: “What would happen if your VPPR left tomorrow?”</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Emphasize the importance of a digital handover checklist for continuity.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Invite 1–2 participants to share how their club stores passwords or manages digital access.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16669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Facilitators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 and possible root solutions. The aim is to reach root solution(s) that address the underlying root cause, not the symptoms. Potential 5 Whys statements, root cause, and root solutions are stated on the next two slides, IF needed.)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p:txBody>
      </p:sp>
      <p:sp>
        <p:nvSpPr>
          <p:cNvPr id="4" name="Slide Number Placeholder 3"/>
          <p:cNvSpPr>
            <a:spLocks noGrp="1"/>
          </p:cNvSpPr>
          <p:nvPr>
            <p:ph type="sldNum" sz="quarter" idx="5"/>
          </p:nvPr>
        </p:nvSpPr>
        <p:spPr/>
        <p:txBody>
          <a:bodyPr/>
          <a:lstStyle/>
          <a:p>
            <a:fld id="{DC9DD302-1F34-F94E-BE63-3678BC305FEB}" type="slidenum">
              <a:rPr lang="en-US" smtClean="0"/>
              <a:pPr/>
              <a:t>38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79844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1630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Conclusion</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Digital visibility requires more than Facebook. Clubs grow when they combine SEO (Search Engine Optimization), Google Business Profile, website clarity, and multichannel social media outreach — not when they rely on a single platform.</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Wingdings"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Ask participants: “How easy is it to find your club online?”</a:t>
            </a:r>
          </a:p>
          <a:p>
            <a:pPr marL="171450" lvl="0" indent="-171450">
              <a:buFont typeface="Wingdings"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Prompt them to test their own club visibility using Google.</a:t>
            </a:r>
          </a:p>
          <a:p>
            <a:pPr marL="171450" lvl="0" indent="-171450">
              <a:buFont typeface="Wingdings"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Highlight that Facebook alone is not a visibility strategy.</a:t>
            </a:r>
          </a:p>
          <a:p>
            <a:pPr marL="171450" lvl="0" indent="-171450">
              <a:buFont typeface="Wingdings"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Emphasize that multichannel communication protects the club’s reputation and reach.</a:t>
            </a:r>
          </a:p>
          <a:p>
            <a:pPr marL="171450" lvl="0" indent="-171450">
              <a:buFont typeface="Wingdings"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Encourage VPPRs to check their Google Business Profile during the break or after the session.</a:t>
            </a:r>
          </a:p>
          <a:p>
            <a:pPr marL="171450" lvl="0" indent="-171450">
              <a:buFont typeface="Wingdings"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Reinforce that SEO + social media + website + Google Profile must work together.</a:t>
            </a:r>
          </a:p>
          <a:p>
            <a:pPr marL="171450" indent="-171450">
              <a:buFont typeface="Wingdings"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Invite 1–2 participants to share which platforms their club currently uses and what might be missing.</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40025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Facilitators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 and possible root solutions. The aim is to reach root solution(s) that address the underlying root cause, not the symptoms. Please see the next two slides for possible Fishbone responses, root causes, and root solutions.)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Show that strong PR alone does not guarantee visitors at an Open House.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76900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371061" y="3146360"/>
            <a:ext cx="6175513" cy="5997640"/>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100" b="0" kern="1200" dirty="0">
                <a:solidFill>
                  <a:schemeClr val="tx1"/>
                </a:solidFill>
                <a:effectLst/>
                <a:latin typeface="Arial" panose="020B0604020202020204" pitchFamily="34" charset="0"/>
                <a:ea typeface="+mn-ea"/>
                <a:cs typeface="Arial" panose="020B0604020202020204" pitchFamily="34" charset="0"/>
              </a:rPr>
            </a:br>
            <a:r>
              <a:rPr lang="en-GB" sz="1050" b="0" kern="1200" dirty="0">
                <a:solidFill>
                  <a:schemeClr val="tx1"/>
                </a:solidFill>
                <a:effectLst/>
                <a:latin typeface="Arial" panose="020B0604020202020204" pitchFamily="34" charset="0"/>
                <a:ea typeface="+mn-ea"/>
                <a:cs typeface="Arial" panose="020B0604020202020204" pitchFamily="34" charset="0"/>
              </a:rPr>
              <a:t>(</a:t>
            </a:r>
            <a:r>
              <a:rPr lang="en-GB" sz="1050" kern="1200" dirty="0">
                <a:solidFill>
                  <a:schemeClr val="tx1"/>
                </a:solidFill>
                <a:effectLst/>
                <a:latin typeface="Arial" panose="020B0604020202020204" pitchFamily="34" charset="0"/>
                <a:ea typeface="+mn-ea"/>
                <a:cs typeface="Arial" panose="020B0604020202020204" pitchFamily="34" charset="0"/>
              </a:rPr>
              <a:t>Only </a:t>
            </a:r>
            <a:r>
              <a:rPr lang="en-GB" sz="1050" b="1" kern="1200" dirty="0">
                <a:solidFill>
                  <a:schemeClr val="tx1"/>
                </a:solidFill>
                <a:effectLst/>
                <a:latin typeface="Arial" panose="020B0604020202020204" pitchFamily="34" charset="0"/>
                <a:ea typeface="+mn-ea"/>
                <a:cs typeface="Arial" panose="020B0604020202020204" pitchFamily="34" charset="0"/>
              </a:rPr>
              <a:t>show</a:t>
            </a:r>
            <a:r>
              <a:rPr lang="en-GB" sz="105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and Root Causes and Solution(s).)</a:t>
            </a:r>
            <a:endParaRPr lang="en-US"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Fishbone Analysis</a:t>
            </a:r>
          </a:p>
          <a:p>
            <a:pPr marL="0" indent="0">
              <a:buNone/>
            </a:pPr>
            <a:endParaRPr lang="en-GB" sz="3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People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Members did not personally invite colleagues, friends, or family.</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one was assigned responsibility for contacting local partners or community groups.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VPPR worked alone without support from the Executive Committee or a PR Committee.</a:t>
            </a:r>
          </a:p>
          <a:p>
            <a:pPr marL="0" indent="0">
              <a:buNone/>
            </a:pPr>
            <a:endParaRPr lang="en-GB" sz="3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Processes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structured event promotion plan existed.</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timeline was created for pre‑event communication.</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follow‑up reminders were sent to potential guests or past visitors.</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Platforms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Promotion relied almost entirely on Facebook.</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club did not update its website or Google Business Profile with the event details.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posts were made on Instagram, LinkedIn, WhatsApp groups, or local community pages.</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Content</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event description lacked clear benefits (“What will I gain by attending?”).</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video invitation or personalized message was created.</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Visuals were generic and did not reflect the club’s identity.</a:t>
            </a:r>
          </a:p>
          <a:p>
            <a:pPr marL="0" indent="0">
              <a:buNone/>
            </a:pPr>
            <a:endParaRPr lang="en-GB" sz="3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Planning</a:t>
            </a:r>
            <a:r>
              <a:rPr lang="en-GB" sz="1050" kern="1200" dirty="0">
                <a:solidFill>
                  <a:schemeClr val="tx1"/>
                </a:solidFill>
                <a:effectLst/>
                <a:latin typeface="Arial" panose="020B0604020202020204" pitchFamily="34" charset="0"/>
                <a:ea typeface="+mn-ea"/>
                <a:cs typeface="Arial" panose="020B0604020202020204" pitchFamily="34" charset="0"/>
              </a:rPr>
              <a:t>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Did they advertise the event with enough notice to allow people to plan their attendance?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Did they communicate clearly about the benefits of Toastmasters membership?</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Did they plan the social media posts at times when potential guests would see them?</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Did they rely only on Facebook? Which other communication channels did they use?</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External Factors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Were there competing events in the local area?</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Did the event date clash with school holidays?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Is the venue easy to find? Is there Toastmasters signage at the venue?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42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85001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0" kern="1200" dirty="0">
                <a:solidFill>
                  <a:schemeClr val="tx1"/>
                </a:solidFill>
                <a:effectLst/>
                <a:latin typeface="Arial" panose="020B0604020202020204" pitchFamily="34" charset="0"/>
                <a:ea typeface="+mn-ea"/>
                <a:cs typeface="Arial" panose="020B0604020202020204" pitchFamily="34" charset="0"/>
              </a:rPr>
              <a:t>(</a:t>
            </a:r>
            <a:r>
              <a:rPr lang="en-GB" sz="1200" kern="1200" dirty="0">
                <a:solidFill>
                  <a:schemeClr val="tx1"/>
                </a:solidFill>
                <a:effectLst/>
                <a:latin typeface="Arial" panose="020B0604020202020204" pitchFamily="34" charset="0"/>
                <a:ea typeface="+mn-ea"/>
                <a:cs typeface="Arial" panose="020B0604020202020204" pitchFamily="34" charset="0"/>
              </a:rPr>
              <a:t>Only </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and Root Causes and Solution(s).)</a:t>
            </a: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Conclusion</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Open House attendance improves when clubs use a structured, multichannel promotion plan and involve not only the Executive Committee but also a PR Committee. It is important not to rely on a single social media post.</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Ask participants: “How does your club currently promote special events?”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Facebook alone is not enough for event promotion.</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the point: multichannel visibility protects the club from low attendance.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Encourage VPPRs to think about partners: libraries, universities, workplaces, community groups.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Prompt discussion: “Who in your club could help with personalized invitations?” (Answer: a PR Committee to support the VPPR)</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Emphasize the importance of a promotion timeline and shared responsibilities.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Invite 1–2 participants to share successful event‑promotion strategies from their clubs.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16366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 and possible root solutions. The aim is to reach root solution(s) that address the underlying root cause, not the symptoms. Potential 5 Whys statements, root cause and solutions are stated on the next two slides, IF needed.)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p:txBody>
      </p:sp>
      <p:sp>
        <p:nvSpPr>
          <p:cNvPr id="4" name="Slide Number Placeholder 3"/>
          <p:cNvSpPr>
            <a:spLocks noGrp="1"/>
          </p:cNvSpPr>
          <p:nvPr>
            <p:ph type="sldNum" sz="quarter" idx="5"/>
          </p:nvPr>
        </p:nvSpPr>
        <p:spPr/>
        <p:txBody>
          <a:bodyPr/>
          <a:lstStyle/>
          <a:p>
            <a:fld id="{DC9DD302-1F34-F94E-BE63-3678BC305FEB}" type="slidenum">
              <a:rPr lang="en-US" smtClean="0"/>
              <a:pPr/>
              <a:t>44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35114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US" b="1"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29240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Conclusion</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Social media visibility improves when clubs post consistently, share responsibilities with a PR committee, and use a structured content plan, not when posting is left to one person “when they have time.”</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Ask participants: “How often does your club post on social media?”</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Highlight that inconsistent posting makes clubs appear inactive, even when they are not.</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Reinforce the point: multichannel communication builds trust and visibility.</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Encourage VPPRs to recruit a PR committee and create a simple weekly content calendar.</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Prompt discussion: “Who in your club could be part of a PR committee to help with posting or content creation?”</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Emphasize the value of branded templates and scheduled posts.</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Invite 1–2 participants to share what types of posts get the most engagement in their clubs.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49398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 and possible root solutions. The aim is to reach root solution(s) that address the underlying root cause, not the symptoms. Please see the next two slides for possible Fishbone responses, root causes, and root solutions.)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47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6599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410818" y="3159609"/>
            <a:ext cx="6294782" cy="6275937"/>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7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br>
              <a:rPr lang="en-GB" sz="1050" b="0" kern="1200" dirty="0">
                <a:solidFill>
                  <a:schemeClr val="tx1"/>
                </a:solidFill>
                <a:effectLst/>
                <a:latin typeface="Arial" panose="020B0604020202020204" pitchFamily="34" charset="0"/>
                <a:ea typeface="+mn-ea"/>
                <a:cs typeface="Arial" panose="020B0604020202020204" pitchFamily="34" charset="0"/>
              </a:rPr>
            </a:br>
            <a:r>
              <a:rPr lang="en-GB" sz="1050" b="0" kern="1200" dirty="0">
                <a:solidFill>
                  <a:schemeClr val="tx1"/>
                </a:solidFill>
                <a:effectLst/>
                <a:latin typeface="Arial" panose="020B0604020202020204" pitchFamily="34" charset="0"/>
                <a:ea typeface="+mn-ea"/>
                <a:cs typeface="Arial" panose="020B0604020202020204" pitchFamily="34" charset="0"/>
              </a:rPr>
              <a:t>(</a:t>
            </a:r>
            <a:r>
              <a:rPr lang="en-GB" sz="1050" kern="1200" dirty="0">
                <a:solidFill>
                  <a:schemeClr val="tx1"/>
                </a:solidFill>
                <a:effectLst/>
                <a:latin typeface="Arial" panose="020B0604020202020204" pitchFamily="34" charset="0"/>
                <a:ea typeface="+mn-ea"/>
                <a:cs typeface="Arial" panose="020B0604020202020204" pitchFamily="34" charset="0"/>
              </a:rPr>
              <a:t>Only </a:t>
            </a:r>
            <a:r>
              <a:rPr lang="en-GB" sz="1050" b="1" kern="1200" dirty="0">
                <a:solidFill>
                  <a:schemeClr val="tx1"/>
                </a:solidFill>
                <a:effectLst/>
                <a:latin typeface="Arial" panose="020B0604020202020204" pitchFamily="34" charset="0"/>
                <a:ea typeface="+mn-ea"/>
                <a:cs typeface="Arial" panose="020B0604020202020204" pitchFamily="34" charset="0"/>
              </a:rPr>
              <a:t>show</a:t>
            </a:r>
            <a:r>
              <a:rPr lang="en-GB" sz="105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and Root Causes and Solution(s).)</a:t>
            </a:r>
            <a:endParaRPr lang="en-US" sz="1050" kern="1200" dirty="0">
              <a:solidFill>
                <a:schemeClr val="tx1"/>
              </a:solidFill>
              <a:effectLst/>
              <a:latin typeface="Arial" panose="020B0604020202020204" pitchFamily="34" charset="0"/>
              <a:ea typeface="+mn-ea"/>
              <a:cs typeface="Arial" panose="020B0604020202020204" pitchFamily="34" charset="0"/>
            </a:endParaRPr>
          </a:p>
          <a:p>
            <a:endParaRPr lang="en-US" sz="600" dirty="0"/>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Fishbone Analysis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People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Members are not inviting colleagues, friends, or family.</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one is responsible for guest follow‑up or responding to inquiries.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VPPR is working alone without support from a PR committee.</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Processes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structured guest‑attraction plan exists.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follow‑up messages are sent to past guests or inquiries.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Meeting reminders are posted inconsistently and without a clear schedule.</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Platforms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club relies solely on Facebook for visibility.</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website and Google Business Profile are outdated or incomplete.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posts are made on Instagram, LinkedIn, WhatsApp groups, or community pages.</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Content</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Meeting reminders lack clear value (“What will I gain by attending?”).</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Posts do not include photos, testimonials, or highlights from recent meetings.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Visuals are inconsistent and do not reflect the club’s identity.</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Planning </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171450" lvl="0" indent="-171450"/>
            <a:r>
              <a:rPr lang="en-GB" sz="1050" b="1" kern="1200" dirty="0">
                <a:solidFill>
                  <a:schemeClr val="tx1"/>
                </a:solidFill>
                <a:effectLst/>
                <a:latin typeface="Arial" panose="020B0604020202020204" pitchFamily="34" charset="0"/>
                <a:ea typeface="+mn-ea"/>
                <a:cs typeface="Arial" panose="020B0604020202020204" pitchFamily="34" charset="0"/>
              </a:rPr>
              <a:t>No annual or quarterly visibility plan</a:t>
            </a:r>
            <a:r>
              <a:rPr lang="en-GB" sz="1050" kern="1200" dirty="0">
                <a:solidFill>
                  <a:schemeClr val="tx1"/>
                </a:solidFill>
                <a:effectLst/>
                <a:latin typeface="Arial" panose="020B0604020202020204" pitchFamily="34" charset="0"/>
                <a:ea typeface="+mn-ea"/>
                <a:cs typeface="Arial" panose="020B0604020202020204" pitchFamily="34" charset="0"/>
              </a:rPr>
              <a:t> outlining how the club attracts guests across seasons, platforms, and events.</a:t>
            </a:r>
          </a:p>
          <a:p>
            <a:pPr marL="171450" lvl="0" indent="-171450"/>
            <a:r>
              <a:rPr lang="en-GB" sz="1050" b="1" kern="1200" dirty="0">
                <a:solidFill>
                  <a:schemeClr val="tx1"/>
                </a:solidFill>
                <a:effectLst/>
                <a:latin typeface="Arial" panose="020B0604020202020204" pitchFamily="34" charset="0"/>
                <a:ea typeface="+mn-ea"/>
                <a:cs typeface="Arial" panose="020B0604020202020204" pitchFamily="34" charset="0"/>
              </a:rPr>
              <a:t>No content calendar</a:t>
            </a:r>
            <a:r>
              <a:rPr lang="en-GB" sz="1050" kern="1200" dirty="0">
                <a:solidFill>
                  <a:schemeClr val="tx1"/>
                </a:solidFill>
                <a:effectLst/>
                <a:latin typeface="Arial" panose="020B0604020202020204" pitchFamily="34" charset="0"/>
                <a:ea typeface="+mn-ea"/>
                <a:cs typeface="Arial" panose="020B0604020202020204" pitchFamily="34" charset="0"/>
              </a:rPr>
              <a:t> to schedule posts, highlights, testimonials, or meeting promotions in advance.</a:t>
            </a:r>
          </a:p>
          <a:p>
            <a:pPr marL="171450" indent="-171450"/>
            <a:r>
              <a:rPr lang="en-GB" sz="1050" b="1" kern="1200" dirty="0">
                <a:solidFill>
                  <a:schemeClr val="tx1"/>
                </a:solidFill>
                <a:effectLst/>
                <a:latin typeface="Arial" panose="020B0604020202020204" pitchFamily="34" charset="0"/>
                <a:ea typeface="+mn-ea"/>
                <a:cs typeface="Arial" panose="020B0604020202020204" pitchFamily="34" charset="0"/>
              </a:rPr>
              <a:t>No defined KPIs</a:t>
            </a:r>
            <a:r>
              <a:rPr lang="en-GB" sz="1050" kern="1200" dirty="0">
                <a:solidFill>
                  <a:schemeClr val="tx1"/>
                </a:solidFill>
                <a:effectLst/>
                <a:latin typeface="Arial" panose="020B0604020202020204" pitchFamily="34" charset="0"/>
                <a:ea typeface="+mn-ea"/>
                <a:cs typeface="Arial" panose="020B0604020202020204" pitchFamily="34" charset="0"/>
              </a:rPr>
              <a:t> (guest inquiries, website clicks, social engagement) to measure whether outreach efforts are working.</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External Factors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Were there competing events in the local area?</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Seasonal attendance dips (summer holidays, exam periods).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Is the venue difficult to find? Is there Toastmasters signage at the venue?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59682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0" kern="1200" dirty="0">
                <a:solidFill>
                  <a:schemeClr val="tx1"/>
                </a:solidFill>
                <a:effectLst/>
                <a:latin typeface="Arial" panose="020B0604020202020204" pitchFamily="34" charset="0"/>
                <a:ea typeface="+mn-ea"/>
                <a:cs typeface="Arial" panose="020B0604020202020204" pitchFamily="34" charset="0"/>
              </a:rPr>
              <a:t>(</a:t>
            </a:r>
            <a:r>
              <a:rPr lang="en-GB" sz="1200" kern="1200" dirty="0">
                <a:solidFill>
                  <a:schemeClr val="tx1"/>
                </a:solidFill>
                <a:effectLst/>
                <a:latin typeface="Arial" panose="020B0604020202020204" pitchFamily="34" charset="0"/>
                <a:ea typeface="+mn-ea"/>
                <a:cs typeface="Arial" panose="020B0604020202020204" pitchFamily="34" charset="0"/>
              </a:rPr>
              <a:t>Only </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and Root Causes and Solution(s).)</a:t>
            </a: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Conclusion</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Guest attendance improves when clubs use a structured, multichannel visibility plan and involve the whole committee, not when they rely on a single Facebook post.</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Ask participants: “Where do your guests usually come from, and how do they find you?”</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no guests for several meetings is a visibility problem, not a meeting‑quality problem.</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multichannel communication increases guest inquiries.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Encourage VPPRs to check their website and Google Business Profile for accuracy.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Prompt discussion: “Who in your club could help with personalized invitations?” (Answer: a PR Committee to support the VPPR)</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Emphasize the importance of posting meeting highlights and testimonials.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Invite 1–2 participants to share how their club attracts guests outside of Facebook.</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76055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 and possible root solutions. The aim is to reach root solution(s) that address the underlying root cause, not the symptoms. Please see the next two slides for possible Fishbone responses, root causes, and root solutions.)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p:txBody>
      </p:sp>
      <p:sp>
        <p:nvSpPr>
          <p:cNvPr id="4" name="Slide Number Placeholder 3"/>
          <p:cNvSpPr>
            <a:spLocks noGrp="1"/>
          </p:cNvSpPr>
          <p:nvPr>
            <p:ph type="sldNum" sz="quarter" idx="5"/>
          </p:nvPr>
        </p:nvSpPr>
        <p:spPr/>
        <p:txBody>
          <a:bodyPr/>
          <a:lstStyle/>
          <a:p>
            <a:fld id="{DC9DD302-1F34-F94E-BE63-3678BC305FEB}" type="slidenum">
              <a:rPr lang="en-US" smtClean="0"/>
              <a:pPr/>
              <a:t>50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88026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37C3A-3177-D48C-C522-2E9F598071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084E3-DBF2-FF46-126C-049A4EB70F23}"/>
              </a:ext>
            </a:extLst>
          </p:cNvPr>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a:extLst>
              <a:ext uri="{FF2B5EF4-FFF2-40B4-BE49-F238E27FC236}">
                <a16:creationId xmlns:a16="http://schemas.microsoft.com/office/drawing/2014/main" id="{3144B8E5-B2A4-C9A6-FD49-65EDAEBEB2DE}"/>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US" b="1"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r>
              <a:rPr lang="en-US" dirty="0"/>
              <a:t>Another possible thread includes the club missing a corporate champion. From a VPPR view, this could be part of the approved strategy for using internal communication channels.</a:t>
            </a:r>
          </a:p>
          <a:p>
            <a:pPr marL="0" indent="0">
              <a:buNone/>
            </a:pPr>
            <a:endParaRPr lang="en-US" dirty="0"/>
          </a:p>
        </p:txBody>
      </p:sp>
      <p:sp>
        <p:nvSpPr>
          <p:cNvPr id="4" name="Slide Number Placeholder 3">
            <a:extLst>
              <a:ext uri="{FF2B5EF4-FFF2-40B4-BE49-F238E27FC236}">
                <a16:creationId xmlns:a16="http://schemas.microsoft.com/office/drawing/2014/main" id="{4FE8FEF0-D1AE-1FDA-5B18-15A8C9302278}"/>
              </a:ext>
            </a:extLst>
          </p:cNvPr>
          <p:cNvSpPr>
            <a:spLocks noGrp="1"/>
          </p:cNvSpPr>
          <p:nvPr>
            <p:ph type="sldNum" sz="quarter" idx="5"/>
          </p:nvPr>
        </p:nvSpPr>
        <p:spPr/>
        <p:txBody>
          <a:bodyPr/>
          <a:lstStyle/>
          <a:p>
            <a:fld id="{DC9DD302-1F34-F94E-BE63-3678BC305FEB}" type="slidenum">
              <a:rPr lang="en-US" smtClean="0"/>
              <a:pPr/>
              <a:t>51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70521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463826" y="3225871"/>
            <a:ext cx="5910470" cy="5918129"/>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100" b="0" kern="1200" dirty="0">
                <a:solidFill>
                  <a:schemeClr val="tx1"/>
                </a:solidFill>
                <a:effectLst/>
                <a:latin typeface="Arial" panose="020B0604020202020204" pitchFamily="34" charset="0"/>
                <a:ea typeface="+mn-ea"/>
                <a:cs typeface="Arial" panose="020B0604020202020204" pitchFamily="34" charset="0"/>
              </a:rPr>
              <a:t>(</a:t>
            </a:r>
            <a:r>
              <a:rPr lang="en-GB" sz="1100" kern="1200" dirty="0">
                <a:solidFill>
                  <a:schemeClr val="tx1"/>
                </a:solidFill>
                <a:effectLst/>
                <a:latin typeface="Arial" panose="020B0604020202020204" pitchFamily="34" charset="0"/>
                <a:ea typeface="+mn-ea"/>
                <a:cs typeface="Arial" panose="020B0604020202020204" pitchFamily="34" charset="0"/>
              </a:rPr>
              <a:t>Only </a:t>
            </a:r>
            <a:r>
              <a:rPr lang="en-GB" sz="1100" b="1" kern="1200" dirty="0">
                <a:solidFill>
                  <a:schemeClr val="tx1"/>
                </a:solidFill>
                <a:effectLst/>
                <a:latin typeface="Arial" panose="020B0604020202020204" pitchFamily="34" charset="0"/>
                <a:ea typeface="+mn-ea"/>
                <a:cs typeface="Arial" panose="020B0604020202020204" pitchFamily="34" charset="0"/>
              </a:rPr>
              <a:t>show</a:t>
            </a:r>
            <a:r>
              <a:rPr lang="en-GB" sz="110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and Root Causes and Solution(s).)</a:t>
            </a:r>
            <a:endParaRPr lang="en-US"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sz="1100" b="1" dirty="0"/>
              <a:t>Additional solutions</a:t>
            </a:r>
            <a:endParaRPr lang="en-US" sz="1100" dirty="0"/>
          </a:p>
          <a:p>
            <a:pPr marL="171450" marR="0" lvl="0" indent="-171450" algn="l" defTabSz="216000" rtl="0" eaLnBrk="1" fontAlgn="auto" latinLnBrk="0" hangingPunct="1">
              <a:lnSpc>
                <a:spcPts val="1500"/>
              </a:lnSpc>
              <a:spcBef>
                <a:spcPts val="0"/>
              </a:spcBef>
              <a:spcAft>
                <a:spcPts val="600"/>
              </a:spcAft>
              <a:buClrTx/>
              <a:buSzTx/>
              <a:tabLst>
                <a:tab pos="216000" algn="l"/>
                <a:tab pos="432000" algn="l"/>
                <a:tab pos="648000" algn="l"/>
                <a:tab pos="864000" algn="l"/>
              </a:tabLst>
              <a:defRPr/>
            </a:pPr>
            <a:r>
              <a:rPr lang="en-GB" sz="1100" spc="-50" dirty="0"/>
              <a:t>Assigning PR responsibilities across the PR committee, representing different departments, to help spread the value of Toastmasters membership throughout the corporation</a:t>
            </a:r>
          </a:p>
          <a:p>
            <a:pPr marL="171450" marR="0" lvl="0" indent="-171450" algn="l" defTabSz="216000" rtl="0" eaLnBrk="1" fontAlgn="auto" latinLnBrk="0" hangingPunct="1">
              <a:lnSpc>
                <a:spcPts val="1500"/>
              </a:lnSpc>
              <a:spcBef>
                <a:spcPts val="0"/>
              </a:spcBef>
              <a:spcAft>
                <a:spcPts val="600"/>
              </a:spcAft>
              <a:buClrTx/>
              <a:buSzTx/>
              <a:tabLst>
                <a:tab pos="216000" algn="l"/>
                <a:tab pos="432000" algn="l"/>
                <a:tab pos="648000" algn="l"/>
                <a:tab pos="864000" algn="l"/>
              </a:tabLst>
              <a:defRPr/>
            </a:pPr>
            <a:r>
              <a:rPr lang="en-GB" sz="1100" spc="-50" dirty="0"/>
              <a:t>Show that the corporation has a Toastmasters club by applying dual branding where appropriate. Details of dual branding can be found in the Toastmasters Brand Manual</a:t>
            </a:r>
          </a:p>
          <a:p>
            <a:pPr marL="171450" marR="0" lvl="0" indent="-171450" algn="l" defTabSz="216000" rtl="0" eaLnBrk="1" fontAlgn="auto" latinLnBrk="0" hangingPunct="1">
              <a:lnSpc>
                <a:spcPts val="1500"/>
              </a:lnSpc>
              <a:spcBef>
                <a:spcPts val="0"/>
              </a:spcBef>
              <a:spcAft>
                <a:spcPts val="600"/>
              </a:spcAft>
              <a:buClrTx/>
              <a:buSzTx/>
              <a:tabLst>
                <a:tab pos="216000" algn="l"/>
                <a:tab pos="432000" algn="l"/>
                <a:tab pos="648000" algn="l"/>
                <a:tab pos="864000" algn="l"/>
              </a:tabLst>
              <a:defRPr/>
            </a:pPr>
            <a:r>
              <a:rPr lang="en-GB" sz="1100" dirty="0"/>
              <a:t>Toastmasters presence at employee onboarding sessions and company learning events. This could include an email to each new employee from the club, distribution of Toastmasters information by HR to each new employee, and a presentation about Toastmasters by Toastmasters at new employee orientation events. </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Conclusion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Corporate clubs grow when they use structured, multichannel internal communications and collaborate with HR — not when they rely on a single intranet post.</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Ask participants: “How does your corporate club promote itself internally?”</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Highlight that corporate clubs require internal visibility, not public visibility.</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Reinforce the point: multichannel communication is essential in hybrid workplaces.</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Encourage VPPRs to partner with HR and Learning &amp; Development.</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Prompt discussion: “Which internal platforms does your company use — and is your club visible on them?”</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Emphasize the importance of testimonials and professional‑benefit messaging.</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Conduct an annual or semiannual event to celebrate member and club achievements. Invite a corporation executive to be the keynote speaker at the event(s).</a:t>
            </a:r>
          </a:p>
          <a:p>
            <a:pPr marL="171450" indent="-171450">
              <a:buFont typeface="Wingdings" panose="05000000000000000000" pitchFamily="2" charset="2"/>
              <a:buChar char="§"/>
            </a:pPr>
            <a:r>
              <a:rPr lang="en-GB" sz="1100" kern="1200" dirty="0">
                <a:solidFill>
                  <a:schemeClr val="tx1"/>
                </a:solidFill>
                <a:effectLst/>
                <a:latin typeface="Arial" panose="020B0604020202020204" pitchFamily="34" charset="0"/>
                <a:ea typeface="+mn-ea"/>
                <a:cs typeface="Arial" panose="020B0604020202020204" pitchFamily="34" charset="0"/>
              </a:rPr>
              <a:t>Invite 1–2 participants to share successful internal promotion strategies.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3087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 and possible root solutions. The aim is to reach root solution(s) that address the underlying root cause, not the symptoms. Potential 5 Whys statements, root cause and solutions are stated on the next two slides, IF needed.)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p:txBody>
      </p:sp>
      <p:sp>
        <p:nvSpPr>
          <p:cNvPr id="4" name="Slide Number Placeholder 3"/>
          <p:cNvSpPr>
            <a:spLocks noGrp="1"/>
          </p:cNvSpPr>
          <p:nvPr>
            <p:ph type="sldNum" sz="quarter" idx="5"/>
          </p:nvPr>
        </p:nvSpPr>
        <p:spPr/>
        <p:txBody>
          <a:bodyPr/>
          <a:lstStyle/>
          <a:p>
            <a:fld id="{DC9DD302-1F34-F94E-BE63-3678BC305FEB}" type="slidenum">
              <a:rPr lang="en-US" smtClean="0"/>
              <a:pPr/>
              <a:t>53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32911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58545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Conclusion</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Clubs attract younger members when they use modern platforms, relevant content, and targeted outreach, not when they rely solely on Facebook, which has an older user dynamic.</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Ask participants: “Where do younger adults in your area spend time online?”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Facebook is not a youth‑focused platform.</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multichannel communication is essential for reaching younger demographics.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Encourage VPPRs to explore Instagram, TikTok, and LinkedIn.</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Prompt discussion: “Does your club have any younger members who could be a part of the PR Committee to help create content?”</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Emphasize the value of short videos, reels, and modern visuals.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Invite 1–2 participants to share successful youth‑outreach strategies.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81093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 and possible root solutions. The aim is to reach root solution(s) that address the underlying root cause, not the symptoms. Please see the next two slides for possible Fishbone responses, root causes, and root solutions.)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p:txBody>
      </p:sp>
      <p:sp>
        <p:nvSpPr>
          <p:cNvPr id="4" name="Slide Number Placeholder 3"/>
          <p:cNvSpPr>
            <a:spLocks noGrp="1"/>
          </p:cNvSpPr>
          <p:nvPr>
            <p:ph type="sldNum" sz="quarter" idx="5"/>
          </p:nvPr>
        </p:nvSpPr>
        <p:spPr/>
        <p:txBody>
          <a:bodyPr/>
          <a:lstStyle/>
          <a:p>
            <a:fld id="{DC9DD302-1F34-F94E-BE63-3678BC305FEB}" type="slidenum">
              <a:rPr lang="en-US" smtClean="0"/>
              <a:pPr/>
              <a:t>56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67402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19056-9941-3B5C-9B2E-BE68BF84D9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6CC783-555C-246F-9CAC-D1E9D6B2F205}"/>
              </a:ext>
            </a:extLst>
          </p:cNvPr>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a:extLst>
              <a:ext uri="{FF2B5EF4-FFF2-40B4-BE49-F238E27FC236}">
                <a16:creationId xmlns:a16="http://schemas.microsoft.com/office/drawing/2014/main" id="{94C19254-3F46-3D66-3147-6550E238607D}"/>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US" b="1"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CC1E7F2A-DDCC-38C0-FBD1-17DDE3F89FF6}"/>
              </a:ext>
            </a:extLst>
          </p:cNvPr>
          <p:cNvSpPr>
            <a:spLocks noGrp="1"/>
          </p:cNvSpPr>
          <p:nvPr>
            <p:ph type="sldNum" sz="quarter" idx="5"/>
          </p:nvPr>
        </p:nvSpPr>
        <p:spPr/>
        <p:txBody>
          <a:bodyPr/>
          <a:lstStyle/>
          <a:p>
            <a:fld id="{DC9DD302-1F34-F94E-BE63-3678BC305FEB}" type="slidenum">
              <a:rPr lang="en-US" smtClean="0"/>
              <a:pPr/>
              <a:t>57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84397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424070" y="3225872"/>
            <a:ext cx="6135756" cy="6461468"/>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endParaRPr lang="en-US" sz="1100" dirty="0"/>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0" kern="1200" dirty="0">
                <a:solidFill>
                  <a:schemeClr val="tx1"/>
                </a:solidFill>
                <a:effectLst/>
                <a:latin typeface="Arial" panose="020B0604020202020204" pitchFamily="34" charset="0"/>
                <a:ea typeface="+mn-ea"/>
                <a:cs typeface="Arial" panose="020B0604020202020204" pitchFamily="34" charset="0"/>
              </a:rPr>
              <a:t>(</a:t>
            </a:r>
            <a:r>
              <a:rPr lang="en-GB" sz="1100" kern="1200" dirty="0">
                <a:solidFill>
                  <a:schemeClr val="tx1"/>
                </a:solidFill>
                <a:effectLst/>
                <a:latin typeface="Arial" panose="020B0604020202020204" pitchFamily="34" charset="0"/>
                <a:ea typeface="+mn-ea"/>
                <a:cs typeface="Arial" panose="020B0604020202020204" pitchFamily="34" charset="0"/>
              </a:rPr>
              <a:t>Only </a:t>
            </a:r>
            <a:r>
              <a:rPr lang="en-GB" sz="1100" b="1" kern="1200" dirty="0">
                <a:solidFill>
                  <a:schemeClr val="tx1"/>
                </a:solidFill>
                <a:effectLst/>
                <a:latin typeface="Arial" panose="020B0604020202020204" pitchFamily="34" charset="0"/>
                <a:ea typeface="+mn-ea"/>
                <a:cs typeface="Arial" panose="020B0604020202020204" pitchFamily="34" charset="0"/>
              </a:rPr>
              <a:t>show</a:t>
            </a:r>
            <a:r>
              <a:rPr lang="en-GB" sz="110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and Root Causes and Solution(s).)</a:t>
            </a:r>
            <a:endParaRPr lang="en-US"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sz="600" b="1" dirty="0"/>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Expanded Root Solution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Develop a sustainable, year‑round membership strategy including:</a:t>
            </a:r>
          </a:p>
          <a:p>
            <a:pPr marL="171450" indent="-171450"/>
            <a:r>
              <a:rPr lang="en-GB" sz="1100" b="1" kern="1200" dirty="0">
                <a:solidFill>
                  <a:schemeClr val="tx1"/>
                </a:solidFill>
                <a:effectLst/>
                <a:latin typeface="Arial" panose="020B0604020202020204" pitchFamily="34" charset="0"/>
                <a:ea typeface="+mn-ea"/>
                <a:cs typeface="Arial" panose="020B0604020202020204" pitchFamily="34" charset="0"/>
              </a:rPr>
              <a:t>Staff engagement</a:t>
            </a:r>
            <a:r>
              <a:rPr lang="en-GB" sz="1100" kern="1200" dirty="0">
                <a:solidFill>
                  <a:schemeClr val="tx1"/>
                </a:solidFill>
                <a:effectLst/>
                <a:latin typeface="Arial" panose="020B0604020202020204" pitchFamily="34" charset="0"/>
                <a:ea typeface="+mn-ea"/>
                <a:cs typeface="Arial" panose="020B0604020202020204" pitchFamily="34" charset="0"/>
              </a:rPr>
              <a:t>: invite university staff to join, attend, or support the club.</a:t>
            </a:r>
          </a:p>
          <a:p>
            <a:pPr marL="171450" indent="-171450"/>
            <a:r>
              <a:rPr lang="en-GB" sz="1100" b="1" kern="1200" dirty="0">
                <a:solidFill>
                  <a:schemeClr val="tx1"/>
                </a:solidFill>
                <a:effectLst/>
                <a:latin typeface="Arial" panose="020B0604020202020204" pitchFamily="34" charset="0"/>
                <a:ea typeface="+mn-ea"/>
                <a:cs typeface="Arial" panose="020B0604020202020204" pitchFamily="34" charset="0"/>
              </a:rPr>
              <a:t>Alumni outreach</a:t>
            </a:r>
            <a:r>
              <a:rPr lang="en-GB" sz="1100" kern="1200" dirty="0">
                <a:solidFill>
                  <a:schemeClr val="tx1"/>
                </a:solidFill>
                <a:effectLst/>
                <a:latin typeface="Arial" panose="020B0604020202020204" pitchFamily="34" charset="0"/>
                <a:ea typeface="+mn-ea"/>
                <a:cs typeface="Arial" panose="020B0604020202020204" pitchFamily="34" charset="0"/>
              </a:rPr>
              <a:t>: reconnect with former student members who still meet the constitution criteria. Reach out via the University’s Alumni office.</a:t>
            </a:r>
          </a:p>
          <a:p>
            <a:pPr marL="171450" indent="-171450"/>
            <a:r>
              <a:rPr lang="en-GB" sz="1100" b="1" kern="1200" dirty="0">
                <a:solidFill>
                  <a:schemeClr val="tx1"/>
                </a:solidFill>
                <a:effectLst/>
                <a:latin typeface="Arial" panose="020B0604020202020204" pitchFamily="34" charset="0"/>
                <a:ea typeface="+mn-ea"/>
                <a:cs typeface="Arial" panose="020B0604020202020204" pitchFamily="34" charset="0"/>
              </a:rPr>
              <a:t>Year‑round marketing</a:t>
            </a:r>
            <a:r>
              <a:rPr lang="en-GB" sz="1100" kern="1200" dirty="0">
                <a:solidFill>
                  <a:schemeClr val="tx1"/>
                </a:solidFill>
                <a:effectLst/>
                <a:latin typeface="Arial" panose="020B0604020202020204" pitchFamily="34" charset="0"/>
                <a:ea typeface="+mn-ea"/>
                <a:cs typeface="Arial" panose="020B0604020202020204" pitchFamily="34" charset="0"/>
              </a:rPr>
              <a:t>: maintain visibility during exam seasons, semester breaks, and summer periods.</a:t>
            </a:r>
          </a:p>
          <a:p>
            <a:pPr marL="171450" indent="-171450"/>
            <a:r>
              <a:rPr lang="en-GB" sz="1100" b="1" kern="1200" dirty="0">
                <a:solidFill>
                  <a:schemeClr val="tx1"/>
                </a:solidFill>
                <a:effectLst/>
                <a:latin typeface="Arial" panose="020B0604020202020204" pitchFamily="34" charset="0"/>
                <a:ea typeface="+mn-ea"/>
                <a:cs typeface="Arial" panose="020B0604020202020204" pitchFamily="34" charset="0"/>
              </a:rPr>
              <a:t>Freshers’ Week presence</a:t>
            </a:r>
            <a:r>
              <a:rPr lang="en-GB" sz="1100" kern="1200" dirty="0">
                <a:solidFill>
                  <a:schemeClr val="tx1"/>
                </a:solidFill>
                <a:effectLst/>
                <a:latin typeface="Arial" panose="020B0604020202020204" pitchFamily="34" charset="0"/>
                <a:ea typeface="+mn-ea"/>
                <a:cs typeface="Arial" panose="020B0604020202020204" pitchFamily="34" charset="0"/>
              </a:rPr>
              <a:t>: strong recruitment at the start of each academic year.</a:t>
            </a:r>
          </a:p>
          <a:p>
            <a:pPr marL="171450" indent="-171450"/>
            <a:r>
              <a:rPr lang="en-GB" sz="1100" b="1" kern="1200" dirty="0">
                <a:solidFill>
                  <a:schemeClr val="tx1"/>
                </a:solidFill>
                <a:effectLst/>
                <a:latin typeface="Arial" panose="020B0604020202020204" pitchFamily="34" charset="0"/>
                <a:ea typeface="+mn-ea"/>
                <a:cs typeface="Arial" panose="020B0604020202020204" pitchFamily="34" charset="0"/>
              </a:rPr>
              <a:t>Hybrid meetings</a:t>
            </a:r>
            <a:r>
              <a:rPr lang="en-GB" sz="1100" kern="1200" dirty="0">
                <a:solidFill>
                  <a:schemeClr val="tx1"/>
                </a:solidFill>
                <a:effectLst/>
                <a:latin typeface="Arial" panose="020B0604020202020204" pitchFamily="34" charset="0"/>
                <a:ea typeface="+mn-ea"/>
                <a:cs typeface="Arial" panose="020B0604020202020204" pitchFamily="34" charset="0"/>
              </a:rPr>
              <a:t>: maintain continuity when students are off‑campus.</a:t>
            </a:r>
          </a:p>
          <a:p>
            <a:pPr marL="171450" indent="-171450"/>
            <a:r>
              <a:rPr lang="en-GB" sz="1100" b="1" kern="1200" dirty="0">
                <a:solidFill>
                  <a:schemeClr val="tx1"/>
                </a:solidFill>
                <a:effectLst/>
                <a:latin typeface="Arial" panose="020B0604020202020204" pitchFamily="34" charset="0"/>
                <a:ea typeface="+mn-ea"/>
                <a:cs typeface="Arial" panose="020B0604020202020204" pitchFamily="34" charset="0"/>
              </a:rPr>
              <a:t>Mentorship program: </a:t>
            </a:r>
            <a:r>
              <a:rPr lang="en-GB" sz="1100" kern="1200" dirty="0">
                <a:solidFill>
                  <a:schemeClr val="tx1"/>
                </a:solidFill>
                <a:effectLst/>
                <a:latin typeface="Arial" panose="020B0604020202020204" pitchFamily="34" charset="0"/>
                <a:ea typeface="+mn-ea"/>
                <a:cs typeface="Arial" panose="020B0604020202020204" pitchFamily="34" charset="0"/>
              </a:rPr>
              <a:t>pair new students with experienced members or alumni.</a:t>
            </a:r>
          </a:p>
          <a:p>
            <a:pPr marL="171450" indent="-171450"/>
            <a:r>
              <a:rPr lang="en-GB" sz="1100" b="1" kern="1200" dirty="0">
                <a:solidFill>
                  <a:schemeClr val="tx1"/>
                </a:solidFill>
                <a:effectLst/>
                <a:latin typeface="Arial" panose="020B0604020202020204" pitchFamily="34" charset="0"/>
                <a:ea typeface="+mn-ea"/>
                <a:cs typeface="Arial" panose="020B0604020202020204" pitchFamily="34" charset="0"/>
              </a:rPr>
              <a:t>Exam‑season retention plan: </a:t>
            </a:r>
            <a:r>
              <a:rPr lang="en-GB" sz="1100" kern="1200" dirty="0">
                <a:solidFill>
                  <a:schemeClr val="tx1"/>
                </a:solidFill>
                <a:effectLst/>
                <a:latin typeface="Arial" panose="020B0604020202020204" pitchFamily="34" charset="0"/>
                <a:ea typeface="+mn-ea"/>
                <a:cs typeface="Arial" panose="020B0604020202020204" pitchFamily="34" charset="0"/>
              </a:rPr>
              <a:t>reminders, short sessions, online meetings, and supportive messaging.</a:t>
            </a:r>
          </a:p>
          <a:p>
            <a:pPr marL="171450" indent="-171450"/>
            <a:r>
              <a:rPr lang="en-GB" sz="1100" b="1" kern="1200" dirty="0">
                <a:solidFill>
                  <a:schemeClr val="tx1"/>
                </a:solidFill>
                <a:effectLst/>
                <a:latin typeface="Arial" panose="020B0604020202020204" pitchFamily="34" charset="0"/>
                <a:ea typeface="+mn-ea"/>
                <a:cs typeface="Arial" panose="020B0604020202020204" pitchFamily="34" charset="0"/>
              </a:rPr>
              <a:t>Executive Committee continuity</a:t>
            </a:r>
            <a:r>
              <a:rPr lang="en-GB" sz="1100" kern="1200" dirty="0">
                <a:solidFill>
                  <a:schemeClr val="tx1"/>
                </a:solidFill>
                <a:effectLst/>
                <a:latin typeface="Arial" panose="020B0604020202020204" pitchFamily="34" charset="0"/>
                <a:ea typeface="+mn-ea"/>
                <a:cs typeface="Arial" panose="020B0604020202020204" pitchFamily="34" charset="0"/>
              </a:rPr>
              <a:t> : stagger leadership roles or involve staff/alumni to reduce annual resets.</a:t>
            </a:r>
          </a:p>
          <a:p>
            <a:pPr marL="0" indent="0">
              <a:buNone/>
            </a:pPr>
            <a:endParaRPr lang="en-GB" sz="6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This ensures the club attracts a broader membership base, maintains continuity throughout the academic cycle, and reduces the impact of student turnover.</a:t>
            </a:r>
          </a:p>
          <a:p>
            <a:pPr marL="0" indent="0">
              <a:buNone/>
            </a:pPr>
            <a:endParaRPr lang="en-GB" sz="6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Conclusion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University clubs frequently thrive when they diversify their membership base, maintain year‑round visibility, and support students through exam periods, not when they rely solely on undergraduate attendance and hope members return after breaks.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Ask participants: “When does your university club experience its biggest membership dips?”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Highlight that student turnover is predictable, and must be planned for.</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Reinforce that staff and alumni engagement stabilizes membership long‑term.</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Encourage VPPRs to create a year‑round recruitment and retention plan.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Prompt discussion: “How does your club stay visible during exam periods?”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Emphasize the value of hybrid meetings for continuity.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Invite 1–2 participants to share successful university‑club strategies.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72106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 and possible root solutions. The aim is to reach root solution(s) that address the underlying root cause, not the symptoms. Please see the next two slides for possible Fishbone responses, root causes, and root solutions.)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p:txBody>
      </p:sp>
      <p:sp>
        <p:nvSpPr>
          <p:cNvPr id="4" name="Slide Number Placeholder 3"/>
          <p:cNvSpPr>
            <a:spLocks noGrp="1"/>
          </p:cNvSpPr>
          <p:nvPr>
            <p:ph type="sldNum" sz="quarter" idx="5"/>
          </p:nvPr>
        </p:nvSpPr>
        <p:spPr/>
        <p:txBody>
          <a:bodyPr/>
          <a:lstStyle/>
          <a:p>
            <a:fld id="{DC9DD302-1F34-F94E-BE63-3678BC305FEB}" type="slidenum">
              <a:rPr lang="en-US" smtClean="0"/>
              <a:pPr/>
              <a:t>59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27973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3D828-DF1A-A4E9-AA7C-AAE1D633A5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378DF-CF6E-2FF7-AED9-DE832C2D5E0E}"/>
              </a:ext>
            </a:extLst>
          </p:cNvPr>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a:extLst>
              <a:ext uri="{FF2B5EF4-FFF2-40B4-BE49-F238E27FC236}">
                <a16:creationId xmlns:a16="http://schemas.microsoft.com/office/drawing/2014/main" id="{29E65B92-68DA-A9AD-250C-BDD9C75BD8BA}"/>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US" b="1"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7BEDFD3-0708-2E81-51A8-798E79A8AB4A}"/>
              </a:ext>
            </a:extLst>
          </p:cNvPr>
          <p:cNvSpPr>
            <a:spLocks noGrp="1"/>
          </p:cNvSpPr>
          <p:nvPr>
            <p:ph type="sldNum" sz="quarter" idx="5"/>
          </p:nvPr>
        </p:nvSpPr>
        <p:spPr/>
        <p:txBody>
          <a:bodyPr/>
          <a:lstStyle/>
          <a:p>
            <a:fld id="{DC9DD302-1F34-F94E-BE63-3678BC305FEB}" type="slidenum">
              <a:rPr lang="en-US" smtClean="0"/>
              <a:pPr/>
              <a:t>60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88704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b="1" dirty="0"/>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0" kern="1200" dirty="0">
                <a:solidFill>
                  <a:schemeClr val="tx1"/>
                </a:solidFill>
                <a:effectLst/>
                <a:latin typeface="Arial" panose="020B0604020202020204" pitchFamily="34" charset="0"/>
                <a:ea typeface="+mn-ea"/>
                <a:cs typeface="Arial" panose="020B0604020202020204" pitchFamily="34" charset="0"/>
              </a:rPr>
              <a:t>(</a:t>
            </a:r>
            <a:r>
              <a:rPr lang="en-GB" sz="1200" kern="1200" dirty="0">
                <a:solidFill>
                  <a:schemeClr val="tx1"/>
                </a:solidFill>
                <a:effectLst/>
                <a:latin typeface="Arial" panose="020B0604020202020204" pitchFamily="34" charset="0"/>
                <a:ea typeface="+mn-ea"/>
                <a:cs typeface="Arial" panose="020B0604020202020204" pitchFamily="34" charset="0"/>
              </a:rPr>
              <a:t>Only </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and Root Causes and Solution(s).)</a:t>
            </a: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Conclusion</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Media coverage for large events improves when clubs: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plan early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craft compelling stories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build relationships with journalists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Invite club alumni to celebrate the anniversary</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Relying solely on internal promotion and local club social media channels limits visibility and reduces attendance at milestone events.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93250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 and possible root solutions. The aim is to reach root solution(s) that address the underlying root cause, not the symptoms. Please see the next few slides for possible Fishbone responses, root causes, and root solutions.)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i="1" kern="1200" dirty="0">
                <a:solidFill>
                  <a:schemeClr val="tx1"/>
                </a:solidFill>
                <a:effectLst/>
                <a:latin typeface="Arial" panose="020B0604020202020204" pitchFamily="34" charset="0"/>
                <a:ea typeface="+mn-ea"/>
                <a:cs typeface="Arial" panose="020B0604020202020204" pitchFamily="34" charset="0"/>
              </a:rPr>
              <a:t>Note</a:t>
            </a:r>
            <a:r>
              <a:rPr lang="en-GB" sz="1200" i="1" kern="1200" dirty="0">
                <a:solidFill>
                  <a:schemeClr val="tx1"/>
                </a:solidFill>
                <a:effectLst/>
                <a:latin typeface="Arial" panose="020B0604020202020204" pitchFamily="34" charset="0"/>
                <a:ea typeface="+mn-ea"/>
                <a:cs typeface="Arial" panose="020B0604020202020204" pitchFamily="34" charset="0"/>
              </a:rPr>
              <a:t>: This scenario can also be used if a local media outlet publishes a negative letter or post from a guest.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51894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 and possible root solutions. The aim is to reach root solution(s) that address the underlying root cause, not the symptoms. Please see the next two slides for possible Fishbone responses, root causes, and root solutions.)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Fishbone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for “bones”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63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03618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503583" y="3225871"/>
            <a:ext cx="5936973" cy="6620494"/>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7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sz="1050" b="1" dirty="0"/>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050" b="0" kern="1200" dirty="0">
                <a:solidFill>
                  <a:schemeClr val="tx1"/>
                </a:solidFill>
                <a:effectLst/>
                <a:latin typeface="Arial" panose="020B0604020202020204" pitchFamily="34" charset="0"/>
                <a:ea typeface="+mn-ea"/>
                <a:cs typeface="Arial" panose="020B0604020202020204" pitchFamily="34" charset="0"/>
              </a:rPr>
              <a:t>(</a:t>
            </a:r>
            <a:r>
              <a:rPr lang="en-GB" sz="1050" kern="1200" dirty="0">
                <a:solidFill>
                  <a:schemeClr val="tx1"/>
                </a:solidFill>
                <a:effectLst/>
                <a:latin typeface="Arial" panose="020B0604020202020204" pitchFamily="34" charset="0"/>
                <a:ea typeface="+mn-ea"/>
                <a:cs typeface="Arial" panose="020B0604020202020204" pitchFamily="34" charset="0"/>
              </a:rPr>
              <a:t>Only </a:t>
            </a:r>
            <a:r>
              <a:rPr lang="en-GB" sz="1050" b="1" kern="1200" dirty="0">
                <a:solidFill>
                  <a:schemeClr val="tx1"/>
                </a:solidFill>
                <a:effectLst/>
                <a:latin typeface="Arial" panose="020B0604020202020204" pitchFamily="34" charset="0"/>
                <a:ea typeface="+mn-ea"/>
                <a:cs typeface="Arial" panose="020B0604020202020204" pitchFamily="34" charset="0"/>
              </a:rPr>
              <a:t>show</a:t>
            </a:r>
            <a:r>
              <a:rPr lang="en-GB" sz="105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Root Causes, and Root Solutions.)</a:t>
            </a:r>
            <a:endParaRPr lang="en-US"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sz="400" dirty="0"/>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Root Causes of the Negative Press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Ask VPPRs: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“What is the root cause?”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“How should the club — led by the VPPR — manage the situation?”</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Capture responses on a Zoom whiteboard or flipchart.</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Allow discussion of ideas and solutions.</a:t>
            </a:r>
          </a:p>
          <a:p>
            <a:pPr marL="0" indent="0">
              <a:buNone/>
            </a:pPr>
            <a:endParaRPr lang="en-GB" sz="4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Fishbone Analysis</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People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Newer members had limited involvement, creating an impression of exclusivity.</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Some members appeared low‑energy or disengaged during the meeting.</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designated hospitality or guest‑experience roles.</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Methods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Agenda followed too rigidly, reducing spontaneity.</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Meeting format lacked variety or modern elements.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Public speaking advice delivered in a formulaic manner.</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Materials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visual or interactive elements to energize the meeting.</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pre‑prepared information pack for journalists or guests.</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Environment</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Atmosphere felt formal rather than dynamic.</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Room layout may have contributed to a “closed” feeling.</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meeting location is difficult to access</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Management</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briefing for members on how to adapt meetings for external visitors.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proactive reputation‑management strategy.</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follow‑up engagement plan for journalists.</a:t>
            </a:r>
          </a:p>
          <a:p>
            <a:pPr marL="0" indent="0">
              <a:buNone/>
            </a:pPr>
            <a:endParaRPr lang="en-GB" sz="4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Measurement</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prior review of meeting experience from newer members.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No tracking of guest impressions or feedback. Are the Journalists impressions that of many other guest?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11722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463827" y="3225871"/>
            <a:ext cx="6029738" cy="6686755"/>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GB" sz="8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sz="1100" b="1" dirty="0"/>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0" kern="1200" dirty="0">
                <a:solidFill>
                  <a:schemeClr val="tx1"/>
                </a:solidFill>
                <a:effectLst/>
                <a:latin typeface="Arial" panose="020B0604020202020204" pitchFamily="34" charset="0"/>
                <a:ea typeface="+mn-ea"/>
                <a:cs typeface="Arial" panose="020B0604020202020204" pitchFamily="34" charset="0"/>
              </a:rPr>
              <a:t>(</a:t>
            </a:r>
            <a:r>
              <a:rPr lang="en-GB" sz="1100" kern="1200" dirty="0">
                <a:solidFill>
                  <a:schemeClr val="tx1"/>
                </a:solidFill>
                <a:effectLst/>
                <a:latin typeface="Arial" panose="020B0604020202020204" pitchFamily="34" charset="0"/>
                <a:ea typeface="+mn-ea"/>
                <a:cs typeface="Arial" panose="020B0604020202020204" pitchFamily="34" charset="0"/>
              </a:rPr>
              <a:t>Only </a:t>
            </a:r>
            <a:r>
              <a:rPr lang="en-GB" sz="1100" b="1" kern="1200" dirty="0">
                <a:solidFill>
                  <a:schemeClr val="tx1"/>
                </a:solidFill>
                <a:effectLst/>
                <a:latin typeface="Arial" panose="020B0604020202020204" pitchFamily="34" charset="0"/>
                <a:ea typeface="+mn-ea"/>
                <a:cs typeface="Arial" panose="020B0604020202020204" pitchFamily="34" charset="0"/>
              </a:rPr>
              <a:t>show</a:t>
            </a:r>
            <a:r>
              <a:rPr lang="en-GB" sz="110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Root Causes, and Root Solutions.)</a:t>
            </a:r>
            <a:endParaRPr lang="en-US"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sz="700" dirty="0"/>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Outcomes and Lessons Learned</a:t>
            </a:r>
          </a:p>
          <a:p>
            <a:pPr marL="0" indent="0">
              <a:buNone/>
            </a:pPr>
            <a:endParaRPr lang="en-GB" sz="6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Additional </a:t>
            </a:r>
            <a:r>
              <a:rPr lang="en-GB" sz="1100" b="1" dirty="0"/>
              <a:t>Club Responses</a:t>
            </a:r>
          </a:p>
          <a:p>
            <a:pPr marL="0" indent="0">
              <a:buNone/>
            </a:pPr>
            <a:r>
              <a:rPr lang="en-GB" sz="1100" dirty="0"/>
              <a:t>Rather than dismissing the criticism, the club responded proactively:</a:t>
            </a:r>
          </a:p>
          <a:p>
            <a:pPr marL="171450" indent="-171450"/>
            <a:r>
              <a:rPr lang="en-GB" sz="1100" b="1" dirty="0"/>
              <a:t>Communication: </a:t>
            </a:r>
            <a:r>
              <a:rPr lang="en-GB" sz="1100" dirty="0"/>
              <a:t>The club issued a statement on its website and social media, thanking the journalist for attending and inviting readers to visit and form their own opinion.</a:t>
            </a:r>
          </a:p>
          <a:p>
            <a:pPr marL="171450" indent="-171450"/>
            <a:r>
              <a:rPr lang="en-GB" sz="1100" b="1" dirty="0"/>
              <a:t>Internal Review: </a:t>
            </a:r>
            <a:r>
              <a:rPr lang="en-GB" sz="1100" dirty="0"/>
              <a:t>The committee conducted a thorough review of meeting protocols and </a:t>
            </a:r>
            <a:r>
              <a:rPr lang="en-GB" sz="1100" spc="-40" dirty="0"/>
              <a:t>gathered feedback from members (especially newer ones) to identify areas for improvement.</a:t>
            </a:r>
          </a:p>
          <a:p>
            <a:pPr marL="171450" indent="-171450"/>
            <a:r>
              <a:rPr lang="en-GB" sz="1100" b="1" dirty="0"/>
              <a:t>Outreach: </a:t>
            </a:r>
            <a:r>
              <a:rPr lang="en-GB" sz="1100" dirty="0"/>
              <a:t>The club invited the journalist to </a:t>
            </a:r>
            <a:r>
              <a:rPr lang="en-GB" sz="1100" spc="-30" dirty="0"/>
              <a:t>return for a follow‑up meeting and participate </a:t>
            </a:r>
            <a:r>
              <a:rPr lang="en-GB" sz="1100" dirty="0"/>
              <a:t>in a Q&amp;A session, demonstrating openness and willingness to engage with critics.</a:t>
            </a:r>
          </a:p>
          <a:p>
            <a:pPr marL="171450" indent="-171450"/>
            <a:r>
              <a:rPr lang="en-GB" sz="1100" b="1" dirty="0"/>
              <a:t>Program Adjustments: </a:t>
            </a:r>
            <a:r>
              <a:rPr lang="en-GB" sz="1100" dirty="0"/>
              <a:t>The agenda was updated to include greater variety and spontaneity, such as themed Table Topics, more interactive elements, and rotating speaking opportunities for all members.</a:t>
            </a:r>
          </a:p>
          <a:p>
            <a:pPr marL="0" indent="0">
              <a:buNone/>
            </a:pPr>
            <a:endParaRPr lang="en-GB" sz="7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Over the following months: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Attendance recovered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Public perception improved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journalist published a more balanced follow‑up article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Members appreciated the club’s openness and adaptability</a:t>
            </a:r>
          </a:p>
          <a:p>
            <a:pPr marL="0" indent="0">
              <a:buNone/>
            </a:pPr>
            <a:endParaRPr lang="en-GB" sz="6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Key Lessons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Criticism, even when perceived as unfair, can be a catalyst for positive change.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Transparent communication and direct engagement with critics rebuild trust.</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Regular reviews of meeting procedures foster inclusivity and energy.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Proactive reputation management is essential for community‑based organizations.</a:t>
            </a:r>
          </a:p>
          <a:p>
            <a:pPr marL="0" indent="0">
              <a:buNone/>
            </a:pPr>
            <a:endParaRPr lang="en-GB" sz="6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Conclusion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This case study highlights the importance of resilience and adaptability when facing negative publicity. By responding constructively, Sand City Toastmasters strengthened its internal culture, rebuilt public trust, and enhanced its reputation within the community.</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34202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 and possible root solutions. The aim is to reach root solution(s) that address the underlying root cause, not the symptoms. Potential 5 Whys statements, root cause and solutions are stated on the next two slides, IF needed.)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When was the last time your club updated its website?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Websites and Google search results are often the first-place guests look.</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90278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US" b="1"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65628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Conclusion</a:t>
            </a:r>
          </a:p>
          <a:p>
            <a:r>
              <a:rPr lang="en-GB" sz="1200" kern="1200" dirty="0">
                <a:solidFill>
                  <a:schemeClr val="tx1"/>
                </a:solidFill>
                <a:effectLst/>
                <a:latin typeface="Arial" panose="020B0604020202020204" pitchFamily="34" charset="0"/>
                <a:ea typeface="+mn-ea"/>
                <a:cs typeface="Arial" panose="020B0604020202020204" pitchFamily="34" charset="0"/>
              </a:rPr>
              <a:t>Club credibility improves when websites are accurate, modern, and regularly updated — not when outdated information is left unchanged for months or years.</a:t>
            </a:r>
          </a:p>
          <a:p>
            <a:r>
              <a:rPr lang="en-GB" sz="1200" kern="1200" dirty="0">
                <a:solidFill>
                  <a:schemeClr val="tx1"/>
                </a:solidFill>
                <a:effectLst/>
                <a:latin typeface="Arial" panose="020B0604020202020204" pitchFamily="34" charset="0"/>
                <a:ea typeface="+mn-ea"/>
                <a:cs typeface="Arial" panose="020B0604020202020204" pitchFamily="34" charset="0"/>
              </a:rPr>
              <a:t>Encourage VPPRs to schedule monthly website reviews.</a:t>
            </a:r>
          </a:p>
          <a:p>
            <a:r>
              <a:rPr lang="en-GB" sz="1200" kern="1200" dirty="0">
                <a:solidFill>
                  <a:schemeClr val="tx1"/>
                </a:solidFill>
                <a:effectLst/>
                <a:latin typeface="Arial" panose="020B0604020202020204" pitchFamily="34" charset="0"/>
                <a:ea typeface="+mn-ea"/>
                <a:cs typeface="Arial" panose="020B0604020202020204" pitchFamily="34" charset="0"/>
              </a:rPr>
              <a:t>Prompt discussion: “Does your website match your Google Business Profile and social media?”</a:t>
            </a:r>
          </a:p>
          <a:p>
            <a:r>
              <a:rPr lang="en-GB" sz="1200" kern="1200" dirty="0">
                <a:solidFill>
                  <a:schemeClr val="tx1"/>
                </a:solidFill>
                <a:effectLst/>
                <a:latin typeface="Arial" panose="020B0604020202020204" pitchFamily="34" charset="0"/>
                <a:ea typeface="+mn-ea"/>
                <a:cs typeface="Arial" panose="020B0604020202020204" pitchFamily="34" charset="0"/>
              </a:rPr>
              <a:t>Emphasize the importance of updated venue details, officer lists, and contact links.</a:t>
            </a:r>
          </a:p>
          <a:p>
            <a:r>
              <a:rPr lang="en-GB" sz="1200" kern="1200" dirty="0">
                <a:solidFill>
                  <a:schemeClr val="tx1"/>
                </a:solidFill>
                <a:effectLst/>
                <a:latin typeface="Arial" panose="020B0604020202020204" pitchFamily="34" charset="0"/>
                <a:ea typeface="+mn-ea"/>
                <a:cs typeface="Arial" panose="020B0604020202020204" pitchFamily="34" charset="0"/>
              </a:rPr>
              <a:t>Invite 1–2 participants to share how they keep their website current.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96714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Fishbone problem-solving methodology to the case study to determine the root cause and possible root solutions. The aim is to reach root solution(s) that address the underlying root cause, not the symptoms. Please see the next two slides for possible Fishbone responses, root causes, and root solutions.)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VPPR role is about communication, clarity, consistency and planning.</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lv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VPPRs:</a:t>
            </a:r>
          </a:p>
          <a:p>
            <a:pPr marL="0" lvl="0" indent="-216000"/>
            <a:r>
              <a:rPr lang="en-GB" sz="1200" kern="1200" dirty="0">
                <a:solidFill>
                  <a:schemeClr val="tx1"/>
                </a:solidFill>
                <a:effectLst/>
                <a:latin typeface="Arial" panose="020B0604020202020204" pitchFamily="34" charset="0"/>
                <a:ea typeface="+mn-ea"/>
                <a:cs typeface="Arial" panose="020B0604020202020204" pitchFamily="34" charset="0"/>
              </a:rPr>
              <a:t>“What are the root causes of declining newsletter engagement?”</a:t>
            </a:r>
          </a:p>
          <a:p>
            <a:pPr marL="0" lvl="0" indent="-216000"/>
            <a:r>
              <a:rPr lang="en-GB" sz="1200" kern="1200" dirty="0">
                <a:solidFill>
                  <a:schemeClr val="tx1"/>
                </a:solidFill>
                <a:effectLst/>
                <a:latin typeface="Arial" panose="020B0604020202020204" pitchFamily="34" charset="0"/>
                <a:ea typeface="+mn-ea"/>
                <a:cs typeface="Arial" panose="020B0604020202020204" pitchFamily="34" charset="0"/>
              </a:rPr>
              <a:t>“How should the VPPR manage the situation?”</a:t>
            </a:r>
          </a:p>
          <a:p>
            <a:pPr marL="0" lv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Summarize</a:t>
            </a:r>
            <a:r>
              <a:rPr lang="en-GB" sz="1200" kern="1200" dirty="0">
                <a:solidFill>
                  <a:schemeClr val="tx1"/>
                </a:solidFill>
                <a:effectLst/>
                <a:latin typeface="Arial" panose="020B0604020202020204" pitchFamily="34" charset="0"/>
                <a:ea typeface="+mn-ea"/>
                <a:cs typeface="Arial" panose="020B0604020202020204" pitchFamily="34" charset="0"/>
              </a:rPr>
              <a:t> any missing points from the case study:</a:t>
            </a:r>
          </a:p>
          <a:p>
            <a:pPr marL="0" lvl="0" indent="-216000"/>
            <a:r>
              <a:rPr lang="en-GB" sz="1200" kern="1200" dirty="0">
                <a:solidFill>
                  <a:schemeClr val="tx1"/>
                </a:solidFill>
                <a:effectLst/>
                <a:latin typeface="Arial" panose="020B0604020202020204" pitchFamily="34" charset="0"/>
                <a:ea typeface="+mn-ea"/>
                <a:cs typeface="Arial" panose="020B0604020202020204" pitchFamily="34" charset="0"/>
              </a:rPr>
              <a:t>Member feedback</a:t>
            </a:r>
          </a:p>
          <a:p>
            <a:pPr marL="0" lvl="0" indent="-216000"/>
            <a:r>
              <a:rPr lang="en-GB" sz="1200" kern="1200" dirty="0">
                <a:solidFill>
                  <a:schemeClr val="tx1"/>
                </a:solidFill>
                <a:effectLst/>
                <a:latin typeface="Arial" panose="020B0604020202020204" pitchFamily="34" charset="0"/>
                <a:ea typeface="+mn-ea"/>
                <a:cs typeface="Arial" panose="020B0604020202020204" pitchFamily="34" charset="0"/>
              </a:rPr>
              <a:t>Content redesign</a:t>
            </a:r>
          </a:p>
          <a:p>
            <a:pPr marL="0" lvl="0" indent="-216000"/>
            <a:r>
              <a:rPr lang="en-GB" sz="1200" kern="1200" dirty="0">
                <a:solidFill>
                  <a:schemeClr val="tx1"/>
                </a:solidFill>
                <a:effectLst/>
                <a:latin typeface="Arial" panose="020B0604020202020204" pitchFamily="34" charset="0"/>
                <a:ea typeface="+mn-ea"/>
                <a:cs typeface="Arial" panose="020B0604020202020204" pitchFamily="34" charset="0"/>
              </a:rPr>
              <a:t>Platform improvements</a:t>
            </a:r>
          </a:p>
          <a:p>
            <a:pPr marL="0" lvl="0" indent="-216000"/>
            <a:r>
              <a:rPr lang="en-GB" sz="1200" kern="1200" dirty="0">
                <a:solidFill>
                  <a:schemeClr val="tx1"/>
                </a:solidFill>
                <a:effectLst/>
                <a:latin typeface="Arial" panose="020B0604020202020204" pitchFamily="34" charset="0"/>
                <a:ea typeface="+mn-ea"/>
                <a:cs typeface="Arial" panose="020B0604020202020204" pitchFamily="34" charset="0"/>
              </a:rPr>
              <a:t>Multichannel promotion</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364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9BF1D-20A1-EC49-3B50-36D1A467EC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EBFA0-964A-86E5-5477-0381B9961603}"/>
              </a:ext>
            </a:extLst>
          </p:cNvPr>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a:extLst>
              <a:ext uri="{FF2B5EF4-FFF2-40B4-BE49-F238E27FC236}">
                <a16:creationId xmlns:a16="http://schemas.microsoft.com/office/drawing/2014/main" id="{2BB82C50-9AB4-AB3E-374D-A03C63DBCFE6}"/>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p>
          <a:p>
            <a:pPr marL="0" indent="0">
              <a:buNone/>
            </a:pPr>
            <a:endParaRPr lang="en-US" b="1"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49A516A-49D7-E3C4-6B3E-6A0461762B5A}"/>
              </a:ext>
            </a:extLst>
          </p:cNvPr>
          <p:cNvSpPr>
            <a:spLocks noGrp="1"/>
          </p:cNvSpPr>
          <p:nvPr>
            <p:ph type="sldNum" sz="quarter" idx="5"/>
          </p:nvPr>
        </p:nvSpPr>
        <p:spPr/>
        <p:txBody>
          <a:bodyPr/>
          <a:lstStyle/>
          <a:p>
            <a:fld id="{DC9DD302-1F34-F94E-BE63-3678BC305FEB}" type="slidenum">
              <a:rPr lang="en-US" smtClean="0"/>
              <a:pPr/>
              <a:t>70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92157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6463" y="347663"/>
            <a:ext cx="5045075" cy="2838450"/>
          </a:xfrm>
        </p:spPr>
        <p:txBody>
          <a:bodyPr/>
          <a:lstStyle/>
          <a:p>
            <a:endParaRPr lang="en-US" dirty="0"/>
          </a:p>
        </p:txBody>
      </p:sp>
      <p:sp>
        <p:nvSpPr>
          <p:cNvPr id="3" name="Notes Placeholder 2"/>
          <p:cNvSpPr>
            <a:spLocks noGrp="1"/>
          </p:cNvSpPr>
          <p:nvPr>
            <p:ph type="body" idx="1"/>
          </p:nvPr>
        </p:nvSpPr>
        <p:spPr>
          <a:xfrm>
            <a:off x="410817" y="3225871"/>
            <a:ext cx="5989983" cy="7640912"/>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Case Studies: 16 minutes/26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0" kern="1200" dirty="0">
                <a:solidFill>
                  <a:schemeClr val="tx1"/>
                </a:solidFill>
                <a:effectLst/>
                <a:latin typeface="Arial" panose="020B0604020202020204" pitchFamily="34" charset="0"/>
                <a:ea typeface="+mn-ea"/>
                <a:cs typeface="Arial" panose="020B0604020202020204" pitchFamily="34" charset="0"/>
              </a:rPr>
              <a:t>(</a:t>
            </a:r>
            <a:r>
              <a:rPr lang="en-GB" sz="1100" kern="1200" dirty="0">
                <a:solidFill>
                  <a:schemeClr val="tx1"/>
                </a:solidFill>
                <a:effectLst/>
                <a:latin typeface="Arial" panose="020B0604020202020204" pitchFamily="34" charset="0"/>
                <a:ea typeface="+mn-ea"/>
                <a:cs typeface="Arial" panose="020B0604020202020204" pitchFamily="34" charset="0"/>
              </a:rPr>
              <a:t>Only </a:t>
            </a:r>
            <a:r>
              <a:rPr lang="en-GB" sz="1100" b="1" kern="1200" dirty="0">
                <a:solidFill>
                  <a:schemeClr val="tx1"/>
                </a:solidFill>
                <a:effectLst/>
                <a:latin typeface="Arial" panose="020B0604020202020204" pitchFamily="34" charset="0"/>
                <a:ea typeface="+mn-ea"/>
                <a:cs typeface="Arial" panose="020B0604020202020204" pitchFamily="34" charset="0"/>
              </a:rPr>
              <a:t>show</a:t>
            </a:r>
            <a:r>
              <a:rPr lang="en-GB" sz="1100" kern="1200" dirty="0">
                <a:solidFill>
                  <a:schemeClr val="tx1"/>
                </a:solidFill>
                <a:effectLst/>
                <a:latin typeface="Arial" panose="020B0604020202020204" pitchFamily="34" charset="0"/>
                <a:ea typeface="+mn-ea"/>
                <a:cs typeface="Arial" panose="020B0604020202020204" pitchFamily="34" charset="0"/>
              </a:rPr>
              <a:t> this slide after the participants have produced their own Fishbone Analysis and Root Causes and Solution(s).)</a:t>
            </a:r>
            <a:endParaRPr lang="en-US"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Club Response</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The VPPR decided to address the issue proactively.</a:t>
            </a:r>
          </a:p>
          <a:p>
            <a:pPr marL="0" indent="0">
              <a:buNone/>
            </a:pPr>
            <a:endParaRPr lang="en-GB" sz="8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Member Feedback</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The VPPR surveyed club members. Key insights included:</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Preference for short, visually engaging newsletters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Some members never saw the newsletter because it went to spam</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Interest in interactive content (polls, spotlights, links to recorded speeches)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Desire for content tailored to both new and experienced members</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Revamped Newsletter Strategy</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The VPPR introduced several improvements: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Shortened the newsletter to one page</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Added photos, infographics, and clickable links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Used a platform with better delivery and tracking</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Introduced a quarterly special edition with in‑depth stories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Promoted the newsletter at meetings and on social media</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Encouraged members to contribute content and share feedback</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Outcomes and Lessons Learned</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After implementing the changes: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Newsletter open rates increased</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Members looked forward to the monthly updates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Engagement improved across all communication channels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The Club President acknowledged the value of improving — not abandoning — the newsletter</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Key Lessons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Communication tools must evolve with member habits</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Short, visual content increases engagement</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Member feedback is essential for effective PR</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Multichannel promotion strengthens visibility</a:t>
            </a:r>
          </a:p>
          <a:p>
            <a:pPr marL="171450" lvl="0" indent="-171450"/>
            <a:r>
              <a:rPr lang="en-GB" sz="1050" kern="1200" dirty="0">
                <a:solidFill>
                  <a:schemeClr val="tx1"/>
                </a:solidFill>
                <a:effectLst/>
                <a:latin typeface="Arial" panose="020B0604020202020204" pitchFamily="34" charset="0"/>
                <a:ea typeface="+mn-ea"/>
                <a:cs typeface="Arial" panose="020B0604020202020204" pitchFamily="34" charset="0"/>
              </a:rPr>
              <a:t>Innovation keeps long‑standing tools relevant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Conclusion</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This case study shows that declining engagement is not a sign to abandon a communication tool — but an opportunity to modernize it. By listening to members and adapting the newsletter format, Opal Toastmasters strengthened internal communication and rebuilt readership.</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6910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52 minutes for 60-minute session/66 minutes for 75-minute session</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are key lessons you have learned from performing in your role as VPPR and from this training today? </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49661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54 minutes for 60-minute session/68 minutes for 75-minute session</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(Keep the pace energetic.)</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When planning any communication in the second part of the year, please remember to ask yourself these four crucial questions:</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Who is your target audience for the communication?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How will you reach them?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When is the right timing?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What is your key message?</a:t>
            </a:r>
          </a:p>
          <a:p>
            <a:pPr marL="0" indent="0">
              <a:buFont typeface="Wingdings" pitchFamily="2" charset="2"/>
              <a:buNone/>
            </a:pPr>
            <a:r>
              <a:rPr lang="en-GB" sz="1200" kern="1200" dirty="0">
                <a:solidFill>
                  <a:schemeClr val="tx1"/>
                </a:solidFill>
                <a:effectLst/>
                <a:latin typeface="Arial" panose="020B0604020202020204" pitchFamily="34" charset="0"/>
                <a:ea typeface="+mn-ea"/>
                <a:cs typeface="Arial" panose="020B0604020202020204" pitchFamily="34" charset="0"/>
              </a:rPr>
              <a:t>Then write or modify your club’s communication plan and act!</a:t>
            </a:r>
          </a:p>
          <a:p>
            <a:pPr marL="0" indent="0">
              <a:buFont typeface="Wingdings" pitchFamily="2" charset="2"/>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Font typeface="Wingdings" pitchFamily="2" charset="2"/>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communications are you planning for the second half of the year?</a:t>
            </a:r>
          </a:p>
          <a:p>
            <a:pPr marL="0" indent="0">
              <a:buFont typeface="Wingdings" pitchFamily="2" charset="2"/>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Font typeface="Wingdings" pitchFamily="2" charset="2"/>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53251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56 minutes for 60-minute session/70 minutes for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Which member should serve as your next Vice President Public Relations? Why? What are their qualifications? What have you done to “groom” them for this role? Have they served on the PR Committee?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(After receiving responses from the participants, </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the information on the slide. Expand as needed by sharing examples from your own experience.)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Identify the next VPPR early. Encourage a member who has served successfully on your PR team to step up to the role.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Create a handover document with main lessons learned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Document and share VPPR processes and social media channels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Give the Club Secretary the passwords to the website and social media pages. Store where others can gain access.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6819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1.5 minute/2.5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57.5 minutes for 60-minute session/72.5 minutes for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Answer</a:t>
            </a:r>
            <a:r>
              <a:rPr lang="en-GB" sz="1200" kern="1200" dirty="0">
                <a:solidFill>
                  <a:schemeClr val="tx1"/>
                </a:solidFill>
                <a:effectLst/>
                <a:latin typeface="Arial" panose="020B0604020202020204" pitchFamily="34" charset="0"/>
                <a:ea typeface="+mn-ea"/>
                <a:cs typeface="Arial" panose="020B0604020202020204" pitchFamily="34" charset="0"/>
              </a:rPr>
              <a:t> any questions from the club VPPRs.)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909804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59.5 minutes for 60-minute session/74.5 minutes for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are your next steps?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(After they respond, </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the information on the slide. Expand as needed by sharing examples from your own experience.)</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71443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60 minutes for 60-minute session/75 minutes for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Thank you for serving your club as Vice President Public Relations and for participating in this training! </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7695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1596000" y="1972095"/>
            <a:ext cx="9000000" cy="2025547"/>
          </a:xfrm>
          <a:prstGeom prst="rect">
            <a:avLst/>
          </a:prstGeom>
        </p:spPr>
        <p:txBody>
          <a:bodyPr lIns="108000" tIns="108000" rIns="108000" bIns="72000" anchor="b"/>
          <a:lstStyle>
            <a:lvl1pPr algn="ctr">
              <a:defRPr sz="4000" b="0">
                <a:solidFill>
                  <a:schemeClr val="accent4"/>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1596000" y="4089718"/>
            <a:ext cx="9000000" cy="1655762"/>
          </a:xfrm>
          <a:prstGeom prst="rect">
            <a:avLst/>
          </a:prstGeom>
        </p:spPr>
        <p:txBody>
          <a:bodyPr lIns="144000" tIns="108000" rIns="108000" bIns="7200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6000" y="1350057"/>
            <a:ext cx="2880000" cy="576000"/>
          </a:xfrm>
          <a:prstGeom prst="rect">
            <a:avLst/>
          </a:prstGeom>
        </p:spPr>
      </p:pic>
    </p:spTree>
    <p:extLst>
      <p:ext uri="{BB962C8B-B14F-4D97-AF65-F5344CB8AC3E}">
        <p14:creationId xmlns:p14="http://schemas.microsoft.com/office/powerpoint/2010/main" val="229065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7999"/>
            <a:ext cx="11376000" cy="4898964"/>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800">
                <a:solidFill>
                  <a:schemeClr val="bg1"/>
                </a:solidFill>
              </a:defRPr>
            </a:lvl3pPr>
            <a:lvl4pPr>
              <a:buFont typeface="Wingdings" pitchFamily="2" charset="2"/>
              <a:buChar char="§"/>
              <a:defRPr sz="1600">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85544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36000" anchor="b"/>
          <a:lstStyle>
            <a:lvl1pPr>
              <a:defRPr sz="4000">
                <a:solidFill>
                  <a:schemeClr val="bg1"/>
                </a:solidFill>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6355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800">
                <a:solidFill>
                  <a:schemeClr val="bg1"/>
                </a:solidFill>
              </a:defRPr>
            </a:lvl3pPr>
            <a:lvl4pPr>
              <a:buFont typeface="Wingdings" pitchFamily="2" charset="2"/>
              <a:buChar char="§"/>
              <a:defRPr sz="1600">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800">
                <a:solidFill>
                  <a:schemeClr val="bg1"/>
                </a:solidFill>
              </a:defRPr>
            </a:lvl3pPr>
            <a:lvl4pPr>
              <a:buFont typeface="Wingdings" pitchFamily="2" charset="2"/>
              <a:buChar char="§"/>
              <a:defRPr sz="1600">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8" name="Rectangle 17">
            <a:extLst>
              <a:ext uri="{FF2B5EF4-FFF2-40B4-BE49-F238E27FC236}">
                <a16:creationId xmlns:a16="http://schemas.microsoft.com/office/drawing/2014/main" id="{C67DA414-61AE-38D9-79DA-E4570C50B0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680AE934-F24D-BFB4-6FAB-98D6FA81B7C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29260525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2000" y="2041741"/>
            <a:ext cx="5472000" cy="413522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800">
                <a:solidFill>
                  <a:schemeClr val="bg1"/>
                </a:solidFill>
              </a:defRPr>
            </a:lvl3pPr>
            <a:lvl4pPr>
              <a:buFont typeface="Wingdings" pitchFamily="2" charset="2"/>
              <a:buChar char="§"/>
              <a:defRPr sz="1600">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800">
                <a:solidFill>
                  <a:schemeClr val="bg1"/>
                </a:solidFill>
              </a:defRPr>
            </a:lvl3pPr>
            <a:lvl4pPr>
              <a:buFont typeface="Wingdings" pitchFamily="2" charset="2"/>
              <a:buChar char="§"/>
              <a:defRPr sz="1600">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9" name="Rectangle 8">
            <a:extLst>
              <a:ext uri="{FF2B5EF4-FFF2-40B4-BE49-F238E27FC236}">
                <a16:creationId xmlns:a16="http://schemas.microsoft.com/office/drawing/2014/main" id="{4811D7F2-C995-024B-59EE-B7705327F7C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D378BCEF-D01C-F6DA-6D5C-EF811D35815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4244339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7503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4FF5F0-C1AC-26D3-6E7E-E734AF54C652}"/>
              </a:ext>
            </a:extLst>
          </p:cNvPr>
          <p:cNvSpPr>
            <a:spLocks noGrp="1"/>
          </p:cNvSpPr>
          <p:nvPr>
            <p:ph type="pic" sz="quarter" idx="10"/>
          </p:nvPr>
        </p:nvSpPr>
        <p:spPr>
          <a:xfrm>
            <a:off x="0" y="0"/>
            <a:ext cx="12192000" cy="6497638"/>
          </a:xfrm>
          <a:prstGeom prst="rect">
            <a:avLst/>
          </a:prstGeom>
        </p:spPr>
        <p:txBody>
          <a:bodyPr/>
          <a:lstStyle/>
          <a:p>
            <a:r>
              <a:rPr lang="en-GB" dirty="0"/>
              <a:t>Click icon to add picture</a:t>
            </a:r>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17180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90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184486C0-CE13-B371-7267-C83FF37ECBA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AED005A-BEB8-FD4B-D884-4B577C9CE436}"/>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996091798"/>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19D28A02-3761-7F50-144F-F2A34AF486C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2FD4747-DD79-A5B0-6FC6-F69C70A2A2A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41137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32000" y="1302707"/>
            <a:ext cx="11376000" cy="4874256"/>
          </a:xfrm>
          <a:prstGeom prst="rect">
            <a:avLst/>
          </a:prstGeom>
        </p:spPr>
        <p:txBody>
          <a:bodyPr vert="eaVert"/>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Rectangle 13">
            <a:extLst>
              <a:ext uri="{FF2B5EF4-FFF2-40B4-BE49-F238E27FC236}">
                <a16:creationId xmlns:a16="http://schemas.microsoft.com/office/drawing/2014/main" id="{99516DA5-7EDB-8F07-D544-0193C32DB2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6260728A-2DF0-381F-579C-595333C4B4B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1487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2000" y="432000"/>
            <a:ext cx="2417554" cy="5760000"/>
          </a:xfrm>
          <a:prstGeom prst="rect">
            <a:avLst/>
          </a:prstGeom>
        </p:spPr>
        <p:txBody>
          <a:bodyPr vert="eaVert" lIns="108000" tIns="108000" rIns="108000" bIns="108000"/>
          <a:lstStyle>
            <a:lvl1pPr>
              <a:defRPr sz="2800" b="1">
                <a:solidFill>
                  <a:schemeClr val="bg1"/>
                </a:solidFill>
              </a:defRPr>
            </a:lvl1pPr>
          </a:lstStyle>
          <a:p>
            <a:r>
              <a:rPr lang="en-GB"/>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676000" cy="5760000"/>
          </a:xfrm>
          <a:prstGeom prst="rect">
            <a:avLst/>
          </a:prstGeom>
        </p:spPr>
        <p:txBody>
          <a:bodyPr vert="eaVert" lIns="108000" tIns="72000" rIns="108000" bIns="108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Rectangle 13">
            <a:extLst>
              <a:ext uri="{FF2B5EF4-FFF2-40B4-BE49-F238E27FC236}">
                <a16:creationId xmlns:a16="http://schemas.microsoft.com/office/drawing/2014/main" id="{5DEF485C-68C8-179E-C4AD-99390E646248}"/>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C95D160A-4799-7141-A101-185533CB9C4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71489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802799" y="1484415"/>
            <a:ext cx="9000000" cy="2025547"/>
          </a:xfrm>
          <a:prstGeom prst="rect">
            <a:avLst/>
          </a:prstGeom>
        </p:spPr>
        <p:txBody>
          <a:bodyPr lIns="108000" tIns="108000" rIns="108000" bIns="0" anchor="b"/>
          <a:lstStyle>
            <a:lvl1pPr algn="l">
              <a:defRPr sz="4000" b="0">
                <a:solidFill>
                  <a:schemeClr val="tx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802800" y="3602038"/>
            <a:ext cx="9000000" cy="1655762"/>
          </a:xfrm>
          <a:prstGeom prst="rect">
            <a:avLst/>
          </a:prstGeom>
        </p:spPr>
        <p:txBody>
          <a:bodyPr lIns="108000" tIns="144000" rIns="108000" bIns="7200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323438" y="690876"/>
            <a:ext cx="2160000" cy="430973"/>
          </a:xfrm>
          <a:prstGeom prst="rect">
            <a:avLst/>
          </a:prstGeom>
        </p:spPr>
      </p:pic>
    </p:spTree>
    <p:extLst>
      <p:ext uri="{BB962C8B-B14F-4D97-AF65-F5344CB8AC3E}">
        <p14:creationId xmlns:p14="http://schemas.microsoft.com/office/powerpoint/2010/main" val="2785043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8000"/>
            <a:ext cx="11412000" cy="4899600"/>
          </a:xfrm>
          <a:prstGeom prst="rect">
            <a:avLst/>
          </a:prstGeom>
        </p:spPr>
        <p:txBody>
          <a:bodyPr lIns="108000" tIns="72000" rIns="72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800">
                <a:solidFill>
                  <a:schemeClr val="tx1"/>
                </a:solidFill>
              </a:defRPr>
            </a:lvl3pPr>
            <a:lvl4pPr>
              <a:buClr>
                <a:schemeClr val="accent2"/>
              </a:buClr>
              <a:buFont typeface="Wingdings" pitchFamily="2" charset="2"/>
              <a:buChar char="§"/>
              <a:defRPr sz="16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07997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0" anchor="b"/>
          <a:lstStyle>
            <a:lvl1pPr>
              <a:defRPr sz="4000">
                <a:solidFill>
                  <a:schemeClr val="tx1"/>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242935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94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7" name="Rectangle 16">
            <a:extLst>
              <a:ext uri="{FF2B5EF4-FFF2-40B4-BE49-F238E27FC236}">
                <a16:creationId xmlns:a16="http://schemas.microsoft.com/office/drawing/2014/main" id="{280E08C2-94EE-43E3-0988-2D452A0070CA}"/>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85E595C9-0ED4-F8B1-E0BE-3189EC6AF57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29223691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1999" y="2041741"/>
            <a:ext cx="5472001" cy="413522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800">
                <a:solidFill>
                  <a:schemeClr val="tx1"/>
                </a:solidFill>
              </a:defRPr>
            </a:lvl3pPr>
            <a:lvl4pPr>
              <a:buClr>
                <a:schemeClr val="accent2"/>
              </a:buClr>
              <a:buFont typeface="Wingdings" pitchFamily="2" charset="2"/>
              <a:buChar char="§"/>
              <a:defRPr sz="16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800">
                <a:solidFill>
                  <a:schemeClr val="tx1"/>
                </a:solidFill>
              </a:defRPr>
            </a:lvl3pPr>
            <a:lvl4pPr>
              <a:buClr>
                <a:schemeClr val="accent2"/>
              </a:buClr>
              <a:buFont typeface="Wingdings" pitchFamily="2" charset="2"/>
              <a:buChar char="§"/>
              <a:defRPr sz="16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17" name="Rectangle 16">
            <a:extLst>
              <a:ext uri="{FF2B5EF4-FFF2-40B4-BE49-F238E27FC236}">
                <a16:creationId xmlns:a16="http://schemas.microsoft.com/office/drawing/2014/main" id="{F3E84C53-713A-BE72-236C-775F2287F27C}"/>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5CB7F97D-10BF-22AB-45F3-536DFB13439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1241176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5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99078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B56E707-1D0D-1F13-2B41-2F53CD4793AF}"/>
              </a:ext>
            </a:extLst>
          </p:cNvPr>
          <p:cNvSpPr>
            <a:spLocks noGrp="1"/>
          </p:cNvSpPr>
          <p:nvPr>
            <p:ph type="pic" sz="quarter" idx="10"/>
          </p:nvPr>
        </p:nvSpPr>
        <p:spPr>
          <a:xfrm>
            <a:off x="0" y="0"/>
            <a:ext cx="12192000" cy="6497638"/>
          </a:xfrm>
          <a:prstGeom prst="rect">
            <a:avLst/>
          </a:prstGeom>
        </p:spPr>
        <p:txBody>
          <a:bodyPr/>
          <a:lstStyle/>
          <a:p>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502414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01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5" name="Rectangle 14">
            <a:extLst>
              <a:ext uri="{FF2B5EF4-FFF2-40B4-BE49-F238E27FC236}">
                <a16:creationId xmlns:a16="http://schemas.microsoft.com/office/drawing/2014/main" id="{F50D8318-46B8-E278-C8D6-1A87DA698655}"/>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2EBE5591-A402-DC37-017D-533D74E3EBD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934478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Rectangle 12">
            <a:extLst>
              <a:ext uri="{FF2B5EF4-FFF2-40B4-BE49-F238E27FC236}">
                <a16:creationId xmlns:a16="http://schemas.microsoft.com/office/drawing/2014/main" id="{2B0FCEAA-F033-4AFB-5178-4FE1741CFC2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C22C8D6F-52C2-460B-3A53-0E9F9475159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798172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21200" y="1302707"/>
            <a:ext cx="11412000" cy="4874256"/>
          </a:xfrm>
          <a:prstGeom prst="rect">
            <a:avLst/>
          </a:prstGeom>
        </p:spPr>
        <p:txBody>
          <a:bodyPr vert="eaVert"/>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985CFC6A-5183-02F6-8E78-5BFAEF406E3D}"/>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ECA14C0B-AC6A-32C4-9F6A-39222516148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94644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0948" y="432000"/>
            <a:ext cx="2419200" cy="5760000"/>
          </a:xfrm>
          <a:prstGeom prst="rect">
            <a:avLst/>
          </a:prstGeom>
        </p:spPr>
        <p:txBody>
          <a:bodyPr vert="eaVert" lIns="108000" tIns="108000" rIns="108000" bIns="108000"/>
          <a:lstStyle>
            <a:lvl1pPr>
              <a:defRPr sz="2800" b="1">
                <a:solidFill>
                  <a:schemeClr val="tx1"/>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712563" cy="5760000"/>
          </a:xfrm>
          <a:prstGeom prst="rect">
            <a:avLst/>
          </a:prstGeom>
        </p:spPr>
        <p:txBody>
          <a:bodyPr vert="eaVert" lIns="108000" tIns="72000" rIns="108000" bIns="108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2" name="Rectangle 11">
            <a:extLst>
              <a:ext uri="{FF2B5EF4-FFF2-40B4-BE49-F238E27FC236}">
                <a16:creationId xmlns:a16="http://schemas.microsoft.com/office/drawing/2014/main" id="{7BDA35CD-265E-FD99-B312-C944F0E7946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48BED17D-A071-62E5-FE71-518543CBB20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023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100000">
              <a:schemeClr val="accent1"/>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82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2"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94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2.xml"/><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3.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4.xml"/><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33A6B-73B4-F1B1-B12A-84C8D4DCEC47}"/>
              </a:ext>
            </a:extLst>
          </p:cNvPr>
          <p:cNvSpPr>
            <a:spLocks noGrp="1"/>
          </p:cNvSpPr>
          <p:nvPr>
            <p:ph type="title"/>
          </p:nvPr>
        </p:nvSpPr>
        <p:spPr/>
        <p:txBody>
          <a:bodyPr/>
          <a:lstStyle/>
          <a:p>
            <a:r>
              <a:rPr lang="en-GB" sz="3200" dirty="0"/>
              <a:t>Facilitator Instructions </a:t>
            </a:r>
            <a:r>
              <a:rPr lang="en-US" sz="3200" noProof="0" dirty="0">
                <a:solidFill>
                  <a:srgbClr val="FF0000"/>
                </a:solidFill>
              </a:rPr>
              <a:t>(not for presentation)</a:t>
            </a:r>
            <a:endParaRPr lang="en-GB" sz="3200" dirty="0">
              <a:solidFill>
                <a:srgbClr val="FF0000"/>
              </a:solidFill>
            </a:endParaRPr>
          </a:p>
        </p:txBody>
      </p:sp>
      <p:sp>
        <p:nvSpPr>
          <p:cNvPr id="6" name="Content Placeholder 2">
            <a:extLst>
              <a:ext uri="{FF2B5EF4-FFF2-40B4-BE49-F238E27FC236}">
                <a16:creationId xmlns:a16="http://schemas.microsoft.com/office/drawing/2014/main" id="{66E0A8F2-1AEE-35F5-9838-2105722969E3}"/>
              </a:ext>
            </a:extLst>
          </p:cNvPr>
          <p:cNvSpPr>
            <a:spLocks noGrp="1"/>
          </p:cNvSpPr>
          <p:nvPr>
            <p:ph idx="1"/>
          </p:nvPr>
        </p:nvSpPr>
        <p:spPr/>
        <p:txBody>
          <a:bodyPr>
            <a:noAutofit/>
          </a:bodyPr>
          <a:lstStyle/>
          <a:p>
            <a:pPr marL="0" indent="0">
              <a:lnSpc>
                <a:spcPct val="100000"/>
              </a:lnSpc>
              <a:spcBef>
                <a:spcPts val="0"/>
              </a:spcBef>
              <a:spcAft>
                <a:spcPts val="600"/>
              </a:spcAft>
              <a:buNone/>
            </a:pPr>
            <a:r>
              <a:rPr lang="en-US" sz="1800" b="1" dirty="0"/>
              <a:t>Session Overview: </a:t>
            </a:r>
            <a:r>
              <a:rPr lang="en-US" sz="1800" dirty="0"/>
              <a:t>This presentation is the Vice President Public Relations breakout session for the Round 2 Mid-Year Club Officer Training (COT). It </a:t>
            </a:r>
            <a:r>
              <a:rPr lang="en-GB" sz="1800" dirty="0"/>
              <a:t>is designed as a mid-term check-in to assess progress, tackle challenges, and strategize for a successful second half of the year. It </a:t>
            </a:r>
            <a:r>
              <a:rPr lang="en-US" sz="1800" dirty="0"/>
              <a:t>is part of a larger training event that starts with General Session Part 1 for all club officers followed by the individual club officer breakout sessions (like this one) and ends with General Session Part 2 for all club officers.</a:t>
            </a:r>
          </a:p>
          <a:p>
            <a:pPr marL="0" indent="0">
              <a:lnSpc>
                <a:spcPct val="100000"/>
              </a:lnSpc>
              <a:spcBef>
                <a:spcPts val="0"/>
              </a:spcBef>
              <a:spcAft>
                <a:spcPts val="600"/>
              </a:spcAft>
              <a:buNone/>
            </a:pPr>
            <a:r>
              <a:rPr lang="en-US" sz="1800" b="1" dirty="0"/>
              <a:t>Facilitator Notes:  </a:t>
            </a:r>
            <a:r>
              <a:rPr lang="en-US" sz="1800" dirty="0"/>
              <a:t>Each slide contains detailed facilitator notes to guide your presentation. Review the facilitator notes thoroughly to prepare to train the session. Use the notes as a guide rather than a script that must be stated “word-for-word”. Adapt the language to your personal style. </a:t>
            </a:r>
          </a:p>
          <a:p>
            <a:pPr marL="0" indent="0">
              <a:lnSpc>
                <a:spcPct val="100000"/>
              </a:lnSpc>
              <a:spcBef>
                <a:spcPts val="0"/>
              </a:spcBef>
              <a:spcAft>
                <a:spcPts val="600"/>
              </a:spcAft>
              <a:buNone/>
            </a:pPr>
            <a:r>
              <a:rPr lang="en-US" sz="1800" b="1" dirty="0"/>
              <a:t>Timing:</a:t>
            </a:r>
            <a:r>
              <a:rPr lang="en-US" sz="1800" dirty="0"/>
              <a:t> The </a:t>
            </a:r>
            <a:r>
              <a:rPr lang="en-GB" sz="1800" dirty="0"/>
              <a:t>facilitator notes begin with the estimated time to present the individual slide and then the overall elapsed session time. We </a:t>
            </a:r>
            <a:r>
              <a:rPr lang="en-US" sz="1800" dirty="0"/>
              <a:t>recommend 75 minutes for each individual club officer breakout session, but have included the estimated times for each slide and elapsed session times for a 60-minute session AND a 75-minute session.</a:t>
            </a:r>
          </a:p>
          <a:p>
            <a:pPr marL="0" indent="0">
              <a:lnSpc>
                <a:spcPct val="100000"/>
              </a:lnSpc>
              <a:spcBef>
                <a:spcPts val="0"/>
              </a:spcBef>
              <a:spcAft>
                <a:spcPts val="600"/>
              </a:spcAft>
              <a:buNone/>
            </a:pPr>
            <a:r>
              <a:rPr lang="en-US" sz="1800" b="1" dirty="0"/>
              <a:t>Practice for Proficiency:</a:t>
            </a:r>
            <a:r>
              <a:rPr lang="en-US" sz="1800" dirty="0"/>
              <a:t> This training includes questions and case studies that </a:t>
            </a:r>
            <a:r>
              <a:rPr lang="en-GB" sz="1800" dirty="0"/>
              <a:t>MUST be reviewed and practiced for training effectiveness. </a:t>
            </a:r>
            <a:r>
              <a:rPr lang="en-US" sz="1800" dirty="0"/>
              <a:t>Please review the facilitator notes and practice delivering the presentation multiple times until you feel confident. Your familiarity with the content is key to an effective session.</a:t>
            </a:r>
          </a:p>
          <a:p>
            <a:pPr marL="0" indent="0">
              <a:lnSpc>
                <a:spcPct val="100000"/>
              </a:lnSpc>
              <a:spcBef>
                <a:spcPts val="0"/>
              </a:spcBef>
              <a:spcAft>
                <a:spcPts val="600"/>
              </a:spcAft>
              <a:buNone/>
            </a:pPr>
            <a:r>
              <a:rPr lang="en-US" sz="1800" b="1" dirty="0"/>
              <a:t>Action Cues:</a:t>
            </a:r>
            <a:r>
              <a:rPr lang="en-US" sz="1800" dirty="0"/>
              <a:t> Parentheses ( ) denote instructions for you, the facilitator, to </a:t>
            </a:r>
            <a:r>
              <a:rPr lang="en-US" sz="1800" i="1" dirty="0"/>
              <a:t>DO</a:t>
            </a:r>
            <a:r>
              <a:rPr lang="en-US" sz="1800" dirty="0"/>
              <a:t>—such as launching a poll, asking a question, or directing participants to a handout.</a:t>
            </a:r>
          </a:p>
        </p:txBody>
      </p:sp>
    </p:spTree>
    <p:extLst>
      <p:ext uri="{BB962C8B-B14F-4D97-AF65-F5344CB8AC3E}">
        <p14:creationId xmlns:p14="http://schemas.microsoft.com/office/powerpoint/2010/main" val="299464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738-DB49-3BF1-3AF4-0F19CD011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2B7A2-DF6E-B87D-A3C4-CDA40ED2BF03}"/>
              </a:ext>
            </a:extLst>
          </p:cNvPr>
          <p:cNvSpPr>
            <a:spLocks noGrp="1"/>
          </p:cNvSpPr>
          <p:nvPr>
            <p:ph type="title"/>
          </p:nvPr>
        </p:nvSpPr>
        <p:spPr/>
        <p:txBody>
          <a:bodyPr>
            <a:noAutofit/>
          </a:bodyPr>
          <a:lstStyle/>
          <a:p>
            <a:pPr>
              <a:lnSpc>
                <a:spcPct val="100000"/>
              </a:lnSpc>
            </a:pPr>
            <a:r>
              <a:rPr lang="en-GB" sz="3200" spc="-60" dirty="0"/>
              <a:t>Facilitator Instructions (cont’d) </a:t>
            </a:r>
            <a:r>
              <a:rPr lang="en-US" sz="3200" spc="-60" noProof="0" dirty="0">
                <a:solidFill>
                  <a:srgbClr val="FF0000"/>
                </a:solidFill>
              </a:rPr>
              <a:t>(not for presentation)</a:t>
            </a:r>
            <a:endParaRPr lang="en-GB" sz="3200" spc="-60" dirty="0">
              <a:solidFill>
                <a:srgbClr val="FF0000"/>
              </a:solidFill>
            </a:endParaRPr>
          </a:p>
        </p:txBody>
      </p:sp>
      <p:sp>
        <p:nvSpPr>
          <p:cNvPr id="6" name="Content Placeholder 2">
            <a:extLst>
              <a:ext uri="{FF2B5EF4-FFF2-40B4-BE49-F238E27FC236}">
                <a16:creationId xmlns:a16="http://schemas.microsoft.com/office/drawing/2014/main" id="{DC68C7A5-3030-7DDB-3B70-80BA91B86F09}"/>
              </a:ext>
            </a:extLst>
          </p:cNvPr>
          <p:cNvSpPr>
            <a:spLocks noGrp="1"/>
          </p:cNvSpPr>
          <p:nvPr>
            <p:ph idx="1"/>
          </p:nvPr>
        </p:nvSpPr>
        <p:spPr/>
        <p:txBody>
          <a:bodyPr>
            <a:noAutofit/>
          </a:bodyPr>
          <a:lstStyle/>
          <a:p>
            <a:pPr marL="0" indent="0">
              <a:lnSpc>
                <a:spcPct val="100000"/>
              </a:lnSpc>
              <a:spcBef>
                <a:spcPts val="0"/>
              </a:spcBef>
              <a:spcAft>
                <a:spcPts val="600"/>
              </a:spcAft>
              <a:buNone/>
            </a:pPr>
            <a:r>
              <a:rPr lang="en-US" sz="1800" b="1" dirty="0"/>
              <a:t>Interaction: </a:t>
            </a:r>
            <a:r>
              <a:rPr lang="en-US" sz="1800" dirty="0"/>
              <a:t>Audience engagement is crucial for a successful training. Use the following methods based on meeting format.</a:t>
            </a:r>
          </a:p>
          <a:p>
            <a:pPr>
              <a:lnSpc>
                <a:spcPct val="100000"/>
              </a:lnSpc>
              <a:spcBef>
                <a:spcPts val="0"/>
              </a:spcBef>
              <a:spcAft>
                <a:spcPts val="600"/>
              </a:spcAft>
            </a:pPr>
            <a:r>
              <a:rPr lang="en-US" sz="1800" b="1" dirty="0"/>
              <a:t>Online:</a:t>
            </a:r>
            <a:r>
              <a:rPr lang="en-US" sz="1800" dirty="0"/>
              <a:t> Ask participants to enter their concise responses to questions in the chat. Coordinate with a Chat Master to share a small number of their responses verbally.</a:t>
            </a:r>
          </a:p>
          <a:p>
            <a:pPr>
              <a:lnSpc>
                <a:spcPct val="100000"/>
              </a:lnSpc>
              <a:spcBef>
                <a:spcPts val="0"/>
              </a:spcBef>
              <a:spcAft>
                <a:spcPts val="600"/>
              </a:spcAft>
            </a:pPr>
            <a:r>
              <a:rPr lang="en-US" sz="1800" b="1" dirty="0"/>
              <a:t>Onsite:</a:t>
            </a:r>
            <a:r>
              <a:rPr lang="en-US" sz="1800" dirty="0"/>
              <a:t> Ask a few participants to verbalize their responses succinctly in one sentence or less.</a:t>
            </a:r>
          </a:p>
          <a:p>
            <a:pPr>
              <a:lnSpc>
                <a:spcPct val="100000"/>
              </a:lnSpc>
              <a:spcBef>
                <a:spcPts val="0"/>
              </a:spcBef>
              <a:spcAft>
                <a:spcPts val="600"/>
              </a:spcAft>
            </a:pPr>
            <a:r>
              <a:rPr lang="en-US" sz="1800" b="1" dirty="0"/>
              <a:t>Hybrid:</a:t>
            </a:r>
            <a:r>
              <a:rPr lang="en-US" sz="1800" dirty="0"/>
              <a:t> Use both methods stated above to engage your in-person and online audiences.</a:t>
            </a:r>
          </a:p>
          <a:p>
            <a:pPr marL="0" indent="0">
              <a:lnSpc>
                <a:spcPct val="100000"/>
              </a:lnSpc>
              <a:spcBef>
                <a:spcPts val="0"/>
              </a:spcBef>
              <a:spcAft>
                <a:spcPts val="600"/>
              </a:spcAft>
              <a:buNone/>
            </a:pPr>
            <a:r>
              <a:rPr lang="en-US" sz="1800" b="1" dirty="0"/>
              <a:t>Technical Support (Zoom/Chat Masters): </a:t>
            </a:r>
            <a:r>
              <a:rPr lang="en-US" sz="1800" dirty="0"/>
              <a:t>For any online or hybrid training, sufficient District technical support is essential. To facilitate seamless interaction and manage the technical aspects of the session, please ensure at least one dedicated Zoom Master and one Chat Master are assigned to the main room, and as often as possible, assign technical support to each breakout room.</a:t>
            </a:r>
          </a:p>
          <a:p>
            <a:pPr marL="0" indent="0">
              <a:lnSpc>
                <a:spcPct val="100000"/>
              </a:lnSpc>
              <a:spcBef>
                <a:spcPts val="0"/>
              </a:spcBef>
              <a:spcAft>
                <a:spcPts val="600"/>
              </a:spcAft>
              <a:buNone/>
            </a:pPr>
            <a:r>
              <a:rPr lang="en-US" sz="1800" b="1" dirty="0"/>
              <a:t>Customizing the session</a:t>
            </a:r>
            <a:r>
              <a:rPr lang="en-US" sz="1800" dirty="0"/>
              <a:t>: This session includes several quiz questions and case studies. Choose the quiz questions and case studies most relevant to your participants and “</a:t>
            </a:r>
            <a:r>
              <a:rPr lang="en-US" sz="1800" b="1" dirty="0"/>
              <a:t>hide</a:t>
            </a:r>
            <a:r>
              <a:rPr lang="en-US" sz="1800" dirty="0"/>
              <a:t>” the slides with questions and case studies you will </a:t>
            </a:r>
            <a:r>
              <a:rPr lang="en-US" sz="1800" b="1" dirty="0"/>
              <a:t>not</a:t>
            </a:r>
            <a:r>
              <a:rPr lang="en-US" sz="1800" dirty="0"/>
              <a:t> use. This session is planned for 75 minutes but you may adapt it to 60 minutes by “</a:t>
            </a:r>
            <a:r>
              <a:rPr lang="en-US" sz="1800" b="1" dirty="0"/>
              <a:t>hiding</a:t>
            </a:r>
            <a:r>
              <a:rPr lang="en-US" sz="1800" dirty="0"/>
              <a:t>” more questions and using only one case study.</a:t>
            </a:r>
            <a:endParaRPr lang="en-GB" sz="1800" dirty="0"/>
          </a:p>
          <a:p>
            <a:pPr marL="0" indent="0">
              <a:lnSpc>
                <a:spcPct val="100000"/>
              </a:lnSpc>
              <a:spcBef>
                <a:spcPts val="0"/>
              </a:spcBef>
              <a:buNone/>
            </a:pPr>
            <a:endParaRPr lang="en-US" sz="1800" dirty="0"/>
          </a:p>
        </p:txBody>
      </p:sp>
    </p:spTree>
    <p:extLst>
      <p:ext uri="{BB962C8B-B14F-4D97-AF65-F5344CB8AC3E}">
        <p14:creationId xmlns:p14="http://schemas.microsoft.com/office/powerpoint/2010/main" val="424038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4756D63B-47B7-DEF3-E597-1116200925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523A1C-761D-7984-378F-A3DE6EE6A4BD}"/>
              </a:ext>
            </a:extLst>
          </p:cNvPr>
          <p:cNvSpPr>
            <a:spLocks noGrp="1"/>
          </p:cNvSpPr>
          <p:nvPr>
            <p:ph type="ctrTitle"/>
          </p:nvPr>
        </p:nvSpPr>
        <p:spPr/>
        <p:txBody>
          <a:bodyPr/>
          <a:lstStyle/>
          <a:p>
            <a:r>
              <a:rPr lang="en-GB" b="1" dirty="0"/>
              <a:t>Vice President Public Relations </a:t>
            </a:r>
            <a:br>
              <a:rPr lang="en-GB" dirty="0"/>
            </a:br>
            <a:r>
              <a:rPr lang="en-GB" b="1" dirty="0"/>
              <a:t>(VPPR) Training</a:t>
            </a:r>
            <a:r>
              <a:rPr lang="en-GB" dirty="0"/>
              <a:t> </a:t>
            </a:r>
            <a:endParaRPr lang="en-US" dirty="0"/>
          </a:p>
        </p:txBody>
      </p:sp>
      <p:sp>
        <p:nvSpPr>
          <p:cNvPr id="3" name="Subtitle 2">
            <a:extLst>
              <a:ext uri="{FF2B5EF4-FFF2-40B4-BE49-F238E27FC236}">
                <a16:creationId xmlns:a16="http://schemas.microsoft.com/office/drawing/2014/main" id="{A8FAB09E-F83F-000F-7F11-23583E1A4687}"/>
              </a:ext>
            </a:extLst>
          </p:cNvPr>
          <p:cNvSpPr>
            <a:spLocks noGrp="1"/>
          </p:cNvSpPr>
          <p:nvPr>
            <p:ph type="subTitle" idx="1"/>
          </p:nvPr>
        </p:nvSpPr>
        <p:spPr/>
        <p:txBody>
          <a:bodyPr/>
          <a:lstStyle/>
          <a:p>
            <a:r>
              <a:rPr lang="en-US" b="1" dirty="0"/>
              <a:t>Round 2: Mid-Year Training</a:t>
            </a:r>
          </a:p>
        </p:txBody>
      </p:sp>
    </p:spTree>
    <p:extLst>
      <p:ext uri="{BB962C8B-B14F-4D97-AF65-F5344CB8AC3E}">
        <p14:creationId xmlns:p14="http://schemas.microsoft.com/office/powerpoint/2010/main" val="3554620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78ACC89-44D2-B616-A2C4-9E03C99C565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C6A1849-C045-E791-4033-45D9AFAA1E5C}"/>
              </a:ext>
            </a:extLst>
          </p:cNvPr>
          <p:cNvSpPr>
            <a:spLocks noGrp="1"/>
          </p:cNvSpPr>
          <p:nvPr>
            <p:ph type="title"/>
          </p:nvPr>
        </p:nvSpPr>
        <p:spPr>
          <a:xfrm>
            <a:off x="2477529" y="988054"/>
            <a:ext cx="2106503" cy="720000"/>
          </a:xfrm>
        </p:spPr>
        <p:txBody>
          <a:bodyPr/>
          <a:lstStyle/>
          <a:p>
            <a:r>
              <a:rPr lang="en-US" sz="3600" dirty="0">
                <a:solidFill>
                  <a:schemeClr val="accent1"/>
                </a:solidFill>
              </a:rPr>
              <a:t>Agenda</a:t>
            </a:r>
          </a:p>
        </p:txBody>
      </p:sp>
      <p:sp>
        <p:nvSpPr>
          <p:cNvPr id="7" name="TextBox 6">
            <a:extLst>
              <a:ext uri="{FF2B5EF4-FFF2-40B4-BE49-F238E27FC236}">
                <a16:creationId xmlns:a16="http://schemas.microsoft.com/office/drawing/2014/main" id="{40818047-1A58-A554-FE0A-21C0D5B8F1EE}"/>
              </a:ext>
            </a:extLst>
          </p:cNvPr>
          <p:cNvSpPr txBox="1"/>
          <p:nvPr/>
        </p:nvSpPr>
        <p:spPr>
          <a:xfrm>
            <a:off x="6635577" y="1152000"/>
            <a:ext cx="3237471" cy="3046988"/>
          </a:xfrm>
          <a:prstGeom prst="rect">
            <a:avLst/>
          </a:prstGeom>
          <a:noFill/>
        </p:spPr>
        <p:txBody>
          <a:bodyPr wrap="square">
            <a:spAutoFit/>
          </a:bodyPr>
          <a:lstStyle/>
          <a:p>
            <a:r>
              <a:rPr lang="en-GB" sz="2400" dirty="0">
                <a:solidFill>
                  <a:schemeClr val="accent1"/>
                </a:solidFill>
              </a:rPr>
              <a:t>Refresher </a:t>
            </a:r>
          </a:p>
          <a:p>
            <a:r>
              <a:rPr lang="en-GB" sz="2400" dirty="0">
                <a:solidFill>
                  <a:schemeClr val="accent1"/>
                </a:solidFill>
              </a:rPr>
              <a:t>Where Are We Now?</a:t>
            </a:r>
          </a:p>
          <a:p>
            <a:r>
              <a:rPr lang="en-GB" sz="2400" dirty="0">
                <a:solidFill>
                  <a:schemeClr val="accent1"/>
                </a:solidFill>
              </a:rPr>
              <a:t>Where Are We Going?</a:t>
            </a:r>
          </a:p>
          <a:p>
            <a:r>
              <a:rPr lang="en-GB" sz="2400" dirty="0">
                <a:solidFill>
                  <a:schemeClr val="accent1"/>
                </a:solidFill>
              </a:rPr>
              <a:t>Case Studies</a:t>
            </a:r>
          </a:p>
          <a:p>
            <a:r>
              <a:rPr lang="en-GB" sz="2400" dirty="0">
                <a:solidFill>
                  <a:schemeClr val="accent1"/>
                </a:solidFill>
              </a:rPr>
              <a:t>Succession Planning</a:t>
            </a:r>
          </a:p>
          <a:p>
            <a:r>
              <a:rPr lang="en-GB" sz="2400" dirty="0">
                <a:solidFill>
                  <a:schemeClr val="accent1"/>
                </a:solidFill>
              </a:rPr>
              <a:t>Q&amp;A</a:t>
            </a:r>
          </a:p>
          <a:p>
            <a:r>
              <a:rPr lang="en-GB" sz="2400" dirty="0">
                <a:solidFill>
                  <a:schemeClr val="accent1"/>
                </a:solidFill>
              </a:rPr>
              <a:t>Next Steps</a:t>
            </a:r>
            <a:br>
              <a:rPr lang="en-GB" sz="2400" dirty="0"/>
            </a:br>
            <a:endParaRPr lang="en-GB" sz="2400" dirty="0"/>
          </a:p>
        </p:txBody>
      </p:sp>
    </p:spTree>
    <p:extLst>
      <p:ext uri="{BB962C8B-B14F-4D97-AF65-F5344CB8AC3E}">
        <p14:creationId xmlns:p14="http://schemas.microsoft.com/office/powerpoint/2010/main" val="309333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F72A858-1A3D-917B-1FFB-16BDA14B007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B35B0F9A-B444-E268-1DC0-60E7DEB9FC05}"/>
              </a:ext>
            </a:extLst>
          </p:cNvPr>
          <p:cNvSpPr>
            <a:spLocks noGrp="1"/>
          </p:cNvSpPr>
          <p:nvPr>
            <p:ph type="title"/>
          </p:nvPr>
        </p:nvSpPr>
        <p:spPr>
          <a:xfrm>
            <a:off x="4497373" y="2847989"/>
            <a:ext cx="4911322" cy="1162022"/>
          </a:xfrm>
        </p:spPr>
        <p:txBody>
          <a:bodyPr/>
          <a:lstStyle/>
          <a:p>
            <a:pPr>
              <a:lnSpc>
                <a:spcPct val="100000"/>
              </a:lnSpc>
            </a:pPr>
            <a:r>
              <a:rPr lang="en-US" sz="3600" dirty="0">
                <a:solidFill>
                  <a:schemeClr val="accent1"/>
                </a:solidFill>
              </a:rPr>
              <a:t>Vice President Public Relations Refresher</a:t>
            </a:r>
          </a:p>
        </p:txBody>
      </p:sp>
    </p:spTree>
    <p:extLst>
      <p:ext uri="{BB962C8B-B14F-4D97-AF65-F5344CB8AC3E}">
        <p14:creationId xmlns:p14="http://schemas.microsoft.com/office/powerpoint/2010/main" val="1841973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2EF448F-2123-77EC-7711-6AD97C065BA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672648D-5456-A840-EFD3-F8C07C426BDC}"/>
              </a:ext>
            </a:extLst>
          </p:cNvPr>
          <p:cNvSpPr>
            <a:spLocks noGrp="1"/>
          </p:cNvSpPr>
          <p:nvPr>
            <p:ph type="title"/>
          </p:nvPr>
        </p:nvSpPr>
        <p:spPr/>
        <p:txBody>
          <a:bodyPr/>
          <a:lstStyle/>
          <a:p>
            <a:r>
              <a:rPr lang="en-GB" sz="3600" dirty="0"/>
              <a:t>Searchable and Recommended by AI Chatbots </a:t>
            </a:r>
            <a:endParaRPr lang="en-US" sz="3600" dirty="0"/>
          </a:p>
        </p:txBody>
      </p:sp>
      <p:sp>
        <p:nvSpPr>
          <p:cNvPr id="7" name="TextBox 6">
            <a:extLst>
              <a:ext uri="{FF2B5EF4-FFF2-40B4-BE49-F238E27FC236}">
                <a16:creationId xmlns:a16="http://schemas.microsoft.com/office/drawing/2014/main" id="{356C5D01-6CC8-CE2E-BB23-6BA69F790938}"/>
              </a:ext>
            </a:extLst>
          </p:cNvPr>
          <p:cNvSpPr txBox="1"/>
          <p:nvPr/>
        </p:nvSpPr>
        <p:spPr>
          <a:xfrm>
            <a:off x="8129766" y="1935254"/>
            <a:ext cx="4062234" cy="3724096"/>
          </a:xfrm>
          <a:prstGeom prst="rect">
            <a:avLst/>
          </a:prstGeom>
          <a:noFill/>
        </p:spPr>
        <p:txBody>
          <a:bodyPr wrap="square">
            <a:spAutoFit/>
          </a:bodyPr>
          <a:lstStyle/>
          <a:p>
            <a:pPr marL="342900" indent="-342900">
              <a:buFont typeface="Wingdings" pitchFamily="2" charset="2"/>
              <a:buChar char="§"/>
            </a:pPr>
            <a:r>
              <a:rPr lang="en-GB" sz="2400" dirty="0">
                <a:solidFill>
                  <a:schemeClr val="bg1"/>
                </a:solidFill>
              </a:rPr>
              <a:t>Keep Information Consistent</a:t>
            </a:r>
          </a:p>
          <a:p>
            <a:pPr marL="342900" indent="-342900">
              <a:spcBef>
                <a:spcPts val="600"/>
              </a:spcBef>
              <a:buFont typeface="Wingdings" pitchFamily="2" charset="2"/>
              <a:buChar char="§"/>
            </a:pPr>
            <a:r>
              <a:rPr lang="en-GB" sz="2400" dirty="0">
                <a:solidFill>
                  <a:schemeClr val="bg1"/>
                </a:solidFill>
              </a:rPr>
              <a:t>Answer Questions Directly</a:t>
            </a:r>
          </a:p>
          <a:p>
            <a:pPr marL="342900" indent="-342900">
              <a:spcBef>
                <a:spcPts val="600"/>
              </a:spcBef>
              <a:buFont typeface="Wingdings" pitchFamily="2" charset="2"/>
              <a:buChar char="§"/>
            </a:pPr>
            <a:r>
              <a:rPr lang="en-GB" sz="2400" dirty="0">
                <a:solidFill>
                  <a:schemeClr val="bg1"/>
                </a:solidFill>
              </a:rPr>
              <a:t>Encourage Member Reviews</a:t>
            </a:r>
          </a:p>
          <a:p>
            <a:pPr marL="342900" indent="-342900">
              <a:spcBef>
                <a:spcPts val="600"/>
              </a:spcBef>
              <a:buFont typeface="Wingdings" pitchFamily="2" charset="2"/>
              <a:buChar char="§"/>
            </a:pPr>
            <a:r>
              <a:rPr lang="en-GB" sz="2400" dirty="0">
                <a:solidFill>
                  <a:schemeClr val="bg1"/>
                </a:solidFill>
              </a:rPr>
              <a:t>Keep the Calendar Updated</a:t>
            </a:r>
          </a:p>
          <a:p>
            <a:pPr marL="342900" indent="-342900">
              <a:spcBef>
                <a:spcPts val="600"/>
              </a:spcBef>
              <a:buFont typeface="Wingdings" pitchFamily="2" charset="2"/>
              <a:buChar char="§"/>
            </a:pPr>
            <a:r>
              <a:rPr lang="en-GB" sz="2400" dirty="0">
                <a:solidFill>
                  <a:schemeClr val="bg1"/>
                </a:solidFill>
              </a:rPr>
              <a:t>Speak Plainly</a:t>
            </a:r>
          </a:p>
        </p:txBody>
      </p:sp>
    </p:spTree>
    <p:extLst>
      <p:ext uri="{BB962C8B-B14F-4D97-AF65-F5344CB8AC3E}">
        <p14:creationId xmlns:p14="http://schemas.microsoft.com/office/powerpoint/2010/main" val="2833111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873251-41FE-FF11-53F8-B854437E1DFD}"/>
              </a:ext>
            </a:extLst>
          </p:cNvPr>
          <p:cNvSpPr>
            <a:spLocks noGrp="1"/>
          </p:cNvSpPr>
          <p:nvPr>
            <p:ph type="title"/>
          </p:nvPr>
        </p:nvSpPr>
        <p:spPr/>
        <p:txBody>
          <a:bodyPr/>
          <a:lstStyle/>
          <a:p>
            <a:r>
              <a:rPr lang="en-US" sz="3600" dirty="0"/>
              <a:t>Club Success Cycle</a:t>
            </a:r>
          </a:p>
        </p:txBody>
      </p:sp>
      <p:sp>
        <p:nvSpPr>
          <p:cNvPr id="5" name="Content Placeholder 4">
            <a:extLst>
              <a:ext uri="{FF2B5EF4-FFF2-40B4-BE49-F238E27FC236}">
                <a16:creationId xmlns:a16="http://schemas.microsoft.com/office/drawing/2014/main" id="{77B511F3-42CA-F22A-A0EE-7C14212BACCF}"/>
              </a:ext>
            </a:extLst>
          </p:cNvPr>
          <p:cNvSpPr>
            <a:spLocks noGrp="1"/>
          </p:cNvSpPr>
          <p:nvPr>
            <p:ph idx="1"/>
          </p:nvPr>
        </p:nvSpPr>
        <p:spPr/>
        <p:txBody>
          <a:bodyPr/>
          <a:lstStyle/>
          <a:p>
            <a:pPr>
              <a:lnSpc>
                <a:spcPct val="100000"/>
              </a:lnSpc>
              <a:spcAft>
                <a:spcPts val="600"/>
              </a:spcAft>
              <a:buClr>
                <a:srgbClr val="0073C8"/>
              </a:buClr>
            </a:pPr>
            <a:r>
              <a:rPr lang="en-US" b="1" dirty="0">
                <a:solidFill>
                  <a:srgbClr val="0073C8"/>
                </a:solidFill>
              </a:rPr>
              <a:t>Vice President Public Relations</a:t>
            </a:r>
          </a:p>
          <a:p>
            <a:pPr>
              <a:lnSpc>
                <a:spcPct val="100000"/>
              </a:lnSpc>
              <a:spcAft>
                <a:spcPts val="600"/>
              </a:spcAft>
            </a:pPr>
            <a:r>
              <a:rPr lang="en-US" b="1" dirty="0"/>
              <a:t>Sergeant at Arms</a:t>
            </a:r>
          </a:p>
          <a:p>
            <a:pPr>
              <a:lnSpc>
                <a:spcPct val="100000"/>
              </a:lnSpc>
              <a:spcAft>
                <a:spcPts val="600"/>
              </a:spcAft>
              <a:buClr>
                <a:srgbClr val="02B752"/>
              </a:buClr>
            </a:pPr>
            <a:r>
              <a:rPr lang="en-US" b="1" dirty="0">
                <a:solidFill>
                  <a:srgbClr val="02B752"/>
                </a:solidFill>
              </a:rPr>
              <a:t>Vice President Membership</a:t>
            </a:r>
          </a:p>
          <a:p>
            <a:pPr>
              <a:lnSpc>
                <a:spcPct val="100000"/>
              </a:lnSpc>
              <a:spcAft>
                <a:spcPts val="600"/>
              </a:spcAft>
              <a:buClr>
                <a:srgbClr val="FFC700"/>
              </a:buClr>
            </a:pPr>
            <a:r>
              <a:rPr lang="en-US" b="1" dirty="0">
                <a:solidFill>
                  <a:srgbClr val="FFC700"/>
                </a:solidFill>
              </a:rPr>
              <a:t>Vice President Education</a:t>
            </a:r>
          </a:p>
          <a:p>
            <a:pPr marL="228600" marR="0" lvl="0" indent="-228600" algn="l" defTabSz="914400" rtl="0" eaLnBrk="1" fontAlgn="auto" latinLnBrk="0" hangingPunct="1">
              <a:lnSpc>
                <a:spcPct val="100000"/>
              </a:lnSpc>
              <a:spcBef>
                <a:spcPts val="1000"/>
              </a:spcBef>
              <a:spcAft>
                <a:spcPts val="600"/>
              </a:spcAft>
              <a:buClr>
                <a:srgbClr val="C70100"/>
              </a:buClr>
              <a:buSzTx/>
              <a:buFont typeface="Wingdings" pitchFamily="2" charset="2"/>
              <a:buChar char="§"/>
              <a:tabLst/>
              <a:defRPr/>
            </a:pPr>
            <a:r>
              <a:rPr kumimoji="0" lang="en-GB" b="1" i="0" u="none" strike="noStrike" kern="1200" cap="none" spc="0" normalizeH="0" baseline="0" noProof="0" dirty="0">
                <a:ln>
                  <a:noFill/>
                </a:ln>
                <a:solidFill>
                  <a:srgbClr val="C70100"/>
                </a:solidFill>
                <a:effectLst/>
                <a:uLnTx/>
                <a:uFillTx/>
                <a:latin typeface="Arial" panose="020B0604020202020204"/>
                <a:ea typeface="+mn-ea"/>
                <a:cs typeface="+mn-cs"/>
              </a:rPr>
              <a:t>President</a:t>
            </a:r>
            <a:endParaRPr kumimoji="0" lang="en-GB" b="0" i="0" u="none" strike="noStrike" kern="1200" cap="none" spc="0" normalizeH="0" baseline="0" noProof="0" dirty="0">
              <a:ln>
                <a:noFill/>
              </a:ln>
              <a:solidFill>
                <a:srgbClr val="C701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1000"/>
              </a:spcBef>
              <a:spcAft>
                <a:spcPts val="600"/>
              </a:spcAft>
              <a:buClr>
                <a:srgbClr val="772432"/>
              </a:buClr>
              <a:buSzTx/>
              <a:buFont typeface="Wingdings" pitchFamily="2" charset="2"/>
              <a:buChar char="§"/>
              <a:tabLst/>
              <a:defRPr/>
            </a:pPr>
            <a:r>
              <a:rPr kumimoji="0" lang="en-GB" b="1" i="0" u="none" strike="noStrike" kern="1200" cap="none" spc="0" normalizeH="0" baseline="0" noProof="0" dirty="0">
                <a:ln>
                  <a:noFill/>
                </a:ln>
                <a:solidFill>
                  <a:srgbClr val="000000"/>
                </a:solidFill>
                <a:effectLst/>
                <a:uLnTx/>
                <a:uFillTx/>
                <a:latin typeface="Arial" panose="020B0604020202020204"/>
                <a:ea typeface="+mn-ea"/>
                <a:cs typeface="+mn-cs"/>
              </a:rPr>
              <a:t>Secretary</a:t>
            </a:r>
            <a:endParaRPr kumimoji="0" lang="en-GB"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1000"/>
              </a:spcBef>
              <a:spcAft>
                <a:spcPts val="600"/>
              </a:spcAft>
              <a:buClr>
                <a:srgbClr val="772432"/>
              </a:buClr>
              <a:buSzTx/>
              <a:buFont typeface="Wingdings" pitchFamily="2" charset="2"/>
              <a:buChar char="§"/>
              <a:tabLst/>
              <a:defRPr/>
            </a:pPr>
            <a:r>
              <a:rPr kumimoji="0" lang="en-GB" b="1" i="0" u="none" strike="noStrike" kern="1200" cap="none" spc="0" normalizeH="0" baseline="0" noProof="0" dirty="0">
                <a:ln>
                  <a:noFill/>
                </a:ln>
                <a:solidFill>
                  <a:srgbClr val="000000"/>
                </a:solidFill>
                <a:effectLst/>
                <a:uLnTx/>
                <a:uFillTx/>
                <a:latin typeface="Arial" panose="020B0604020202020204"/>
                <a:ea typeface="+mn-ea"/>
                <a:cs typeface="+mn-cs"/>
              </a:rPr>
              <a:t>Treasurer</a:t>
            </a:r>
            <a:endParaRPr kumimoji="0" lang="en-GB"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1000"/>
              </a:spcBef>
              <a:spcAft>
                <a:spcPts val="600"/>
              </a:spcAft>
              <a:buClr>
                <a:srgbClr val="FF6AFF"/>
              </a:buClr>
              <a:buSzTx/>
              <a:buFont typeface="Wingdings" pitchFamily="2" charset="2"/>
              <a:buChar char="§"/>
              <a:tabLst/>
              <a:defRPr/>
            </a:pPr>
            <a:r>
              <a:rPr kumimoji="0" lang="en-GB" b="1" i="0" u="none" strike="noStrike" kern="1200" cap="none" spc="0" normalizeH="0" baseline="0" noProof="0" dirty="0">
                <a:ln>
                  <a:noFill/>
                </a:ln>
                <a:solidFill>
                  <a:srgbClr val="FF6AFF"/>
                </a:solidFill>
                <a:effectLst/>
                <a:uLnTx/>
                <a:uFillTx/>
                <a:latin typeface="Arial" panose="020B0604020202020204"/>
                <a:ea typeface="+mn-ea"/>
                <a:cs typeface="+mn-cs"/>
              </a:rPr>
              <a:t>Advocate - All Members</a:t>
            </a:r>
            <a:endParaRPr kumimoji="0" lang="en-GB" b="0" i="0" u="none" strike="noStrike" kern="1200" cap="none" spc="0" normalizeH="0" baseline="0" noProof="0" dirty="0">
              <a:ln>
                <a:noFill/>
              </a:ln>
              <a:solidFill>
                <a:srgbClr val="FF6AFF"/>
              </a:solidFill>
              <a:effectLst/>
              <a:uLnTx/>
              <a:uFillTx/>
              <a:latin typeface="Arial" panose="020B0604020202020204"/>
              <a:ea typeface="+mn-ea"/>
              <a:cs typeface="+mn-cs"/>
            </a:endParaRPr>
          </a:p>
        </p:txBody>
      </p:sp>
      <p:grpSp>
        <p:nvGrpSpPr>
          <p:cNvPr id="6" name="Group 5">
            <a:extLst>
              <a:ext uri="{FF2B5EF4-FFF2-40B4-BE49-F238E27FC236}">
                <a16:creationId xmlns:a16="http://schemas.microsoft.com/office/drawing/2014/main" id="{72415C42-2FC2-451C-D91A-EF897589EBF6}"/>
              </a:ext>
            </a:extLst>
          </p:cNvPr>
          <p:cNvGrpSpPr>
            <a:grpSpLocks noGrp="1" noUngrp="1" noRot="1" noMove="1" noResize="1"/>
          </p:cNvGrpSpPr>
          <p:nvPr/>
        </p:nvGrpSpPr>
        <p:grpSpPr>
          <a:xfrm>
            <a:off x="5393337" y="241906"/>
            <a:ext cx="6450663" cy="5935694"/>
            <a:chOff x="5276796" y="191152"/>
            <a:chExt cx="6450663" cy="6371075"/>
          </a:xfrm>
        </p:grpSpPr>
        <p:sp>
          <p:nvSpPr>
            <p:cNvPr id="7" name="Freeform: Shape 5">
              <a:extLst>
                <a:ext uri="{FF2B5EF4-FFF2-40B4-BE49-F238E27FC236}">
                  <a16:creationId xmlns:a16="http://schemas.microsoft.com/office/drawing/2014/main" id="{DE18028C-126A-5FF1-7654-2DFAC4B0B298}"/>
                </a:ext>
              </a:extLst>
            </p:cNvPr>
            <p:cNvSpPr>
              <a:spLocks noGrp="1" noRot="1" noMove="1" noResize="1" noEditPoints="1" noAdjustHandles="1" noChangeArrowheads="1" noChangeShapeType="1"/>
            </p:cNvSpPr>
            <p:nvPr/>
          </p:nvSpPr>
          <p:spPr>
            <a:xfrm>
              <a:off x="7896127" y="19115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Guest Interest</a:t>
              </a:r>
            </a:p>
          </p:txBody>
        </p:sp>
        <p:sp>
          <p:nvSpPr>
            <p:cNvPr id="8" name="Freeform: Shape 6">
              <a:extLst>
                <a:ext uri="{FF2B5EF4-FFF2-40B4-BE49-F238E27FC236}">
                  <a16:creationId xmlns:a16="http://schemas.microsoft.com/office/drawing/2014/main" id="{4106DE74-01EE-0326-8671-16CB6D56B0B3}"/>
                </a:ext>
              </a:extLst>
            </p:cNvPr>
            <p:cNvSpPr>
              <a:spLocks noGrp="1" noRot="1" noMove="1" noResize="1" noEditPoints="1" noAdjustHandles="1" noChangeArrowheads="1" noChangeShapeType="1"/>
            </p:cNvSpPr>
            <p:nvPr/>
          </p:nvSpPr>
          <p:spPr>
            <a:xfrm rot="1200000">
              <a:off x="9187437" y="900642"/>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Freeform: Shape 7">
              <a:extLst>
                <a:ext uri="{FF2B5EF4-FFF2-40B4-BE49-F238E27FC236}">
                  <a16:creationId xmlns:a16="http://schemas.microsoft.com/office/drawing/2014/main" id="{82388A5E-3AA6-5B05-7DFD-80267E119BD5}"/>
                </a:ext>
              </a:extLst>
            </p:cNvPr>
            <p:cNvSpPr>
              <a:spLocks noGrp="1" noRot="1" noMove="1" noResize="1" noEditPoints="1" noAdjustHandles="1" noChangeArrowheads="1" noChangeShapeType="1"/>
            </p:cNvSpPr>
            <p:nvPr/>
          </p:nvSpPr>
          <p:spPr>
            <a:xfrm>
              <a:off x="9605774"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Research</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0" name="Freeform: Shape 8">
              <a:extLst>
                <a:ext uri="{FF2B5EF4-FFF2-40B4-BE49-F238E27FC236}">
                  <a16:creationId xmlns:a16="http://schemas.microsoft.com/office/drawing/2014/main" id="{2A30819C-5935-AFB9-177F-9111B00ECC85}"/>
                </a:ext>
              </a:extLst>
            </p:cNvPr>
            <p:cNvSpPr>
              <a:spLocks noGrp="1" noRot="1" noMove="1" noResize="1" noEditPoints="1" noAdjustHandles="1" noChangeArrowheads="1" noChangeShapeType="1"/>
            </p:cNvSpPr>
            <p:nvPr/>
          </p:nvSpPr>
          <p:spPr>
            <a:xfrm rot="3600000">
              <a:off x="10501108" y="199480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2" rIns="104294"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Freeform: Shape 9">
              <a:extLst>
                <a:ext uri="{FF2B5EF4-FFF2-40B4-BE49-F238E27FC236}">
                  <a16:creationId xmlns:a16="http://schemas.microsoft.com/office/drawing/2014/main" id="{59354B5C-3CE8-F1DC-6889-334F7A0853B0}"/>
                </a:ext>
              </a:extLst>
            </p:cNvPr>
            <p:cNvSpPr>
              <a:spLocks noGrp="1" noRot="1" noMove="1" noResize="1" noEditPoints="1" noAdjustHandles="1" noChangeArrowheads="1" noChangeShapeType="1"/>
            </p:cNvSpPr>
            <p:nvPr/>
          </p:nvSpPr>
          <p:spPr>
            <a:xfrm>
              <a:off x="10515459"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0070C0"/>
                </a:gs>
                <a:gs pos="50000">
                  <a:srgbClr val="0070C0">
                    <a:shade val="67500"/>
                    <a:satMod val="115000"/>
                  </a:srgbClr>
                </a:gs>
                <a:gs pos="100000">
                  <a:srgbClr val="00B050"/>
                </a:gs>
              </a:gsLst>
              <a:lin ang="54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Meeting</a:t>
              </a:r>
            </a:p>
          </p:txBody>
        </p:sp>
        <p:sp>
          <p:nvSpPr>
            <p:cNvPr id="12" name="Freeform: Shape 10">
              <a:extLst>
                <a:ext uri="{FF2B5EF4-FFF2-40B4-BE49-F238E27FC236}">
                  <a16:creationId xmlns:a16="http://schemas.microsoft.com/office/drawing/2014/main" id="{30BB3C6A-8003-66AB-D32B-F4885D5E6BC7}"/>
                </a:ext>
              </a:extLst>
            </p:cNvPr>
            <p:cNvSpPr>
              <a:spLocks noGrp="1" noRot="1" noMove="1" noResize="1" noEditPoints="1" noAdjustHandles="1" noChangeArrowheads="1" noChangeShapeType="1"/>
            </p:cNvSpPr>
            <p:nvPr/>
          </p:nvSpPr>
          <p:spPr>
            <a:xfrm rot="16800000">
              <a:off x="10804123" y="3677398"/>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Freeform: Shape 11">
              <a:extLst>
                <a:ext uri="{FF2B5EF4-FFF2-40B4-BE49-F238E27FC236}">
                  <a16:creationId xmlns:a16="http://schemas.microsoft.com/office/drawing/2014/main" id="{488F1204-2746-ADAA-14C4-98C282EC15B8}"/>
                </a:ext>
              </a:extLst>
            </p:cNvPr>
            <p:cNvSpPr>
              <a:spLocks noGrp="1" noRot="1" noMove="1" noResize="1" noEditPoints="1" noAdjustHandles="1" noChangeArrowheads="1" noChangeShapeType="1"/>
            </p:cNvSpPr>
            <p:nvPr/>
          </p:nvSpPr>
          <p:spPr>
            <a:xfrm>
              <a:off x="10199528"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Member-ship</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4" name="Freeform: Shape 12">
              <a:extLst>
                <a:ext uri="{FF2B5EF4-FFF2-40B4-BE49-F238E27FC236}">
                  <a16:creationId xmlns:a16="http://schemas.microsoft.com/office/drawing/2014/main" id="{D25EDB6D-2ADB-FA1C-5EEA-298FC43AC56F}"/>
                </a:ext>
              </a:extLst>
            </p:cNvPr>
            <p:cNvSpPr>
              <a:spLocks noGrp="1" noRot="1" noMove="1" noResize="1" noEditPoints="1" noAdjustHandles="1" noChangeArrowheads="1" noChangeShapeType="1"/>
            </p:cNvSpPr>
            <p:nvPr/>
          </p:nvSpPr>
          <p:spPr>
            <a:xfrm rot="19200000">
              <a:off x="9954697" y="5161111"/>
              <a:ext cx="321906"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5" name="Freeform: Shape 13">
              <a:extLst>
                <a:ext uri="{FF2B5EF4-FFF2-40B4-BE49-F238E27FC236}">
                  <a16:creationId xmlns:a16="http://schemas.microsoft.com/office/drawing/2014/main" id="{740F9365-68E7-240C-5BD6-D3FA0556E643}"/>
                </a:ext>
              </a:extLst>
            </p:cNvPr>
            <p:cNvSpPr>
              <a:spLocks noGrp="1" noRot="1" noMove="1" noResize="1" noEditPoints="1" noAdjustHandles="1" noChangeArrowheads="1" noChangeShapeType="1"/>
            </p:cNvSpPr>
            <p:nvPr/>
          </p:nvSpPr>
          <p:spPr>
            <a:xfrm>
              <a:off x="8805812"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Orientation</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6" name="Freeform: Shape 14">
              <a:extLst>
                <a:ext uri="{FF2B5EF4-FFF2-40B4-BE49-F238E27FC236}">
                  <a16:creationId xmlns:a16="http://schemas.microsoft.com/office/drawing/2014/main" id="{F35902B9-6C68-2484-9FA9-5B74647BFF57}"/>
                </a:ext>
              </a:extLst>
            </p:cNvPr>
            <p:cNvSpPr>
              <a:spLocks noGrp="1" noRot="1" noMove="1" noResize="1" noEditPoints="1" noAdjustHandles="1" noChangeArrowheads="1" noChangeShapeType="1"/>
            </p:cNvSpPr>
            <p:nvPr/>
          </p:nvSpPr>
          <p:spPr>
            <a:xfrm>
              <a:off x="8350285" y="5751701"/>
              <a:ext cx="321905"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5" tIns="88354"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7" name="Freeform: Shape 15">
              <a:extLst>
                <a:ext uri="{FF2B5EF4-FFF2-40B4-BE49-F238E27FC236}">
                  <a16:creationId xmlns:a16="http://schemas.microsoft.com/office/drawing/2014/main" id="{0ECD8CD9-4197-BA4C-9DCD-FFC74D1FCD9E}"/>
                </a:ext>
              </a:extLst>
            </p:cNvPr>
            <p:cNvSpPr>
              <a:spLocks noGrp="1" noRot="1" noMove="1" noResize="1" noEditPoints="1" noAdjustHandles="1" noChangeArrowheads="1" noChangeShapeType="1"/>
            </p:cNvSpPr>
            <p:nvPr/>
          </p:nvSpPr>
          <p:spPr>
            <a:xfrm>
              <a:off x="6986443"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FFC000"/>
                </a:gs>
                <a:gs pos="100000">
                  <a:srgbClr val="00B050">
                    <a:shade val="100000"/>
                    <a:satMod val="115000"/>
                  </a:srgbClr>
                </a:gs>
              </a:gsLst>
              <a:lin ang="27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Mentoring</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8" name="Freeform: Shape 16">
              <a:extLst>
                <a:ext uri="{FF2B5EF4-FFF2-40B4-BE49-F238E27FC236}">
                  <a16:creationId xmlns:a16="http://schemas.microsoft.com/office/drawing/2014/main" id="{DF90C913-0213-CF36-FA1F-9A0CD906723B}"/>
                </a:ext>
              </a:extLst>
            </p:cNvPr>
            <p:cNvSpPr>
              <a:spLocks noGrp="1" noRot="1" noMove="1" noResize="1" noEditPoints="1" noAdjustHandles="1" noChangeArrowheads="1" noChangeShapeType="1"/>
            </p:cNvSpPr>
            <p:nvPr/>
          </p:nvSpPr>
          <p:spPr>
            <a:xfrm rot="2400000">
              <a:off x="6741611" y="5172824"/>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6" tIns="88352"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9" name="Freeform: Shape 17">
              <a:extLst>
                <a:ext uri="{FF2B5EF4-FFF2-40B4-BE49-F238E27FC236}">
                  <a16:creationId xmlns:a16="http://schemas.microsoft.com/office/drawing/2014/main" id="{2651CC11-3115-B61B-B785-8287A5A81D24}"/>
                </a:ext>
              </a:extLst>
            </p:cNvPr>
            <p:cNvSpPr>
              <a:spLocks noGrp="1" noRot="1" noMove="1" noResize="1" noEditPoints="1" noAdjustHandles="1" noChangeArrowheads="1" noChangeShapeType="1"/>
            </p:cNvSpPr>
            <p:nvPr/>
          </p:nvSpPr>
          <p:spPr>
            <a:xfrm>
              <a:off x="5592727"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C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Pathways</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20" name="Freeform: Shape 18">
              <a:extLst>
                <a:ext uri="{FF2B5EF4-FFF2-40B4-BE49-F238E27FC236}">
                  <a16:creationId xmlns:a16="http://schemas.microsoft.com/office/drawing/2014/main" id="{281EA321-4823-76D3-E2B9-F52C9E9FCACC}"/>
                </a:ext>
              </a:extLst>
            </p:cNvPr>
            <p:cNvSpPr>
              <a:spLocks noGrp="1" noRot="1" noMove="1" noResize="1" noEditPoints="1" noAdjustHandles="1" noChangeArrowheads="1" noChangeShapeType="1"/>
            </p:cNvSpPr>
            <p:nvPr/>
          </p:nvSpPr>
          <p:spPr>
            <a:xfrm rot="4800000">
              <a:off x="5881391" y="3695343"/>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2"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1" name="Freeform: Shape 19">
              <a:extLst>
                <a:ext uri="{FF2B5EF4-FFF2-40B4-BE49-F238E27FC236}">
                  <a16:creationId xmlns:a16="http://schemas.microsoft.com/office/drawing/2014/main" id="{D95DED63-92E3-D0F5-221B-A27D921C7E1A}"/>
                </a:ext>
              </a:extLst>
            </p:cNvPr>
            <p:cNvSpPr>
              <a:spLocks noGrp="1" noRot="1" noMove="1" noResize="1" noEditPoints="1" noAdjustHandles="1" noChangeArrowheads="1" noChangeShapeType="1"/>
            </p:cNvSpPr>
            <p:nvPr/>
          </p:nvSpPr>
          <p:spPr>
            <a:xfrm>
              <a:off x="5276796"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rotWithShape="0">
              <a:gsLst>
                <a:gs pos="0">
                  <a:srgbClr val="FFC000"/>
                </a:gs>
                <a:gs pos="100000">
                  <a:srgbClr val="C00000"/>
                </a:gs>
              </a:gsLst>
              <a:lin ang="18900000" scaled="0"/>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Engage-ment</a:t>
              </a:r>
            </a:p>
          </p:txBody>
        </p:sp>
        <p:sp>
          <p:nvSpPr>
            <p:cNvPr id="22" name="Freeform: Shape 20">
              <a:extLst>
                <a:ext uri="{FF2B5EF4-FFF2-40B4-BE49-F238E27FC236}">
                  <a16:creationId xmlns:a16="http://schemas.microsoft.com/office/drawing/2014/main" id="{3CC44341-9CA3-92D8-4F60-E9092796E1A7}"/>
                </a:ext>
              </a:extLst>
            </p:cNvPr>
            <p:cNvSpPr>
              <a:spLocks noGrp="1" noRot="1" noMove="1" noResize="1" noEditPoints="1" noAdjustHandles="1" noChangeArrowheads="1" noChangeShapeType="1"/>
            </p:cNvSpPr>
            <p:nvPr/>
          </p:nvSpPr>
          <p:spPr>
            <a:xfrm rot="18000000">
              <a:off x="6172131" y="201058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3" name="Freeform: Shape 21">
              <a:extLst>
                <a:ext uri="{FF2B5EF4-FFF2-40B4-BE49-F238E27FC236}">
                  <a16:creationId xmlns:a16="http://schemas.microsoft.com/office/drawing/2014/main" id="{58F7557D-938F-C064-1086-76100B4C5301}"/>
                </a:ext>
              </a:extLst>
            </p:cNvPr>
            <p:cNvSpPr>
              <a:spLocks noGrp="1" noRot="1" noMove="1" noResize="1" noEditPoints="1" noAdjustHandles="1" noChangeArrowheads="1" noChangeShapeType="1"/>
            </p:cNvSpPr>
            <p:nvPr/>
          </p:nvSpPr>
          <p:spPr>
            <a:xfrm>
              <a:off x="6186481"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C00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Leadership</a:t>
              </a:r>
            </a:p>
          </p:txBody>
        </p:sp>
        <p:sp>
          <p:nvSpPr>
            <p:cNvPr id="24" name="Freeform: Shape 23">
              <a:extLst>
                <a:ext uri="{FF2B5EF4-FFF2-40B4-BE49-F238E27FC236}">
                  <a16:creationId xmlns:a16="http://schemas.microsoft.com/office/drawing/2014/main" id="{1B836D24-D4B7-0417-F4D3-A98453F25061}"/>
                </a:ext>
              </a:extLst>
            </p:cNvPr>
            <p:cNvSpPr>
              <a:spLocks noGrp="1" noRot="1" noMove="1" noResize="1" noEditPoints="1" noAdjustHandles="1" noChangeArrowheads="1" noChangeShapeType="1"/>
            </p:cNvSpPr>
            <p:nvPr/>
          </p:nvSpPr>
          <p:spPr>
            <a:xfrm>
              <a:off x="7861941" y="2668800"/>
              <a:ext cx="1482956" cy="15204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66FF"/>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Advocate</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grpSp>
    </p:spTree>
    <p:extLst>
      <p:ext uri="{BB962C8B-B14F-4D97-AF65-F5344CB8AC3E}">
        <p14:creationId xmlns:p14="http://schemas.microsoft.com/office/powerpoint/2010/main" val="562711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9CE46A6-0457-8EB2-6D33-02DF1781017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6B3F85F-572D-55E9-732C-FEB904C4A8DC}"/>
              </a:ext>
            </a:extLst>
          </p:cNvPr>
          <p:cNvSpPr>
            <a:spLocks noGrp="1"/>
          </p:cNvSpPr>
          <p:nvPr>
            <p:ph type="title"/>
          </p:nvPr>
        </p:nvSpPr>
        <p:spPr/>
        <p:txBody>
          <a:bodyPr/>
          <a:lstStyle/>
          <a:p>
            <a:r>
              <a:rPr lang="en-US" sz="3600" dirty="0">
                <a:solidFill>
                  <a:schemeClr val="bg1"/>
                </a:solidFill>
              </a:rPr>
              <a:t>Transferable Skills</a:t>
            </a:r>
          </a:p>
        </p:txBody>
      </p:sp>
      <p:sp>
        <p:nvSpPr>
          <p:cNvPr id="7" name="TextBox 6">
            <a:extLst>
              <a:ext uri="{FF2B5EF4-FFF2-40B4-BE49-F238E27FC236}">
                <a16:creationId xmlns:a16="http://schemas.microsoft.com/office/drawing/2014/main" id="{F58A33C1-51F5-2CB7-00F9-F4EEA8E69A63}"/>
              </a:ext>
            </a:extLst>
          </p:cNvPr>
          <p:cNvSpPr txBox="1"/>
          <p:nvPr/>
        </p:nvSpPr>
        <p:spPr>
          <a:xfrm>
            <a:off x="432000" y="1584000"/>
            <a:ext cx="4399492" cy="3747725"/>
          </a:xfrm>
          <a:prstGeom prst="rect">
            <a:avLst/>
          </a:prstGeom>
          <a:solidFill>
            <a:schemeClr val="tx1">
              <a:alpha val="30000"/>
            </a:schemeClr>
          </a:solidFill>
        </p:spPr>
        <p:txBody>
          <a:bodyPr wrap="square" lIns="144000" tIns="108000" rIns="144000" bIns="144000">
            <a:spAutoFit/>
          </a:bodyPr>
          <a:lstStyle/>
          <a:p>
            <a:pPr marL="285750" indent="-285750">
              <a:spcBef>
                <a:spcPts val="600"/>
              </a:spcBef>
              <a:buFont typeface="Wingdings" pitchFamily="2" charset="2"/>
              <a:buChar char="§"/>
            </a:pPr>
            <a:r>
              <a:rPr lang="en-GB" sz="2400" dirty="0">
                <a:solidFill>
                  <a:schemeClr val="bg1"/>
                </a:solidFill>
              </a:rPr>
              <a:t>Communication skills</a:t>
            </a:r>
          </a:p>
          <a:p>
            <a:pPr marL="285750" indent="-285750">
              <a:spcBef>
                <a:spcPts val="600"/>
              </a:spcBef>
              <a:buFont typeface="Wingdings" pitchFamily="2" charset="2"/>
              <a:buChar char="§"/>
            </a:pPr>
            <a:r>
              <a:rPr lang="en-GB" sz="2400" dirty="0">
                <a:solidFill>
                  <a:schemeClr val="bg1"/>
                </a:solidFill>
              </a:rPr>
              <a:t>Media relations skills</a:t>
            </a:r>
          </a:p>
          <a:p>
            <a:pPr marL="285750" indent="-285750">
              <a:spcBef>
                <a:spcPts val="600"/>
              </a:spcBef>
              <a:buFont typeface="Wingdings" pitchFamily="2" charset="2"/>
              <a:buChar char="§"/>
            </a:pPr>
            <a:r>
              <a:rPr lang="en-GB" sz="2400" dirty="0">
                <a:solidFill>
                  <a:schemeClr val="bg1"/>
                </a:solidFill>
              </a:rPr>
              <a:t>Marketing and strategy</a:t>
            </a:r>
          </a:p>
          <a:p>
            <a:pPr marL="285750" indent="-285750">
              <a:spcBef>
                <a:spcPts val="600"/>
              </a:spcBef>
              <a:buFont typeface="Wingdings" pitchFamily="2" charset="2"/>
              <a:buChar char="§"/>
            </a:pPr>
            <a:r>
              <a:rPr lang="en-GB" sz="2400" dirty="0">
                <a:solidFill>
                  <a:schemeClr val="bg1"/>
                </a:solidFill>
              </a:rPr>
              <a:t>Creative and technical skills</a:t>
            </a:r>
          </a:p>
          <a:p>
            <a:pPr marL="285750" indent="-285750">
              <a:spcBef>
                <a:spcPts val="600"/>
              </a:spcBef>
              <a:buFont typeface="Wingdings" pitchFamily="2" charset="2"/>
              <a:buChar char="§"/>
            </a:pPr>
            <a:r>
              <a:rPr lang="en-GB" sz="2400" dirty="0">
                <a:solidFill>
                  <a:schemeClr val="bg1"/>
                </a:solidFill>
              </a:rPr>
              <a:t>Business development</a:t>
            </a:r>
          </a:p>
          <a:p>
            <a:pPr marL="285750" indent="-285750">
              <a:spcBef>
                <a:spcPts val="600"/>
              </a:spcBef>
              <a:buFont typeface="Wingdings" pitchFamily="2" charset="2"/>
              <a:buChar char="§"/>
            </a:pPr>
            <a:r>
              <a:rPr lang="en-GB" sz="2400" dirty="0">
                <a:solidFill>
                  <a:schemeClr val="bg1"/>
                </a:solidFill>
              </a:rPr>
              <a:t>Relationship building </a:t>
            </a:r>
          </a:p>
          <a:p>
            <a:pPr marL="285750" indent="-285750">
              <a:spcBef>
                <a:spcPts val="600"/>
              </a:spcBef>
              <a:buFont typeface="Wingdings" pitchFamily="2" charset="2"/>
              <a:buChar char="§"/>
            </a:pPr>
            <a:r>
              <a:rPr lang="en-GB" sz="2400" dirty="0">
                <a:solidFill>
                  <a:schemeClr val="bg1"/>
                </a:solidFill>
              </a:rPr>
              <a:t>Networking</a:t>
            </a:r>
          </a:p>
          <a:p>
            <a:pPr marL="285750" indent="-285750">
              <a:spcBef>
                <a:spcPts val="600"/>
              </a:spcBef>
              <a:buFont typeface="Wingdings" pitchFamily="2" charset="2"/>
              <a:buChar char="§"/>
            </a:pPr>
            <a:r>
              <a:rPr lang="en-GB" sz="2400" dirty="0">
                <a:solidFill>
                  <a:schemeClr val="bg1"/>
                </a:solidFill>
              </a:rPr>
              <a:t>Succession planning</a:t>
            </a:r>
          </a:p>
        </p:txBody>
      </p:sp>
    </p:spTree>
    <p:extLst>
      <p:ext uri="{BB962C8B-B14F-4D97-AF65-F5344CB8AC3E}">
        <p14:creationId xmlns:p14="http://schemas.microsoft.com/office/powerpoint/2010/main" val="2487914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CD0B36B-F3A7-8EED-364E-21CBC4D2043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029C9B3-27F7-2B0C-837E-1D1975A14287}"/>
              </a:ext>
            </a:extLst>
          </p:cNvPr>
          <p:cNvSpPr>
            <a:spLocks noGrp="1"/>
          </p:cNvSpPr>
          <p:nvPr>
            <p:ph type="title"/>
          </p:nvPr>
        </p:nvSpPr>
        <p:spPr/>
        <p:txBody>
          <a:bodyPr/>
          <a:lstStyle/>
          <a:p>
            <a:r>
              <a:rPr lang="en-US" sz="3600" dirty="0"/>
              <a:t>Vice President Public Relations Refresher Quiz</a:t>
            </a:r>
          </a:p>
        </p:txBody>
      </p:sp>
    </p:spTree>
    <p:extLst>
      <p:ext uri="{BB962C8B-B14F-4D97-AF65-F5344CB8AC3E}">
        <p14:creationId xmlns:p14="http://schemas.microsoft.com/office/powerpoint/2010/main" val="130167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19F229B-9D85-E77A-C037-C339846FE806}"/>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39ADAA6-A228-959F-141F-3F831E4CF326}"/>
              </a:ext>
            </a:extLst>
          </p:cNvPr>
          <p:cNvSpPr>
            <a:spLocks noGrp="1"/>
          </p:cNvSpPr>
          <p:nvPr>
            <p:ph type="title"/>
          </p:nvPr>
        </p:nvSpPr>
        <p:spPr>
          <a:xfrm>
            <a:off x="432000" y="432000"/>
            <a:ext cx="7689316" cy="1336642"/>
          </a:xfrm>
        </p:spPr>
        <p:txBody>
          <a:bodyPr/>
          <a:lstStyle/>
          <a:p>
            <a:pPr>
              <a:lnSpc>
                <a:spcPct val="100000"/>
              </a:lnSpc>
            </a:pPr>
            <a:r>
              <a:rPr lang="en-GB" sz="3600" dirty="0">
                <a:solidFill>
                  <a:schemeClr val="bg1"/>
                </a:solidFill>
              </a:rPr>
              <a:t>What are the Key Responsibilities of the VPPR?</a:t>
            </a:r>
            <a:endParaRPr lang="en-US" sz="3600" dirty="0">
              <a:solidFill>
                <a:schemeClr val="bg1"/>
              </a:solidFill>
            </a:endParaRPr>
          </a:p>
        </p:txBody>
      </p:sp>
      <p:sp>
        <p:nvSpPr>
          <p:cNvPr id="7" name="TextBox 6">
            <a:extLst>
              <a:ext uri="{FF2B5EF4-FFF2-40B4-BE49-F238E27FC236}">
                <a16:creationId xmlns:a16="http://schemas.microsoft.com/office/drawing/2014/main" id="{B86CF191-FC3A-5509-002A-34F7C3121B73}"/>
              </a:ext>
            </a:extLst>
          </p:cNvPr>
          <p:cNvSpPr txBox="1"/>
          <p:nvPr/>
        </p:nvSpPr>
        <p:spPr>
          <a:xfrm>
            <a:off x="432000" y="2943473"/>
            <a:ext cx="7340401" cy="2616101"/>
          </a:xfrm>
          <a:prstGeom prst="rect">
            <a:avLst/>
          </a:prstGeom>
          <a:noFill/>
        </p:spPr>
        <p:txBody>
          <a:bodyPr wrap="square">
            <a:spAutoFit/>
          </a:bodyPr>
          <a:lstStyle/>
          <a:p>
            <a:pPr marL="457200" indent="-457200">
              <a:buFont typeface="+mj-lt"/>
              <a:buAutoNum type="alphaUcPeriod"/>
            </a:pPr>
            <a:r>
              <a:rPr lang="en-GB" sz="2400" dirty="0">
                <a:solidFill>
                  <a:schemeClr val="bg1"/>
                </a:solidFill>
              </a:rPr>
              <a:t>Regular posting on the club’s social media pages</a:t>
            </a:r>
          </a:p>
          <a:p>
            <a:pPr marL="457200" indent="-457200">
              <a:spcBef>
                <a:spcPts val="600"/>
              </a:spcBef>
              <a:buFont typeface="+mj-lt"/>
              <a:buAutoNum type="alphaUcPeriod"/>
            </a:pPr>
            <a:r>
              <a:rPr lang="en-GB" sz="2400" dirty="0">
                <a:solidFill>
                  <a:schemeClr val="bg1"/>
                </a:solidFill>
              </a:rPr>
              <a:t>Maintaining the club’s Website</a:t>
            </a:r>
          </a:p>
          <a:p>
            <a:pPr marL="457200" indent="-457200">
              <a:spcBef>
                <a:spcPts val="600"/>
              </a:spcBef>
              <a:buFont typeface="+mj-lt"/>
              <a:buAutoNum type="alphaUcPeriod"/>
            </a:pPr>
            <a:r>
              <a:rPr lang="en-GB" sz="2400" dirty="0">
                <a:solidFill>
                  <a:schemeClr val="bg1"/>
                </a:solidFill>
              </a:rPr>
              <a:t>Doing speeches at every meeting</a:t>
            </a:r>
          </a:p>
          <a:p>
            <a:pPr marL="457200" indent="-457200">
              <a:spcBef>
                <a:spcPts val="600"/>
              </a:spcBef>
              <a:buFont typeface="+mj-lt"/>
              <a:buAutoNum type="alphaUcPeriod"/>
            </a:pPr>
            <a:r>
              <a:rPr lang="en-GB" sz="2400" dirty="0">
                <a:solidFill>
                  <a:schemeClr val="bg1"/>
                </a:solidFill>
              </a:rPr>
              <a:t>Promoting the club to attract guests to visit</a:t>
            </a:r>
          </a:p>
          <a:p>
            <a:pPr marL="457200" indent="-457200">
              <a:spcBef>
                <a:spcPts val="600"/>
              </a:spcBef>
              <a:buFont typeface="+mj-lt"/>
              <a:buAutoNum type="alphaUcPeriod"/>
            </a:pPr>
            <a:r>
              <a:rPr lang="en-GB" sz="2400" dirty="0">
                <a:solidFill>
                  <a:schemeClr val="bg1"/>
                </a:solidFill>
              </a:rPr>
              <a:t>Taking photos of club award presentations at the end of club meetings</a:t>
            </a:r>
          </a:p>
        </p:txBody>
      </p:sp>
    </p:spTree>
    <p:extLst>
      <p:ext uri="{BB962C8B-B14F-4D97-AF65-F5344CB8AC3E}">
        <p14:creationId xmlns:p14="http://schemas.microsoft.com/office/powerpoint/2010/main" val="645528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25215C9-B1DD-32E9-8282-5C4E6610509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BC38F7D-52B0-6F58-1688-8D2B54CDEC22}"/>
              </a:ext>
            </a:extLst>
          </p:cNvPr>
          <p:cNvSpPr>
            <a:spLocks noGrp="1"/>
          </p:cNvSpPr>
          <p:nvPr>
            <p:ph type="title"/>
          </p:nvPr>
        </p:nvSpPr>
        <p:spPr>
          <a:xfrm>
            <a:off x="432000" y="431999"/>
            <a:ext cx="5845232" cy="1508011"/>
          </a:xfrm>
        </p:spPr>
        <p:txBody>
          <a:bodyPr/>
          <a:lstStyle/>
          <a:p>
            <a:pPr>
              <a:lnSpc>
                <a:spcPct val="100000"/>
              </a:lnSpc>
            </a:pPr>
            <a:r>
              <a:rPr lang="en-GB" sz="3600" dirty="0"/>
              <a:t>How do you establish the frequency of social media posting for your club?</a:t>
            </a:r>
            <a:endParaRPr lang="en-US" sz="3600" dirty="0"/>
          </a:p>
        </p:txBody>
      </p:sp>
      <p:sp>
        <p:nvSpPr>
          <p:cNvPr id="6" name="TextBox 5">
            <a:extLst>
              <a:ext uri="{FF2B5EF4-FFF2-40B4-BE49-F238E27FC236}">
                <a16:creationId xmlns:a16="http://schemas.microsoft.com/office/drawing/2014/main" id="{D6E037FF-FE99-7848-1069-4BF46588F0BE}"/>
              </a:ext>
            </a:extLst>
          </p:cNvPr>
          <p:cNvSpPr txBox="1"/>
          <p:nvPr/>
        </p:nvSpPr>
        <p:spPr>
          <a:xfrm>
            <a:off x="432000" y="2372009"/>
            <a:ext cx="6129438" cy="2893100"/>
          </a:xfrm>
          <a:prstGeom prst="rect">
            <a:avLst/>
          </a:prstGeom>
          <a:solidFill>
            <a:schemeClr val="bg1">
              <a:alpha val="30000"/>
            </a:schemeClr>
          </a:solidFill>
        </p:spPr>
        <p:txBody>
          <a:bodyPr wrap="square" rtlCol="0">
            <a:spAutoFit/>
          </a:bodyPr>
          <a:lstStyle/>
          <a:p>
            <a:pPr marL="457200" indent="-457200">
              <a:buFont typeface="+mj-lt"/>
              <a:buAutoNum type="alphaUcPeriod"/>
            </a:pPr>
            <a:r>
              <a:rPr lang="en-GB" sz="2400" dirty="0"/>
              <a:t>When you send out your club newsletter</a:t>
            </a:r>
          </a:p>
          <a:p>
            <a:pPr marL="457200" indent="-457200">
              <a:spcBef>
                <a:spcPts val="600"/>
              </a:spcBef>
              <a:buFont typeface="+mj-lt"/>
              <a:buAutoNum type="alphaUcPeriod"/>
            </a:pPr>
            <a:r>
              <a:rPr lang="en-GB" sz="2400" dirty="0"/>
              <a:t>Regular posting raises the club’s profile</a:t>
            </a:r>
          </a:p>
          <a:p>
            <a:pPr marL="457200" indent="-457200">
              <a:spcBef>
                <a:spcPts val="600"/>
              </a:spcBef>
              <a:buFont typeface="+mj-lt"/>
              <a:buAutoNum type="alphaUcPeriod"/>
            </a:pPr>
            <a:r>
              <a:rPr lang="en-GB" sz="2400" dirty="0"/>
              <a:t>Only when you have a big announcement to make</a:t>
            </a:r>
          </a:p>
          <a:p>
            <a:pPr marL="457200" indent="-457200">
              <a:spcBef>
                <a:spcPts val="600"/>
              </a:spcBef>
              <a:buFont typeface="+mj-lt"/>
              <a:buAutoNum type="alphaUcPeriod"/>
            </a:pPr>
            <a:r>
              <a:rPr lang="en-GB" sz="2400" dirty="0"/>
              <a:t>Never - social media is a waste of time</a:t>
            </a:r>
          </a:p>
          <a:p>
            <a:pPr marL="457200" indent="-457200">
              <a:spcBef>
                <a:spcPts val="600"/>
              </a:spcBef>
              <a:buFont typeface="+mj-lt"/>
              <a:buAutoNum type="alphaUcPeriod"/>
            </a:pPr>
            <a:r>
              <a:rPr lang="en-GB" sz="2400" dirty="0"/>
              <a:t>Whenever you want</a:t>
            </a:r>
          </a:p>
          <a:p>
            <a:endParaRPr lang="en-US" dirty="0"/>
          </a:p>
        </p:txBody>
      </p:sp>
    </p:spTree>
    <p:extLst>
      <p:ext uri="{BB962C8B-B14F-4D97-AF65-F5344CB8AC3E}">
        <p14:creationId xmlns:p14="http://schemas.microsoft.com/office/powerpoint/2010/main" val="3224087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A1E5115-9D46-439C-0F7C-93A091BDE63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A08EB5CC-BB51-A015-39A9-1CBA7F9FF7CD}"/>
              </a:ext>
            </a:extLst>
          </p:cNvPr>
          <p:cNvSpPr>
            <a:spLocks noGrp="1"/>
          </p:cNvSpPr>
          <p:nvPr>
            <p:ph type="title"/>
          </p:nvPr>
        </p:nvSpPr>
        <p:spPr>
          <a:xfrm>
            <a:off x="431999" y="431999"/>
            <a:ext cx="7015548" cy="927243"/>
          </a:xfrm>
        </p:spPr>
        <p:txBody>
          <a:bodyPr/>
          <a:lstStyle/>
          <a:p>
            <a:pPr>
              <a:lnSpc>
                <a:spcPct val="100000"/>
              </a:lnSpc>
            </a:pPr>
            <a:r>
              <a:rPr lang="en-GB" sz="3600" dirty="0">
                <a:solidFill>
                  <a:schemeClr val="bg1"/>
                </a:solidFill>
              </a:rPr>
              <a:t>How many social media channels should a club have?</a:t>
            </a:r>
            <a:endParaRPr lang="en-US" sz="3600" dirty="0">
              <a:solidFill>
                <a:schemeClr val="bg1"/>
              </a:solidFill>
            </a:endParaRPr>
          </a:p>
        </p:txBody>
      </p:sp>
      <p:sp>
        <p:nvSpPr>
          <p:cNvPr id="6" name="TextBox 5">
            <a:extLst>
              <a:ext uri="{FF2B5EF4-FFF2-40B4-BE49-F238E27FC236}">
                <a16:creationId xmlns:a16="http://schemas.microsoft.com/office/drawing/2014/main" id="{2AC2D9AA-E01C-AD93-E144-3DCD6819F8DA}"/>
              </a:ext>
            </a:extLst>
          </p:cNvPr>
          <p:cNvSpPr txBox="1"/>
          <p:nvPr/>
        </p:nvSpPr>
        <p:spPr>
          <a:xfrm>
            <a:off x="531340" y="2939390"/>
            <a:ext cx="3555782" cy="2616101"/>
          </a:xfrm>
          <a:prstGeom prst="rect">
            <a:avLst/>
          </a:prstGeom>
          <a:noFill/>
        </p:spPr>
        <p:txBody>
          <a:bodyPr wrap="none" rtlCol="0">
            <a:spAutoFit/>
          </a:bodyPr>
          <a:lstStyle/>
          <a:p>
            <a:pPr marL="457200" indent="-457200">
              <a:buFont typeface="+mj-lt"/>
              <a:buAutoNum type="alphaUcPeriod"/>
            </a:pPr>
            <a:r>
              <a:rPr lang="en-GB" sz="2400" dirty="0"/>
              <a:t>As many as possible </a:t>
            </a:r>
          </a:p>
          <a:p>
            <a:pPr marL="457200" indent="-457200">
              <a:spcBef>
                <a:spcPts val="600"/>
              </a:spcBef>
              <a:buFont typeface="+mj-lt"/>
              <a:buAutoNum type="alphaUcPeriod"/>
            </a:pPr>
            <a:r>
              <a:rPr lang="en-GB" sz="2400" dirty="0"/>
              <a:t>Four or Five</a:t>
            </a:r>
          </a:p>
          <a:p>
            <a:pPr marL="457200" indent="-457200">
              <a:spcBef>
                <a:spcPts val="600"/>
              </a:spcBef>
              <a:buFont typeface="+mj-lt"/>
              <a:buAutoNum type="alphaUcPeriod"/>
            </a:pPr>
            <a:r>
              <a:rPr lang="en-GB" sz="2400" dirty="0"/>
              <a:t>At least Six</a:t>
            </a:r>
          </a:p>
          <a:p>
            <a:pPr marL="457200" indent="-457200">
              <a:spcBef>
                <a:spcPts val="600"/>
              </a:spcBef>
              <a:buFont typeface="+mj-lt"/>
              <a:buAutoNum type="alphaUcPeriod"/>
            </a:pPr>
            <a:r>
              <a:rPr lang="en-GB" sz="2400" dirty="0"/>
              <a:t>Only One</a:t>
            </a:r>
          </a:p>
          <a:p>
            <a:pPr marL="457200" indent="-457200">
              <a:spcBef>
                <a:spcPts val="600"/>
              </a:spcBef>
              <a:buFont typeface="+mj-lt"/>
              <a:buAutoNum type="alphaUcPeriod"/>
            </a:pPr>
            <a:r>
              <a:rPr lang="en-GB" sz="2400" dirty="0"/>
              <a:t>Two or Three</a:t>
            </a:r>
          </a:p>
          <a:p>
            <a:pPr marL="457200" indent="-457200">
              <a:buFont typeface="+mj-lt"/>
              <a:buAutoNum type="alphaUcPeriod"/>
            </a:pPr>
            <a:endParaRPr lang="en-US" sz="2400" dirty="0"/>
          </a:p>
        </p:txBody>
      </p:sp>
    </p:spTree>
    <p:extLst>
      <p:ext uri="{BB962C8B-B14F-4D97-AF65-F5344CB8AC3E}">
        <p14:creationId xmlns:p14="http://schemas.microsoft.com/office/powerpoint/2010/main" val="3201716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81F6148-7D22-65C6-4749-EF85D95F9CC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9049B82-DEB3-6F41-6DCF-DD7B5928D4D2}"/>
              </a:ext>
            </a:extLst>
          </p:cNvPr>
          <p:cNvSpPr>
            <a:spLocks noGrp="1"/>
          </p:cNvSpPr>
          <p:nvPr>
            <p:ph type="title"/>
          </p:nvPr>
        </p:nvSpPr>
        <p:spPr>
          <a:xfrm>
            <a:off x="432000" y="431999"/>
            <a:ext cx="7605095" cy="1468989"/>
          </a:xfrm>
        </p:spPr>
        <p:txBody>
          <a:bodyPr/>
          <a:lstStyle/>
          <a:p>
            <a:pPr>
              <a:lnSpc>
                <a:spcPct val="100000"/>
              </a:lnSpc>
            </a:pPr>
            <a:r>
              <a:rPr lang="en-GB" sz="3600" dirty="0"/>
              <a:t>How should you end social media posts to “non-Toastmasters”? </a:t>
            </a:r>
            <a:endParaRPr lang="en-US" sz="3600" dirty="0"/>
          </a:p>
        </p:txBody>
      </p:sp>
      <p:sp>
        <p:nvSpPr>
          <p:cNvPr id="7" name="TextBox 6">
            <a:extLst>
              <a:ext uri="{FF2B5EF4-FFF2-40B4-BE49-F238E27FC236}">
                <a16:creationId xmlns:a16="http://schemas.microsoft.com/office/drawing/2014/main" id="{4ADCEBB0-910C-74CB-1229-53B5FB62ACF6}"/>
              </a:ext>
            </a:extLst>
          </p:cNvPr>
          <p:cNvSpPr txBox="1"/>
          <p:nvPr/>
        </p:nvSpPr>
        <p:spPr>
          <a:xfrm>
            <a:off x="432000" y="2263968"/>
            <a:ext cx="6098058" cy="2693045"/>
          </a:xfrm>
          <a:prstGeom prst="rect">
            <a:avLst/>
          </a:prstGeom>
          <a:noFill/>
        </p:spPr>
        <p:txBody>
          <a:bodyPr wrap="square">
            <a:spAutoFit/>
          </a:bodyPr>
          <a:lstStyle/>
          <a:p>
            <a:pPr marL="457200" indent="-457200">
              <a:buFont typeface="+mj-lt"/>
              <a:buAutoNum type="alphaUcPeriod"/>
            </a:pPr>
            <a:r>
              <a:rPr lang="en-GB" sz="2400" dirty="0">
                <a:solidFill>
                  <a:schemeClr val="bg1"/>
                </a:solidFill>
              </a:rPr>
              <a:t>Any way you like</a:t>
            </a:r>
          </a:p>
          <a:p>
            <a:pPr marL="457200" indent="-457200">
              <a:spcBef>
                <a:spcPts val="600"/>
              </a:spcBef>
              <a:buFont typeface="+mj-lt"/>
              <a:buAutoNum type="alphaUcPeriod"/>
            </a:pPr>
            <a:r>
              <a:rPr lang="en-GB" sz="2400" dirty="0">
                <a:solidFill>
                  <a:schemeClr val="bg1"/>
                </a:solidFill>
              </a:rPr>
              <a:t>Yours faithfully</a:t>
            </a:r>
          </a:p>
          <a:p>
            <a:pPr marL="457200" indent="-457200">
              <a:spcBef>
                <a:spcPts val="600"/>
              </a:spcBef>
              <a:buFont typeface="+mj-lt"/>
              <a:buAutoNum type="alphaUcPeriod"/>
            </a:pPr>
            <a:r>
              <a:rPr lang="en-GB" sz="2400" dirty="0">
                <a:solidFill>
                  <a:schemeClr val="bg1"/>
                </a:solidFill>
              </a:rPr>
              <a:t>Best wishes</a:t>
            </a:r>
          </a:p>
          <a:p>
            <a:pPr marL="457200" indent="-457200">
              <a:spcBef>
                <a:spcPts val="600"/>
              </a:spcBef>
              <a:buFont typeface="+mj-lt"/>
              <a:buAutoNum type="alphaUcPeriod"/>
            </a:pPr>
            <a:r>
              <a:rPr lang="en-GB" sz="2400" dirty="0">
                <a:solidFill>
                  <a:schemeClr val="bg1"/>
                </a:solidFill>
              </a:rPr>
              <a:t>A “Call to Action”</a:t>
            </a:r>
          </a:p>
          <a:p>
            <a:pPr marL="457200" indent="-457200">
              <a:spcBef>
                <a:spcPts val="600"/>
              </a:spcBef>
              <a:buFont typeface="+mj-lt"/>
              <a:buAutoNum type="alphaUcPeriod"/>
            </a:pPr>
            <a:r>
              <a:rPr lang="en-GB" sz="2400" dirty="0">
                <a:solidFill>
                  <a:schemeClr val="bg1"/>
                </a:solidFill>
              </a:rPr>
              <a:t>Ask to “Like” and “Share” the post</a:t>
            </a:r>
          </a:p>
          <a:p>
            <a:pPr marL="457200" indent="-457200">
              <a:spcBef>
                <a:spcPts val="600"/>
              </a:spcBef>
              <a:buFont typeface="+mj-lt"/>
              <a:buAutoNum type="alphaUcPeriod"/>
            </a:pPr>
            <a:r>
              <a:rPr lang="en-GB" sz="2400" dirty="0">
                <a:solidFill>
                  <a:schemeClr val="bg1"/>
                </a:solidFill>
              </a:rPr>
              <a:t>It doesn’t matter</a:t>
            </a:r>
          </a:p>
        </p:txBody>
      </p:sp>
    </p:spTree>
    <p:extLst>
      <p:ext uri="{BB962C8B-B14F-4D97-AF65-F5344CB8AC3E}">
        <p14:creationId xmlns:p14="http://schemas.microsoft.com/office/powerpoint/2010/main" val="1750202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C8EC4E9-8A32-4259-8CCE-4F7A6D188D6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0BDA02C-2A70-3545-8042-830DFFEB7099}"/>
              </a:ext>
            </a:extLst>
          </p:cNvPr>
          <p:cNvSpPr>
            <a:spLocks noGrp="1"/>
          </p:cNvSpPr>
          <p:nvPr>
            <p:ph type="title"/>
          </p:nvPr>
        </p:nvSpPr>
        <p:spPr>
          <a:xfrm>
            <a:off x="431999" y="431999"/>
            <a:ext cx="6101147" cy="1192264"/>
          </a:xfrm>
        </p:spPr>
        <p:txBody>
          <a:bodyPr/>
          <a:lstStyle/>
          <a:p>
            <a:pPr>
              <a:lnSpc>
                <a:spcPct val="100000"/>
              </a:lnSpc>
            </a:pPr>
            <a:r>
              <a:rPr lang="en-GB" sz="3600" dirty="0"/>
              <a:t>Why should clubs publish a monthly newsletter?</a:t>
            </a:r>
            <a:endParaRPr lang="en-US" sz="3600" dirty="0"/>
          </a:p>
        </p:txBody>
      </p:sp>
      <p:sp>
        <p:nvSpPr>
          <p:cNvPr id="6" name="TextBox 5">
            <a:extLst>
              <a:ext uri="{FF2B5EF4-FFF2-40B4-BE49-F238E27FC236}">
                <a16:creationId xmlns:a16="http://schemas.microsoft.com/office/drawing/2014/main" id="{7F281462-4840-14C0-D46B-4B4EE56F9AB6}"/>
              </a:ext>
            </a:extLst>
          </p:cNvPr>
          <p:cNvSpPr txBox="1"/>
          <p:nvPr/>
        </p:nvSpPr>
        <p:spPr>
          <a:xfrm>
            <a:off x="432000" y="2205006"/>
            <a:ext cx="7200700" cy="3382994"/>
          </a:xfrm>
          <a:prstGeom prst="rect">
            <a:avLst/>
          </a:prstGeom>
          <a:noFill/>
        </p:spPr>
        <p:txBody>
          <a:bodyPr wrap="square" rtlCol="0">
            <a:spAutoFit/>
          </a:bodyPr>
          <a:lstStyle/>
          <a:p>
            <a:pPr marL="457200" indent="-457200">
              <a:buFont typeface="+mj-lt"/>
              <a:buAutoNum type="alphaUcPeriod"/>
            </a:pPr>
            <a:r>
              <a:rPr lang="en-GB" sz="2400" dirty="0">
                <a:solidFill>
                  <a:schemeClr val="bg1"/>
                </a:solidFill>
              </a:rPr>
              <a:t>It’s an Information Hub</a:t>
            </a:r>
          </a:p>
          <a:p>
            <a:pPr marL="457200" indent="-457200">
              <a:spcBef>
                <a:spcPts val="600"/>
              </a:spcBef>
              <a:buFont typeface="+mj-lt"/>
              <a:buAutoNum type="alphaUcPeriod"/>
            </a:pPr>
            <a:r>
              <a:rPr lang="en-GB" sz="2400" dirty="0">
                <a:solidFill>
                  <a:schemeClr val="bg1"/>
                </a:solidFill>
              </a:rPr>
              <a:t>Remind Area Directors when the next meeting will be held</a:t>
            </a:r>
          </a:p>
          <a:p>
            <a:pPr marL="457200" indent="-457200">
              <a:spcBef>
                <a:spcPts val="600"/>
              </a:spcBef>
              <a:buFont typeface="+mj-lt"/>
              <a:buAutoNum type="alphaUcPeriod"/>
            </a:pPr>
            <a:r>
              <a:rPr lang="en-GB" sz="2400" dirty="0">
                <a:solidFill>
                  <a:schemeClr val="bg1"/>
                </a:solidFill>
              </a:rPr>
              <a:t>Member Recognition</a:t>
            </a:r>
          </a:p>
          <a:p>
            <a:pPr marL="457200" indent="-457200">
              <a:spcBef>
                <a:spcPts val="600"/>
              </a:spcBef>
              <a:buFont typeface="+mj-lt"/>
              <a:buAutoNum type="alphaUcPeriod"/>
            </a:pPr>
            <a:r>
              <a:rPr lang="en-GB" sz="2400" dirty="0">
                <a:solidFill>
                  <a:schemeClr val="bg1"/>
                </a:solidFill>
              </a:rPr>
              <a:t>Announces the refreshment rotation for next month’s meeting</a:t>
            </a:r>
          </a:p>
          <a:p>
            <a:pPr marL="457200" indent="-457200">
              <a:spcBef>
                <a:spcPts val="600"/>
              </a:spcBef>
              <a:buFont typeface="+mj-lt"/>
              <a:buAutoNum type="alphaUcPeriod"/>
            </a:pPr>
            <a:r>
              <a:rPr lang="en-GB" sz="2400" dirty="0">
                <a:solidFill>
                  <a:schemeClr val="bg1"/>
                </a:solidFill>
              </a:rPr>
              <a:t>Marketing Aid</a:t>
            </a:r>
          </a:p>
          <a:p>
            <a:pPr marL="457200" indent="-457200">
              <a:buFont typeface="+mj-lt"/>
              <a:buAutoNum type="alphaUcPeriod"/>
            </a:pPr>
            <a:endParaRPr lang="en-US" sz="2400" dirty="0">
              <a:solidFill>
                <a:schemeClr val="bg1"/>
              </a:solidFill>
            </a:endParaRPr>
          </a:p>
        </p:txBody>
      </p:sp>
    </p:spTree>
    <p:extLst>
      <p:ext uri="{BB962C8B-B14F-4D97-AF65-F5344CB8AC3E}">
        <p14:creationId xmlns:p14="http://schemas.microsoft.com/office/powerpoint/2010/main" val="613880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9AD0211-BA0C-A766-1215-0E72144F160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9F76C729-66C1-98F7-D27B-FF3E5A989585}"/>
              </a:ext>
            </a:extLst>
          </p:cNvPr>
          <p:cNvSpPr>
            <a:spLocks noGrp="1"/>
          </p:cNvSpPr>
          <p:nvPr>
            <p:ph type="title"/>
          </p:nvPr>
        </p:nvSpPr>
        <p:spPr>
          <a:xfrm>
            <a:off x="431999" y="432000"/>
            <a:ext cx="7135863" cy="1059916"/>
          </a:xfrm>
        </p:spPr>
        <p:txBody>
          <a:bodyPr/>
          <a:lstStyle/>
          <a:p>
            <a:pPr>
              <a:lnSpc>
                <a:spcPct val="100000"/>
              </a:lnSpc>
            </a:pPr>
            <a:r>
              <a:rPr lang="en-GB" sz="3600" dirty="0"/>
              <a:t>Why should social media posts include photos or videos?</a:t>
            </a:r>
            <a:endParaRPr lang="en-US" sz="3600" dirty="0"/>
          </a:p>
        </p:txBody>
      </p:sp>
      <p:sp>
        <p:nvSpPr>
          <p:cNvPr id="7" name="TextBox 6">
            <a:extLst>
              <a:ext uri="{FF2B5EF4-FFF2-40B4-BE49-F238E27FC236}">
                <a16:creationId xmlns:a16="http://schemas.microsoft.com/office/drawing/2014/main" id="{30B3FC30-91F1-BF31-C4F2-28A756AD8307}"/>
              </a:ext>
            </a:extLst>
          </p:cNvPr>
          <p:cNvSpPr txBox="1"/>
          <p:nvPr/>
        </p:nvSpPr>
        <p:spPr>
          <a:xfrm>
            <a:off x="432000" y="2147436"/>
            <a:ext cx="6096000" cy="3354765"/>
          </a:xfrm>
          <a:prstGeom prst="rect">
            <a:avLst/>
          </a:prstGeom>
          <a:noFill/>
        </p:spPr>
        <p:txBody>
          <a:bodyPr wrap="square">
            <a:spAutoFit/>
          </a:bodyPr>
          <a:lstStyle/>
          <a:p>
            <a:pPr marL="457200" indent="-457200">
              <a:spcBef>
                <a:spcPts val="600"/>
              </a:spcBef>
              <a:buFont typeface="+mj-lt"/>
              <a:buAutoNum type="alphaUcPeriod"/>
            </a:pPr>
            <a:r>
              <a:rPr lang="en-GB" sz="2400" dirty="0">
                <a:solidFill>
                  <a:schemeClr val="bg1"/>
                </a:solidFill>
              </a:rPr>
              <a:t>Text on its own looks dull</a:t>
            </a:r>
          </a:p>
          <a:p>
            <a:pPr marL="457200" indent="-457200">
              <a:spcBef>
                <a:spcPts val="600"/>
              </a:spcBef>
              <a:buFont typeface="+mj-lt"/>
              <a:buAutoNum type="alphaUcPeriod"/>
            </a:pPr>
            <a:r>
              <a:rPr lang="en-GB" sz="2400" dirty="0">
                <a:solidFill>
                  <a:schemeClr val="bg1"/>
                </a:solidFill>
              </a:rPr>
              <a:t>Adding a photo or video to social media increases engagement</a:t>
            </a:r>
          </a:p>
          <a:p>
            <a:pPr marL="457200" indent="-457200">
              <a:spcBef>
                <a:spcPts val="600"/>
              </a:spcBef>
              <a:buFont typeface="+mj-lt"/>
              <a:buAutoNum type="alphaUcPeriod"/>
            </a:pPr>
            <a:r>
              <a:rPr lang="en-GB" sz="2400" dirty="0">
                <a:solidFill>
                  <a:schemeClr val="bg1"/>
                </a:solidFill>
              </a:rPr>
              <a:t>To show the benefits of membership</a:t>
            </a:r>
          </a:p>
          <a:p>
            <a:pPr marL="457200" indent="-457200">
              <a:spcBef>
                <a:spcPts val="600"/>
              </a:spcBef>
              <a:buFont typeface="+mj-lt"/>
              <a:buAutoNum type="alphaUcPeriod"/>
            </a:pPr>
            <a:r>
              <a:rPr lang="en-GB" sz="2400" dirty="0">
                <a:solidFill>
                  <a:schemeClr val="bg1"/>
                </a:solidFill>
              </a:rPr>
              <a:t>An eye-catching photo/video can catch people’s attention</a:t>
            </a:r>
          </a:p>
          <a:p>
            <a:pPr marL="457200" indent="-457200">
              <a:spcBef>
                <a:spcPts val="600"/>
              </a:spcBef>
              <a:buFont typeface="+mj-lt"/>
              <a:buAutoNum type="alphaUcPeriod"/>
            </a:pPr>
            <a:r>
              <a:rPr lang="en-GB" sz="2400" dirty="0">
                <a:solidFill>
                  <a:schemeClr val="bg1"/>
                </a:solidFill>
              </a:rPr>
              <a:t>A video is a great way to explain the benefits of Toastmasters</a:t>
            </a:r>
          </a:p>
        </p:txBody>
      </p:sp>
    </p:spTree>
    <p:extLst>
      <p:ext uri="{BB962C8B-B14F-4D97-AF65-F5344CB8AC3E}">
        <p14:creationId xmlns:p14="http://schemas.microsoft.com/office/powerpoint/2010/main" val="2755641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C5251E8-1E83-5BED-16BE-C1A3DBD8382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EE96B133-41AA-4136-A5E8-8CF67C35D007}"/>
              </a:ext>
            </a:extLst>
          </p:cNvPr>
          <p:cNvSpPr>
            <a:spLocks noGrp="1"/>
          </p:cNvSpPr>
          <p:nvPr>
            <p:ph type="title"/>
          </p:nvPr>
        </p:nvSpPr>
        <p:spPr>
          <a:xfrm>
            <a:off x="432000" y="431999"/>
            <a:ext cx="6959400" cy="1011789"/>
          </a:xfrm>
        </p:spPr>
        <p:txBody>
          <a:bodyPr/>
          <a:lstStyle/>
          <a:p>
            <a:pPr>
              <a:lnSpc>
                <a:spcPct val="100000"/>
              </a:lnSpc>
            </a:pPr>
            <a:r>
              <a:rPr lang="en-GB" sz="3600" dirty="0"/>
              <a:t>How can the VPPR support other officers?</a:t>
            </a:r>
            <a:endParaRPr lang="en-US" sz="3600" dirty="0"/>
          </a:p>
        </p:txBody>
      </p:sp>
      <p:sp>
        <p:nvSpPr>
          <p:cNvPr id="7" name="TextBox 6">
            <a:extLst>
              <a:ext uri="{FF2B5EF4-FFF2-40B4-BE49-F238E27FC236}">
                <a16:creationId xmlns:a16="http://schemas.microsoft.com/office/drawing/2014/main" id="{CCF83F2E-3A32-9E49-B65A-9EF348F84C0F}"/>
              </a:ext>
            </a:extLst>
          </p:cNvPr>
          <p:cNvSpPr txBox="1"/>
          <p:nvPr/>
        </p:nvSpPr>
        <p:spPr>
          <a:xfrm>
            <a:off x="431999" y="2927092"/>
            <a:ext cx="7408134" cy="2985433"/>
          </a:xfrm>
          <a:prstGeom prst="rect">
            <a:avLst/>
          </a:prstGeom>
          <a:noFill/>
        </p:spPr>
        <p:txBody>
          <a:bodyPr wrap="square">
            <a:spAutoFit/>
          </a:bodyPr>
          <a:lstStyle/>
          <a:p>
            <a:pPr marL="457200" indent="-457200">
              <a:buFont typeface="+mj-lt"/>
              <a:buAutoNum type="alphaUcPeriod"/>
            </a:pPr>
            <a:r>
              <a:rPr lang="en-GB" sz="2400" dirty="0"/>
              <a:t>Take over officer responsibilities if they are busy</a:t>
            </a:r>
          </a:p>
          <a:p>
            <a:pPr marL="457200" indent="-457200">
              <a:spcBef>
                <a:spcPts val="600"/>
              </a:spcBef>
              <a:buFont typeface="+mj-lt"/>
              <a:buAutoNum type="alphaUcPeriod"/>
            </a:pPr>
            <a:r>
              <a:rPr lang="en-GB" sz="2400" dirty="0"/>
              <a:t>Encourage the formation of support teams/committees</a:t>
            </a:r>
          </a:p>
          <a:p>
            <a:pPr marL="457200" indent="-457200">
              <a:spcBef>
                <a:spcPts val="600"/>
              </a:spcBef>
              <a:buFont typeface="+mj-lt"/>
              <a:buAutoNum type="alphaUcPeriod"/>
            </a:pPr>
            <a:r>
              <a:rPr lang="en-GB" sz="2400" dirty="0"/>
              <a:t>Identify resources and tools to support individual officers</a:t>
            </a:r>
          </a:p>
          <a:p>
            <a:pPr marL="457200" indent="-457200">
              <a:spcBef>
                <a:spcPts val="600"/>
              </a:spcBef>
              <a:buFont typeface="+mj-lt"/>
              <a:buAutoNum type="alphaUcPeriod"/>
            </a:pPr>
            <a:r>
              <a:rPr lang="en-GB" sz="2400" dirty="0"/>
              <a:t>Step in and act as the VPM if the VPM is too busy</a:t>
            </a:r>
          </a:p>
          <a:p>
            <a:pPr marL="457200" indent="-457200">
              <a:spcBef>
                <a:spcPts val="600"/>
              </a:spcBef>
              <a:buFont typeface="+mj-lt"/>
              <a:buAutoNum type="alphaUcPeriod"/>
            </a:pPr>
            <a:r>
              <a:rPr lang="en-GB" sz="2400" dirty="0"/>
              <a:t>Inform officers of future training or webinars</a:t>
            </a:r>
          </a:p>
        </p:txBody>
      </p:sp>
    </p:spTree>
    <p:extLst>
      <p:ext uri="{BB962C8B-B14F-4D97-AF65-F5344CB8AC3E}">
        <p14:creationId xmlns:p14="http://schemas.microsoft.com/office/powerpoint/2010/main" val="2670688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1F53A85-77CE-5B42-110F-7DE4C6D0CDA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FD729F4-13D3-D8FE-619C-5648319875FA}"/>
              </a:ext>
            </a:extLst>
          </p:cNvPr>
          <p:cNvSpPr>
            <a:spLocks noGrp="1"/>
          </p:cNvSpPr>
          <p:nvPr>
            <p:ph type="title"/>
          </p:nvPr>
        </p:nvSpPr>
        <p:spPr>
          <a:xfrm>
            <a:off x="432000" y="431999"/>
            <a:ext cx="5908642" cy="1529147"/>
          </a:xfrm>
        </p:spPr>
        <p:txBody>
          <a:bodyPr/>
          <a:lstStyle/>
          <a:p>
            <a:pPr>
              <a:lnSpc>
                <a:spcPct val="100000"/>
              </a:lnSpc>
            </a:pPr>
            <a:r>
              <a:rPr lang="en-GB" sz="3600" dirty="0"/>
              <a:t>How do you determine which social media channels to use?</a:t>
            </a:r>
            <a:endParaRPr lang="en-US" sz="3600" dirty="0"/>
          </a:p>
        </p:txBody>
      </p:sp>
      <p:sp>
        <p:nvSpPr>
          <p:cNvPr id="7" name="TextBox 6">
            <a:extLst>
              <a:ext uri="{FF2B5EF4-FFF2-40B4-BE49-F238E27FC236}">
                <a16:creationId xmlns:a16="http://schemas.microsoft.com/office/drawing/2014/main" id="{D2A4D125-881E-A45D-BF40-25946ABC313F}"/>
              </a:ext>
            </a:extLst>
          </p:cNvPr>
          <p:cNvSpPr txBox="1"/>
          <p:nvPr/>
        </p:nvSpPr>
        <p:spPr>
          <a:xfrm>
            <a:off x="432000" y="2995031"/>
            <a:ext cx="6908600" cy="2616101"/>
          </a:xfrm>
          <a:prstGeom prst="rect">
            <a:avLst/>
          </a:prstGeom>
          <a:noFill/>
        </p:spPr>
        <p:txBody>
          <a:bodyPr wrap="square">
            <a:spAutoFit/>
          </a:bodyPr>
          <a:lstStyle/>
          <a:p>
            <a:pPr marL="457200" indent="-457200">
              <a:spcBef>
                <a:spcPts val="600"/>
              </a:spcBef>
              <a:buFont typeface="+mj-lt"/>
              <a:buAutoNum type="alphaUcPeriod"/>
            </a:pPr>
            <a:r>
              <a:rPr lang="en-GB" sz="2400" dirty="0"/>
              <a:t>Identify your target audience</a:t>
            </a:r>
          </a:p>
          <a:p>
            <a:pPr marL="457200" indent="-457200">
              <a:spcBef>
                <a:spcPts val="600"/>
              </a:spcBef>
              <a:buFont typeface="+mj-lt"/>
              <a:buAutoNum type="alphaUcPeriod"/>
            </a:pPr>
            <a:r>
              <a:rPr lang="en-GB" sz="2400" dirty="0"/>
              <a:t>What do you want to achieve?</a:t>
            </a:r>
          </a:p>
          <a:p>
            <a:pPr marL="457200" indent="-457200">
              <a:spcBef>
                <a:spcPts val="600"/>
              </a:spcBef>
              <a:buFont typeface="+mj-lt"/>
              <a:buAutoNum type="alphaUcPeriod"/>
            </a:pPr>
            <a:r>
              <a:rPr lang="en-GB" sz="2400" dirty="0"/>
              <a:t>Evaluate the type of content to create</a:t>
            </a:r>
          </a:p>
          <a:p>
            <a:pPr marL="457200" indent="-457200">
              <a:spcBef>
                <a:spcPts val="600"/>
              </a:spcBef>
              <a:buFont typeface="+mj-lt"/>
              <a:buAutoNum type="alphaUcPeriod"/>
            </a:pPr>
            <a:r>
              <a:rPr lang="en-GB" sz="2400" dirty="0"/>
              <a:t>Just post on Facebook, Instagram and/or LinkedIn pages</a:t>
            </a:r>
          </a:p>
          <a:p>
            <a:pPr marL="457200" indent="-457200">
              <a:spcBef>
                <a:spcPts val="600"/>
              </a:spcBef>
              <a:buFont typeface="+mj-lt"/>
              <a:buAutoNum type="alphaUcPeriod"/>
            </a:pPr>
            <a:r>
              <a:rPr lang="en-GB" sz="2400" dirty="0"/>
              <a:t>Apps, i.e. X, WhatsApp, Telegram, TikTok, etc.</a:t>
            </a:r>
          </a:p>
        </p:txBody>
      </p:sp>
    </p:spTree>
    <p:extLst>
      <p:ext uri="{BB962C8B-B14F-4D97-AF65-F5344CB8AC3E}">
        <p14:creationId xmlns:p14="http://schemas.microsoft.com/office/powerpoint/2010/main" val="3344155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EC18AC2-1CB8-A7D4-7584-F7208B2EE8B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7DD237A-CC85-AA6D-B283-BCBE0E824997}"/>
              </a:ext>
            </a:extLst>
          </p:cNvPr>
          <p:cNvSpPr>
            <a:spLocks noGrp="1"/>
          </p:cNvSpPr>
          <p:nvPr>
            <p:ph type="title"/>
          </p:nvPr>
        </p:nvSpPr>
        <p:spPr>
          <a:xfrm>
            <a:off x="432000" y="432000"/>
            <a:ext cx="7388526" cy="1047884"/>
          </a:xfrm>
        </p:spPr>
        <p:txBody>
          <a:bodyPr/>
          <a:lstStyle/>
          <a:p>
            <a:pPr>
              <a:lnSpc>
                <a:spcPct val="100000"/>
              </a:lnSpc>
            </a:pPr>
            <a:r>
              <a:rPr lang="en-GB" sz="3600" dirty="0"/>
              <a:t>Which should be components of the Club’s Communication Plan?</a:t>
            </a:r>
            <a:endParaRPr lang="en-US" sz="3600" dirty="0"/>
          </a:p>
        </p:txBody>
      </p:sp>
      <p:sp>
        <p:nvSpPr>
          <p:cNvPr id="6" name="TextBox 5">
            <a:extLst>
              <a:ext uri="{FF2B5EF4-FFF2-40B4-BE49-F238E27FC236}">
                <a16:creationId xmlns:a16="http://schemas.microsoft.com/office/drawing/2014/main" id="{395DBFEC-11BC-A3E7-0879-6E8CD9849E07}"/>
              </a:ext>
            </a:extLst>
          </p:cNvPr>
          <p:cNvSpPr txBox="1"/>
          <p:nvPr/>
        </p:nvSpPr>
        <p:spPr>
          <a:xfrm>
            <a:off x="432000" y="3429000"/>
            <a:ext cx="7660302" cy="2693045"/>
          </a:xfrm>
          <a:prstGeom prst="rect">
            <a:avLst/>
          </a:prstGeom>
          <a:noFill/>
        </p:spPr>
        <p:txBody>
          <a:bodyPr wrap="none" rtlCol="0">
            <a:spAutoFit/>
          </a:bodyPr>
          <a:lstStyle/>
          <a:p>
            <a:pPr marL="457200" indent="-457200">
              <a:spcBef>
                <a:spcPts val="600"/>
              </a:spcBef>
              <a:buFont typeface="+mj-lt"/>
              <a:buAutoNum type="alphaUcPeriod"/>
            </a:pPr>
            <a:r>
              <a:rPr lang="en-GB" sz="2400" dirty="0"/>
              <a:t>Club’s social media passwords</a:t>
            </a:r>
          </a:p>
          <a:p>
            <a:pPr marL="457200" indent="-457200">
              <a:spcBef>
                <a:spcPts val="600"/>
              </a:spcBef>
              <a:buFont typeface="+mj-lt"/>
              <a:buAutoNum type="alphaUcPeriod"/>
            </a:pPr>
            <a:r>
              <a:rPr lang="en-GB" sz="2400" dirty="0"/>
              <a:t>DCP goals for membership growth and education</a:t>
            </a:r>
          </a:p>
          <a:p>
            <a:pPr marL="457200" indent="-457200">
              <a:spcBef>
                <a:spcPts val="600"/>
              </a:spcBef>
              <a:buFont typeface="+mj-lt"/>
              <a:buAutoNum type="alphaUcPeriod"/>
            </a:pPr>
            <a:r>
              <a:rPr lang="en-GB" sz="2400" dirty="0"/>
              <a:t>Club’s PR budget</a:t>
            </a:r>
          </a:p>
          <a:p>
            <a:pPr marL="457200" indent="-457200">
              <a:spcBef>
                <a:spcPts val="600"/>
              </a:spcBef>
              <a:buFont typeface="+mj-lt"/>
              <a:buAutoNum type="alphaUcPeriod"/>
            </a:pPr>
            <a:r>
              <a:rPr lang="en-GB" sz="2400" dirty="0"/>
              <a:t>Club officer list</a:t>
            </a:r>
          </a:p>
          <a:p>
            <a:pPr marL="457200" indent="-457200">
              <a:spcBef>
                <a:spcPts val="600"/>
              </a:spcBef>
              <a:buFont typeface="+mj-lt"/>
              <a:buAutoNum type="alphaUcPeriod"/>
            </a:pPr>
            <a:r>
              <a:rPr lang="en-GB" sz="2400" dirty="0"/>
              <a:t>Club newsletter with club calendar</a:t>
            </a:r>
          </a:p>
          <a:p>
            <a:pPr marL="457200" indent="-457200">
              <a:spcBef>
                <a:spcPts val="600"/>
              </a:spcBef>
              <a:buFont typeface="+mj-lt"/>
              <a:buAutoNum type="alphaUcPeriod"/>
            </a:pPr>
            <a:endParaRPr lang="en-US" sz="2400" dirty="0"/>
          </a:p>
        </p:txBody>
      </p:sp>
    </p:spTree>
    <p:extLst>
      <p:ext uri="{BB962C8B-B14F-4D97-AF65-F5344CB8AC3E}">
        <p14:creationId xmlns:p14="http://schemas.microsoft.com/office/powerpoint/2010/main" val="1382216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5E85E6C-BFAA-20DE-EE9D-AF560D6E6C6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1B226469-1A6E-05E6-1AFC-4FABE24040D7}"/>
              </a:ext>
            </a:extLst>
          </p:cNvPr>
          <p:cNvSpPr>
            <a:spLocks noGrp="1"/>
          </p:cNvSpPr>
          <p:nvPr>
            <p:ph type="title"/>
          </p:nvPr>
        </p:nvSpPr>
        <p:spPr>
          <a:xfrm>
            <a:off x="432000" y="431999"/>
            <a:ext cx="6832400" cy="1192263"/>
          </a:xfrm>
        </p:spPr>
        <p:txBody>
          <a:bodyPr/>
          <a:lstStyle/>
          <a:p>
            <a:pPr>
              <a:lnSpc>
                <a:spcPct val="100000"/>
              </a:lnSpc>
            </a:pPr>
            <a:r>
              <a:rPr lang="en-GB" sz="3600" dirty="0"/>
              <a:t>What is the VPPR’s role in new member recruitment?</a:t>
            </a:r>
            <a:endParaRPr lang="en-US" sz="3600" dirty="0"/>
          </a:p>
        </p:txBody>
      </p:sp>
      <p:sp>
        <p:nvSpPr>
          <p:cNvPr id="7" name="TextBox 6">
            <a:extLst>
              <a:ext uri="{FF2B5EF4-FFF2-40B4-BE49-F238E27FC236}">
                <a16:creationId xmlns:a16="http://schemas.microsoft.com/office/drawing/2014/main" id="{DF4A141E-C9F6-41C7-21E2-E9CCE7520AA9}"/>
              </a:ext>
            </a:extLst>
          </p:cNvPr>
          <p:cNvSpPr txBox="1"/>
          <p:nvPr/>
        </p:nvSpPr>
        <p:spPr>
          <a:xfrm>
            <a:off x="432000" y="2516768"/>
            <a:ext cx="8013500" cy="2616101"/>
          </a:xfrm>
          <a:prstGeom prst="rect">
            <a:avLst/>
          </a:prstGeom>
          <a:noFill/>
        </p:spPr>
        <p:txBody>
          <a:bodyPr wrap="square">
            <a:spAutoFit/>
          </a:bodyPr>
          <a:lstStyle/>
          <a:p>
            <a:pPr marL="457200" marR="0" indent="-457200">
              <a:spcBef>
                <a:spcPts val="600"/>
              </a:spcBef>
              <a:buFont typeface="+mj-lt"/>
              <a:buAutoNum type="alphaUcPeriod"/>
            </a:pPr>
            <a:r>
              <a:rPr lang="en-GB" sz="2400" dirty="0">
                <a:solidFill>
                  <a:schemeClr val="bg1"/>
                </a:solidFill>
                <a:effectLst/>
                <a:latin typeface="+mn-lt"/>
              </a:rPr>
              <a:t>Promote club on social media</a:t>
            </a:r>
          </a:p>
          <a:p>
            <a:pPr marL="457200" marR="0" indent="-457200">
              <a:spcBef>
                <a:spcPts val="600"/>
              </a:spcBef>
              <a:buFont typeface="+mj-lt"/>
              <a:buAutoNum type="alphaUcPeriod"/>
            </a:pPr>
            <a:r>
              <a:rPr lang="en-GB" sz="2400" dirty="0">
                <a:solidFill>
                  <a:schemeClr val="bg1"/>
                </a:solidFill>
                <a:effectLst/>
                <a:latin typeface="+mn-lt"/>
              </a:rPr>
              <a:t>Follow-up with members who miss meetings</a:t>
            </a:r>
          </a:p>
          <a:p>
            <a:pPr marL="457200" marR="0" indent="-457200">
              <a:spcBef>
                <a:spcPts val="600"/>
              </a:spcBef>
              <a:buFont typeface="+mj-lt"/>
              <a:buAutoNum type="alphaUcPeriod"/>
            </a:pPr>
            <a:r>
              <a:rPr lang="en-GB" sz="2400" dirty="0">
                <a:solidFill>
                  <a:schemeClr val="bg1"/>
                </a:solidFill>
                <a:effectLst/>
                <a:latin typeface="+mn-lt"/>
              </a:rPr>
              <a:t>Ensure guests feel valued and supported when they attend a club meeting</a:t>
            </a:r>
          </a:p>
          <a:p>
            <a:pPr marL="457200" marR="0" indent="-457200">
              <a:spcBef>
                <a:spcPts val="600"/>
              </a:spcBef>
              <a:buFont typeface="+mj-lt"/>
              <a:buAutoNum type="alphaUcPeriod"/>
            </a:pPr>
            <a:r>
              <a:rPr lang="en-GB" sz="2400" dirty="0">
                <a:solidFill>
                  <a:schemeClr val="bg1"/>
                </a:solidFill>
                <a:effectLst/>
                <a:latin typeface="+mn-lt"/>
              </a:rPr>
              <a:t>Remind guests when the next meeting will be held</a:t>
            </a:r>
          </a:p>
          <a:p>
            <a:pPr marL="457200" marR="0" indent="-457200">
              <a:spcBef>
                <a:spcPts val="600"/>
              </a:spcBef>
              <a:buFont typeface="+mj-lt"/>
              <a:buAutoNum type="alphaUcPeriod"/>
            </a:pPr>
            <a:r>
              <a:rPr lang="en-GB" sz="2400" dirty="0">
                <a:solidFill>
                  <a:schemeClr val="bg1"/>
                </a:solidFill>
                <a:effectLst/>
                <a:latin typeface="+mn-lt"/>
              </a:rPr>
              <a:t>Follow-up with guests who wish to become members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476815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BD0F766-54F7-EA26-4867-8CE22F71B0E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7C997E96-AEF8-3D91-9DC8-03CD01C35A80}"/>
              </a:ext>
            </a:extLst>
          </p:cNvPr>
          <p:cNvSpPr>
            <a:spLocks noGrp="1"/>
          </p:cNvSpPr>
          <p:nvPr>
            <p:ph type="title"/>
          </p:nvPr>
        </p:nvSpPr>
        <p:spPr>
          <a:xfrm>
            <a:off x="1672388" y="5372968"/>
            <a:ext cx="4608095" cy="720000"/>
          </a:xfrm>
        </p:spPr>
        <p:txBody>
          <a:bodyPr/>
          <a:lstStyle/>
          <a:p>
            <a:r>
              <a:rPr lang="en-US" sz="3600" dirty="0">
                <a:solidFill>
                  <a:schemeClr val="bg1"/>
                </a:solidFill>
              </a:rPr>
              <a:t>Where are we now?</a:t>
            </a:r>
          </a:p>
        </p:txBody>
      </p:sp>
    </p:spTree>
    <p:extLst>
      <p:ext uri="{BB962C8B-B14F-4D97-AF65-F5344CB8AC3E}">
        <p14:creationId xmlns:p14="http://schemas.microsoft.com/office/powerpoint/2010/main" val="2695389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5157754-EB79-C8EB-FD91-5B1DC5B4B496}"/>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51A5794-26C5-DADF-FA6D-4CA67313CD9D}"/>
              </a:ext>
            </a:extLst>
          </p:cNvPr>
          <p:cNvSpPr>
            <a:spLocks noGrp="1"/>
          </p:cNvSpPr>
          <p:nvPr>
            <p:ph type="title"/>
          </p:nvPr>
        </p:nvSpPr>
        <p:spPr>
          <a:xfrm>
            <a:off x="8242300" y="1371800"/>
            <a:ext cx="3601700" cy="720000"/>
          </a:xfrm>
        </p:spPr>
        <p:txBody>
          <a:bodyPr/>
          <a:lstStyle/>
          <a:p>
            <a:r>
              <a:rPr lang="en-US" sz="3600" dirty="0"/>
              <a:t>Successes</a:t>
            </a:r>
          </a:p>
        </p:txBody>
      </p:sp>
    </p:spTree>
    <p:extLst>
      <p:ext uri="{BB962C8B-B14F-4D97-AF65-F5344CB8AC3E}">
        <p14:creationId xmlns:p14="http://schemas.microsoft.com/office/powerpoint/2010/main" val="1325827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D057224-5694-ED35-4305-C005678137B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C536181-8E41-FAB8-3B1F-B300E3C9693C}"/>
              </a:ext>
            </a:extLst>
          </p:cNvPr>
          <p:cNvSpPr>
            <a:spLocks noGrp="1"/>
          </p:cNvSpPr>
          <p:nvPr>
            <p:ph type="title"/>
          </p:nvPr>
        </p:nvSpPr>
        <p:spPr>
          <a:xfrm>
            <a:off x="8813800" y="3069000"/>
            <a:ext cx="2890500" cy="720000"/>
          </a:xfrm>
        </p:spPr>
        <p:txBody>
          <a:bodyPr/>
          <a:lstStyle/>
          <a:p>
            <a:r>
              <a:rPr lang="en-US" sz="3600" dirty="0"/>
              <a:t>Challenges</a:t>
            </a:r>
          </a:p>
        </p:txBody>
      </p:sp>
    </p:spTree>
    <p:extLst>
      <p:ext uri="{BB962C8B-B14F-4D97-AF65-F5344CB8AC3E}">
        <p14:creationId xmlns:p14="http://schemas.microsoft.com/office/powerpoint/2010/main" val="2155087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72C571C-3DDA-0452-867C-CCE2349D4039}"/>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C880D2D-67B7-036C-43D8-FA66C2614618}"/>
              </a:ext>
            </a:extLst>
          </p:cNvPr>
          <p:cNvSpPr>
            <a:spLocks noGrp="1"/>
          </p:cNvSpPr>
          <p:nvPr>
            <p:ph type="title"/>
          </p:nvPr>
        </p:nvSpPr>
        <p:spPr>
          <a:xfrm rot="19767741">
            <a:off x="5868033" y="1572726"/>
            <a:ext cx="4831716" cy="720000"/>
          </a:xfrm>
        </p:spPr>
        <p:txBody>
          <a:bodyPr/>
          <a:lstStyle/>
          <a:p>
            <a:r>
              <a:rPr lang="en-US" sz="3600" dirty="0"/>
              <a:t>Where are we going?</a:t>
            </a:r>
          </a:p>
        </p:txBody>
      </p:sp>
    </p:spTree>
    <p:extLst>
      <p:ext uri="{BB962C8B-B14F-4D97-AF65-F5344CB8AC3E}">
        <p14:creationId xmlns:p14="http://schemas.microsoft.com/office/powerpoint/2010/main" val="3364365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7C84927-4E86-839F-645A-A7C21CBBF45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E7D6F66-9EED-CA33-6990-91BD79AD6599}"/>
              </a:ext>
            </a:extLst>
          </p:cNvPr>
          <p:cNvSpPr>
            <a:spLocks noGrp="1"/>
          </p:cNvSpPr>
          <p:nvPr>
            <p:ph type="title"/>
          </p:nvPr>
        </p:nvSpPr>
        <p:spPr>
          <a:xfrm>
            <a:off x="8013700" y="1397199"/>
            <a:ext cx="3855700" cy="1045211"/>
          </a:xfrm>
        </p:spPr>
        <p:txBody>
          <a:bodyPr/>
          <a:lstStyle/>
          <a:p>
            <a:pPr>
              <a:lnSpc>
                <a:spcPct val="100000"/>
              </a:lnSpc>
            </a:pPr>
            <a:r>
              <a:rPr lang="en-US" sz="3600" dirty="0"/>
              <a:t>Root Cause Analysis</a:t>
            </a:r>
          </a:p>
        </p:txBody>
      </p:sp>
    </p:spTree>
    <p:extLst>
      <p:ext uri="{BB962C8B-B14F-4D97-AF65-F5344CB8AC3E}">
        <p14:creationId xmlns:p14="http://schemas.microsoft.com/office/powerpoint/2010/main" val="90575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54E84-38CF-323E-73BE-4324C8FB7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98543E-2950-9333-510F-2B1F28EF7538}"/>
              </a:ext>
            </a:extLst>
          </p:cNvPr>
          <p:cNvSpPr>
            <a:spLocks noGrp="1"/>
          </p:cNvSpPr>
          <p:nvPr>
            <p:ph type="title"/>
          </p:nvPr>
        </p:nvSpPr>
        <p:spPr/>
        <p:txBody>
          <a:bodyPr/>
          <a:lstStyle/>
          <a:p>
            <a:r>
              <a:rPr lang="en-US" dirty="0">
                <a:solidFill>
                  <a:schemeClr val="accent1"/>
                </a:solidFill>
              </a:rPr>
              <a:t>Fishbone Diagram: </a:t>
            </a:r>
            <a:r>
              <a:rPr lang="en-US" sz="2600" b="0" dirty="0">
                <a:solidFill>
                  <a:schemeClr val="accent1"/>
                </a:solidFill>
              </a:rPr>
              <a:t>Define the categories/bones and problem statement.</a:t>
            </a:r>
          </a:p>
        </p:txBody>
      </p:sp>
      <p:grpSp>
        <p:nvGrpSpPr>
          <p:cNvPr id="32" name="Group 31">
            <a:extLst>
              <a:ext uri="{FF2B5EF4-FFF2-40B4-BE49-F238E27FC236}">
                <a16:creationId xmlns:a16="http://schemas.microsoft.com/office/drawing/2014/main" id="{8DDD9374-CA05-A67D-5F75-668989F5308C}"/>
              </a:ext>
            </a:extLst>
          </p:cNvPr>
          <p:cNvGrpSpPr>
            <a:grpSpLocks noGrp="1" noUngrp="1" noRot="1" noMove="1" noResize="1"/>
          </p:cNvGrpSpPr>
          <p:nvPr/>
        </p:nvGrpSpPr>
        <p:grpSpPr>
          <a:xfrm>
            <a:off x="927100" y="1905000"/>
            <a:ext cx="9385300" cy="3429000"/>
            <a:chOff x="927100" y="1905000"/>
            <a:chExt cx="9385300" cy="3429000"/>
          </a:xfrm>
        </p:grpSpPr>
        <p:cxnSp>
          <p:nvCxnSpPr>
            <p:cNvPr id="18" name="Straight Arrow Connector 17">
              <a:extLst>
                <a:ext uri="{FF2B5EF4-FFF2-40B4-BE49-F238E27FC236}">
                  <a16:creationId xmlns:a16="http://schemas.microsoft.com/office/drawing/2014/main" id="{E1A95868-4CCA-B4C7-65C1-075A7626F8D6}"/>
                </a:ext>
              </a:extLst>
            </p:cNvPr>
            <p:cNvCxnSpPr>
              <a:cxnSpLocks noGrp="1" noRot="1" noMove="1" noResize="1" noEditPoints="1" noAdjustHandles="1" noChangeArrowheads="1" noChangeShapeType="1"/>
            </p:cNvCxnSpPr>
            <p:nvPr/>
          </p:nvCxnSpPr>
          <p:spPr>
            <a:xfrm>
              <a:off x="927100" y="3619500"/>
              <a:ext cx="9385300" cy="0"/>
            </a:xfrm>
            <a:prstGeom prst="straightConnector1">
              <a:avLst/>
            </a:prstGeom>
            <a:ln w="76200">
              <a:solidFill>
                <a:schemeClr val="accent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19" name="Straight Arrow Connector 18">
              <a:extLst>
                <a:ext uri="{FF2B5EF4-FFF2-40B4-BE49-F238E27FC236}">
                  <a16:creationId xmlns:a16="http://schemas.microsoft.com/office/drawing/2014/main" id="{073FD038-C97F-28E8-F76B-88BE9AB9DED4}"/>
                </a:ext>
              </a:extLst>
            </p:cNvPr>
            <p:cNvCxnSpPr>
              <a:cxnSpLocks noGrp="1" noRot="1" noMove="1" noResize="1" noEditPoints="1" noAdjustHandles="1" noChangeArrowheads="1" noChangeShapeType="1"/>
            </p:cNvCxnSpPr>
            <p:nvPr/>
          </p:nvCxnSpPr>
          <p:spPr>
            <a:xfrm>
              <a:off x="1968500"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869A3834-0806-FB0A-F32F-680763D3804B}"/>
                </a:ext>
              </a:extLst>
            </p:cNvPr>
            <p:cNvCxnSpPr>
              <a:cxnSpLocks noGrp="1" noRot="1" noMove="1" noResize="1" noEditPoints="1" noAdjustHandles="1" noChangeArrowheads="1" noChangeShapeType="1"/>
            </p:cNvCxnSpPr>
            <p:nvPr/>
          </p:nvCxnSpPr>
          <p:spPr>
            <a:xfrm>
              <a:off x="4854575"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0D3D34A2-BD41-D74D-BE39-45909DAD3CDF}"/>
                </a:ext>
              </a:extLst>
            </p:cNvPr>
            <p:cNvCxnSpPr>
              <a:cxnSpLocks noGrp="1" noRot="1" noMove="1" noResize="1" noEditPoints="1" noAdjustHandles="1" noChangeArrowheads="1" noChangeShapeType="1"/>
            </p:cNvCxnSpPr>
            <p:nvPr/>
          </p:nvCxnSpPr>
          <p:spPr>
            <a:xfrm>
              <a:off x="7740650"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7FD09E63-5437-C1C4-F24E-4FC356C6292D}"/>
                </a:ext>
              </a:extLst>
            </p:cNvPr>
            <p:cNvCxnSpPr>
              <a:cxnSpLocks noGrp="1" noRot="1" noMove="1" noResize="1" noEditPoints="1" noAdjustHandles="1" noChangeArrowheads="1" noChangeShapeType="1"/>
            </p:cNvCxnSpPr>
            <p:nvPr/>
          </p:nvCxnSpPr>
          <p:spPr>
            <a:xfrm flipV="1">
              <a:off x="1936750"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BB68A86A-18AE-34A8-53C5-23A25C321CF6}"/>
                </a:ext>
              </a:extLst>
            </p:cNvPr>
            <p:cNvCxnSpPr>
              <a:cxnSpLocks noGrp="1" noRot="1" noMove="1" noResize="1" noEditPoints="1" noAdjustHandles="1" noChangeArrowheads="1" noChangeShapeType="1"/>
            </p:cNvCxnSpPr>
            <p:nvPr/>
          </p:nvCxnSpPr>
          <p:spPr>
            <a:xfrm flipV="1">
              <a:off x="4822825"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F2FCA295-CBD1-E9C4-5BB2-A3EAC4D19F65}"/>
                </a:ext>
              </a:extLst>
            </p:cNvPr>
            <p:cNvCxnSpPr>
              <a:cxnSpLocks noGrp="1" noRot="1" noMove="1" noResize="1" noEditPoints="1" noAdjustHandles="1" noChangeArrowheads="1" noChangeShapeType="1"/>
            </p:cNvCxnSpPr>
            <p:nvPr/>
          </p:nvCxnSpPr>
          <p:spPr>
            <a:xfrm flipV="1">
              <a:off x="7708900"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31" name="TextBox 30">
            <a:extLst>
              <a:ext uri="{FF2B5EF4-FFF2-40B4-BE49-F238E27FC236}">
                <a16:creationId xmlns:a16="http://schemas.microsoft.com/office/drawing/2014/main" id="{2C8AD97D-2D29-8065-7F63-A34A38E75B37}"/>
              </a:ext>
            </a:extLst>
          </p:cNvPr>
          <p:cNvSpPr txBox="1"/>
          <p:nvPr/>
        </p:nvSpPr>
        <p:spPr>
          <a:xfrm>
            <a:off x="9771201" y="3238500"/>
            <a:ext cx="2527300" cy="707886"/>
          </a:xfrm>
          <a:prstGeom prst="rect">
            <a:avLst/>
          </a:prstGeom>
          <a:noFill/>
        </p:spPr>
        <p:txBody>
          <a:bodyPr wrap="square" rtlCol="0">
            <a:spAutoFit/>
          </a:bodyPr>
          <a:lstStyle/>
          <a:p>
            <a:pPr algn="ctr"/>
            <a:r>
              <a:rPr lang="en-US" sz="2000" b="1" dirty="0">
                <a:solidFill>
                  <a:schemeClr val="accent1"/>
                </a:solidFill>
              </a:rPr>
              <a:t>Problem </a:t>
            </a:r>
          </a:p>
          <a:p>
            <a:pPr algn="ctr"/>
            <a:r>
              <a:rPr lang="en-US" sz="2000" b="1" dirty="0">
                <a:solidFill>
                  <a:schemeClr val="accent1"/>
                </a:solidFill>
              </a:rPr>
              <a:t>Statement:</a:t>
            </a:r>
          </a:p>
        </p:txBody>
      </p:sp>
    </p:spTree>
    <p:extLst>
      <p:ext uri="{BB962C8B-B14F-4D97-AF65-F5344CB8AC3E}">
        <p14:creationId xmlns:p14="http://schemas.microsoft.com/office/powerpoint/2010/main" val="2500765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E0A59-8878-A16A-DBC8-148F4D3BA815}"/>
              </a:ext>
            </a:extLst>
          </p:cNvPr>
          <p:cNvSpPr>
            <a:spLocks noGrp="1"/>
          </p:cNvSpPr>
          <p:nvPr>
            <p:ph type="title"/>
          </p:nvPr>
        </p:nvSpPr>
        <p:spPr/>
        <p:txBody>
          <a:bodyPr/>
          <a:lstStyle/>
          <a:p>
            <a:r>
              <a:rPr lang="en-US" dirty="0"/>
              <a:t>Fishbone Example: Why don’t we get more guests?</a:t>
            </a:r>
          </a:p>
        </p:txBody>
      </p:sp>
      <p:grpSp>
        <p:nvGrpSpPr>
          <p:cNvPr id="3" name="Group 2">
            <a:extLst>
              <a:ext uri="{FF2B5EF4-FFF2-40B4-BE49-F238E27FC236}">
                <a16:creationId xmlns:a16="http://schemas.microsoft.com/office/drawing/2014/main" id="{00D5AADC-D46D-1B38-4906-DAB342F5B085}"/>
              </a:ext>
            </a:extLst>
          </p:cNvPr>
          <p:cNvGrpSpPr/>
          <p:nvPr/>
        </p:nvGrpSpPr>
        <p:grpSpPr>
          <a:xfrm>
            <a:off x="927100" y="1905000"/>
            <a:ext cx="9385300" cy="3429000"/>
            <a:chOff x="927100" y="1905000"/>
            <a:chExt cx="9385300" cy="3429000"/>
          </a:xfrm>
        </p:grpSpPr>
        <p:cxnSp>
          <p:nvCxnSpPr>
            <p:cNvPr id="19" name="Straight Arrow Connector 18">
              <a:extLst>
                <a:ext uri="{FF2B5EF4-FFF2-40B4-BE49-F238E27FC236}">
                  <a16:creationId xmlns:a16="http://schemas.microsoft.com/office/drawing/2014/main" id="{A6A49BFC-6A30-3DAB-0480-F1CDCFF7B5EA}"/>
                </a:ext>
              </a:extLst>
            </p:cNvPr>
            <p:cNvCxnSpPr/>
            <p:nvPr/>
          </p:nvCxnSpPr>
          <p:spPr>
            <a:xfrm>
              <a:off x="927100" y="3619500"/>
              <a:ext cx="9385300" cy="0"/>
            </a:xfrm>
            <a:prstGeom prst="straightConnector1">
              <a:avLst/>
            </a:prstGeom>
            <a:ln w="76200">
              <a:tailEnd type="triangle" w="lg" len="lg"/>
            </a:ln>
          </p:spPr>
          <p:style>
            <a:lnRef idx="1">
              <a:schemeClr val="accent6"/>
            </a:lnRef>
            <a:fillRef idx="0">
              <a:schemeClr val="accent6"/>
            </a:fillRef>
            <a:effectRef idx="0">
              <a:schemeClr val="accent6"/>
            </a:effectRef>
            <a:fontRef idx="minor">
              <a:schemeClr val="tx1"/>
            </a:fontRef>
          </p:style>
        </p:cxnSp>
        <p:cxnSp>
          <p:nvCxnSpPr>
            <p:cNvPr id="20" name="Straight Arrow Connector 19">
              <a:extLst>
                <a:ext uri="{FF2B5EF4-FFF2-40B4-BE49-F238E27FC236}">
                  <a16:creationId xmlns:a16="http://schemas.microsoft.com/office/drawing/2014/main" id="{22E41F75-3A66-40A7-F103-9633A49D697E}"/>
                </a:ext>
              </a:extLst>
            </p:cNvPr>
            <p:cNvCxnSpPr/>
            <p:nvPr/>
          </p:nvCxnSpPr>
          <p:spPr>
            <a:xfrm>
              <a:off x="1968500" y="1905000"/>
              <a:ext cx="749300" cy="1676400"/>
            </a:xfrm>
            <a:prstGeom prst="straightConnector1">
              <a:avLst/>
            </a:prstGeom>
            <a:ln w="38100">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61571BDA-6CC2-18E4-5C73-98459FAD46CB}"/>
                </a:ext>
              </a:extLst>
            </p:cNvPr>
            <p:cNvCxnSpPr/>
            <p:nvPr/>
          </p:nvCxnSpPr>
          <p:spPr>
            <a:xfrm>
              <a:off x="4854575" y="1905000"/>
              <a:ext cx="749300" cy="1676400"/>
            </a:xfrm>
            <a:prstGeom prst="straightConnector1">
              <a:avLst/>
            </a:prstGeom>
            <a:ln w="38100">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674CE71A-2758-F72E-8A79-C28F66E315A2}"/>
                </a:ext>
              </a:extLst>
            </p:cNvPr>
            <p:cNvCxnSpPr/>
            <p:nvPr/>
          </p:nvCxnSpPr>
          <p:spPr>
            <a:xfrm>
              <a:off x="7740650" y="1905000"/>
              <a:ext cx="749300" cy="1676400"/>
            </a:xfrm>
            <a:prstGeom prst="straightConnector1">
              <a:avLst/>
            </a:prstGeom>
            <a:ln w="38100">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27FBB89D-802E-3749-40FB-3F95D7EF628F}"/>
                </a:ext>
              </a:extLst>
            </p:cNvPr>
            <p:cNvCxnSpPr/>
            <p:nvPr/>
          </p:nvCxnSpPr>
          <p:spPr>
            <a:xfrm flipV="1">
              <a:off x="1936750" y="3657600"/>
              <a:ext cx="749300" cy="1676400"/>
            </a:xfrm>
            <a:prstGeom prst="straightConnector1">
              <a:avLst/>
            </a:prstGeom>
            <a:ln w="38100">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4329A7D8-3C47-AC66-474B-A3575E6E4247}"/>
                </a:ext>
              </a:extLst>
            </p:cNvPr>
            <p:cNvCxnSpPr/>
            <p:nvPr/>
          </p:nvCxnSpPr>
          <p:spPr>
            <a:xfrm flipV="1">
              <a:off x="4822825" y="3657600"/>
              <a:ext cx="749300" cy="1676400"/>
            </a:xfrm>
            <a:prstGeom prst="straightConnector1">
              <a:avLst/>
            </a:prstGeom>
            <a:ln w="38100">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46C7C2BF-975B-AFB3-6FA4-654B2CFCE515}"/>
                </a:ext>
              </a:extLst>
            </p:cNvPr>
            <p:cNvCxnSpPr/>
            <p:nvPr/>
          </p:nvCxnSpPr>
          <p:spPr>
            <a:xfrm flipV="1">
              <a:off x="7708900" y="3657600"/>
              <a:ext cx="749300" cy="1676400"/>
            </a:xfrm>
            <a:prstGeom prst="straightConnector1">
              <a:avLst/>
            </a:prstGeom>
            <a:ln w="38100">
              <a:solidFill>
                <a:schemeClr val="bg1"/>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D0DDDB8B-2413-354A-CDD4-28C23DD5FF79}"/>
              </a:ext>
            </a:extLst>
          </p:cNvPr>
          <p:cNvSpPr txBox="1"/>
          <p:nvPr/>
        </p:nvSpPr>
        <p:spPr>
          <a:xfrm>
            <a:off x="704850" y="1293167"/>
            <a:ext cx="2527300" cy="461665"/>
          </a:xfrm>
          <a:prstGeom prst="rect">
            <a:avLst/>
          </a:prstGeom>
          <a:noFill/>
        </p:spPr>
        <p:txBody>
          <a:bodyPr wrap="square" rtlCol="0">
            <a:spAutoFit/>
          </a:bodyPr>
          <a:lstStyle/>
          <a:p>
            <a:pPr algn="ctr"/>
            <a:r>
              <a:rPr lang="en-US" sz="2400" dirty="0">
                <a:solidFill>
                  <a:schemeClr val="bg1"/>
                </a:solidFill>
              </a:rPr>
              <a:t>Resources</a:t>
            </a:r>
          </a:p>
        </p:txBody>
      </p:sp>
      <p:sp>
        <p:nvSpPr>
          <p:cNvPr id="27" name="TextBox 26">
            <a:extLst>
              <a:ext uri="{FF2B5EF4-FFF2-40B4-BE49-F238E27FC236}">
                <a16:creationId xmlns:a16="http://schemas.microsoft.com/office/drawing/2014/main" id="{C23C8226-C9E9-4BB2-EA8D-7A059BBC6F66}"/>
              </a:ext>
            </a:extLst>
          </p:cNvPr>
          <p:cNvSpPr txBox="1"/>
          <p:nvPr/>
        </p:nvSpPr>
        <p:spPr>
          <a:xfrm>
            <a:off x="3562350" y="1293167"/>
            <a:ext cx="2527300" cy="461665"/>
          </a:xfrm>
          <a:prstGeom prst="rect">
            <a:avLst/>
          </a:prstGeom>
          <a:noFill/>
        </p:spPr>
        <p:txBody>
          <a:bodyPr wrap="square" rtlCol="0">
            <a:spAutoFit/>
          </a:bodyPr>
          <a:lstStyle/>
          <a:p>
            <a:pPr algn="ctr"/>
            <a:r>
              <a:rPr lang="en-US" sz="2400" dirty="0">
                <a:solidFill>
                  <a:schemeClr val="bg1"/>
                </a:solidFill>
              </a:rPr>
              <a:t>Processes</a:t>
            </a:r>
          </a:p>
        </p:txBody>
      </p:sp>
      <p:sp>
        <p:nvSpPr>
          <p:cNvPr id="28" name="TextBox 27">
            <a:extLst>
              <a:ext uri="{FF2B5EF4-FFF2-40B4-BE49-F238E27FC236}">
                <a16:creationId xmlns:a16="http://schemas.microsoft.com/office/drawing/2014/main" id="{57D98FF3-9B83-183A-2201-9E5DE2D23E09}"/>
              </a:ext>
            </a:extLst>
          </p:cNvPr>
          <p:cNvSpPr txBox="1"/>
          <p:nvPr/>
        </p:nvSpPr>
        <p:spPr>
          <a:xfrm>
            <a:off x="5962650" y="1293167"/>
            <a:ext cx="3803650" cy="461665"/>
          </a:xfrm>
          <a:prstGeom prst="rect">
            <a:avLst/>
          </a:prstGeom>
          <a:noFill/>
        </p:spPr>
        <p:txBody>
          <a:bodyPr wrap="square" rtlCol="0">
            <a:spAutoFit/>
          </a:bodyPr>
          <a:lstStyle/>
          <a:p>
            <a:pPr algn="ctr"/>
            <a:r>
              <a:rPr lang="en-US" sz="2400" dirty="0">
                <a:solidFill>
                  <a:schemeClr val="bg1"/>
                </a:solidFill>
              </a:rPr>
              <a:t>Communication Planning</a:t>
            </a:r>
          </a:p>
        </p:txBody>
      </p:sp>
      <p:sp>
        <p:nvSpPr>
          <p:cNvPr id="29" name="TextBox 28">
            <a:extLst>
              <a:ext uri="{FF2B5EF4-FFF2-40B4-BE49-F238E27FC236}">
                <a16:creationId xmlns:a16="http://schemas.microsoft.com/office/drawing/2014/main" id="{74A6BDA8-4F99-BD7B-D05B-03569DC809EC}"/>
              </a:ext>
            </a:extLst>
          </p:cNvPr>
          <p:cNvSpPr txBox="1"/>
          <p:nvPr/>
        </p:nvSpPr>
        <p:spPr>
          <a:xfrm>
            <a:off x="704850" y="5446067"/>
            <a:ext cx="2527300" cy="461665"/>
          </a:xfrm>
          <a:prstGeom prst="rect">
            <a:avLst/>
          </a:prstGeom>
          <a:noFill/>
        </p:spPr>
        <p:txBody>
          <a:bodyPr wrap="square" rtlCol="0">
            <a:spAutoFit/>
          </a:bodyPr>
          <a:lstStyle/>
          <a:p>
            <a:pPr algn="ctr"/>
            <a:r>
              <a:rPr lang="en-US" sz="2400" dirty="0">
                <a:solidFill>
                  <a:schemeClr val="bg1"/>
                </a:solidFill>
              </a:rPr>
              <a:t>Culture</a:t>
            </a:r>
          </a:p>
        </p:txBody>
      </p:sp>
      <p:sp>
        <p:nvSpPr>
          <p:cNvPr id="30" name="TextBox 29">
            <a:extLst>
              <a:ext uri="{FF2B5EF4-FFF2-40B4-BE49-F238E27FC236}">
                <a16:creationId xmlns:a16="http://schemas.microsoft.com/office/drawing/2014/main" id="{2FBD1C2B-DB2C-CE55-DCD2-F63D093135B2}"/>
              </a:ext>
            </a:extLst>
          </p:cNvPr>
          <p:cNvSpPr txBox="1"/>
          <p:nvPr/>
        </p:nvSpPr>
        <p:spPr>
          <a:xfrm>
            <a:off x="3562350" y="5446067"/>
            <a:ext cx="2527300" cy="461665"/>
          </a:xfrm>
          <a:prstGeom prst="rect">
            <a:avLst/>
          </a:prstGeom>
          <a:noFill/>
        </p:spPr>
        <p:txBody>
          <a:bodyPr wrap="square" rtlCol="0">
            <a:spAutoFit/>
          </a:bodyPr>
          <a:lstStyle/>
          <a:p>
            <a:pPr algn="ctr"/>
            <a:r>
              <a:rPr lang="en-US" sz="2400" dirty="0">
                <a:solidFill>
                  <a:schemeClr val="bg1"/>
                </a:solidFill>
              </a:rPr>
              <a:t>Meetings</a:t>
            </a:r>
          </a:p>
        </p:txBody>
      </p:sp>
      <p:sp>
        <p:nvSpPr>
          <p:cNvPr id="31" name="TextBox 30">
            <a:extLst>
              <a:ext uri="{FF2B5EF4-FFF2-40B4-BE49-F238E27FC236}">
                <a16:creationId xmlns:a16="http://schemas.microsoft.com/office/drawing/2014/main" id="{52BEA971-CA4C-B24F-085F-3094EEFBD2C2}"/>
              </a:ext>
            </a:extLst>
          </p:cNvPr>
          <p:cNvSpPr txBox="1"/>
          <p:nvPr/>
        </p:nvSpPr>
        <p:spPr>
          <a:xfrm>
            <a:off x="6419850" y="5446067"/>
            <a:ext cx="2527300" cy="461665"/>
          </a:xfrm>
          <a:prstGeom prst="rect">
            <a:avLst/>
          </a:prstGeom>
          <a:noFill/>
        </p:spPr>
        <p:txBody>
          <a:bodyPr wrap="square" rtlCol="0">
            <a:spAutoFit/>
          </a:bodyPr>
          <a:lstStyle/>
          <a:p>
            <a:pPr algn="ctr"/>
            <a:r>
              <a:rPr lang="en-US" sz="2400" dirty="0">
                <a:solidFill>
                  <a:schemeClr val="bg1"/>
                </a:solidFill>
              </a:rPr>
              <a:t>Membership</a:t>
            </a:r>
          </a:p>
        </p:txBody>
      </p:sp>
      <p:sp>
        <p:nvSpPr>
          <p:cNvPr id="32" name="TextBox 31">
            <a:extLst>
              <a:ext uri="{FF2B5EF4-FFF2-40B4-BE49-F238E27FC236}">
                <a16:creationId xmlns:a16="http://schemas.microsoft.com/office/drawing/2014/main" id="{FA9170E4-99B0-0B36-AE2E-680AB24B8914}"/>
              </a:ext>
            </a:extLst>
          </p:cNvPr>
          <p:cNvSpPr txBox="1"/>
          <p:nvPr/>
        </p:nvSpPr>
        <p:spPr>
          <a:xfrm>
            <a:off x="9766300" y="2828835"/>
            <a:ext cx="2527300" cy="1200329"/>
          </a:xfrm>
          <a:prstGeom prst="rect">
            <a:avLst/>
          </a:prstGeom>
          <a:noFill/>
        </p:spPr>
        <p:txBody>
          <a:bodyPr wrap="square" rtlCol="0">
            <a:spAutoFit/>
          </a:bodyPr>
          <a:lstStyle/>
          <a:p>
            <a:pPr algn="ctr"/>
            <a:r>
              <a:rPr lang="en-US" sz="2400" b="1" dirty="0">
                <a:solidFill>
                  <a:schemeClr val="bg1"/>
                </a:solidFill>
              </a:rPr>
              <a:t>Why don’t we get more guests?</a:t>
            </a:r>
          </a:p>
        </p:txBody>
      </p:sp>
      <p:cxnSp>
        <p:nvCxnSpPr>
          <p:cNvPr id="33" name="Straight Arrow Connector 32">
            <a:extLst>
              <a:ext uri="{FF2B5EF4-FFF2-40B4-BE49-F238E27FC236}">
                <a16:creationId xmlns:a16="http://schemas.microsoft.com/office/drawing/2014/main" id="{F0E639FA-9744-57AC-63E0-D054DB950799}"/>
              </a:ext>
            </a:extLst>
          </p:cNvPr>
          <p:cNvCxnSpPr/>
          <p:nvPr/>
        </p:nvCxnSpPr>
        <p:spPr>
          <a:xfrm>
            <a:off x="823801" y="2135874"/>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34" name="TextBox 33">
            <a:extLst>
              <a:ext uri="{FF2B5EF4-FFF2-40B4-BE49-F238E27FC236}">
                <a16:creationId xmlns:a16="http://schemas.microsoft.com/office/drawing/2014/main" id="{B86922C7-9512-5AD3-FA4B-D09D4E64AE42}"/>
              </a:ext>
            </a:extLst>
          </p:cNvPr>
          <p:cNvSpPr txBox="1"/>
          <p:nvPr/>
        </p:nvSpPr>
        <p:spPr>
          <a:xfrm>
            <a:off x="588851" y="1735195"/>
            <a:ext cx="1014060" cy="369332"/>
          </a:xfrm>
          <a:prstGeom prst="rect">
            <a:avLst/>
          </a:prstGeom>
          <a:noFill/>
        </p:spPr>
        <p:txBody>
          <a:bodyPr wrap="none" rtlCol="0">
            <a:spAutoFit/>
          </a:bodyPr>
          <a:lstStyle/>
          <a:p>
            <a:r>
              <a:rPr lang="en-US" dirty="0">
                <a:solidFill>
                  <a:schemeClr val="bg1"/>
                </a:solidFill>
              </a:rPr>
              <a:t>Website</a:t>
            </a:r>
          </a:p>
        </p:txBody>
      </p:sp>
      <p:cxnSp>
        <p:nvCxnSpPr>
          <p:cNvPr id="35" name="Straight Arrow Connector 34">
            <a:extLst>
              <a:ext uri="{FF2B5EF4-FFF2-40B4-BE49-F238E27FC236}">
                <a16:creationId xmlns:a16="http://schemas.microsoft.com/office/drawing/2014/main" id="{3988A407-1F2D-F964-7906-8B8D37E02A87}"/>
              </a:ext>
            </a:extLst>
          </p:cNvPr>
          <p:cNvCxnSpPr/>
          <p:nvPr/>
        </p:nvCxnSpPr>
        <p:spPr>
          <a:xfrm>
            <a:off x="1054341" y="2634837"/>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36" name="TextBox 35">
            <a:extLst>
              <a:ext uri="{FF2B5EF4-FFF2-40B4-BE49-F238E27FC236}">
                <a16:creationId xmlns:a16="http://schemas.microsoft.com/office/drawing/2014/main" id="{2DBC8F2E-93B1-D3BB-1885-10E626312345}"/>
              </a:ext>
            </a:extLst>
          </p:cNvPr>
          <p:cNvSpPr txBox="1"/>
          <p:nvPr/>
        </p:nvSpPr>
        <p:spPr>
          <a:xfrm>
            <a:off x="601551" y="2234158"/>
            <a:ext cx="1505540" cy="369332"/>
          </a:xfrm>
          <a:prstGeom prst="rect">
            <a:avLst/>
          </a:prstGeom>
          <a:noFill/>
        </p:spPr>
        <p:txBody>
          <a:bodyPr wrap="none" rtlCol="0">
            <a:spAutoFit/>
          </a:bodyPr>
          <a:lstStyle/>
          <a:p>
            <a:r>
              <a:rPr lang="en-US" dirty="0">
                <a:solidFill>
                  <a:schemeClr val="bg1"/>
                </a:solidFill>
              </a:rPr>
              <a:t>Social Media</a:t>
            </a:r>
          </a:p>
        </p:txBody>
      </p:sp>
      <p:cxnSp>
        <p:nvCxnSpPr>
          <p:cNvPr id="37" name="Straight Arrow Connector 36">
            <a:extLst>
              <a:ext uri="{FF2B5EF4-FFF2-40B4-BE49-F238E27FC236}">
                <a16:creationId xmlns:a16="http://schemas.microsoft.com/office/drawing/2014/main" id="{3EF89C27-59AC-3E8F-188F-DC30B8D83B35}"/>
              </a:ext>
            </a:extLst>
          </p:cNvPr>
          <p:cNvCxnSpPr/>
          <p:nvPr/>
        </p:nvCxnSpPr>
        <p:spPr>
          <a:xfrm>
            <a:off x="1379890" y="3290268"/>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38" name="TextBox 37">
            <a:extLst>
              <a:ext uri="{FF2B5EF4-FFF2-40B4-BE49-F238E27FC236}">
                <a16:creationId xmlns:a16="http://schemas.microsoft.com/office/drawing/2014/main" id="{D0BD8CA3-F73E-2344-65DD-AD6B62B549FB}"/>
              </a:ext>
            </a:extLst>
          </p:cNvPr>
          <p:cNvSpPr txBox="1"/>
          <p:nvPr/>
        </p:nvSpPr>
        <p:spPr>
          <a:xfrm>
            <a:off x="704850" y="2672937"/>
            <a:ext cx="1736373" cy="646331"/>
          </a:xfrm>
          <a:prstGeom prst="rect">
            <a:avLst/>
          </a:prstGeom>
          <a:noFill/>
        </p:spPr>
        <p:txBody>
          <a:bodyPr wrap="none" rtlCol="0">
            <a:spAutoFit/>
          </a:bodyPr>
          <a:lstStyle/>
          <a:p>
            <a:r>
              <a:rPr lang="en-US" dirty="0">
                <a:solidFill>
                  <a:schemeClr val="bg1"/>
                </a:solidFill>
              </a:rPr>
              <a:t>How we </a:t>
            </a:r>
          </a:p>
          <a:p>
            <a:r>
              <a:rPr lang="en-US" dirty="0">
                <a:solidFill>
                  <a:schemeClr val="bg1"/>
                </a:solidFill>
              </a:rPr>
              <a:t>Communicate?</a:t>
            </a:r>
          </a:p>
        </p:txBody>
      </p:sp>
      <p:cxnSp>
        <p:nvCxnSpPr>
          <p:cNvPr id="39" name="Straight Arrow Connector 38">
            <a:extLst>
              <a:ext uri="{FF2B5EF4-FFF2-40B4-BE49-F238E27FC236}">
                <a16:creationId xmlns:a16="http://schemas.microsoft.com/office/drawing/2014/main" id="{4D65CA51-8AB6-9A91-0AA4-05334DE3D67F}"/>
              </a:ext>
            </a:extLst>
          </p:cNvPr>
          <p:cNvCxnSpPr/>
          <p:nvPr/>
        </p:nvCxnSpPr>
        <p:spPr>
          <a:xfrm>
            <a:off x="3819640" y="2234158"/>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40" name="TextBox 39">
            <a:extLst>
              <a:ext uri="{FF2B5EF4-FFF2-40B4-BE49-F238E27FC236}">
                <a16:creationId xmlns:a16="http://schemas.microsoft.com/office/drawing/2014/main" id="{B23E85F4-45A3-ACF7-49EC-FA4096F5A0F6}"/>
              </a:ext>
            </a:extLst>
          </p:cNvPr>
          <p:cNvSpPr txBox="1"/>
          <p:nvPr/>
        </p:nvSpPr>
        <p:spPr>
          <a:xfrm>
            <a:off x="2771917" y="1854181"/>
            <a:ext cx="2095445" cy="369332"/>
          </a:xfrm>
          <a:prstGeom prst="rect">
            <a:avLst/>
          </a:prstGeom>
          <a:noFill/>
        </p:spPr>
        <p:txBody>
          <a:bodyPr wrap="none" rtlCol="0">
            <a:spAutoFit/>
          </a:bodyPr>
          <a:lstStyle/>
          <a:p>
            <a:r>
              <a:rPr lang="en-US" dirty="0">
                <a:solidFill>
                  <a:schemeClr val="bg1"/>
                </a:solidFill>
              </a:rPr>
              <a:t>Posting Schedules</a:t>
            </a:r>
          </a:p>
        </p:txBody>
      </p:sp>
      <p:cxnSp>
        <p:nvCxnSpPr>
          <p:cNvPr id="41" name="Straight Arrow Connector 40">
            <a:extLst>
              <a:ext uri="{FF2B5EF4-FFF2-40B4-BE49-F238E27FC236}">
                <a16:creationId xmlns:a16="http://schemas.microsoft.com/office/drawing/2014/main" id="{7CA6653B-BB40-5455-9726-EA2522E801F3}"/>
              </a:ext>
            </a:extLst>
          </p:cNvPr>
          <p:cNvCxnSpPr/>
          <p:nvPr/>
        </p:nvCxnSpPr>
        <p:spPr>
          <a:xfrm>
            <a:off x="4238449" y="3290268"/>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42" name="TextBox 41">
            <a:extLst>
              <a:ext uri="{FF2B5EF4-FFF2-40B4-BE49-F238E27FC236}">
                <a16:creationId xmlns:a16="http://schemas.microsoft.com/office/drawing/2014/main" id="{A6BBB9D6-114A-D5C4-98DB-673F7C115FCE}"/>
              </a:ext>
            </a:extLst>
          </p:cNvPr>
          <p:cNvSpPr txBox="1"/>
          <p:nvPr/>
        </p:nvSpPr>
        <p:spPr>
          <a:xfrm>
            <a:off x="3210150" y="2617784"/>
            <a:ext cx="1749197" cy="646331"/>
          </a:xfrm>
          <a:prstGeom prst="rect">
            <a:avLst/>
          </a:prstGeom>
          <a:noFill/>
        </p:spPr>
        <p:txBody>
          <a:bodyPr wrap="none" rtlCol="0">
            <a:spAutoFit/>
          </a:bodyPr>
          <a:lstStyle/>
          <a:p>
            <a:r>
              <a:rPr lang="en-US" dirty="0">
                <a:solidFill>
                  <a:schemeClr val="bg1"/>
                </a:solidFill>
              </a:rPr>
              <a:t>When &amp; Where</a:t>
            </a:r>
          </a:p>
          <a:p>
            <a:r>
              <a:rPr lang="en-US" dirty="0">
                <a:solidFill>
                  <a:schemeClr val="bg1"/>
                </a:solidFill>
              </a:rPr>
              <a:t>Do We Post?</a:t>
            </a:r>
          </a:p>
        </p:txBody>
      </p:sp>
      <p:cxnSp>
        <p:nvCxnSpPr>
          <p:cNvPr id="43" name="Straight Arrow Connector 42">
            <a:extLst>
              <a:ext uri="{FF2B5EF4-FFF2-40B4-BE49-F238E27FC236}">
                <a16:creationId xmlns:a16="http://schemas.microsoft.com/office/drawing/2014/main" id="{FBA8ED1C-55E3-CEB0-3688-529481FC2442}"/>
              </a:ext>
            </a:extLst>
          </p:cNvPr>
          <p:cNvCxnSpPr/>
          <p:nvPr/>
        </p:nvCxnSpPr>
        <p:spPr>
          <a:xfrm>
            <a:off x="6870179" y="2587830"/>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44" name="TextBox 43">
            <a:extLst>
              <a:ext uri="{FF2B5EF4-FFF2-40B4-BE49-F238E27FC236}">
                <a16:creationId xmlns:a16="http://schemas.microsoft.com/office/drawing/2014/main" id="{5A735A48-CC7E-776B-DBEC-7BA7D059BD94}"/>
              </a:ext>
            </a:extLst>
          </p:cNvPr>
          <p:cNvSpPr txBox="1"/>
          <p:nvPr/>
        </p:nvSpPr>
        <p:spPr>
          <a:xfrm>
            <a:off x="6588127" y="1885465"/>
            <a:ext cx="1300356" cy="646331"/>
          </a:xfrm>
          <a:prstGeom prst="rect">
            <a:avLst/>
          </a:prstGeom>
          <a:noFill/>
        </p:spPr>
        <p:txBody>
          <a:bodyPr wrap="none" rtlCol="0">
            <a:spAutoFit/>
          </a:bodyPr>
          <a:lstStyle/>
          <a:p>
            <a:r>
              <a:rPr lang="en-US" dirty="0">
                <a:solidFill>
                  <a:schemeClr val="bg1"/>
                </a:solidFill>
              </a:rPr>
              <a:t>Campaign </a:t>
            </a:r>
          </a:p>
          <a:p>
            <a:r>
              <a:rPr lang="en-US" dirty="0">
                <a:solidFill>
                  <a:schemeClr val="bg1"/>
                </a:solidFill>
              </a:rPr>
              <a:t>Planning</a:t>
            </a:r>
          </a:p>
        </p:txBody>
      </p:sp>
      <p:cxnSp>
        <p:nvCxnSpPr>
          <p:cNvPr id="45" name="Straight Arrow Connector 44">
            <a:extLst>
              <a:ext uri="{FF2B5EF4-FFF2-40B4-BE49-F238E27FC236}">
                <a16:creationId xmlns:a16="http://schemas.microsoft.com/office/drawing/2014/main" id="{288A5BE6-5895-6EEE-5FFB-CFE3B93A264D}"/>
              </a:ext>
            </a:extLst>
          </p:cNvPr>
          <p:cNvCxnSpPr/>
          <p:nvPr/>
        </p:nvCxnSpPr>
        <p:spPr>
          <a:xfrm>
            <a:off x="7099159" y="3229514"/>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46" name="TextBox 45">
            <a:extLst>
              <a:ext uri="{FF2B5EF4-FFF2-40B4-BE49-F238E27FC236}">
                <a16:creationId xmlns:a16="http://schemas.microsoft.com/office/drawing/2014/main" id="{1C76EC6A-5464-8F4B-1BF2-69D77DE3564A}"/>
              </a:ext>
            </a:extLst>
          </p:cNvPr>
          <p:cNvSpPr txBox="1"/>
          <p:nvPr/>
        </p:nvSpPr>
        <p:spPr>
          <a:xfrm>
            <a:off x="6864209" y="2828835"/>
            <a:ext cx="1300356" cy="369332"/>
          </a:xfrm>
          <a:prstGeom prst="rect">
            <a:avLst/>
          </a:prstGeom>
          <a:noFill/>
        </p:spPr>
        <p:txBody>
          <a:bodyPr wrap="none" rtlCol="0">
            <a:spAutoFit/>
          </a:bodyPr>
          <a:lstStyle/>
          <a:p>
            <a:r>
              <a:rPr lang="en-US" dirty="0">
                <a:solidFill>
                  <a:schemeClr val="bg1"/>
                </a:solidFill>
              </a:rPr>
              <a:t>Messaging</a:t>
            </a:r>
          </a:p>
        </p:txBody>
      </p:sp>
      <p:cxnSp>
        <p:nvCxnSpPr>
          <p:cNvPr id="47" name="Straight Arrow Connector 46">
            <a:extLst>
              <a:ext uri="{FF2B5EF4-FFF2-40B4-BE49-F238E27FC236}">
                <a16:creationId xmlns:a16="http://schemas.microsoft.com/office/drawing/2014/main" id="{1C3D7DBF-99FD-AF43-3316-EE1EEA61E96A}"/>
              </a:ext>
            </a:extLst>
          </p:cNvPr>
          <p:cNvCxnSpPr>
            <a:cxnSpLocks/>
          </p:cNvCxnSpPr>
          <p:nvPr/>
        </p:nvCxnSpPr>
        <p:spPr>
          <a:xfrm flipH="1">
            <a:off x="7936447" y="2313001"/>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48" name="TextBox 47">
            <a:extLst>
              <a:ext uri="{FF2B5EF4-FFF2-40B4-BE49-F238E27FC236}">
                <a16:creationId xmlns:a16="http://schemas.microsoft.com/office/drawing/2014/main" id="{EE9F0142-49C3-16BC-14BB-EB97FCE48270}"/>
              </a:ext>
            </a:extLst>
          </p:cNvPr>
          <p:cNvSpPr txBox="1"/>
          <p:nvPr/>
        </p:nvSpPr>
        <p:spPr>
          <a:xfrm>
            <a:off x="8164565" y="1943669"/>
            <a:ext cx="1107996" cy="369332"/>
          </a:xfrm>
          <a:prstGeom prst="rect">
            <a:avLst/>
          </a:prstGeom>
          <a:noFill/>
        </p:spPr>
        <p:txBody>
          <a:bodyPr wrap="none" rtlCol="0">
            <a:spAutoFit/>
          </a:bodyPr>
          <a:lstStyle/>
          <a:p>
            <a:r>
              <a:rPr lang="en-US" dirty="0">
                <a:solidFill>
                  <a:schemeClr val="bg1"/>
                </a:solidFill>
              </a:rPr>
              <a:t>Branding</a:t>
            </a:r>
          </a:p>
        </p:txBody>
      </p:sp>
      <p:cxnSp>
        <p:nvCxnSpPr>
          <p:cNvPr id="49" name="Straight Arrow Connector 48">
            <a:extLst>
              <a:ext uri="{FF2B5EF4-FFF2-40B4-BE49-F238E27FC236}">
                <a16:creationId xmlns:a16="http://schemas.microsoft.com/office/drawing/2014/main" id="{8F2D524B-3CC0-0D93-9428-77943E5E6542}"/>
              </a:ext>
            </a:extLst>
          </p:cNvPr>
          <p:cNvCxnSpPr>
            <a:cxnSpLocks/>
          </p:cNvCxnSpPr>
          <p:nvPr/>
        </p:nvCxnSpPr>
        <p:spPr>
          <a:xfrm flipH="1">
            <a:off x="8219747" y="2842536"/>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50" name="TextBox 49">
            <a:extLst>
              <a:ext uri="{FF2B5EF4-FFF2-40B4-BE49-F238E27FC236}">
                <a16:creationId xmlns:a16="http://schemas.microsoft.com/office/drawing/2014/main" id="{20D38DD9-1D4A-54D7-3248-6D76C4E53E0E}"/>
              </a:ext>
            </a:extLst>
          </p:cNvPr>
          <p:cNvSpPr txBox="1"/>
          <p:nvPr/>
        </p:nvSpPr>
        <p:spPr>
          <a:xfrm>
            <a:off x="8447865" y="2473204"/>
            <a:ext cx="1565493" cy="369332"/>
          </a:xfrm>
          <a:prstGeom prst="rect">
            <a:avLst/>
          </a:prstGeom>
          <a:noFill/>
        </p:spPr>
        <p:txBody>
          <a:bodyPr wrap="none" rtlCol="0">
            <a:spAutoFit/>
          </a:bodyPr>
          <a:lstStyle/>
          <a:p>
            <a:r>
              <a:rPr lang="en-US" dirty="0">
                <a:solidFill>
                  <a:schemeClr val="bg1"/>
                </a:solidFill>
              </a:rPr>
              <a:t>What Works?</a:t>
            </a:r>
          </a:p>
        </p:txBody>
      </p:sp>
      <p:cxnSp>
        <p:nvCxnSpPr>
          <p:cNvPr id="51" name="Straight Arrow Connector 50">
            <a:extLst>
              <a:ext uri="{FF2B5EF4-FFF2-40B4-BE49-F238E27FC236}">
                <a16:creationId xmlns:a16="http://schemas.microsoft.com/office/drawing/2014/main" id="{43594FDA-2290-0EA3-E75E-7AF9B712CAA6}"/>
              </a:ext>
            </a:extLst>
          </p:cNvPr>
          <p:cNvCxnSpPr/>
          <p:nvPr/>
        </p:nvCxnSpPr>
        <p:spPr>
          <a:xfrm>
            <a:off x="1279548" y="4029164"/>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52" name="TextBox 51">
            <a:extLst>
              <a:ext uri="{FF2B5EF4-FFF2-40B4-BE49-F238E27FC236}">
                <a16:creationId xmlns:a16="http://schemas.microsoft.com/office/drawing/2014/main" id="{A99D2158-1679-A17E-9631-476F64370CD0}"/>
              </a:ext>
            </a:extLst>
          </p:cNvPr>
          <p:cNvSpPr txBox="1"/>
          <p:nvPr/>
        </p:nvSpPr>
        <p:spPr>
          <a:xfrm>
            <a:off x="1015671" y="4037640"/>
            <a:ext cx="1082348" cy="369332"/>
          </a:xfrm>
          <a:prstGeom prst="rect">
            <a:avLst/>
          </a:prstGeom>
          <a:noFill/>
        </p:spPr>
        <p:txBody>
          <a:bodyPr wrap="none" rtlCol="0">
            <a:spAutoFit/>
          </a:bodyPr>
          <a:lstStyle/>
          <a:p>
            <a:r>
              <a:rPr lang="en-US" dirty="0">
                <a:solidFill>
                  <a:schemeClr val="bg1"/>
                </a:solidFill>
              </a:rPr>
              <a:t>Attitudes</a:t>
            </a:r>
          </a:p>
        </p:txBody>
      </p:sp>
      <p:cxnSp>
        <p:nvCxnSpPr>
          <p:cNvPr id="53" name="Straight Arrow Connector 52">
            <a:extLst>
              <a:ext uri="{FF2B5EF4-FFF2-40B4-BE49-F238E27FC236}">
                <a16:creationId xmlns:a16="http://schemas.microsoft.com/office/drawing/2014/main" id="{3EC070BF-C9B5-7FEB-0513-8CEB4517E362}"/>
              </a:ext>
            </a:extLst>
          </p:cNvPr>
          <p:cNvCxnSpPr/>
          <p:nvPr/>
        </p:nvCxnSpPr>
        <p:spPr>
          <a:xfrm>
            <a:off x="1087678" y="4568495"/>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54" name="TextBox 53">
            <a:extLst>
              <a:ext uri="{FF2B5EF4-FFF2-40B4-BE49-F238E27FC236}">
                <a16:creationId xmlns:a16="http://schemas.microsoft.com/office/drawing/2014/main" id="{9F9AFA00-7A23-24F0-3DF6-374984B62A72}"/>
              </a:ext>
            </a:extLst>
          </p:cNvPr>
          <p:cNvSpPr txBox="1"/>
          <p:nvPr/>
        </p:nvSpPr>
        <p:spPr>
          <a:xfrm>
            <a:off x="432000" y="4568495"/>
            <a:ext cx="1633781" cy="646331"/>
          </a:xfrm>
          <a:prstGeom prst="rect">
            <a:avLst/>
          </a:prstGeom>
          <a:noFill/>
        </p:spPr>
        <p:txBody>
          <a:bodyPr wrap="none" rtlCol="0">
            <a:spAutoFit/>
          </a:bodyPr>
          <a:lstStyle/>
          <a:p>
            <a:r>
              <a:rPr lang="en-US" dirty="0">
                <a:solidFill>
                  <a:schemeClr val="bg1"/>
                </a:solidFill>
              </a:rPr>
              <a:t>Enthusiasm </a:t>
            </a:r>
          </a:p>
          <a:p>
            <a:r>
              <a:rPr lang="en-US" dirty="0">
                <a:solidFill>
                  <a:schemeClr val="bg1"/>
                </a:solidFill>
              </a:rPr>
              <a:t>to Support PR</a:t>
            </a:r>
          </a:p>
        </p:txBody>
      </p:sp>
      <p:cxnSp>
        <p:nvCxnSpPr>
          <p:cNvPr id="55" name="Straight Arrow Connector 54">
            <a:extLst>
              <a:ext uri="{FF2B5EF4-FFF2-40B4-BE49-F238E27FC236}">
                <a16:creationId xmlns:a16="http://schemas.microsoft.com/office/drawing/2014/main" id="{E2D8F314-E287-5EA5-15CD-955F36BDFCE2}"/>
              </a:ext>
            </a:extLst>
          </p:cNvPr>
          <p:cNvCxnSpPr>
            <a:cxnSpLocks/>
          </p:cNvCxnSpPr>
          <p:nvPr/>
        </p:nvCxnSpPr>
        <p:spPr>
          <a:xfrm flipH="1">
            <a:off x="2547808" y="3994912"/>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56" name="TextBox 55">
            <a:extLst>
              <a:ext uri="{FF2B5EF4-FFF2-40B4-BE49-F238E27FC236}">
                <a16:creationId xmlns:a16="http://schemas.microsoft.com/office/drawing/2014/main" id="{34B30A17-979B-93E0-E69E-8917DA0C61B9}"/>
              </a:ext>
            </a:extLst>
          </p:cNvPr>
          <p:cNvSpPr txBox="1"/>
          <p:nvPr/>
        </p:nvSpPr>
        <p:spPr>
          <a:xfrm>
            <a:off x="2626856" y="4037640"/>
            <a:ext cx="1210588" cy="923330"/>
          </a:xfrm>
          <a:prstGeom prst="rect">
            <a:avLst/>
          </a:prstGeom>
          <a:noFill/>
        </p:spPr>
        <p:txBody>
          <a:bodyPr wrap="none" rtlCol="0">
            <a:spAutoFit/>
          </a:bodyPr>
          <a:lstStyle/>
          <a:p>
            <a:r>
              <a:rPr lang="en-US" dirty="0">
                <a:solidFill>
                  <a:schemeClr val="bg1"/>
                </a:solidFill>
              </a:rPr>
              <a:t>Members </a:t>
            </a:r>
          </a:p>
          <a:p>
            <a:r>
              <a:rPr lang="en-US" dirty="0">
                <a:solidFill>
                  <a:schemeClr val="bg1"/>
                </a:solidFill>
              </a:rPr>
              <a:t>Promote </a:t>
            </a:r>
          </a:p>
          <a:p>
            <a:r>
              <a:rPr lang="en-US" dirty="0">
                <a:solidFill>
                  <a:schemeClr val="bg1"/>
                </a:solidFill>
              </a:rPr>
              <a:t>Club?</a:t>
            </a:r>
          </a:p>
        </p:txBody>
      </p:sp>
      <p:cxnSp>
        <p:nvCxnSpPr>
          <p:cNvPr id="57" name="Straight Arrow Connector 56">
            <a:extLst>
              <a:ext uri="{FF2B5EF4-FFF2-40B4-BE49-F238E27FC236}">
                <a16:creationId xmlns:a16="http://schemas.microsoft.com/office/drawing/2014/main" id="{896E0FEA-A650-166F-3213-0FE6D098937A}"/>
              </a:ext>
            </a:extLst>
          </p:cNvPr>
          <p:cNvCxnSpPr/>
          <p:nvPr/>
        </p:nvCxnSpPr>
        <p:spPr>
          <a:xfrm>
            <a:off x="3823207" y="4824320"/>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58" name="TextBox 57">
            <a:extLst>
              <a:ext uri="{FF2B5EF4-FFF2-40B4-BE49-F238E27FC236}">
                <a16:creationId xmlns:a16="http://schemas.microsoft.com/office/drawing/2014/main" id="{32827A86-3120-9D53-6F6C-92E7506DBFA4}"/>
              </a:ext>
            </a:extLst>
          </p:cNvPr>
          <p:cNvSpPr txBox="1"/>
          <p:nvPr/>
        </p:nvSpPr>
        <p:spPr>
          <a:xfrm>
            <a:off x="3714178" y="4824320"/>
            <a:ext cx="1069524" cy="646331"/>
          </a:xfrm>
          <a:prstGeom prst="rect">
            <a:avLst/>
          </a:prstGeom>
          <a:noFill/>
        </p:spPr>
        <p:txBody>
          <a:bodyPr wrap="none" rtlCol="0">
            <a:spAutoFit/>
          </a:bodyPr>
          <a:lstStyle/>
          <a:p>
            <a:r>
              <a:rPr lang="en-US" dirty="0">
                <a:solidFill>
                  <a:schemeClr val="bg1"/>
                </a:solidFill>
              </a:rPr>
              <a:t>Meeting </a:t>
            </a:r>
          </a:p>
          <a:p>
            <a:r>
              <a:rPr lang="en-US" dirty="0">
                <a:solidFill>
                  <a:schemeClr val="bg1"/>
                </a:solidFill>
              </a:rPr>
              <a:t>Quality</a:t>
            </a:r>
          </a:p>
        </p:txBody>
      </p:sp>
      <p:cxnSp>
        <p:nvCxnSpPr>
          <p:cNvPr id="59" name="Straight Arrow Connector 58">
            <a:extLst>
              <a:ext uri="{FF2B5EF4-FFF2-40B4-BE49-F238E27FC236}">
                <a16:creationId xmlns:a16="http://schemas.microsoft.com/office/drawing/2014/main" id="{B53CCF93-F181-5B29-CEA1-EA9C353CD9E3}"/>
              </a:ext>
            </a:extLst>
          </p:cNvPr>
          <p:cNvCxnSpPr>
            <a:cxnSpLocks/>
          </p:cNvCxnSpPr>
          <p:nvPr/>
        </p:nvCxnSpPr>
        <p:spPr>
          <a:xfrm flipH="1">
            <a:off x="5411591" y="4038960"/>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60" name="TextBox 59">
            <a:extLst>
              <a:ext uri="{FF2B5EF4-FFF2-40B4-BE49-F238E27FC236}">
                <a16:creationId xmlns:a16="http://schemas.microsoft.com/office/drawing/2014/main" id="{F4D4D1DF-BC38-4D14-B1E6-84B04AB5E94A}"/>
              </a:ext>
            </a:extLst>
          </p:cNvPr>
          <p:cNvSpPr txBox="1"/>
          <p:nvPr/>
        </p:nvSpPr>
        <p:spPr>
          <a:xfrm>
            <a:off x="5482031" y="4151028"/>
            <a:ext cx="1236236" cy="646331"/>
          </a:xfrm>
          <a:prstGeom prst="rect">
            <a:avLst/>
          </a:prstGeom>
          <a:noFill/>
        </p:spPr>
        <p:txBody>
          <a:bodyPr wrap="none" rtlCol="0">
            <a:spAutoFit/>
          </a:bodyPr>
          <a:lstStyle/>
          <a:p>
            <a:r>
              <a:rPr lang="en-US" dirty="0">
                <a:solidFill>
                  <a:schemeClr val="bg1"/>
                </a:solidFill>
              </a:rPr>
              <a:t>What </a:t>
            </a:r>
          </a:p>
          <a:p>
            <a:r>
              <a:rPr lang="en-US" dirty="0">
                <a:solidFill>
                  <a:schemeClr val="bg1"/>
                </a:solidFill>
              </a:rPr>
              <a:t>Happens?</a:t>
            </a:r>
          </a:p>
        </p:txBody>
      </p:sp>
      <p:cxnSp>
        <p:nvCxnSpPr>
          <p:cNvPr id="61" name="Straight Arrow Connector 60">
            <a:extLst>
              <a:ext uri="{FF2B5EF4-FFF2-40B4-BE49-F238E27FC236}">
                <a16:creationId xmlns:a16="http://schemas.microsoft.com/office/drawing/2014/main" id="{79DF7902-92CE-3F6F-CD13-E2CC02D0B0D6}"/>
              </a:ext>
            </a:extLst>
          </p:cNvPr>
          <p:cNvCxnSpPr/>
          <p:nvPr/>
        </p:nvCxnSpPr>
        <p:spPr>
          <a:xfrm>
            <a:off x="6718472" y="4797359"/>
            <a:ext cx="1167918" cy="0"/>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62" name="TextBox 61">
            <a:extLst>
              <a:ext uri="{FF2B5EF4-FFF2-40B4-BE49-F238E27FC236}">
                <a16:creationId xmlns:a16="http://schemas.microsoft.com/office/drawing/2014/main" id="{9AA9EDF5-CC87-46C4-79F0-F487901DC9CB}"/>
              </a:ext>
            </a:extLst>
          </p:cNvPr>
          <p:cNvSpPr txBox="1"/>
          <p:nvPr/>
        </p:nvSpPr>
        <p:spPr>
          <a:xfrm>
            <a:off x="6160628" y="4797359"/>
            <a:ext cx="1492716" cy="646331"/>
          </a:xfrm>
          <a:prstGeom prst="rect">
            <a:avLst/>
          </a:prstGeom>
          <a:noFill/>
        </p:spPr>
        <p:txBody>
          <a:bodyPr wrap="none" rtlCol="0">
            <a:spAutoFit/>
          </a:bodyPr>
          <a:lstStyle/>
          <a:p>
            <a:r>
              <a:rPr lang="en-US" dirty="0">
                <a:solidFill>
                  <a:schemeClr val="bg1"/>
                </a:solidFill>
              </a:rPr>
              <a:t>Member </a:t>
            </a:r>
          </a:p>
          <a:p>
            <a:r>
              <a:rPr lang="en-US" dirty="0">
                <a:solidFill>
                  <a:schemeClr val="bg1"/>
                </a:solidFill>
              </a:rPr>
              <a:t>Engagement</a:t>
            </a:r>
          </a:p>
        </p:txBody>
      </p:sp>
    </p:spTree>
    <p:extLst>
      <p:ext uri="{BB962C8B-B14F-4D97-AF65-F5344CB8AC3E}">
        <p14:creationId xmlns:p14="http://schemas.microsoft.com/office/powerpoint/2010/main" val="394015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500"/>
                                        <p:tgtEl>
                                          <p:spTgt spid="4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500"/>
                                        <p:tgtEl>
                                          <p:spTgt spid="5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fade">
                                      <p:cBhvr>
                                        <p:cTn id="51" dur="500"/>
                                        <p:tgtEl>
                                          <p:spTgt spid="5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500"/>
                                        <p:tgtEl>
                                          <p:spTgt spid="6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8" grpId="0"/>
      <p:bldP spid="40" grpId="0"/>
      <p:bldP spid="42" grpId="0"/>
      <p:bldP spid="44" grpId="0"/>
      <p:bldP spid="46" grpId="0"/>
      <p:bldP spid="48" grpId="0"/>
      <p:bldP spid="50" grpId="0"/>
      <p:bldP spid="52" grpId="0"/>
      <p:bldP spid="54" grpId="0"/>
      <p:bldP spid="56" grpId="0"/>
      <p:bldP spid="58" grpId="0"/>
      <p:bldP spid="60" grpId="0"/>
      <p:bldP spid="6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9D5E8-D25A-B63C-8EF4-AF6A56903684}"/>
              </a:ext>
            </a:extLst>
          </p:cNvPr>
          <p:cNvSpPr>
            <a:spLocks noGrp="1"/>
          </p:cNvSpPr>
          <p:nvPr>
            <p:ph type="title"/>
          </p:nvPr>
        </p:nvSpPr>
        <p:spPr/>
        <p:txBody>
          <a:bodyPr/>
          <a:lstStyle/>
          <a:p>
            <a:r>
              <a:rPr lang="en-US" dirty="0"/>
              <a:t>Fishbone Example: Why don’t we get more guests?</a:t>
            </a:r>
          </a:p>
        </p:txBody>
      </p:sp>
      <p:sp>
        <p:nvSpPr>
          <p:cNvPr id="3" name="Content Placeholder 2">
            <a:extLst>
              <a:ext uri="{FF2B5EF4-FFF2-40B4-BE49-F238E27FC236}">
                <a16:creationId xmlns:a16="http://schemas.microsoft.com/office/drawing/2014/main" id="{D32508C2-33DF-84E3-55EE-FFDC9F9700CF}"/>
              </a:ext>
            </a:extLst>
          </p:cNvPr>
          <p:cNvSpPr>
            <a:spLocks noGrp="1"/>
          </p:cNvSpPr>
          <p:nvPr>
            <p:ph idx="1"/>
          </p:nvPr>
        </p:nvSpPr>
        <p:spPr/>
        <p:txBody>
          <a:bodyPr/>
          <a:lstStyle/>
          <a:p>
            <a:pPr marL="0" indent="0">
              <a:lnSpc>
                <a:spcPct val="100000"/>
              </a:lnSpc>
              <a:spcBef>
                <a:spcPts val="600"/>
              </a:spcBef>
              <a:buNone/>
            </a:pPr>
            <a:r>
              <a:rPr lang="en-GB" sz="2000" b="1" dirty="0"/>
              <a:t>Root Cause</a:t>
            </a:r>
          </a:p>
          <a:p>
            <a:pPr>
              <a:lnSpc>
                <a:spcPct val="100000"/>
              </a:lnSpc>
              <a:spcBef>
                <a:spcPts val="600"/>
              </a:spcBef>
            </a:pPr>
            <a:r>
              <a:rPr lang="en-GB" sz="2000" dirty="0"/>
              <a:t>The club does not have a consistent, coordinated approach to promoting meetings or engaging potential guests. </a:t>
            </a:r>
          </a:p>
          <a:p>
            <a:pPr>
              <a:lnSpc>
                <a:spcPct val="100000"/>
              </a:lnSpc>
              <a:spcBef>
                <a:spcPts val="600"/>
              </a:spcBef>
            </a:pPr>
            <a:r>
              <a:rPr lang="en-GB" sz="2000" dirty="0"/>
              <a:t>Key PR resources, processes, and member support are not aligned, resulting in low visibility and limited outreach.</a:t>
            </a:r>
          </a:p>
          <a:p>
            <a:endParaRPr lang="en-US" dirty="0"/>
          </a:p>
        </p:txBody>
      </p:sp>
      <p:sp>
        <p:nvSpPr>
          <p:cNvPr id="4" name="Content Placeholder 3">
            <a:extLst>
              <a:ext uri="{FF2B5EF4-FFF2-40B4-BE49-F238E27FC236}">
                <a16:creationId xmlns:a16="http://schemas.microsoft.com/office/drawing/2014/main" id="{F260A225-4E67-5F81-CDFF-8B527862DE5A}"/>
              </a:ext>
            </a:extLst>
          </p:cNvPr>
          <p:cNvSpPr>
            <a:spLocks noGrp="1"/>
          </p:cNvSpPr>
          <p:nvPr>
            <p:ph idx="11"/>
          </p:nvPr>
        </p:nvSpPr>
        <p:spPr/>
        <p:txBody>
          <a:bodyPr/>
          <a:lstStyle/>
          <a:p>
            <a:pPr marL="0" indent="0">
              <a:buNone/>
            </a:pPr>
            <a:r>
              <a:rPr lang="en-GB" sz="2000" b="1" dirty="0"/>
              <a:t>Root Solution</a:t>
            </a:r>
          </a:p>
          <a:p>
            <a:pPr lvl="0"/>
            <a:r>
              <a:rPr lang="en-GB" sz="2000" dirty="0"/>
              <a:t>Create a simple, repeatable PR plan for promoting meetings and guest opportunities.</a:t>
            </a:r>
          </a:p>
          <a:p>
            <a:pPr lvl="0"/>
            <a:r>
              <a:rPr lang="en-GB" sz="2000" dirty="0"/>
              <a:t>Ensure the VPPR, VPM, and President coordinate messaging across website, social media, and guest follow‑up.</a:t>
            </a:r>
          </a:p>
          <a:p>
            <a:pPr lvl="0"/>
            <a:r>
              <a:rPr lang="en-GB" sz="2000" dirty="0"/>
              <a:t>Encourage members to support PR efforts by sharing posts and inviting guests.</a:t>
            </a:r>
          </a:p>
          <a:p>
            <a:pPr lvl="0"/>
            <a:r>
              <a:rPr lang="en-GB" sz="2000" dirty="0"/>
              <a:t>Review meeting quality and ensure external messaging reflects the club’s strengths.</a:t>
            </a:r>
          </a:p>
          <a:p>
            <a:endParaRPr lang="en-US" sz="2000" dirty="0"/>
          </a:p>
        </p:txBody>
      </p:sp>
    </p:spTree>
    <p:extLst>
      <p:ext uri="{BB962C8B-B14F-4D97-AF65-F5344CB8AC3E}">
        <p14:creationId xmlns:p14="http://schemas.microsoft.com/office/powerpoint/2010/main" val="5572890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CF10D-7A36-DA7C-815B-8450B14A3933}"/>
              </a:ext>
            </a:extLst>
          </p:cNvPr>
          <p:cNvSpPr>
            <a:spLocks noGrp="1"/>
          </p:cNvSpPr>
          <p:nvPr>
            <p:ph type="title"/>
          </p:nvPr>
        </p:nvSpPr>
        <p:spPr/>
        <p:txBody>
          <a:bodyPr/>
          <a:lstStyle/>
          <a:p>
            <a:r>
              <a:rPr lang="en-US" sz="3600" dirty="0"/>
              <a:t>5 Whys Analysis Worksheet</a:t>
            </a:r>
          </a:p>
        </p:txBody>
      </p:sp>
      <p:sp>
        <p:nvSpPr>
          <p:cNvPr id="4" name="TextBox 3">
            <a:extLst>
              <a:ext uri="{FF2B5EF4-FFF2-40B4-BE49-F238E27FC236}">
                <a16:creationId xmlns:a16="http://schemas.microsoft.com/office/drawing/2014/main" id="{E4DCAD32-C0C4-518E-54D1-2B6281D0CBD6}"/>
              </a:ext>
            </a:extLst>
          </p:cNvPr>
          <p:cNvSpPr txBox="1">
            <a:spLocks noGrp="1" noRot="1" noMove="1" noResize="1" noEditPoints="1" noAdjustHandles="1" noChangeArrowheads="1" noChangeShapeType="1"/>
          </p:cNvSpPr>
          <p:nvPr/>
        </p:nvSpPr>
        <p:spPr>
          <a:xfrm>
            <a:off x="432000" y="1349676"/>
            <a:ext cx="11473200" cy="5150064"/>
          </a:xfrm>
          <a:prstGeom prst="rect">
            <a:avLst/>
          </a:prstGeom>
          <a:noFill/>
        </p:spPr>
        <p:txBody>
          <a:bodyPr wrap="square" rtlCol="0">
            <a:spAutoFit/>
          </a:bodyPr>
          <a:lstStyle/>
          <a:p>
            <a:pPr>
              <a:lnSpc>
                <a:spcPct val="150000"/>
              </a:lnSpc>
              <a:spcAft>
                <a:spcPts val="1500"/>
              </a:spcAft>
              <a:tabLst>
                <a:tab pos="11124000" algn="r"/>
              </a:tabLst>
              <a:defRPr/>
            </a:pPr>
            <a:r>
              <a:rPr lang="en-GB" sz="1600" b="1" dirty="0">
                <a:solidFill>
                  <a:srgbClr val="333333"/>
                </a:solidFill>
              </a:rPr>
              <a:t>Problem Statement: </a:t>
            </a:r>
            <a:r>
              <a:rPr lang="en-GB" sz="1600" b="1" u="sng" dirty="0">
                <a:solidFill>
                  <a:srgbClr val="333333"/>
                </a:solidFill>
              </a:rPr>
              <a:t>	</a:t>
            </a:r>
            <a:endParaRPr lang="en-GB" sz="1600" u="sng" dirty="0">
              <a:solidFill>
                <a:srgbClr val="333333"/>
              </a:solidFill>
            </a:endParaRPr>
          </a:p>
          <a:p>
            <a:pPr lvl="0">
              <a:lnSpc>
                <a:spcPct val="150000"/>
              </a:lnSpc>
              <a:tabLst>
                <a:tab pos="11124000" algn="r"/>
              </a:tabLst>
              <a:defRPr/>
            </a:pPr>
            <a:r>
              <a:rPr lang="en-GB" sz="1600" b="1" dirty="0">
                <a:solidFill>
                  <a:srgbClr val="333333"/>
                </a:solidFill>
              </a:rPr>
              <a:t>The 5 Whys</a:t>
            </a:r>
          </a:p>
          <a:p>
            <a:pPr marL="285750" lvl="0" indent="-285750">
              <a:lnSpc>
                <a:spcPct val="150000"/>
              </a:lnSpc>
              <a:buClr>
                <a:schemeClr val="accent2"/>
              </a:buClr>
              <a:buFont typeface="Wingdings" pitchFamily="2" charset="2"/>
              <a:buChar char="§"/>
              <a:tabLst>
                <a:tab pos="11124000" algn="r"/>
              </a:tabLst>
              <a:defRPr/>
            </a:pPr>
            <a:r>
              <a:rPr lang="en-GB" sz="1600" dirty="0">
                <a:solidFill>
                  <a:srgbClr val="333333"/>
                </a:solidFill>
              </a:rPr>
              <a:t>Why 1 </a:t>
            </a:r>
            <a:r>
              <a:rPr lang="en-GB" sz="1600" u="sng" dirty="0">
                <a:solidFill>
                  <a:srgbClr val="333333"/>
                </a:solidFill>
              </a:rPr>
              <a:t>	</a:t>
            </a:r>
            <a:endParaRPr lang="en-GB" sz="1600" dirty="0">
              <a:solidFill>
                <a:srgbClr val="333333"/>
              </a:solidFill>
            </a:endParaRPr>
          </a:p>
          <a:p>
            <a:pPr marL="285750" lvl="0" indent="-285750">
              <a:lnSpc>
                <a:spcPct val="150000"/>
              </a:lnSpc>
              <a:buClr>
                <a:schemeClr val="accent2"/>
              </a:buClr>
              <a:buFont typeface="Wingdings" pitchFamily="2" charset="2"/>
              <a:buChar char="§"/>
              <a:tabLst>
                <a:tab pos="11124000" algn="r"/>
              </a:tabLst>
              <a:defRPr/>
            </a:pPr>
            <a:r>
              <a:rPr lang="en-GB" sz="1600" dirty="0">
                <a:solidFill>
                  <a:srgbClr val="333333"/>
                </a:solidFill>
              </a:rPr>
              <a:t>Why 2 </a:t>
            </a:r>
            <a:r>
              <a:rPr lang="en-GB" sz="1600" u="sng" dirty="0">
                <a:solidFill>
                  <a:srgbClr val="333333"/>
                </a:solidFill>
              </a:rPr>
              <a:t>	</a:t>
            </a:r>
            <a:endParaRPr lang="en-GB" sz="1600" dirty="0">
              <a:solidFill>
                <a:srgbClr val="333333"/>
              </a:solidFill>
            </a:endParaRPr>
          </a:p>
          <a:p>
            <a:pPr marL="285750" lvl="0" indent="-285750">
              <a:lnSpc>
                <a:spcPct val="150000"/>
              </a:lnSpc>
              <a:buClr>
                <a:schemeClr val="accent2"/>
              </a:buClr>
              <a:buFont typeface="Wingdings" pitchFamily="2" charset="2"/>
              <a:buChar char="§"/>
              <a:tabLst>
                <a:tab pos="11124000" algn="r"/>
              </a:tabLst>
              <a:defRPr/>
            </a:pPr>
            <a:r>
              <a:rPr lang="en-GB" sz="1600" dirty="0">
                <a:solidFill>
                  <a:srgbClr val="333333"/>
                </a:solidFill>
              </a:rPr>
              <a:t>Why 3 </a:t>
            </a:r>
            <a:r>
              <a:rPr lang="en-GB" sz="1600" u="sng" dirty="0">
                <a:solidFill>
                  <a:srgbClr val="333333"/>
                </a:solidFill>
              </a:rPr>
              <a:t>	</a:t>
            </a:r>
            <a:endParaRPr lang="en-GB" sz="1600" dirty="0">
              <a:solidFill>
                <a:srgbClr val="333333"/>
              </a:solidFill>
            </a:endParaRPr>
          </a:p>
          <a:p>
            <a:pPr marL="285750" lvl="0" indent="-285750">
              <a:lnSpc>
                <a:spcPct val="150000"/>
              </a:lnSpc>
              <a:buClr>
                <a:schemeClr val="accent2"/>
              </a:buClr>
              <a:buFont typeface="Wingdings" pitchFamily="2" charset="2"/>
              <a:buChar char="§"/>
              <a:tabLst>
                <a:tab pos="11124000" algn="r"/>
              </a:tabLst>
              <a:defRPr/>
            </a:pPr>
            <a:r>
              <a:rPr lang="en-GB" sz="1600" dirty="0">
                <a:solidFill>
                  <a:srgbClr val="333333"/>
                </a:solidFill>
              </a:rPr>
              <a:t>Why 4 </a:t>
            </a:r>
            <a:r>
              <a:rPr lang="en-GB" sz="1600" u="sng" dirty="0">
                <a:solidFill>
                  <a:srgbClr val="333333"/>
                </a:solidFill>
              </a:rPr>
              <a:t>	</a:t>
            </a:r>
            <a:endParaRPr lang="en-GB" sz="1600" dirty="0">
              <a:solidFill>
                <a:srgbClr val="333333"/>
              </a:solidFill>
            </a:endParaRPr>
          </a:p>
          <a:p>
            <a:pPr marL="285750" lvl="0" indent="-285750">
              <a:lnSpc>
                <a:spcPct val="150000"/>
              </a:lnSpc>
              <a:spcAft>
                <a:spcPts val="1500"/>
              </a:spcAft>
              <a:buClr>
                <a:schemeClr val="accent2"/>
              </a:buClr>
              <a:buFont typeface="Wingdings" pitchFamily="2" charset="2"/>
              <a:buChar char="§"/>
              <a:tabLst>
                <a:tab pos="11124000" algn="r"/>
              </a:tabLst>
              <a:defRPr/>
            </a:pPr>
            <a:r>
              <a:rPr lang="en-GB" sz="1600" dirty="0">
                <a:solidFill>
                  <a:srgbClr val="333333"/>
                </a:solidFill>
              </a:rPr>
              <a:t>Why 5 </a:t>
            </a:r>
            <a:r>
              <a:rPr lang="en-GB" sz="1600" u="sng" dirty="0">
                <a:solidFill>
                  <a:srgbClr val="333333"/>
                </a:solidFill>
              </a:rPr>
              <a:t>	</a:t>
            </a:r>
          </a:p>
          <a:p>
            <a:pPr fontAlgn="auto">
              <a:lnSpc>
                <a:spcPct val="150000"/>
              </a:lnSpc>
              <a:spcBef>
                <a:spcPts val="0"/>
              </a:spcBef>
              <a:spcAft>
                <a:spcPts val="0"/>
              </a:spcAft>
              <a:tabLst>
                <a:tab pos="11124000" algn="r"/>
              </a:tabLst>
              <a:defRPr/>
            </a:pPr>
            <a:r>
              <a:rPr lang="en-GB" sz="1600" b="1" dirty="0">
                <a:solidFill>
                  <a:schemeClr val="tx1">
                    <a:lumMod val="50000"/>
                  </a:schemeClr>
                </a:solidFill>
              </a:rPr>
              <a:t>Root Causes: </a:t>
            </a:r>
            <a:r>
              <a:rPr lang="en-GB" sz="1600" u="sng" dirty="0">
                <a:solidFill>
                  <a:srgbClr val="333333"/>
                </a:solidFill>
              </a:rPr>
              <a:t>	</a:t>
            </a:r>
            <a:endParaRPr lang="en-GB" sz="1600" b="1" dirty="0">
              <a:solidFill>
                <a:schemeClr val="tx1">
                  <a:lumMod val="50000"/>
                </a:schemeClr>
              </a:solidFill>
            </a:endParaRPr>
          </a:p>
          <a:p>
            <a:pPr lvl="0" fontAlgn="auto">
              <a:lnSpc>
                <a:spcPct val="150000"/>
              </a:lnSpc>
              <a:spcBef>
                <a:spcPts val="0"/>
              </a:spcBef>
              <a:spcAft>
                <a:spcPts val="1500"/>
              </a:spcAft>
              <a:tabLst>
                <a:tab pos="11124000" algn="r"/>
              </a:tabLst>
              <a:defRPr/>
            </a:pPr>
            <a:r>
              <a:rPr lang="en-GB" sz="1600" b="1" u="sng" dirty="0">
                <a:solidFill>
                  <a:srgbClr val="333333"/>
                </a:solidFill>
                <a:cs typeface="Arial" charset="0"/>
              </a:rPr>
              <a:t>	</a:t>
            </a:r>
            <a:endParaRPr lang="en-GB" sz="1600" b="1" dirty="0">
              <a:solidFill>
                <a:srgbClr val="333333"/>
              </a:solidFill>
            </a:endParaRPr>
          </a:p>
          <a:p>
            <a:pPr lvl="0" fontAlgn="auto">
              <a:lnSpc>
                <a:spcPct val="150000"/>
              </a:lnSpc>
              <a:spcBef>
                <a:spcPts val="0"/>
              </a:spcBef>
              <a:spcAft>
                <a:spcPts val="0"/>
              </a:spcAft>
              <a:tabLst>
                <a:tab pos="11124000" algn="r"/>
              </a:tabLst>
              <a:defRPr/>
            </a:pPr>
            <a:r>
              <a:rPr lang="en-GB" sz="1600" b="1" dirty="0">
                <a:solidFill>
                  <a:srgbClr val="000000"/>
                </a:solidFill>
              </a:rPr>
              <a:t>Root Solutions (Corrective Actions): </a:t>
            </a:r>
            <a:r>
              <a:rPr lang="en-GB" u="sng" dirty="0">
                <a:solidFill>
                  <a:srgbClr val="333333"/>
                </a:solidFill>
              </a:rPr>
              <a:t>	</a:t>
            </a:r>
          </a:p>
          <a:p>
            <a:pPr lvl="0" fontAlgn="auto">
              <a:lnSpc>
                <a:spcPct val="150000"/>
              </a:lnSpc>
              <a:spcBef>
                <a:spcPts val="0"/>
              </a:spcBef>
              <a:spcAft>
                <a:spcPts val="0"/>
              </a:spcAft>
              <a:tabLst>
                <a:tab pos="11124000" algn="r"/>
              </a:tabLst>
              <a:defRPr/>
            </a:pPr>
            <a:r>
              <a:rPr lang="en-GB" u="sng" dirty="0">
                <a:solidFill>
                  <a:srgbClr val="333333"/>
                </a:solidFill>
              </a:rPr>
              <a:t>	</a:t>
            </a:r>
          </a:p>
          <a:p>
            <a:pPr lvl="0">
              <a:lnSpc>
                <a:spcPct val="150000"/>
              </a:lnSpc>
              <a:tabLst>
                <a:tab pos="10800000" algn="l"/>
              </a:tabLst>
              <a:defRPr/>
            </a:pPr>
            <a:endParaRPr lang="en-GB" dirty="0">
              <a:solidFill>
                <a:srgbClr val="333333"/>
              </a:solidFill>
            </a:endParaRPr>
          </a:p>
        </p:txBody>
      </p:sp>
    </p:spTree>
    <p:extLst>
      <p:ext uri="{BB962C8B-B14F-4D97-AF65-F5344CB8AC3E}">
        <p14:creationId xmlns:p14="http://schemas.microsoft.com/office/powerpoint/2010/main" val="432601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C08CF6E-CB91-4FB7-702B-3E3D4681A95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91D39ED0-B2B7-F0DD-F866-5F41410C5BB9}"/>
              </a:ext>
            </a:extLst>
          </p:cNvPr>
          <p:cNvSpPr>
            <a:spLocks noGrp="1"/>
          </p:cNvSpPr>
          <p:nvPr>
            <p:ph type="title"/>
          </p:nvPr>
        </p:nvSpPr>
        <p:spPr>
          <a:xfrm>
            <a:off x="432000" y="432000"/>
            <a:ext cx="9506084" cy="720000"/>
          </a:xfrm>
        </p:spPr>
        <p:txBody>
          <a:bodyPr/>
          <a:lstStyle/>
          <a:p>
            <a:pPr algn="r"/>
            <a:r>
              <a:rPr lang="en-US" sz="3600" dirty="0">
                <a:solidFill>
                  <a:schemeClr val="accent4"/>
                </a:solidFill>
              </a:rPr>
              <a:t>The 5 Whys</a:t>
            </a:r>
          </a:p>
        </p:txBody>
      </p:sp>
      <p:sp>
        <p:nvSpPr>
          <p:cNvPr id="2" name="TextBox 1">
            <a:extLst>
              <a:ext uri="{FF2B5EF4-FFF2-40B4-BE49-F238E27FC236}">
                <a16:creationId xmlns:a16="http://schemas.microsoft.com/office/drawing/2014/main" id="{A45679DA-3AE1-58F9-D444-DA5A10D394D7}"/>
              </a:ext>
            </a:extLst>
          </p:cNvPr>
          <p:cNvSpPr txBox="1"/>
          <p:nvPr/>
        </p:nvSpPr>
        <p:spPr>
          <a:xfrm>
            <a:off x="9301167" y="5237074"/>
            <a:ext cx="246093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a:ea typeface="+mn-ea"/>
                <a:cs typeface="+mn-cs"/>
              </a:rPr>
              <a:t>Root Cause</a:t>
            </a:r>
            <a:endParaRPr kumimoji="0" lang="en-GB" sz="3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4" name="Group 3">
            <a:extLst>
              <a:ext uri="{FF2B5EF4-FFF2-40B4-BE49-F238E27FC236}">
                <a16:creationId xmlns:a16="http://schemas.microsoft.com/office/drawing/2014/main" id="{6941BDCF-15FD-F912-5AC1-74F0253223DA}"/>
              </a:ext>
            </a:extLst>
          </p:cNvPr>
          <p:cNvGrpSpPr/>
          <p:nvPr/>
        </p:nvGrpSpPr>
        <p:grpSpPr>
          <a:xfrm>
            <a:off x="801693" y="1015697"/>
            <a:ext cx="1631063" cy="1278550"/>
            <a:chOff x="4729638" y="438936"/>
            <a:chExt cx="1631063" cy="1278550"/>
          </a:xfrm>
        </p:grpSpPr>
        <p:sp>
          <p:nvSpPr>
            <p:cNvPr id="6" name="Freeform: Shape 15">
              <a:extLst>
                <a:ext uri="{FF2B5EF4-FFF2-40B4-BE49-F238E27FC236}">
                  <a16:creationId xmlns:a16="http://schemas.microsoft.com/office/drawing/2014/main" id="{D161ACFC-724A-0000-B68D-4DD7A1722B8C}"/>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50A1A383-FF35-2C89-BFBB-AE385B92EAC8}"/>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8" name="Group 7">
            <a:extLst>
              <a:ext uri="{FF2B5EF4-FFF2-40B4-BE49-F238E27FC236}">
                <a16:creationId xmlns:a16="http://schemas.microsoft.com/office/drawing/2014/main" id="{077DB0ED-8B70-2E5F-A56F-BE9DDFA246A2}"/>
              </a:ext>
            </a:extLst>
          </p:cNvPr>
          <p:cNvGrpSpPr/>
          <p:nvPr/>
        </p:nvGrpSpPr>
        <p:grpSpPr>
          <a:xfrm>
            <a:off x="2479419" y="1850584"/>
            <a:ext cx="1631063" cy="1278550"/>
            <a:chOff x="4729638" y="438936"/>
            <a:chExt cx="1631063" cy="1278550"/>
          </a:xfrm>
        </p:grpSpPr>
        <p:sp>
          <p:nvSpPr>
            <p:cNvPr id="9" name="Freeform: Shape 28">
              <a:extLst>
                <a:ext uri="{FF2B5EF4-FFF2-40B4-BE49-F238E27FC236}">
                  <a16:creationId xmlns:a16="http://schemas.microsoft.com/office/drawing/2014/main" id="{50413843-AED3-F7F4-E25E-ACC090FA28A7}"/>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F179BA5-48D2-7299-E822-8C12F828846C}"/>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1" name="Group 10">
            <a:extLst>
              <a:ext uri="{FF2B5EF4-FFF2-40B4-BE49-F238E27FC236}">
                <a16:creationId xmlns:a16="http://schemas.microsoft.com/office/drawing/2014/main" id="{9A675411-733F-DC80-1B77-746045D93EED}"/>
              </a:ext>
            </a:extLst>
          </p:cNvPr>
          <p:cNvGrpSpPr/>
          <p:nvPr/>
        </p:nvGrpSpPr>
        <p:grpSpPr>
          <a:xfrm>
            <a:off x="4157145" y="2685471"/>
            <a:ext cx="1631063" cy="1278550"/>
            <a:chOff x="4729638" y="438936"/>
            <a:chExt cx="1631063" cy="1278550"/>
          </a:xfrm>
        </p:grpSpPr>
        <p:sp>
          <p:nvSpPr>
            <p:cNvPr id="12" name="Freeform: Shape 31">
              <a:extLst>
                <a:ext uri="{FF2B5EF4-FFF2-40B4-BE49-F238E27FC236}">
                  <a16:creationId xmlns:a16="http://schemas.microsoft.com/office/drawing/2014/main" id="{6A18DEDD-0AD6-9E08-D2AE-CBCF3C89B37C}"/>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E7459159-843B-BCB8-DECB-F099B0DD9900}"/>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4" name="Group 13">
            <a:extLst>
              <a:ext uri="{FF2B5EF4-FFF2-40B4-BE49-F238E27FC236}">
                <a16:creationId xmlns:a16="http://schemas.microsoft.com/office/drawing/2014/main" id="{A4BF763A-F5BE-8FFF-936B-0BA3FFA3837C}"/>
              </a:ext>
            </a:extLst>
          </p:cNvPr>
          <p:cNvGrpSpPr/>
          <p:nvPr/>
        </p:nvGrpSpPr>
        <p:grpSpPr>
          <a:xfrm>
            <a:off x="5834871" y="3520358"/>
            <a:ext cx="1631063" cy="1278550"/>
            <a:chOff x="4729638" y="438936"/>
            <a:chExt cx="1631063" cy="1278550"/>
          </a:xfrm>
        </p:grpSpPr>
        <p:sp>
          <p:nvSpPr>
            <p:cNvPr id="15" name="Freeform: Shape 34">
              <a:extLst>
                <a:ext uri="{FF2B5EF4-FFF2-40B4-BE49-F238E27FC236}">
                  <a16:creationId xmlns:a16="http://schemas.microsoft.com/office/drawing/2014/main" id="{454C8224-E004-1B30-4F5B-0A10088445B1}"/>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C27D164C-6210-52AF-D5B1-3C8D13B7189A}"/>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7" name="Group 16">
            <a:extLst>
              <a:ext uri="{FF2B5EF4-FFF2-40B4-BE49-F238E27FC236}">
                <a16:creationId xmlns:a16="http://schemas.microsoft.com/office/drawing/2014/main" id="{DD9A7338-8574-27B3-F5BD-3C1DF220ADE0}"/>
              </a:ext>
            </a:extLst>
          </p:cNvPr>
          <p:cNvGrpSpPr/>
          <p:nvPr/>
        </p:nvGrpSpPr>
        <p:grpSpPr>
          <a:xfrm>
            <a:off x="7512597" y="4355245"/>
            <a:ext cx="1631063" cy="1278550"/>
            <a:chOff x="4729638" y="438936"/>
            <a:chExt cx="1631063" cy="1278550"/>
          </a:xfrm>
        </p:grpSpPr>
        <p:sp>
          <p:nvSpPr>
            <p:cNvPr id="18" name="Freeform: Shape 37">
              <a:extLst>
                <a:ext uri="{FF2B5EF4-FFF2-40B4-BE49-F238E27FC236}">
                  <a16:creationId xmlns:a16="http://schemas.microsoft.com/office/drawing/2014/main" id="{B7835417-A9CA-F5E9-BB2F-65411B6BA93C}"/>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08FB4984-6797-5979-269F-FEDA36FD875E}"/>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sp>
        <p:nvSpPr>
          <p:cNvPr id="21" name="TextBox 20">
            <a:extLst>
              <a:ext uri="{FF2B5EF4-FFF2-40B4-BE49-F238E27FC236}">
                <a16:creationId xmlns:a16="http://schemas.microsoft.com/office/drawing/2014/main" id="{16AA1154-31AE-4F06-20A6-CE5C96B6C9F5}"/>
              </a:ext>
            </a:extLst>
          </p:cNvPr>
          <p:cNvSpPr txBox="1"/>
          <p:nvPr/>
        </p:nvSpPr>
        <p:spPr>
          <a:xfrm>
            <a:off x="7058104" y="1625419"/>
            <a:ext cx="3421401" cy="1200329"/>
          </a:xfrm>
          <a:prstGeom prst="rect">
            <a:avLst/>
          </a:prstGeom>
          <a:noFill/>
        </p:spPr>
        <p:txBody>
          <a:bodyPr wrap="square">
            <a:spAutoFit/>
          </a:bodyPr>
          <a:lstStyle/>
          <a:p>
            <a:pPr marL="0" marR="0">
              <a:buNone/>
            </a:pPr>
            <a:r>
              <a:rPr lang="en-GB" sz="2400" b="1" dirty="0">
                <a:solidFill>
                  <a:schemeClr val="bg1"/>
                </a:solidFill>
                <a:effectLst/>
                <a:latin typeface="+mn-lt"/>
              </a:rPr>
              <a:t>Problem statement: </a:t>
            </a:r>
            <a:endParaRPr lang="en-GB" sz="2400" dirty="0">
              <a:solidFill>
                <a:schemeClr val="bg1"/>
              </a:solidFill>
              <a:effectLst/>
              <a:latin typeface="+mn-lt"/>
            </a:endParaRPr>
          </a:p>
          <a:p>
            <a:pPr marL="0" marR="0">
              <a:buNone/>
            </a:pPr>
            <a:r>
              <a:rPr lang="en-GB" sz="2400" b="1" dirty="0">
                <a:solidFill>
                  <a:schemeClr val="bg1"/>
                </a:solidFill>
                <a:effectLst/>
                <a:latin typeface="+mn-lt"/>
              </a:rPr>
              <a:t>“We have lost access to the club’s website.”</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034864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54B1559-F9FA-B92A-2EFC-FAAA1172D60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7" name="TextBox 6">
            <a:extLst>
              <a:ext uri="{FF2B5EF4-FFF2-40B4-BE49-F238E27FC236}">
                <a16:creationId xmlns:a16="http://schemas.microsoft.com/office/drawing/2014/main" id="{D9D60208-A9FE-9E88-55B0-A66E398789AF}"/>
              </a:ext>
            </a:extLst>
          </p:cNvPr>
          <p:cNvSpPr txBox="1"/>
          <p:nvPr/>
        </p:nvSpPr>
        <p:spPr>
          <a:xfrm>
            <a:off x="432001" y="1431731"/>
            <a:ext cx="11035474" cy="3963169"/>
          </a:xfrm>
          <a:prstGeom prst="rect">
            <a:avLst/>
          </a:prstGeom>
          <a:solidFill>
            <a:schemeClr val="tx1">
              <a:alpha val="25000"/>
            </a:schemeClr>
          </a:solidFill>
        </p:spPr>
        <p:txBody>
          <a:bodyPr wrap="square" lIns="144000" tIns="108000" rIns="108000" bIns="144000">
            <a:spAutoFit/>
          </a:bodyPr>
          <a:lstStyle/>
          <a:p>
            <a:pPr marL="457200" indent="-457200">
              <a:spcBef>
                <a:spcPts val="600"/>
              </a:spcBef>
              <a:buFont typeface="+mj-lt"/>
              <a:buAutoNum type="arabicPeriod"/>
            </a:pPr>
            <a:r>
              <a:rPr lang="en-GB" sz="2400" b="1" dirty="0">
                <a:solidFill>
                  <a:schemeClr val="bg1"/>
                </a:solidFill>
              </a:rPr>
              <a:t>Why has the club lost access to its website?</a:t>
            </a:r>
          </a:p>
          <a:p>
            <a:pPr marL="914400" lvl="1" indent="-457200">
              <a:spcBef>
                <a:spcPts val="600"/>
              </a:spcBef>
              <a:buFont typeface="Wingdings" pitchFamily="2" charset="2"/>
              <a:buChar char="§"/>
            </a:pPr>
            <a:r>
              <a:rPr lang="en-GB" sz="2400" dirty="0">
                <a:solidFill>
                  <a:schemeClr val="bg1"/>
                </a:solidFill>
              </a:rPr>
              <a:t>Because current officers cannot log in to the website administration account.</a:t>
            </a:r>
          </a:p>
          <a:p>
            <a:pPr marL="457200" indent="-457200">
              <a:spcBef>
                <a:spcPts val="600"/>
              </a:spcBef>
              <a:buFont typeface="+mj-lt"/>
              <a:buAutoNum type="arabicPeriod"/>
            </a:pPr>
            <a:r>
              <a:rPr lang="en-GB" sz="2400" b="1" dirty="0">
                <a:solidFill>
                  <a:schemeClr val="bg1"/>
                </a:solidFill>
              </a:rPr>
              <a:t>Why can't current officers log in?</a:t>
            </a:r>
            <a:endParaRPr lang="en-GB" sz="2400" dirty="0">
              <a:solidFill>
                <a:schemeClr val="bg1"/>
              </a:solidFill>
            </a:endParaRPr>
          </a:p>
          <a:p>
            <a:pPr marL="914400" lvl="1" indent="-457200">
              <a:spcBef>
                <a:spcPts val="600"/>
              </a:spcBef>
              <a:buFont typeface="Wingdings" pitchFamily="2" charset="2"/>
              <a:buChar char="§"/>
            </a:pPr>
            <a:r>
              <a:rPr lang="en-GB" sz="2400" dirty="0">
                <a:solidFill>
                  <a:schemeClr val="bg1"/>
                </a:solidFill>
              </a:rPr>
              <a:t>Because they do not have the required credentials or administrative permissions.</a:t>
            </a:r>
          </a:p>
          <a:p>
            <a:pPr marL="457200" indent="-457200">
              <a:spcBef>
                <a:spcPts val="600"/>
              </a:spcBef>
              <a:buFont typeface="+mj-lt"/>
              <a:buAutoNum type="arabicPeriod"/>
            </a:pPr>
            <a:r>
              <a:rPr lang="en-GB" sz="2400" b="1" dirty="0">
                <a:solidFill>
                  <a:schemeClr val="bg1"/>
                </a:solidFill>
              </a:rPr>
              <a:t>Why don't they have the required credentials or permissions?</a:t>
            </a:r>
          </a:p>
          <a:p>
            <a:pPr marL="914400" lvl="1" indent="-457200">
              <a:spcBef>
                <a:spcPts val="600"/>
              </a:spcBef>
              <a:buFont typeface="Wingdings" pitchFamily="2" charset="2"/>
              <a:buChar char="§"/>
            </a:pPr>
            <a:r>
              <a:rPr lang="en-GB" sz="2400" dirty="0">
                <a:solidFill>
                  <a:schemeClr val="bg1"/>
                </a:solidFill>
              </a:rPr>
              <a:t>Because website access information was not transferred during the officer transition.</a:t>
            </a:r>
          </a:p>
        </p:txBody>
      </p:sp>
      <p:sp>
        <p:nvSpPr>
          <p:cNvPr id="2" name="TextBox 1">
            <a:extLst>
              <a:ext uri="{FF2B5EF4-FFF2-40B4-BE49-F238E27FC236}">
                <a16:creationId xmlns:a16="http://schemas.microsoft.com/office/drawing/2014/main" id="{8416BE8F-F57C-5D84-8B1C-7D42402D2675}"/>
              </a:ext>
            </a:extLst>
          </p:cNvPr>
          <p:cNvSpPr txBox="1"/>
          <p:nvPr/>
        </p:nvSpPr>
        <p:spPr>
          <a:xfrm>
            <a:off x="432001" y="676590"/>
            <a:ext cx="11035474" cy="523220"/>
          </a:xfrm>
          <a:prstGeom prst="rect">
            <a:avLst/>
          </a:prstGeom>
          <a:solidFill>
            <a:schemeClr val="tx1">
              <a:alpha val="25000"/>
            </a:schemeClr>
          </a:solidFill>
        </p:spPr>
        <p:txBody>
          <a:bodyPr wrap="square">
            <a:spAutoFit/>
          </a:bodyPr>
          <a:lstStyle/>
          <a:p>
            <a:pPr marL="0" marR="0">
              <a:buNone/>
            </a:pPr>
            <a:r>
              <a:rPr lang="en-GB" sz="2800" b="1" spc="-40" dirty="0">
                <a:solidFill>
                  <a:schemeClr val="accent4"/>
                </a:solidFill>
                <a:effectLst/>
                <a:latin typeface="+mn-lt"/>
              </a:rPr>
              <a:t>Problem statement: “We have lost access to the club’s website.”</a:t>
            </a:r>
            <a:endParaRPr lang="en-GB" sz="2800" spc="-40" dirty="0">
              <a:solidFill>
                <a:schemeClr val="accent4"/>
              </a:solidFill>
              <a:effectLst/>
              <a:latin typeface="Helvetica Neue" panose="02000503000000020004" pitchFamily="2" charset="0"/>
            </a:endParaRPr>
          </a:p>
        </p:txBody>
      </p:sp>
    </p:spTree>
    <p:extLst>
      <p:ext uri="{BB962C8B-B14F-4D97-AF65-F5344CB8AC3E}">
        <p14:creationId xmlns:p14="http://schemas.microsoft.com/office/powerpoint/2010/main" val="164715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17924-100A-6028-66A0-7A21B75841E8}"/>
            </a:ext>
          </a:extLst>
        </p:cNvPr>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60354F8-475E-ED1E-E84F-09612B2A5CB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7" name="TextBox 6">
            <a:extLst>
              <a:ext uri="{FF2B5EF4-FFF2-40B4-BE49-F238E27FC236}">
                <a16:creationId xmlns:a16="http://schemas.microsoft.com/office/drawing/2014/main" id="{833CF00E-6CDF-CECF-5466-9D23D8E84C83}"/>
              </a:ext>
            </a:extLst>
          </p:cNvPr>
          <p:cNvSpPr txBox="1"/>
          <p:nvPr/>
        </p:nvSpPr>
        <p:spPr>
          <a:xfrm>
            <a:off x="432001" y="1599682"/>
            <a:ext cx="11035474" cy="2701285"/>
          </a:xfrm>
          <a:prstGeom prst="rect">
            <a:avLst/>
          </a:prstGeom>
          <a:solidFill>
            <a:schemeClr val="tx1">
              <a:alpha val="25000"/>
            </a:schemeClr>
          </a:solidFill>
        </p:spPr>
        <p:txBody>
          <a:bodyPr wrap="square" lIns="144000" tIns="108000" rIns="108000" bIns="144000">
            <a:spAutoFit/>
          </a:bodyPr>
          <a:lstStyle/>
          <a:p>
            <a:pPr>
              <a:spcBef>
                <a:spcPts val="600"/>
              </a:spcBef>
            </a:pPr>
            <a:r>
              <a:rPr lang="en-GB" sz="2400" b="1" dirty="0">
                <a:solidFill>
                  <a:schemeClr val="bg1"/>
                </a:solidFill>
              </a:rPr>
              <a:t>4. Why wasn't the access information transferred?</a:t>
            </a:r>
          </a:p>
          <a:p>
            <a:pPr marL="800100" lvl="1" indent="-342900">
              <a:spcBef>
                <a:spcPts val="600"/>
              </a:spcBef>
              <a:buFont typeface="Wingdings" pitchFamily="2" charset="2"/>
              <a:buChar char="§"/>
            </a:pPr>
            <a:r>
              <a:rPr lang="en-GB" sz="2400" dirty="0">
                <a:solidFill>
                  <a:schemeClr val="bg1"/>
                </a:solidFill>
              </a:rPr>
              <a:t>Because there is no documented process for handing over website administration responsibilities.</a:t>
            </a:r>
          </a:p>
          <a:p>
            <a:pPr>
              <a:spcBef>
                <a:spcPts val="600"/>
              </a:spcBef>
            </a:pPr>
            <a:r>
              <a:rPr lang="en-GB" sz="2400" b="1" dirty="0">
                <a:solidFill>
                  <a:schemeClr val="bg1"/>
                </a:solidFill>
              </a:rPr>
              <a:t>5. Why is there no documented handover process?</a:t>
            </a:r>
          </a:p>
          <a:p>
            <a:pPr marL="800100" lvl="1" indent="-342900">
              <a:spcBef>
                <a:spcPts val="600"/>
              </a:spcBef>
              <a:buFont typeface="Wingdings" pitchFamily="2" charset="2"/>
              <a:buChar char="§"/>
            </a:pPr>
            <a:r>
              <a:rPr lang="en-GB" sz="2400" dirty="0">
                <a:solidFill>
                  <a:schemeClr val="bg1"/>
                </a:solidFill>
              </a:rPr>
              <a:t>Because the club lacks a standardized process for managing and transferring digital assets between officers.</a:t>
            </a:r>
          </a:p>
        </p:txBody>
      </p:sp>
      <p:sp>
        <p:nvSpPr>
          <p:cNvPr id="3" name="TextBox 2">
            <a:extLst>
              <a:ext uri="{FF2B5EF4-FFF2-40B4-BE49-F238E27FC236}">
                <a16:creationId xmlns:a16="http://schemas.microsoft.com/office/drawing/2014/main" id="{9EEF0DBC-18AE-4E95-28F4-F5299D864EBA}"/>
              </a:ext>
            </a:extLst>
          </p:cNvPr>
          <p:cNvSpPr txBox="1"/>
          <p:nvPr/>
        </p:nvSpPr>
        <p:spPr>
          <a:xfrm>
            <a:off x="432000" y="676590"/>
            <a:ext cx="11035475" cy="523220"/>
          </a:xfrm>
          <a:prstGeom prst="rect">
            <a:avLst/>
          </a:prstGeom>
          <a:solidFill>
            <a:schemeClr val="tx1">
              <a:alpha val="25000"/>
            </a:schemeClr>
          </a:solidFill>
        </p:spPr>
        <p:txBody>
          <a:bodyPr wrap="square">
            <a:spAutoFit/>
          </a:bodyPr>
          <a:lstStyle/>
          <a:p>
            <a:pPr marL="0" marR="0">
              <a:buNone/>
            </a:pPr>
            <a:r>
              <a:rPr lang="en-GB" sz="2800" b="1" spc="-30" dirty="0">
                <a:solidFill>
                  <a:schemeClr val="accent4"/>
                </a:solidFill>
                <a:effectLst/>
                <a:latin typeface="+mn-lt"/>
              </a:rPr>
              <a:t>Problem statement: “We have lost access to the club’s website.”</a:t>
            </a:r>
            <a:endParaRPr lang="en-GB" sz="2800" spc="-30" dirty="0">
              <a:solidFill>
                <a:schemeClr val="accent4"/>
              </a:solidFill>
              <a:effectLst/>
              <a:latin typeface="Helvetica Neue" panose="02000503000000020004" pitchFamily="2" charset="0"/>
            </a:endParaRPr>
          </a:p>
        </p:txBody>
      </p:sp>
    </p:spTree>
    <p:extLst>
      <p:ext uri="{BB962C8B-B14F-4D97-AF65-F5344CB8AC3E}">
        <p14:creationId xmlns:p14="http://schemas.microsoft.com/office/powerpoint/2010/main" val="68835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B7BA2-C867-BD42-BCC1-059C9683B0BA}"/>
              </a:ext>
            </a:extLst>
          </p:cNvPr>
          <p:cNvSpPr>
            <a:spLocks noGrp="1"/>
          </p:cNvSpPr>
          <p:nvPr>
            <p:ph type="title"/>
          </p:nvPr>
        </p:nvSpPr>
        <p:spPr/>
        <p:txBody>
          <a:bodyPr/>
          <a:lstStyle/>
          <a:p>
            <a:r>
              <a:rPr lang="en-US" dirty="0"/>
              <a:t>Problem statement: “We have lost access to the club’s website.”</a:t>
            </a:r>
          </a:p>
        </p:txBody>
      </p:sp>
      <p:sp>
        <p:nvSpPr>
          <p:cNvPr id="3" name="Content Placeholder 2">
            <a:extLst>
              <a:ext uri="{FF2B5EF4-FFF2-40B4-BE49-F238E27FC236}">
                <a16:creationId xmlns:a16="http://schemas.microsoft.com/office/drawing/2014/main" id="{0D89CC35-2EDF-E2E1-76E0-95BF7CB851AB}"/>
              </a:ext>
            </a:extLst>
          </p:cNvPr>
          <p:cNvSpPr>
            <a:spLocks noGrp="1"/>
          </p:cNvSpPr>
          <p:nvPr>
            <p:ph idx="1"/>
          </p:nvPr>
        </p:nvSpPr>
        <p:spPr/>
        <p:txBody>
          <a:bodyPr/>
          <a:lstStyle/>
          <a:p>
            <a:pPr marL="0" indent="0">
              <a:lnSpc>
                <a:spcPct val="100000"/>
              </a:lnSpc>
              <a:spcBef>
                <a:spcPts val="600"/>
              </a:spcBef>
              <a:buNone/>
            </a:pPr>
            <a:r>
              <a:rPr lang="en-US" sz="2000" b="1" dirty="0"/>
              <a:t>Root Cause</a:t>
            </a:r>
          </a:p>
          <a:p>
            <a:pPr marL="0" indent="0">
              <a:lnSpc>
                <a:spcPct val="100000"/>
              </a:lnSpc>
              <a:spcBef>
                <a:spcPts val="600"/>
              </a:spcBef>
              <a:buNone/>
            </a:pPr>
            <a:r>
              <a:rPr lang="en-GB" sz="2000" dirty="0"/>
              <a:t>The club does not have a documented, shared process for managing website access, passwords, renewal information, and administrative responsibilities. </a:t>
            </a:r>
          </a:p>
          <a:p>
            <a:pPr marL="0" indent="0">
              <a:lnSpc>
                <a:spcPct val="100000"/>
              </a:lnSpc>
              <a:spcBef>
                <a:spcPts val="600"/>
              </a:spcBef>
              <a:buNone/>
            </a:pPr>
            <a:r>
              <a:rPr lang="en-GB" sz="2000" dirty="0"/>
              <a:t>Only one officer has back‑end access, and essential login and renewal details were not transferred during handover. </a:t>
            </a:r>
          </a:p>
          <a:p>
            <a:pPr marL="0" indent="0">
              <a:lnSpc>
                <a:spcPct val="100000"/>
              </a:lnSpc>
              <a:spcBef>
                <a:spcPts val="600"/>
              </a:spcBef>
              <a:buNone/>
            </a:pPr>
            <a:r>
              <a:rPr lang="en-GB" sz="2000" dirty="0"/>
              <a:t>This lack of redundancy and unclear ownership led to the loss of access, a critical </a:t>
            </a:r>
            <a:r>
              <a:rPr lang="en-GB" sz="2000" spc="-60" dirty="0"/>
              <a:t>failure that disrupts club operations and negatively </a:t>
            </a:r>
            <a:r>
              <a:rPr lang="en-GB" sz="2000" dirty="0"/>
              <a:t>affects guest recruitment, as a non‑functioning website discourages potential visitors.</a:t>
            </a:r>
          </a:p>
          <a:p>
            <a:pPr marL="0" indent="0">
              <a:lnSpc>
                <a:spcPct val="100000"/>
              </a:lnSpc>
              <a:spcBef>
                <a:spcPts val="600"/>
              </a:spcBef>
              <a:buNone/>
            </a:pPr>
            <a:endParaRPr lang="en-US" sz="2000" dirty="0"/>
          </a:p>
        </p:txBody>
      </p:sp>
      <p:sp>
        <p:nvSpPr>
          <p:cNvPr id="4" name="Content Placeholder 3">
            <a:extLst>
              <a:ext uri="{FF2B5EF4-FFF2-40B4-BE49-F238E27FC236}">
                <a16:creationId xmlns:a16="http://schemas.microsoft.com/office/drawing/2014/main" id="{A4510BBD-DBA2-E21D-9D84-585175E4648E}"/>
              </a:ext>
            </a:extLst>
          </p:cNvPr>
          <p:cNvSpPr>
            <a:spLocks noGrp="1"/>
          </p:cNvSpPr>
          <p:nvPr>
            <p:ph idx="11"/>
          </p:nvPr>
        </p:nvSpPr>
        <p:spPr/>
        <p:txBody>
          <a:bodyPr/>
          <a:lstStyle/>
          <a:p>
            <a:pPr marL="0" indent="0">
              <a:buNone/>
            </a:pPr>
            <a:r>
              <a:rPr lang="en-US" b="1" dirty="0"/>
              <a:t>Root Solutions</a:t>
            </a:r>
          </a:p>
          <a:p>
            <a:pPr marL="0" lvl="0" indent="0">
              <a:lnSpc>
                <a:spcPct val="100000"/>
              </a:lnSpc>
              <a:spcBef>
                <a:spcPts val="600"/>
              </a:spcBef>
              <a:buNone/>
            </a:pPr>
            <a:r>
              <a:rPr lang="en-GB" sz="2000" dirty="0"/>
              <a:t>Establish a clear, documented process for website access, passwords, and renewals.</a:t>
            </a:r>
          </a:p>
          <a:p>
            <a:pPr lvl="0">
              <a:lnSpc>
                <a:spcPct val="100000"/>
              </a:lnSpc>
              <a:spcBef>
                <a:spcPts val="600"/>
              </a:spcBef>
            </a:pPr>
            <a:r>
              <a:rPr lang="en-GB" sz="2000" dirty="0"/>
              <a:t>Assign administrative access to 2–3 officers </a:t>
            </a:r>
            <a:r>
              <a:rPr lang="en-GB" sz="2000" spc="-30" dirty="0"/>
              <a:t>(VPPR, VPM, President) to ensure continuity.</a:t>
            </a:r>
          </a:p>
          <a:p>
            <a:pPr lvl="0">
              <a:lnSpc>
                <a:spcPct val="100000"/>
              </a:lnSpc>
              <a:spcBef>
                <a:spcPts val="600"/>
              </a:spcBef>
            </a:pPr>
            <a:r>
              <a:rPr lang="en-GB" sz="2000" dirty="0"/>
              <a:t>Have the Secretary securely store all credentials and renewal information in club records.</a:t>
            </a:r>
          </a:p>
          <a:p>
            <a:pPr lvl="0">
              <a:lnSpc>
                <a:spcPct val="100000"/>
              </a:lnSpc>
              <a:spcBef>
                <a:spcPts val="600"/>
              </a:spcBef>
            </a:pPr>
            <a:r>
              <a:rPr lang="en-GB" sz="2000" dirty="0"/>
              <a:t>Clarify who renews the website and who </a:t>
            </a:r>
            <a:r>
              <a:rPr lang="en-GB" sz="2000" spc="-60" dirty="0"/>
              <a:t>processes payments (typically VPPR/President for renewals; Treasurer for payments).</a:t>
            </a:r>
          </a:p>
          <a:p>
            <a:pPr lvl="0">
              <a:lnSpc>
                <a:spcPct val="100000"/>
              </a:lnSpc>
              <a:spcBef>
                <a:spcPts val="600"/>
              </a:spcBef>
            </a:pPr>
            <a:r>
              <a:rPr lang="en-GB" sz="2000" dirty="0"/>
              <a:t>Transfer all access details and renewal dates during officer handover to prevent future loss of access.</a:t>
            </a:r>
          </a:p>
          <a:p>
            <a:pPr marL="0" indent="0">
              <a:lnSpc>
                <a:spcPct val="100000"/>
              </a:lnSpc>
              <a:spcBef>
                <a:spcPts val="600"/>
              </a:spcBef>
              <a:buNone/>
            </a:pPr>
            <a:endParaRPr lang="en-GB" sz="2000" dirty="0"/>
          </a:p>
        </p:txBody>
      </p:sp>
    </p:spTree>
    <p:extLst>
      <p:ext uri="{BB962C8B-B14F-4D97-AF65-F5344CB8AC3E}">
        <p14:creationId xmlns:p14="http://schemas.microsoft.com/office/powerpoint/2010/main" val="312108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9CADA23-4F06-10A8-40BA-0FA7C2E4CCA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FD5ABE3-4B1F-4A74-228D-5E2A76C373D2}"/>
              </a:ext>
            </a:extLst>
          </p:cNvPr>
          <p:cNvSpPr>
            <a:spLocks noGrp="1"/>
          </p:cNvSpPr>
          <p:nvPr>
            <p:ph type="title"/>
          </p:nvPr>
        </p:nvSpPr>
        <p:spPr>
          <a:xfrm>
            <a:off x="8597900" y="1854400"/>
            <a:ext cx="3246100" cy="720000"/>
          </a:xfrm>
        </p:spPr>
        <p:txBody>
          <a:bodyPr/>
          <a:lstStyle/>
          <a:p>
            <a:r>
              <a:rPr lang="en-US" sz="3600" dirty="0">
                <a:solidFill>
                  <a:schemeClr val="accent4"/>
                </a:solidFill>
              </a:rPr>
              <a:t>Case Studies</a:t>
            </a:r>
          </a:p>
        </p:txBody>
      </p:sp>
    </p:spTree>
    <p:extLst>
      <p:ext uri="{BB962C8B-B14F-4D97-AF65-F5344CB8AC3E}">
        <p14:creationId xmlns:p14="http://schemas.microsoft.com/office/powerpoint/2010/main" val="1730967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46A86-54D2-8CE1-B62F-E4F57B7846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9EE392-CBB8-B9DC-4089-CDAF9882767C}"/>
              </a:ext>
            </a:extLst>
          </p:cNvPr>
          <p:cNvSpPr>
            <a:spLocks noGrp="1"/>
          </p:cNvSpPr>
          <p:nvPr>
            <p:ph type="title"/>
          </p:nvPr>
        </p:nvSpPr>
        <p:spPr/>
        <p:txBody>
          <a:bodyPr/>
          <a:lstStyle/>
          <a:p>
            <a:r>
              <a:rPr lang="en-US" sz="3600" dirty="0"/>
              <a:t>List of Case Studies</a:t>
            </a:r>
          </a:p>
        </p:txBody>
      </p:sp>
      <p:graphicFrame>
        <p:nvGraphicFramePr>
          <p:cNvPr id="5" name="Content Placeholder 4">
            <a:extLst>
              <a:ext uri="{FF2B5EF4-FFF2-40B4-BE49-F238E27FC236}">
                <a16:creationId xmlns:a16="http://schemas.microsoft.com/office/drawing/2014/main" id="{B5A3ACFE-F314-1D1C-4B78-48A7F7CC3221}"/>
              </a:ext>
            </a:extLst>
          </p:cNvPr>
          <p:cNvGraphicFramePr>
            <a:graphicFrameLocks noGrp="1"/>
          </p:cNvGraphicFramePr>
          <p:nvPr>
            <p:ph idx="1"/>
            <p:extLst>
              <p:ext uri="{D42A27DB-BD31-4B8C-83A1-F6EECF244321}">
                <p14:modId xmlns:p14="http://schemas.microsoft.com/office/powerpoint/2010/main" val="2816149181"/>
              </p:ext>
            </p:extLst>
          </p:nvPr>
        </p:nvGraphicFramePr>
        <p:xfrm>
          <a:off x="431800" y="1277938"/>
          <a:ext cx="11412537" cy="4820920"/>
        </p:xfrm>
        <a:graphic>
          <a:graphicData uri="http://schemas.openxmlformats.org/drawingml/2006/table">
            <a:tbl>
              <a:tblPr firstRow="1" bandRow="1">
                <a:tableStyleId>{6E25E649-3F16-4E02-A733-19D2CDBF48F0}</a:tableStyleId>
              </a:tblPr>
              <a:tblGrid>
                <a:gridCol w="1312779">
                  <a:extLst>
                    <a:ext uri="{9D8B030D-6E8A-4147-A177-3AD203B41FA5}">
                      <a16:colId xmlns:a16="http://schemas.microsoft.com/office/drawing/2014/main" val="709449729"/>
                    </a:ext>
                  </a:extLst>
                </a:gridCol>
                <a:gridCol w="7868653">
                  <a:extLst>
                    <a:ext uri="{9D8B030D-6E8A-4147-A177-3AD203B41FA5}">
                      <a16:colId xmlns:a16="http://schemas.microsoft.com/office/drawing/2014/main" val="1351305307"/>
                    </a:ext>
                  </a:extLst>
                </a:gridCol>
                <a:gridCol w="2231105">
                  <a:extLst>
                    <a:ext uri="{9D8B030D-6E8A-4147-A177-3AD203B41FA5}">
                      <a16:colId xmlns:a16="http://schemas.microsoft.com/office/drawing/2014/main" val="758395423"/>
                    </a:ext>
                  </a:extLst>
                </a:gridCol>
              </a:tblGrid>
              <a:tr h="370840">
                <a:tc>
                  <a:txBody>
                    <a:bodyPr/>
                    <a:lstStyle/>
                    <a:p>
                      <a:r>
                        <a:rPr lang="en-US" dirty="0"/>
                        <a:t>No. </a:t>
                      </a:r>
                    </a:p>
                  </a:txBody>
                  <a:tcPr/>
                </a:tc>
                <a:tc>
                  <a:txBody>
                    <a:bodyPr/>
                    <a:lstStyle/>
                    <a:p>
                      <a:r>
                        <a:rPr lang="en-US" dirty="0"/>
                        <a:t>Title</a:t>
                      </a:r>
                    </a:p>
                  </a:txBody>
                  <a:tcPr/>
                </a:tc>
                <a:tc>
                  <a:txBody>
                    <a:bodyPr/>
                    <a:lstStyle/>
                    <a:p>
                      <a:r>
                        <a:rPr lang="en-US" dirty="0"/>
                        <a:t>Method</a:t>
                      </a:r>
                    </a:p>
                  </a:txBody>
                  <a:tcPr/>
                </a:tc>
                <a:extLst>
                  <a:ext uri="{0D108BD9-81ED-4DB2-BD59-A6C34878D82A}">
                    <a16:rowId xmlns:a16="http://schemas.microsoft.com/office/drawing/2014/main" val="2087523386"/>
                  </a:ext>
                </a:extLst>
              </a:tr>
              <a:tr h="370840">
                <a:tc>
                  <a:txBody>
                    <a:bodyPr/>
                    <a:lstStyle/>
                    <a:p>
                      <a:r>
                        <a:rPr lang="en-US" b="1" dirty="0">
                          <a:solidFill>
                            <a:schemeClr val="accent2"/>
                          </a:solidFill>
                        </a:rPr>
                        <a:t>1</a:t>
                      </a:r>
                    </a:p>
                  </a:txBody>
                  <a:tcPr/>
                </a:tc>
                <a:tc>
                  <a:txBody>
                    <a:bodyPr/>
                    <a:lstStyle/>
                    <a:p>
                      <a:pPr marL="0" indent="0">
                        <a:buFontTx/>
                        <a:buNone/>
                      </a:pPr>
                      <a:r>
                        <a:rPr lang="en-GB" sz="1800" dirty="0"/>
                        <a:t>Bouncing Back from Social Media Failure </a:t>
                      </a:r>
                    </a:p>
                  </a:txBody>
                  <a:tcPr/>
                </a:tc>
                <a:tc>
                  <a:txBody>
                    <a:bodyPr/>
                    <a:lstStyle/>
                    <a:p>
                      <a:r>
                        <a:rPr lang="en-GB" sz="1800" dirty="0"/>
                        <a:t>5 Whys</a:t>
                      </a:r>
                      <a:endParaRPr lang="en-US" dirty="0"/>
                    </a:p>
                  </a:txBody>
                  <a:tcPr/>
                </a:tc>
                <a:extLst>
                  <a:ext uri="{0D108BD9-81ED-4DB2-BD59-A6C34878D82A}">
                    <a16:rowId xmlns:a16="http://schemas.microsoft.com/office/drawing/2014/main" val="2858044061"/>
                  </a:ext>
                </a:extLst>
              </a:tr>
              <a:tr h="370840">
                <a:tc>
                  <a:txBody>
                    <a:bodyPr/>
                    <a:lstStyle/>
                    <a:p>
                      <a:r>
                        <a:rPr lang="en-US" b="1" dirty="0">
                          <a:solidFill>
                            <a:schemeClr val="accent2"/>
                          </a:solidFill>
                        </a:rPr>
                        <a:t>2</a:t>
                      </a:r>
                    </a:p>
                  </a:txBody>
                  <a:tcPr/>
                </a:tc>
                <a:tc>
                  <a:txBody>
                    <a:bodyPr/>
                    <a:lstStyle/>
                    <a:p>
                      <a:pPr marL="0" indent="0">
                        <a:buFontTx/>
                        <a:buNone/>
                      </a:pPr>
                      <a:r>
                        <a:rPr lang="en-GB" sz="1800" dirty="0"/>
                        <a:t>Improving Search Engine Visibility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5 Whys</a:t>
                      </a:r>
                      <a:endParaRPr lang="en-US" dirty="0"/>
                    </a:p>
                  </a:txBody>
                  <a:tcPr/>
                </a:tc>
                <a:extLst>
                  <a:ext uri="{0D108BD9-81ED-4DB2-BD59-A6C34878D82A}">
                    <a16:rowId xmlns:a16="http://schemas.microsoft.com/office/drawing/2014/main" val="1150358230"/>
                  </a:ext>
                </a:extLst>
              </a:tr>
              <a:tr h="370840">
                <a:tc>
                  <a:txBody>
                    <a:bodyPr/>
                    <a:lstStyle/>
                    <a:p>
                      <a:r>
                        <a:rPr lang="en-US" b="1" dirty="0">
                          <a:solidFill>
                            <a:schemeClr val="accent2"/>
                          </a:solidFill>
                        </a:rPr>
                        <a:t>3</a:t>
                      </a:r>
                    </a:p>
                  </a:txBody>
                  <a:tcPr/>
                </a:tc>
                <a:tc>
                  <a:txBody>
                    <a:bodyPr/>
                    <a:lstStyle/>
                    <a:p>
                      <a:pPr marL="0" indent="0">
                        <a:buFontTx/>
                        <a:buNone/>
                      </a:pPr>
                      <a:r>
                        <a:rPr lang="en-GB" sz="1800" dirty="0"/>
                        <a:t>Low Attendance at Open House Event </a:t>
                      </a:r>
                    </a:p>
                  </a:txBody>
                  <a:tcPr/>
                </a:tc>
                <a:tc>
                  <a:txBody>
                    <a:bodyPr/>
                    <a:lstStyle/>
                    <a:p>
                      <a:r>
                        <a:rPr lang="en-US" dirty="0"/>
                        <a:t>Fishbone</a:t>
                      </a:r>
                    </a:p>
                  </a:txBody>
                  <a:tcPr/>
                </a:tc>
                <a:extLst>
                  <a:ext uri="{0D108BD9-81ED-4DB2-BD59-A6C34878D82A}">
                    <a16:rowId xmlns:a16="http://schemas.microsoft.com/office/drawing/2014/main" val="916912736"/>
                  </a:ext>
                </a:extLst>
              </a:tr>
              <a:tr h="370840">
                <a:tc>
                  <a:txBody>
                    <a:bodyPr/>
                    <a:lstStyle/>
                    <a:p>
                      <a:r>
                        <a:rPr lang="en-US" b="1" dirty="0">
                          <a:solidFill>
                            <a:schemeClr val="accent2"/>
                          </a:solidFill>
                        </a:rPr>
                        <a:t>4</a:t>
                      </a:r>
                    </a:p>
                  </a:txBody>
                  <a:tcPr/>
                </a:tc>
                <a:tc>
                  <a:txBody>
                    <a:bodyPr/>
                    <a:lstStyle/>
                    <a:p>
                      <a:pPr marL="0" indent="0">
                        <a:buFontTx/>
                        <a:buNone/>
                      </a:pPr>
                      <a:r>
                        <a:rPr lang="en-GB" sz="1800" dirty="0"/>
                        <a:t>Inconsistent Social Media Posting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5 Whys</a:t>
                      </a:r>
                      <a:endParaRPr lang="en-US" dirty="0"/>
                    </a:p>
                  </a:txBody>
                  <a:tcPr/>
                </a:tc>
                <a:extLst>
                  <a:ext uri="{0D108BD9-81ED-4DB2-BD59-A6C34878D82A}">
                    <a16:rowId xmlns:a16="http://schemas.microsoft.com/office/drawing/2014/main" val="2537760552"/>
                  </a:ext>
                </a:extLst>
              </a:tr>
              <a:tr h="370840">
                <a:tc>
                  <a:txBody>
                    <a:bodyPr/>
                    <a:lstStyle/>
                    <a:p>
                      <a:r>
                        <a:rPr lang="en-US" b="1" dirty="0">
                          <a:solidFill>
                            <a:schemeClr val="accent2"/>
                          </a:solidFill>
                        </a:rPr>
                        <a:t>5</a:t>
                      </a:r>
                    </a:p>
                  </a:txBody>
                  <a:tcPr/>
                </a:tc>
                <a:tc>
                  <a:txBody>
                    <a:bodyPr/>
                    <a:lstStyle/>
                    <a:p>
                      <a:pPr marL="0" indent="0">
                        <a:buFontTx/>
                        <a:buNone/>
                      </a:pPr>
                      <a:r>
                        <a:rPr lang="en-GB" sz="1800" dirty="0"/>
                        <a:t>No Guests Attending Regular Meetings</a:t>
                      </a:r>
                    </a:p>
                  </a:txBody>
                  <a:tcPr/>
                </a:tc>
                <a:tc>
                  <a:txBody>
                    <a:bodyPr/>
                    <a:lstStyle/>
                    <a:p>
                      <a:r>
                        <a:rPr lang="en-US" dirty="0"/>
                        <a:t>Fishbone</a:t>
                      </a:r>
                    </a:p>
                  </a:txBody>
                  <a:tcPr/>
                </a:tc>
                <a:extLst>
                  <a:ext uri="{0D108BD9-81ED-4DB2-BD59-A6C34878D82A}">
                    <a16:rowId xmlns:a16="http://schemas.microsoft.com/office/drawing/2014/main" val="1034646684"/>
                  </a:ext>
                </a:extLst>
              </a:tr>
              <a:tr h="370840">
                <a:tc>
                  <a:txBody>
                    <a:bodyPr/>
                    <a:lstStyle/>
                    <a:p>
                      <a:r>
                        <a:rPr lang="en-US" b="1" dirty="0">
                          <a:solidFill>
                            <a:schemeClr val="accent2"/>
                          </a:solidFill>
                        </a:rPr>
                        <a:t>6</a:t>
                      </a:r>
                    </a:p>
                  </a:txBody>
                  <a:tcPr/>
                </a:tc>
                <a:tc>
                  <a:txBody>
                    <a:bodyPr/>
                    <a:lstStyle/>
                    <a:p>
                      <a:pPr marL="0" indent="0">
                        <a:buFontTx/>
                        <a:buNone/>
                      </a:pPr>
                      <a:r>
                        <a:rPr lang="en-GB" sz="1800" dirty="0"/>
                        <a:t>Corporate Club Membership Decline</a:t>
                      </a:r>
                    </a:p>
                  </a:txBody>
                  <a:tcPr/>
                </a:tc>
                <a:tc>
                  <a:txBody>
                    <a:bodyPr/>
                    <a:lstStyle/>
                    <a:p>
                      <a:r>
                        <a:rPr lang="en-US" dirty="0"/>
                        <a:t>5 Whys</a:t>
                      </a:r>
                    </a:p>
                  </a:txBody>
                  <a:tcPr/>
                </a:tc>
                <a:extLst>
                  <a:ext uri="{0D108BD9-81ED-4DB2-BD59-A6C34878D82A}">
                    <a16:rowId xmlns:a16="http://schemas.microsoft.com/office/drawing/2014/main" val="1025038655"/>
                  </a:ext>
                </a:extLst>
              </a:tr>
              <a:tr h="370840">
                <a:tc>
                  <a:txBody>
                    <a:bodyPr/>
                    <a:lstStyle/>
                    <a:p>
                      <a:r>
                        <a:rPr lang="en-US" b="1" dirty="0">
                          <a:solidFill>
                            <a:schemeClr val="accent2"/>
                          </a:solidFill>
                        </a:rPr>
                        <a:t>7</a:t>
                      </a:r>
                    </a:p>
                  </a:txBody>
                  <a:tcPr/>
                </a:tc>
                <a:tc>
                  <a:txBody>
                    <a:bodyPr/>
                    <a:lstStyle/>
                    <a:p>
                      <a:pPr marL="0" indent="0">
                        <a:buFontTx/>
                        <a:buNone/>
                      </a:pPr>
                      <a:r>
                        <a:rPr lang="en-GB" sz="1800" dirty="0"/>
                        <a:t>Recruiting Younger Members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5 Whys</a:t>
                      </a:r>
                      <a:endParaRPr lang="en-US" dirty="0"/>
                    </a:p>
                  </a:txBody>
                  <a:tcPr/>
                </a:tc>
                <a:extLst>
                  <a:ext uri="{0D108BD9-81ED-4DB2-BD59-A6C34878D82A}">
                    <a16:rowId xmlns:a16="http://schemas.microsoft.com/office/drawing/2014/main" val="3479754187"/>
                  </a:ext>
                </a:extLst>
              </a:tr>
              <a:tr h="370840">
                <a:tc>
                  <a:txBody>
                    <a:bodyPr/>
                    <a:lstStyle/>
                    <a:p>
                      <a:r>
                        <a:rPr lang="en-US" b="1" dirty="0">
                          <a:solidFill>
                            <a:schemeClr val="accent2"/>
                          </a:solidFill>
                        </a:rPr>
                        <a:t>8</a:t>
                      </a:r>
                    </a:p>
                  </a:txBody>
                  <a:tcPr/>
                </a:tc>
                <a:tc>
                  <a:txBody>
                    <a:bodyPr/>
                    <a:lstStyle/>
                    <a:p>
                      <a:pPr marL="0" indent="0">
                        <a:buFontTx/>
                        <a:buNone/>
                      </a:pPr>
                      <a:r>
                        <a:rPr lang="en-GB" sz="1800" dirty="0"/>
                        <a:t>Sustaining Membership in a University Club </a:t>
                      </a:r>
                    </a:p>
                  </a:txBody>
                  <a:tcPr/>
                </a:tc>
                <a:tc>
                  <a:txBody>
                    <a:bodyPr/>
                    <a:lstStyle/>
                    <a:p>
                      <a:r>
                        <a:rPr kumimoji="0" lang="en-US" sz="1800" b="0" u="none" strike="noStrike" kern="1200" cap="none" spc="0" normalizeH="0" baseline="0" noProof="0" dirty="0">
                          <a:ln>
                            <a:noFill/>
                          </a:ln>
                          <a:solidFill>
                            <a:srgbClr val="000000"/>
                          </a:solidFill>
                          <a:effectLst/>
                          <a:uLnTx/>
                          <a:uFillTx/>
                        </a:rPr>
                        <a:t>5 Whys</a:t>
                      </a:r>
                      <a:endParaRPr lang="en-US" dirty="0"/>
                    </a:p>
                  </a:txBody>
                  <a:tcPr/>
                </a:tc>
                <a:extLst>
                  <a:ext uri="{0D108BD9-81ED-4DB2-BD59-A6C34878D82A}">
                    <a16:rowId xmlns:a16="http://schemas.microsoft.com/office/drawing/2014/main" val="3743017004"/>
                  </a:ext>
                </a:extLst>
              </a:tr>
              <a:tr h="370840">
                <a:tc>
                  <a:txBody>
                    <a:bodyPr/>
                    <a:lstStyle/>
                    <a:p>
                      <a:r>
                        <a:rPr lang="en-US" b="1" dirty="0">
                          <a:solidFill>
                            <a:schemeClr val="accent2"/>
                          </a:solidFill>
                        </a:rPr>
                        <a:t>9</a:t>
                      </a:r>
                    </a:p>
                  </a:txBody>
                  <a:tcPr/>
                </a:tc>
                <a:tc>
                  <a:txBody>
                    <a:bodyPr/>
                    <a:lstStyle/>
                    <a:p>
                      <a:pPr marL="0" indent="0">
                        <a:buFontTx/>
                        <a:buNone/>
                      </a:pPr>
                      <a:r>
                        <a:rPr lang="en-GB" sz="1800" dirty="0"/>
                        <a:t>Strategic Media Outreach</a:t>
                      </a:r>
                    </a:p>
                  </a:txBody>
                  <a:tcPr/>
                </a:tc>
                <a:tc>
                  <a:txBody>
                    <a:bodyPr/>
                    <a:lstStyle/>
                    <a:p>
                      <a:r>
                        <a:rPr kumimoji="0" lang="en-US" sz="1800" b="0" u="none" strike="noStrike" kern="1200" cap="none" spc="0" normalizeH="0" baseline="0" noProof="0" dirty="0">
                          <a:ln>
                            <a:noFill/>
                          </a:ln>
                          <a:solidFill>
                            <a:srgbClr val="000000"/>
                          </a:solidFill>
                          <a:effectLst/>
                          <a:uLnTx/>
                          <a:uFillTx/>
                        </a:rPr>
                        <a:t>5 Whys</a:t>
                      </a:r>
                      <a:endParaRPr lang="en-US" dirty="0"/>
                    </a:p>
                  </a:txBody>
                  <a:tcPr/>
                </a:tc>
                <a:extLst>
                  <a:ext uri="{0D108BD9-81ED-4DB2-BD59-A6C34878D82A}">
                    <a16:rowId xmlns:a16="http://schemas.microsoft.com/office/drawing/2014/main" val="768684692"/>
                  </a:ext>
                </a:extLst>
              </a:tr>
              <a:tr h="370840">
                <a:tc>
                  <a:txBody>
                    <a:bodyPr/>
                    <a:lstStyle/>
                    <a:p>
                      <a:r>
                        <a:rPr lang="en-US" b="1" dirty="0">
                          <a:solidFill>
                            <a:schemeClr val="accent2"/>
                          </a:solidFill>
                        </a:rPr>
                        <a:t>10</a:t>
                      </a:r>
                    </a:p>
                  </a:txBody>
                  <a:tcPr/>
                </a:tc>
                <a:tc>
                  <a:txBody>
                    <a:bodyPr/>
                    <a:lstStyle/>
                    <a:p>
                      <a:pPr marL="0" indent="0">
                        <a:buFontTx/>
                        <a:buNone/>
                      </a:pPr>
                      <a:r>
                        <a:rPr lang="en-GB" sz="1800" dirty="0"/>
                        <a:t>Navigating Negative Press </a:t>
                      </a:r>
                    </a:p>
                  </a:txBody>
                  <a:tcPr/>
                </a:tc>
                <a:tc>
                  <a:txBody>
                    <a:bodyPr/>
                    <a:lstStyle/>
                    <a:p>
                      <a:r>
                        <a:rPr kumimoji="0" lang="en-US" sz="1800" b="0" u="none" strike="noStrike" kern="1200" cap="none" spc="0" normalizeH="0" baseline="0" noProof="0" dirty="0">
                          <a:ln>
                            <a:noFill/>
                          </a:ln>
                          <a:solidFill>
                            <a:srgbClr val="000000"/>
                          </a:solidFill>
                          <a:effectLst/>
                          <a:uLnTx/>
                          <a:uFillTx/>
                        </a:rPr>
                        <a:t>Fishbone</a:t>
                      </a:r>
                      <a:endParaRPr lang="en-US" dirty="0"/>
                    </a:p>
                  </a:txBody>
                  <a:tcPr/>
                </a:tc>
                <a:extLst>
                  <a:ext uri="{0D108BD9-81ED-4DB2-BD59-A6C34878D82A}">
                    <a16:rowId xmlns:a16="http://schemas.microsoft.com/office/drawing/2014/main" val="3542943598"/>
                  </a:ext>
                </a:extLst>
              </a:tr>
              <a:tr h="370840">
                <a:tc>
                  <a:txBody>
                    <a:bodyPr/>
                    <a:lstStyle/>
                    <a:p>
                      <a:r>
                        <a:rPr lang="en-US" b="1" dirty="0">
                          <a:solidFill>
                            <a:schemeClr val="accent2"/>
                          </a:solidFill>
                        </a:rPr>
                        <a:t>11</a:t>
                      </a:r>
                    </a:p>
                  </a:txBody>
                  <a:tcPr/>
                </a:tc>
                <a:tc>
                  <a:txBody>
                    <a:bodyPr/>
                    <a:lstStyle/>
                    <a:p>
                      <a:pPr marL="0" indent="0">
                        <a:buFontTx/>
                        <a:buNone/>
                      </a:pPr>
                      <a:r>
                        <a:rPr lang="en-GB" sz="1800" dirty="0"/>
                        <a:t>Outdated Website and Social Media Information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5 Whys</a:t>
                      </a:r>
                      <a:endParaRPr lang="en-US" dirty="0"/>
                    </a:p>
                  </a:txBody>
                  <a:tcPr/>
                </a:tc>
                <a:extLst>
                  <a:ext uri="{0D108BD9-81ED-4DB2-BD59-A6C34878D82A}">
                    <a16:rowId xmlns:a16="http://schemas.microsoft.com/office/drawing/2014/main" val="2299113465"/>
                  </a:ext>
                </a:extLst>
              </a:tr>
              <a:tr h="370840">
                <a:tc>
                  <a:txBody>
                    <a:bodyPr/>
                    <a:lstStyle/>
                    <a:p>
                      <a:r>
                        <a:rPr lang="en-US" b="1" dirty="0">
                          <a:solidFill>
                            <a:schemeClr val="accent2"/>
                          </a:solidFill>
                        </a:rPr>
                        <a:t>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Declining Newsletter Readership</a:t>
                      </a:r>
                      <a:endParaRPr lang="en-US" dirty="0"/>
                    </a:p>
                  </a:txBody>
                  <a:tcPr/>
                </a:tc>
                <a:tc>
                  <a:txBody>
                    <a:bodyPr/>
                    <a:lstStyle/>
                    <a:p>
                      <a:r>
                        <a:rPr lang="en-US" dirty="0"/>
                        <a:t>5 Whys</a:t>
                      </a:r>
                    </a:p>
                  </a:txBody>
                  <a:tcPr/>
                </a:tc>
                <a:extLst>
                  <a:ext uri="{0D108BD9-81ED-4DB2-BD59-A6C34878D82A}">
                    <a16:rowId xmlns:a16="http://schemas.microsoft.com/office/drawing/2014/main" val="1429632989"/>
                  </a:ext>
                </a:extLst>
              </a:tr>
            </a:tbl>
          </a:graphicData>
        </a:graphic>
      </p:graphicFrame>
    </p:spTree>
    <p:extLst>
      <p:ext uri="{BB962C8B-B14F-4D97-AF65-F5344CB8AC3E}">
        <p14:creationId xmlns:p14="http://schemas.microsoft.com/office/powerpoint/2010/main" val="3669284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744423-4309-E651-1F06-1F56C0967288}"/>
              </a:ext>
            </a:extLst>
          </p:cNvPr>
          <p:cNvSpPr>
            <a:spLocks noGrp="1"/>
          </p:cNvSpPr>
          <p:nvPr>
            <p:ph type="title"/>
          </p:nvPr>
        </p:nvSpPr>
        <p:spPr/>
        <p:txBody>
          <a:bodyPr/>
          <a:lstStyle/>
          <a:p>
            <a:r>
              <a:rPr lang="en-GB" dirty="0"/>
              <a:t>Case Study 1: Bouncing Back from Social Media Failure </a:t>
            </a:r>
            <a:endParaRPr lang="en-US" dirty="0"/>
          </a:p>
        </p:txBody>
      </p:sp>
      <p:sp>
        <p:nvSpPr>
          <p:cNvPr id="5" name="Content Placeholder 4">
            <a:extLst>
              <a:ext uri="{FF2B5EF4-FFF2-40B4-BE49-F238E27FC236}">
                <a16:creationId xmlns:a16="http://schemas.microsoft.com/office/drawing/2014/main" id="{1C7C1D3C-5BAC-ADEF-075A-38C852C5FA40}"/>
              </a:ext>
            </a:extLst>
          </p:cNvPr>
          <p:cNvSpPr>
            <a:spLocks noGrp="1"/>
          </p:cNvSpPr>
          <p:nvPr>
            <p:ph idx="1"/>
          </p:nvPr>
        </p:nvSpPr>
        <p:spPr>
          <a:xfrm>
            <a:off x="432000" y="1390389"/>
            <a:ext cx="5406001" cy="4786574"/>
          </a:xfrm>
        </p:spPr>
        <p:txBody>
          <a:bodyPr/>
          <a:lstStyle/>
          <a:p>
            <a:pPr marL="0" indent="0">
              <a:lnSpc>
                <a:spcPct val="100000"/>
              </a:lnSpc>
              <a:buNone/>
            </a:pPr>
            <a:r>
              <a:rPr lang="en-GB" sz="2000" b="1" dirty="0"/>
              <a:t>Scenario</a:t>
            </a:r>
          </a:p>
          <a:p>
            <a:pPr marL="0" indent="0">
              <a:lnSpc>
                <a:spcPct val="100000"/>
              </a:lnSpc>
              <a:buNone/>
            </a:pPr>
            <a:r>
              <a:rPr lang="en-GB" sz="2000" dirty="0"/>
              <a:t>City Slickers Toastmasters discovered they could no longer access their official Facebook page. The previous VPPR has moved away and is unreachable. Password resets have failed, and Meta support has not restored access. </a:t>
            </a:r>
          </a:p>
          <a:p>
            <a:pPr marL="0" indent="0">
              <a:lnSpc>
                <a:spcPct val="100000"/>
              </a:lnSpc>
              <a:buNone/>
            </a:pPr>
            <a:r>
              <a:rPr lang="en-GB" sz="2000" dirty="0"/>
              <a:t>Because the club relied exclusively on Facebook for meeting notices, photos, and guest engagement, losing access has caused a major communication breakdown.</a:t>
            </a:r>
          </a:p>
          <a:p>
            <a:pPr marL="0" indent="0">
              <a:lnSpc>
                <a:spcPct val="100000"/>
              </a:lnSpc>
              <a:buNone/>
            </a:pPr>
            <a:endParaRPr lang="en-US" sz="2000" dirty="0"/>
          </a:p>
        </p:txBody>
      </p:sp>
      <p:sp>
        <p:nvSpPr>
          <p:cNvPr id="6" name="Content Placeholder 5">
            <a:extLst>
              <a:ext uri="{FF2B5EF4-FFF2-40B4-BE49-F238E27FC236}">
                <a16:creationId xmlns:a16="http://schemas.microsoft.com/office/drawing/2014/main" id="{3D831F00-6769-233F-9D1B-91C52438806F}"/>
              </a:ext>
            </a:extLst>
          </p:cNvPr>
          <p:cNvSpPr>
            <a:spLocks noGrp="1"/>
          </p:cNvSpPr>
          <p:nvPr>
            <p:ph idx="11"/>
          </p:nvPr>
        </p:nvSpPr>
        <p:spPr/>
        <p:txBody>
          <a:bodyPr/>
          <a:lstStyle/>
          <a:p>
            <a:pPr marL="0" indent="0">
              <a:lnSpc>
                <a:spcPct val="100000"/>
              </a:lnSpc>
              <a:buNone/>
            </a:pPr>
            <a:r>
              <a:rPr lang="en-GB" sz="2000" b="1" dirty="0"/>
              <a:t>Use the 5 Whys analysis tool to uncover the root causes of this problem.</a:t>
            </a:r>
            <a:endParaRPr lang="en-GB" sz="2000" dirty="0"/>
          </a:p>
          <a:p>
            <a:pPr marL="0" indent="0">
              <a:lnSpc>
                <a:spcPct val="100000"/>
              </a:lnSpc>
              <a:buNone/>
            </a:pPr>
            <a:r>
              <a:rPr lang="en-GB" sz="2000" b="1" dirty="0"/>
              <a:t>What root solutions, actions and strategies can the VPPR use?</a:t>
            </a:r>
            <a:endParaRPr lang="en-GB" sz="2000" dirty="0"/>
          </a:p>
        </p:txBody>
      </p:sp>
    </p:spTree>
    <p:extLst>
      <p:ext uri="{BB962C8B-B14F-4D97-AF65-F5344CB8AC3E}">
        <p14:creationId xmlns:p14="http://schemas.microsoft.com/office/powerpoint/2010/main" val="2165948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2B3473-4E06-0E7F-5F4F-E93A8FFADC86}"/>
              </a:ext>
            </a:extLst>
          </p:cNvPr>
          <p:cNvSpPr>
            <a:spLocks noGrp="1"/>
          </p:cNvSpPr>
          <p:nvPr>
            <p:ph type="title"/>
          </p:nvPr>
        </p:nvSpPr>
        <p:spPr/>
        <p:txBody>
          <a:bodyPr/>
          <a:lstStyle/>
          <a:p>
            <a:r>
              <a:rPr lang="en-GB" dirty="0"/>
              <a:t>Case Study 1: Bouncing Back from Social Media Failure </a:t>
            </a:r>
            <a:endParaRPr lang="en-US" dirty="0"/>
          </a:p>
        </p:txBody>
      </p:sp>
      <p:sp>
        <p:nvSpPr>
          <p:cNvPr id="6" name="Content Placeholder 5">
            <a:extLst>
              <a:ext uri="{FF2B5EF4-FFF2-40B4-BE49-F238E27FC236}">
                <a16:creationId xmlns:a16="http://schemas.microsoft.com/office/drawing/2014/main" id="{B95623FE-925D-9A40-4476-AB6256D081E3}"/>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sz="2000" b="1" dirty="0"/>
              <a:t>Why did the club lose access to its Facebook page?</a:t>
            </a:r>
          </a:p>
          <a:p>
            <a:pPr lvl="1"/>
            <a:r>
              <a:rPr lang="en-GB" sz="1800" dirty="0"/>
              <a:t>Because only the previous VPPR had administrative access and the login credentials.</a:t>
            </a:r>
          </a:p>
          <a:p>
            <a:pPr marL="457200" indent="-457200">
              <a:buFont typeface="+mj-lt"/>
              <a:buAutoNum type="arabicPeriod"/>
            </a:pPr>
            <a:r>
              <a:rPr lang="en-GB" sz="2000" b="1" dirty="0"/>
              <a:t>Why did only one person have administrative rights?</a:t>
            </a:r>
          </a:p>
          <a:p>
            <a:pPr lvl="1"/>
            <a:r>
              <a:rPr lang="en-GB" sz="1800" dirty="0"/>
              <a:t>Because the club did not share administrative roles or document access information.</a:t>
            </a:r>
          </a:p>
          <a:p>
            <a:pPr marL="457200" indent="-457200">
              <a:buFont typeface="+mj-lt"/>
              <a:buAutoNum type="arabicPeriod"/>
            </a:pPr>
            <a:r>
              <a:rPr lang="en-GB" sz="2000" b="1" dirty="0"/>
              <a:t>Why are digital responsibilities undocumented?</a:t>
            </a:r>
          </a:p>
          <a:p>
            <a:pPr lvl="1"/>
            <a:r>
              <a:rPr lang="en-GB" sz="1800" spc="-20" dirty="0"/>
              <a:t>Because the club assumed the VPPR alone would manage social media and did not create a continuity or handover process.</a:t>
            </a:r>
          </a:p>
          <a:p>
            <a:pPr marL="457200" indent="-457200">
              <a:buFont typeface="+mj-lt"/>
              <a:buAutoNum type="arabicPeriod"/>
            </a:pPr>
            <a:r>
              <a:rPr lang="en-GB" sz="2000" b="1" dirty="0"/>
              <a:t>Why was there no handover process for social media accounts?</a:t>
            </a:r>
          </a:p>
          <a:p>
            <a:pPr lvl="1"/>
            <a:r>
              <a:rPr lang="en-GB" sz="1800" dirty="0"/>
              <a:t>Because digital asset management responsibilities were not formally defined.</a:t>
            </a:r>
          </a:p>
          <a:p>
            <a:pPr marL="457200" indent="-457200">
              <a:buFont typeface="+mj-lt"/>
              <a:buAutoNum type="arabicPeriod"/>
            </a:pPr>
            <a:r>
              <a:rPr lang="en-GB" sz="2000" b="1" dirty="0"/>
              <a:t>Why were digital asset management responsibilities not formally defined?</a:t>
            </a:r>
          </a:p>
          <a:p>
            <a:pPr lvl="1"/>
            <a:r>
              <a:rPr lang="en-GB" sz="1800" dirty="0"/>
              <a:t>Because the club lacks a standardized process for managing and transferring social media and all other digital assets between officers.</a:t>
            </a:r>
          </a:p>
          <a:p>
            <a:endParaRPr lang="en-US" dirty="0"/>
          </a:p>
        </p:txBody>
      </p:sp>
    </p:spTree>
    <p:extLst>
      <p:ext uri="{BB962C8B-B14F-4D97-AF65-F5344CB8AC3E}">
        <p14:creationId xmlns:p14="http://schemas.microsoft.com/office/powerpoint/2010/main" val="799935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39764-27CA-8DD9-D702-346D507CFFCE}"/>
              </a:ext>
            </a:extLst>
          </p:cNvPr>
          <p:cNvSpPr>
            <a:spLocks noGrp="1"/>
          </p:cNvSpPr>
          <p:nvPr>
            <p:ph type="title"/>
          </p:nvPr>
        </p:nvSpPr>
        <p:spPr/>
        <p:txBody>
          <a:bodyPr/>
          <a:lstStyle/>
          <a:p>
            <a:r>
              <a:rPr lang="en-GB" dirty="0"/>
              <a:t>Case Study 1: Bouncing Back from Social Media Failure </a:t>
            </a:r>
            <a:endParaRPr lang="en-US" dirty="0"/>
          </a:p>
        </p:txBody>
      </p:sp>
      <p:sp>
        <p:nvSpPr>
          <p:cNvPr id="3" name="Content Placeholder 2">
            <a:extLst>
              <a:ext uri="{FF2B5EF4-FFF2-40B4-BE49-F238E27FC236}">
                <a16:creationId xmlns:a16="http://schemas.microsoft.com/office/drawing/2014/main" id="{5067A93A-581E-3078-4584-E7199D8AE070}"/>
              </a:ext>
            </a:extLst>
          </p:cNvPr>
          <p:cNvSpPr>
            <a:spLocks noGrp="1"/>
          </p:cNvSpPr>
          <p:nvPr>
            <p:ph idx="1"/>
          </p:nvPr>
        </p:nvSpPr>
        <p:spPr/>
        <p:txBody>
          <a:bodyPr/>
          <a:lstStyle/>
          <a:p>
            <a:pPr marL="0" indent="0">
              <a:buNone/>
            </a:pPr>
            <a:r>
              <a:rPr lang="en-GB" b="1" dirty="0"/>
              <a:t>Root Cause</a:t>
            </a:r>
          </a:p>
          <a:p>
            <a:pPr marL="0" indent="0">
              <a:buNone/>
            </a:pPr>
            <a:r>
              <a:rPr lang="en-GB" dirty="0"/>
              <a:t>The club relied on a single officer and a single platform, with no shared access, no password storage, and no continuity plan for digital assets.</a:t>
            </a:r>
          </a:p>
          <a:p>
            <a:pPr marL="0" indent="0">
              <a:buNone/>
            </a:pPr>
            <a:r>
              <a:rPr lang="en-GB" b="1" dirty="0"/>
              <a:t>Root Solution</a:t>
            </a:r>
          </a:p>
          <a:p>
            <a:pPr marL="0" indent="0">
              <a:buNone/>
            </a:pPr>
            <a:r>
              <a:rPr lang="en-GB" dirty="0"/>
              <a:t>Create a robust digital continuity system, including:</a:t>
            </a:r>
          </a:p>
          <a:p>
            <a:r>
              <a:rPr lang="en-GB" dirty="0"/>
              <a:t>shared password storage with restricted officer access</a:t>
            </a:r>
          </a:p>
          <a:p>
            <a:r>
              <a:rPr lang="en-GB" dirty="0"/>
              <a:t>multiple administrators on all social media accounts</a:t>
            </a:r>
          </a:p>
          <a:p>
            <a:endParaRPr lang="en-US" dirty="0"/>
          </a:p>
        </p:txBody>
      </p:sp>
      <p:sp>
        <p:nvSpPr>
          <p:cNvPr id="4" name="Content Placeholder 3">
            <a:extLst>
              <a:ext uri="{FF2B5EF4-FFF2-40B4-BE49-F238E27FC236}">
                <a16:creationId xmlns:a16="http://schemas.microsoft.com/office/drawing/2014/main" id="{78EDC0B6-1530-4B13-DBCD-C045CFF8CF9E}"/>
              </a:ext>
            </a:extLst>
          </p:cNvPr>
          <p:cNvSpPr>
            <a:spLocks noGrp="1"/>
          </p:cNvSpPr>
          <p:nvPr>
            <p:ph idx="11"/>
          </p:nvPr>
        </p:nvSpPr>
        <p:spPr/>
        <p:txBody>
          <a:bodyPr/>
          <a:lstStyle/>
          <a:p>
            <a:r>
              <a:rPr lang="en-GB" dirty="0"/>
              <a:t>a simple digital handover checklist for VPPR transitions</a:t>
            </a:r>
          </a:p>
          <a:p>
            <a:r>
              <a:rPr lang="en-GB" dirty="0"/>
              <a:t>multichannel communication (website, Google Business Profile, Instagram, WhatsApp groups)</a:t>
            </a:r>
          </a:p>
          <a:p>
            <a:r>
              <a:rPr lang="en-GB" dirty="0"/>
              <a:t>external archiving of key content (photos, testimonials, event history)</a:t>
            </a:r>
          </a:p>
          <a:p>
            <a:r>
              <a:rPr lang="en-GB" dirty="0"/>
              <a:t>officer training on digital asset management</a:t>
            </a:r>
          </a:p>
          <a:p>
            <a:pPr marL="0" indent="0">
              <a:buNone/>
            </a:pPr>
            <a:r>
              <a:rPr lang="en-GB" b="1" dirty="0"/>
              <a:t>This ensures the club never loses access again and remains visible, even if one platform fails.</a:t>
            </a:r>
          </a:p>
        </p:txBody>
      </p:sp>
    </p:spTree>
    <p:extLst>
      <p:ext uri="{BB962C8B-B14F-4D97-AF65-F5344CB8AC3E}">
        <p14:creationId xmlns:p14="http://schemas.microsoft.com/office/powerpoint/2010/main" val="2322435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C0C5E-7779-84A8-D140-56945A5779A1}"/>
              </a:ext>
            </a:extLst>
          </p:cNvPr>
          <p:cNvSpPr>
            <a:spLocks noGrp="1"/>
          </p:cNvSpPr>
          <p:nvPr>
            <p:ph type="title"/>
          </p:nvPr>
        </p:nvSpPr>
        <p:spPr/>
        <p:txBody>
          <a:bodyPr/>
          <a:lstStyle/>
          <a:p>
            <a:r>
              <a:rPr lang="en-GB" dirty="0"/>
              <a:t>Case Study 2: Improving Search Engine Visibility </a:t>
            </a:r>
            <a:endParaRPr lang="en-US" dirty="0"/>
          </a:p>
        </p:txBody>
      </p:sp>
      <p:sp>
        <p:nvSpPr>
          <p:cNvPr id="3" name="Content Placeholder 2">
            <a:extLst>
              <a:ext uri="{FF2B5EF4-FFF2-40B4-BE49-F238E27FC236}">
                <a16:creationId xmlns:a16="http://schemas.microsoft.com/office/drawing/2014/main" id="{38355300-21FF-7D42-913F-9447623F182B}"/>
              </a:ext>
            </a:extLst>
          </p:cNvPr>
          <p:cNvSpPr>
            <a:spLocks noGrp="1"/>
          </p:cNvSpPr>
          <p:nvPr>
            <p:ph idx="1"/>
          </p:nvPr>
        </p:nvSpPr>
        <p:spPr/>
        <p:txBody>
          <a:bodyPr/>
          <a:lstStyle/>
          <a:p>
            <a:pPr marL="0" indent="0">
              <a:lnSpc>
                <a:spcPct val="100000"/>
              </a:lnSpc>
              <a:buNone/>
            </a:pPr>
            <a:r>
              <a:rPr lang="en-GB" b="1" dirty="0"/>
              <a:t>Scenario</a:t>
            </a:r>
            <a:endParaRPr lang="en-GB" dirty="0"/>
          </a:p>
          <a:p>
            <a:pPr marL="0" indent="0">
              <a:lnSpc>
                <a:spcPct val="100000"/>
              </a:lnSpc>
              <a:buNone/>
            </a:pPr>
            <a:r>
              <a:rPr lang="en-GB" sz="2000" dirty="0"/>
              <a:t>Far Side Toastmasters has noticed a decline in guest attendance and new member inquiries. The club posts regularly on Facebook, but engagement is low and very few guests visit meetings. When the President searches online for “public speaking in [town]”, the club does not appear on the first page of search results.</a:t>
            </a:r>
          </a:p>
          <a:p>
            <a:pPr marL="0" indent="0">
              <a:lnSpc>
                <a:spcPct val="100000"/>
              </a:lnSpc>
              <a:buNone/>
            </a:pPr>
            <a:r>
              <a:rPr lang="en-GB" sz="2000" dirty="0"/>
              <a:t>This reveals a combined visibility problem:</a:t>
            </a:r>
          </a:p>
          <a:p>
            <a:pPr lvl="0">
              <a:lnSpc>
                <a:spcPct val="100000"/>
              </a:lnSpc>
            </a:pPr>
            <a:r>
              <a:rPr lang="en-GB" sz="2000" dirty="0"/>
              <a:t>weak SEO, meaning people cannot find </a:t>
            </a:r>
            <a:br>
              <a:rPr lang="en-GB" sz="2000" dirty="0"/>
            </a:br>
            <a:r>
              <a:rPr lang="en-GB" sz="2000" dirty="0"/>
              <a:t>the club</a:t>
            </a:r>
          </a:p>
          <a:p>
            <a:pPr lvl="0">
              <a:lnSpc>
                <a:spcPct val="100000"/>
              </a:lnSpc>
            </a:pPr>
            <a:r>
              <a:rPr lang="en-GB" sz="2000" dirty="0"/>
              <a:t>limited social media reach, meaning posts are not seen</a:t>
            </a:r>
          </a:p>
          <a:p>
            <a:endParaRPr lang="en-US" dirty="0"/>
          </a:p>
        </p:txBody>
      </p:sp>
      <p:sp>
        <p:nvSpPr>
          <p:cNvPr id="4" name="Content Placeholder 3">
            <a:extLst>
              <a:ext uri="{FF2B5EF4-FFF2-40B4-BE49-F238E27FC236}">
                <a16:creationId xmlns:a16="http://schemas.microsoft.com/office/drawing/2014/main" id="{91B7A191-42AB-E138-936B-7F443C2469CA}"/>
              </a:ext>
            </a:extLst>
          </p:cNvPr>
          <p:cNvSpPr>
            <a:spLocks noGrp="1"/>
          </p:cNvSpPr>
          <p:nvPr>
            <p:ph idx="11"/>
          </p:nvPr>
        </p:nvSpPr>
        <p:spPr/>
        <p:txBody>
          <a:bodyPr/>
          <a:lstStyle/>
          <a:p>
            <a:pPr lvl="0">
              <a:lnSpc>
                <a:spcPct val="100000"/>
              </a:lnSpc>
            </a:pPr>
            <a:r>
              <a:rPr lang="en-GB" sz="2000" dirty="0"/>
              <a:t>no multichannel strategy, meaning the club relies on one platform</a:t>
            </a:r>
          </a:p>
          <a:p>
            <a:pPr>
              <a:lnSpc>
                <a:spcPct val="100000"/>
              </a:lnSpc>
            </a:pPr>
            <a:r>
              <a:rPr lang="en-GB" sz="2000" dirty="0"/>
              <a:t>This situation is increasingly common in clubs that depend on Facebook alone and do not maintain or have a Google Business Profile or club website.</a:t>
            </a:r>
          </a:p>
          <a:p>
            <a:pPr marL="0" indent="0">
              <a:lnSpc>
                <a:spcPct val="100000"/>
              </a:lnSpc>
              <a:buNone/>
            </a:pPr>
            <a:r>
              <a:rPr lang="en-GB" sz="2000" b="1" dirty="0"/>
              <a:t>Use the 5 Whys analysis tool to uncover the root causes of this problem.</a:t>
            </a:r>
            <a:endParaRPr lang="en-GB" sz="2000" dirty="0"/>
          </a:p>
          <a:p>
            <a:pPr marL="0" indent="0">
              <a:lnSpc>
                <a:spcPct val="100000"/>
              </a:lnSpc>
              <a:buNone/>
            </a:pPr>
            <a:r>
              <a:rPr lang="en-GB" sz="2000" b="1" dirty="0"/>
              <a:t>What root solutions, actions and strategies can the VPPR use to improve search engine visibility?</a:t>
            </a:r>
            <a:endParaRPr lang="en-GB" sz="2000" dirty="0"/>
          </a:p>
          <a:p>
            <a:pPr>
              <a:lnSpc>
                <a:spcPct val="100000"/>
              </a:lnSpc>
            </a:pPr>
            <a:endParaRPr lang="en-US" dirty="0"/>
          </a:p>
        </p:txBody>
      </p:sp>
    </p:spTree>
    <p:extLst>
      <p:ext uri="{BB962C8B-B14F-4D97-AF65-F5344CB8AC3E}">
        <p14:creationId xmlns:p14="http://schemas.microsoft.com/office/powerpoint/2010/main" val="1224659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EE651-6D1B-A4E9-2A97-59C171ED28D1}"/>
              </a:ext>
            </a:extLst>
          </p:cNvPr>
          <p:cNvSpPr>
            <a:spLocks noGrp="1"/>
          </p:cNvSpPr>
          <p:nvPr>
            <p:ph type="title"/>
          </p:nvPr>
        </p:nvSpPr>
        <p:spPr/>
        <p:txBody>
          <a:bodyPr/>
          <a:lstStyle/>
          <a:p>
            <a:r>
              <a:rPr lang="en-GB" dirty="0"/>
              <a:t>Case Study 2: Improving Search Engine Visibility </a:t>
            </a:r>
            <a:endParaRPr lang="en-US" dirty="0"/>
          </a:p>
        </p:txBody>
      </p:sp>
      <p:sp>
        <p:nvSpPr>
          <p:cNvPr id="3" name="Content Placeholder 2">
            <a:extLst>
              <a:ext uri="{FF2B5EF4-FFF2-40B4-BE49-F238E27FC236}">
                <a16:creationId xmlns:a16="http://schemas.microsoft.com/office/drawing/2014/main" id="{7E1D8AFB-AE81-8D48-14D2-2E30F4796490}"/>
              </a:ext>
            </a:extLst>
          </p:cNvPr>
          <p:cNvSpPr>
            <a:spLocks noGrp="1"/>
          </p:cNvSpPr>
          <p:nvPr>
            <p:ph idx="1"/>
          </p:nvPr>
        </p:nvSpPr>
        <p:spPr/>
        <p:txBody>
          <a:bodyPr/>
          <a:lstStyle/>
          <a:p>
            <a:pPr marL="0" indent="0">
              <a:buNone/>
            </a:pPr>
            <a:r>
              <a:rPr lang="en-GB" b="1" dirty="0"/>
              <a:t>5 Whys Analysis</a:t>
            </a:r>
            <a:endParaRPr lang="en-GB" dirty="0"/>
          </a:p>
          <a:p>
            <a:pPr marL="457200" indent="-457200">
              <a:buFont typeface="+mj-lt"/>
              <a:buAutoNum type="arabicPeriod"/>
            </a:pPr>
            <a:r>
              <a:rPr lang="en-GB" sz="2000" b="1" dirty="0"/>
              <a:t>Why is the club not appearing in search results or reaching new audiences?</a:t>
            </a:r>
          </a:p>
          <a:p>
            <a:pPr lvl="1"/>
            <a:r>
              <a:rPr lang="en-GB" sz="1800" dirty="0"/>
              <a:t>Because the club’s online presence is weak across both search engines and social media.</a:t>
            </a:r>
          </a:p>
          <a:p>
            <a:pPr marL="457200" indent="-457200">
              <a:buFont typeface="+mj-lt"/>
              <a:buAutoNum type="arabicPeriod"/>
            </a:pPr>
            <a:r>
              <a:rPr lang="en-GB" sz="2000" b="1" dirty="0"/>
              <a:t>Why is the online presence weak?</a:t>
            </a:r>
          </a:p>
          <a:p>
            <a:pPr lvl="1"/>
            <a:r>
              <a:rPr lang="en-GB" sz="1800" dirty="0"/>
              <a:t>Because the website and Google Business Profile are outdated, and social media posts are outdated or ineffective.</a:t>
            </a:r>
          </a:p>
          <a:p>
            <a:pPr marL="457200" indent="-457200">
              <a:buFont typeface="+mj-lt"/>
              <a:buAutoNum type="arabicPeriod"/>
            </a:pPr>
            <a:r>
              <a:rPr lang="en-GB" sz="2000" b="1" dirty="0"/>
              <a:t>Why are these channels ineffective?</a:t>
            </a:r>
          </a:p>
          <a:p>
            <a:pPr lvl="1"/>
            <a:r>
              <a:rPr lang="en-GB" sz="1800" dirty="0"/>
              <a:t>Because the club lacks a coordinated PR, marketing and communication strategy.</a:t>
            </a:r>
          </a:p>
          <a:p>
            <a:pPr marL="457200" indent="-457200">
              <a:buFont typeface="+mj-lt"/>
              <a:buAutoNum type="arabicPeriod"/>
            </a:pPr>
            <a:r>
              <a:rPr lang="en-GB" sz="2000" b="1" dirty="0"/>
              <a:t>Why is there no coordinated strategy?</a:t>
            </a:r>
          </a:p>
          <a:p>
            <a:pPr lvl="1"/>
            <a:r>
              <a:rPr lang="en-GB" sz="1800" dirty="0"/>
              <a:t>Because digital marketing responsibilities and priorities are not clearly defined.</a:t>
            </a:r>
          </a:p>
          <a:p>
            <a:pPr marL="457200" indent="-457200">
              <a:buFont typeface="+mj-lt"/>
              <a:buAutoNum type="arabicPeriod"/>
            </a:pPr>
            <a:r>
              <a:rPr lang="en-GB" sz="2000" b="1" dirty="0"/>
              <a:t>Why are responsibilities and priorities unclear?</a:t>
            </a:r>
          </a:p>
          <a:p>
            <a:pPr lvl="1"/>
            <a:r>
              <a:rPr lang="en-GB" sz="1800" dirty="0"/>
              <a:t>Because the club has not established a structured process for managing its online presence and members assume Facebook is “enough,”.</a:t>
            </a:r>
          </a:p>
          <a:p>
            <a:endParaRPr lang="en-US" dirty="0"/>
          </a:p>
        </p:txBody>
      </p:sp>
    </p:spTree>
    <p:extLst>
      <p:ext uri="{BB962C8B-B14F-4D97-AF65-F5344CB8AC3E}">
        <p14:creationId xmlns:p14="http://schemas.microsoft.com/office/powerpoint/2010/main" val="2969657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4DEA-2FC9-525D-D5DA-7AF482A3B142}"/>
              </a:ext>
            </a:extLst>
          </p:cNvPr>
          <p:cNvSpPr>
            <a:spLocks noGrp="1"/>
          </p:cNvSpPr>
          <p:nvPr>
            <p:ph type="title"/>
          </p:nvPr>
        </p:nvSpPr>
        <p:spPr/>
        <p:txBody>
          <a:bodyPr/>
          <a:lstStyle/>
          <a:p>
            <a:r>
              <a:rPr lang="en-GB" dirty="0"/>
              <a:t>Case Study 2: Improving Search Engine Visibility </a:t>
            </a:r>
            <a:endParaRPr lang="en-US" dirty="0"/>
          </a:p>
        </p:txBody>
      </p:sp>
      <p:sp>
        <p:nvSpPr>
          <p:cNvPr id="3" name="Content Placeholder 2">
            <a:extLst>
              <a:ext uri="{FF2B5EF4-FFF2-40B4-BE49-F238E27FC236}">
                <a16:creationId xmlns:a16="http://schemas.microsoft.com/office/drawing/2014/main" id="{CB1D63F3-3EE1-48F0-EA98-357CFDAA501D}"/>
              </a:ext>
            </a:extLst>
          </p:cNvPr>
          <p:cNvSpPr>
            <a:spLocks noGrp="1"/>
          </p:cNvSpPr>
          <p:nvPr>
            <p:ph idx="1"/>
          </p:nvPr>
        </p:nvSpPr>
        <p:spPr/>
        <p:txBody>
          <a:bodyPr/>
          <a:lstStyle/>
          <a:p>
            <a:pPr marL="0" indent="0">
              <a:buNone/>
            </a:pPr>
            <a:r>
              <a:rPr lang="en-GB" sz="2000" b="1" dirty="0"/>
              <a:t>Root Cause</a:t>
            </a:r>
            <a:endParaRPr lang="en-GB" sz="2000" dirty="0"/>
          </a:p>
          <a:p>
            <a:pPr marL="0" indent="0">
              <a:buNone/>
            </a:pPr>
            <a:r>
              <a:rPr lang="en-GB" sz="2000" dirty="0"/>
              <a:t>The club relies on a single communication channel (Facebook) and has no structured PR plan, no SEO strategy, and no multichannel visibility approach.</a:t>
            </a:r>
          </a:p>
          <a:p>
            <a:pPr marL="0" indent="0">
              <a:buNone/>
            </a:pPr>
            <a:r>
              <a:rPr lang="en-GB" sz="2000" b="1" dirty="0"/>
              <a:t>Root Solution</a:t>
            </a:r>
            <a:endParaRPr lang="en-GB" sz="2000" dirty="0"/>
          </a:p>
          <a:p>
            <a:pPr marL="0" indent="0">
              <a:buNone/>
            </a:pPr>
            <a:r>
              <a:rPr lang="en-GB" sz="2000" dirty="0"/>
              <a:t>Develop a modern, multichannel visibility strategy, including:</a:t>
            </a:r>
          </a:p>
          <a:p>
            <a:pPr lvl="0"/>
            <a:r>
              <a:rPr lang="en-GB" sz="2000" dirty="0"/>
              <a:t>updating the website with clear meeting details, keywords, and up-to-date content</a:t>
            </a:r>
          </a:p>
          <a:p>
            <a:pPr lvl="0"/>
            <a:r>
              <a:rPr lang="en-GB" sz="2000" dirty="0"/>
              <a:t>creating or correcting the Google Business Profile</a:t>
            </a:r>
          </a:p>
          <a:p>
            <a:pPr lvl="0"/>
            <a:r>
              <a:rPr lang="en-GB" sz="2000" dirty="0"/>
              <a:t>adding regular posts to the Google Business Profile (photos, events, updates)</a:t>
            </a:r>
          </a:p>
        </p:txBody>
      </p:sp>
      <p:sp>
        <p:nvSpPr>
          <p:cNvPr id="4" name="Content Placeholder 3">
            <a:extLst>
              <a:ext uri="{FF2B5EF4-FFF2-40B4-BE49-F238E27FC236}">
                <a16:creationId xmlns:a16="http://schemas.microsoft.com/office/drawing/2014/main" id="{475A30C5-449E-228C-FEC7-A19F25430B94}"/>
              </a:ext>
            </a:extLst>
          </p:cNvPr>
          <p:cNvSpPr>
            <a:spLocks noGrp="1"/>
          </p:cNvSpPr>
          <p:nvPr>
            <p:ph idx="11"/>
          </p:nvPr>
        </p:nvSpPr>
        <p:spPr/>
        <p:txBody>
          <a:bodyPr/>
          <a:lstStyle/>
          <a:p>
            <a:pPr lvl="0"/>
            <a:r>
              <a:rPr lang="en-GB" sz="2000" dirty="0"/>
              <a:t>using Instagram, TikTok and LinkedIn to reach younger and professional audiences</a:t>
            </a:r>
          </a:p>
          <a:p>
            <a:pPr lvl="0"/>
            <a:r>
              <a:rPr lang="en-GB" sz="2000" dirty="0"/>
              <a:t>linking all platforms together to </a:t>
            </a:r>
            <a:br>
              <a:rPr lang="en-GB" sz="2000" dirty="0"/>
            </a:br>
            <a:r>
              <a:rPr lang="en-GB" sz="2000" dirty="0"/>
              <a:t>strengthen SEO</a:t>
            </a:r>
          </a:p>
          <a:p>
            <a:pPr lvl="0"/>
            <a:r>
              <a:rPr lang="en-GB" sz="2000" dirty="0"/>
              <a:t>using branded templates and consistent messaging</a:t>
            </a:r>
          </a:p>
          <a:p>
            <a:pPr lvl="0"/>
            <a:r>
              <a:rPr lang="en-GB" sz="2000" dirty="0"/>
              <a:t>creating a simple PR plan outlining platforms, frequency, and responsibilities</a:t>
            </a:r>
          </a:p>
          <a:p>
            <a:pPr lvl="0"/>
            <a:r>
              <a:rPr lang="en-GB" sz="2000" dirty="0"/>
              <a:t>training the VPPR, PR Committee, and club officers on basic SEO and digital visibility</a:t>
            </a:r>
          </a:p>
          <a:p>
            <a:pPr marL="0" indent="0">
              <a:lnSpc>
                <a:spcPct val="100000"/>
              </a:lnSpc>
              <a:spcBef>
                <a:spcPts val="1800"/>
              </a:spcBef>
              <a:buNone/>
            </a:pPr>
            <a:r>
              <a:rPr lang="en-GB" sz="2000" b="1" dirty="0"/>
              <a:t>This ensures the club appears in search results and reaches their target audience where they actually spend time online.</a:t>
            </a:r>
          </a:p>
          <a:p>
            <a:endParaRPr lang="en-US" dirty="0"/>
          </a:p>
        </p:txBody>
      </p:sp>
    </p:spTree>
    <p:extLst>
      <p:ext uri="{BB962C8B-B14F-4D97-AF65-F5344CB8AC3E}">
        <p14:creationId xmlns:p14="http://schemas.microsoft.com/office/powerpoint/2010/main" val="3924336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1C69F-C39A-1B4A-D035-F22B2818ACB1}"/>
              </a:ext>
            </a:extLst>
          </p:cNvPr>
          <p:cNvSpPr>
            <a:spLocks noGrp="1"/>
          </p:cNvSpPr>
          <p:nvPr>
            <p:ph type="title"/>
          </p:nvPr>
        </p:nvSpPr>
        <p:spPr/>
        <p:txBody>
          <a:bodyPr/>
          <a:lstStyle/>
          <a:p>
            <a:r>
              <a:rPr lang="en-US" dirty="0"/>
              <a:t>Case Study 3: </a:t>
            </a:r>
            <a:r>
              <a:rPr lang="en-GB" dirty="0"/>
              <a:t>Low Attendance at Open House Event </a:t>
            </a:r>
            <a:endParaRPr lang="en-US" dirty="0"/>
          </a:p>
        </p:txBody>
      </p:sp>
      <p:sp>
        <p:nvSpPr>
          <p:cNvPr id="3" name="Content Placeholder 2">
            <a:extLst>
              <a:ext uri="{FF2B5EF4-FFF2-40B4-BE49-F238E27FC236}">
                <a16:creationId xmlns:a16="http://schemas.microsoft.com/office/drawing/2014/main" id="{5167F11A-0754-6BFA-C5B7-0172F671B8E5}"/>
              </a:ext>
            </a:extLst>
          </p:cNvPr>
          <p:cNvSpPr>
            <a:spLocks noGrp="1"/>
          </p:cNvSpPr>
          <p:nvPr>
            <p:ph idx="1"/>
          </p:nvPr>
        </p:nvSpPr>
        <p:spPr/>
        <p:txBody>
          <a:bodyPr/>
          <a:lstStyle/>
          <a:p>
            <a:pPr marL="0" indent="0">
              <a:buNone/>
            </a:pPr>
            <a:r>
              <a:rPr lang="en-GB" b="1" dirty="0"/>
              <a:t>Scenario</a:t>
            </a:r>
          </a:p>
          <a:p>
            <a:pPr marL="0" indent="0">
              <a:lnSpc>
                <a:spcPct val="100000"/>
              </a:lnSpc>
              <a:buNone/>
            </a:pPr>
            <a:r>
              <a:rPr lang="en-GB" sz="2000" dirty="0"/>
              <a:t>Last year Bright Horizons Toastmasters organized an Open House to attract new members. The VPPR created a Facebook event, posted reminders, and asked members to share the link.</a:t>
            </a:r>
          </a:p>
          <a:p>
            <a:pPr marL="0" indent="0">
              <a:lnSpc>
                <a:spcPct val="100000"/>
              </a:lnSpc>
              <a:buNone/>
            </a:pPr>
            <a:r>
              <a:rPr lang="en-GB" sz="2000" dirty="0"/>
              <a:t>Despite this, only three guests attended. </a:t>
            </a:r>
          </a:p>
          <a:p>
            <a:pPr marL="0" indent="0">
              <a:lnSpc>
                <a:spcPct val="100000"/>
              </a:lnSpc>
              <a:buNone/>
            </a:pPr>
            <a:r>
              <a:rPr lang="en-GB" sz="2000" dirty="0"/>
              <a:t>The PR committee was disappointed because they believed they had “promoted it well.”</a:t>
            </a:r>
          </a:p>
          <a:p>
            <a:endParaRPr lang="en-US" dirty="0"/>
          </a:p>
        </p:txBody>
      </p:sp>
      <p:sp>
        <p:nvSpPr>
          <p:cNvPr id="4" name="Content Placeholder 3">
            <a:extLst>
              <a:ext uri="{FF2B5EF4-FFF2-40B4-BE49-F238E27FC236}">
                <a16:creationId xmlns:a16="http://schemas.microsoft.com/office/drawing/2014/main" id="{70939ADE-FDF4-AAE0-676F-FB3EE236BD58}"/>
              </a:ext>
            </a:extLst>
          </p:cNvPr>
          <p:cNvSpPr>
            <a:spLocks noGrp="1"/>
          </p:cNvSpPr>
          <p:nvPr>
            <p:ph idx="11"/>
          </p:nvPr>
        </p:nvSpPr>
        <p:spPr/>
        <p:txBody>
          <a:bodyPr/>
          <a:lstStyle/>
          <a:p>
            <a:pPr marL="0" indent="0">
              <a:lnSpc>
                <a:spcPct val="100000"/>
              </a:lnSpc>
              <a:buNone/>
            </a:pPr>
            <a:r>
              <a:rPr lang="en-GB" sz="2000" dirty="0"/>
              <a:t>The President was determined not to have a repeat of the last Open House. She asked you (the VPPR) to think more innovatively and to make a larger outreach effort to attract more guests to the next Open House meeting.</a:t>
            </a:r>
          </a:p>
          <a:p>
            <a:pPr marL="0" indent="0">
              <a:lnSpc>
                <a:spcPct val="100000"/>
              </a:lnSpc>
              <a:buNone/>
            </a:pPr>
            <a:r>
              <a:rPr lang="en-GB" sz="2000" b="1" dirty="0"/>
              <a:t>Use the Fishbone analysis tool to uncover the root causes of this problem.</a:t>
            </a:r>
            <a:endParaRPr lang="en-GB" sz="2000" dirty="0"/>
          </a:p>
          <a:p>
            <a:pPr marL="0" indent="0">
              <a:lnSpc>
                <a:spcPct val="100000"/>
              </a:lnSpc>
              <a:buNone/>
            </a:pPr>
            <a:r>
              <a:rPr lang="en-GB" sz="2000" b="1" dirty="0"/>
              <a:t>What root solutions, actions and strategies can the VPPR use to promote the next Open House?</a:t>
            </a:r>
            <a:endParaRPr lang="en-GB" sz="2000" dirty="0"/>
          </a:p>
          <a:p>
            <a:pPr marL="0" indent="0">
              <a:lnSpc>
                <a:spcPct val="100000"/>
              </a:lnSpc>
              <a:buNone/>
            </a:pPr>
            <a:endParaRPr lang="en-US" sz="2000" dirty="0"/>
          </a:p>
        </p:txBody>
      </p:sp>
    </p:spTree>
    <p:extLst>
      <p:ext uri="{BB962C8B-B14F-4D97-AF65-F5344CB8AC3E}">
        <p14:creationId xmlns:p14="http://schemas.microsoft.com/office/powerpoint/2010/main" val="18877557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72CCC-7F9D-3B4D-D79C-243731C61DBB}"/>
              </a:ext>
            </a:extLst>
          </p:cNvPr>
          <p:cNvSpPr>
            <a:spLocks noGrp="1"/>
          </p:cNvSpPr>
          <p:nvPr>
            <p:ph type="title"/>
          </p:nvPr>
        </p:nvSpPr>
        <p:spPr/>
        <p:txBody>
          <a:bodyPr/>
          <a:lstStyle/>
          <a:p>
            <a:r>
              <a:rPr lang="en-US" dirty="0">
                <a:solidFill>
                  <a:schemeClr val="accent1"/>
                </a:solidFill>
              </a:rPr>
              <a:t>Case Study 3: </a:t>
            </a:r>
            <a:r>
              <a:rPr lang="en-GB" dirty="0">
                <a:solidFill>
                  <a:schemeClr val="accent1"/>
                </a:solidFill>
              </a:rPr>
              <a:t>Low Attendance at Open House Event </a:t>
            </a:r>
            <a:endParaRPr lang="en-US" dirty="0">
              <a:solidFill>
                <a:schemeClr val="accent1"/>
              </a:solidFill>
            </a:endParaRPr>
          </a:p>
        </p:txBody>
      </p:sp>
      <p:grpSp>
        <p:nvGrpSpPr>
          <p:cNvPr id="3" name="Group 2">
            <a:extLst>
              <a:ext uri="{FF2B5EF4-FFF2-40B4-BE49-F238E27FC236}">
                <a16:creationId xmlns:a16="http://schemas.microsoft.com/office/drawing/2014/main" id="{3C768302-8676-4CDF-C663-DC90234AE48B}"/>
              </a:ext>
            </a:extLst>
          </p:cNvPr>
          <p:cNvGrpSpPr/>
          <p:nvPr/>
        </p:nvGrpSpPr>
        <p:grpSpPr>
          <a:xfrm>
            <a:off x="927100" y="1905000"/>
            <a:ext cx="9385300" cy="3429000"/>
            <a:chOff x="927100" y="1905000"/>
            <a:chExt cx="9385300" cy="3429000"/>
          </a:xfrm>
        </p:grpSpPr>
        <p:cxnSp>
          <p:nvCxnSpPr>
            <p:cNvPr id="4" name="Straight Arrow Connector 3">
              <a:extLst>
                <a:ext uri="{FF2B5EF4-FFF2-40B4-BE49-F238E27FC236}">
                  <a16:creationId xmlns:a16="http://schemas.microsoft.com/office/drawing/2014/main" id="{6B20A3C1-EFD6-8C0A-119C-E8F65BE2D235}"/>
                </a:ext>
              </a:extLst>
            </p:cNvPr>
            <p:cNvCxnSpPr/>
            <p:nvPr/>
          </p:nvCxnSpPr>
          <p:spPr>
            <a:xfrm>
              <a:off x="927100" y="3619500"/>
              <a:ext cx="9385300" cy="0"/>
            </a:xfrm>
            <a:prstGeom prst="straightConnector1">
              <a:avLst/>
            </a:prstGeom>
            <a:ln w="76200">
              <a:solidFill>
                <a:schemeClr val="accent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5" name="Straight Arrow Connector 4">
              <a:extLst>
                <a:ext uri="{FF2B5EF4-FFF2-40B4-BE49-F238E27FC236}">
                  <a16:creationId xmlns:a16="http://schemas.microsoft.com/office/drawing/2014/main" id="{83F65314-5483-F204-EEA9-30467ED8F674}"/>
                </a:ext>
              </a:extLst>
            </p:cNvPr>
            <p:cNvCxnSpPr/>
            <p:nvPr/>
          </p:nvCxnSpPr>
          <p:spPr>
            <a:xfrm>
              <a:off x="1968500"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498567C4-0EE4-4043-619A-92E2D1333A17}"/>
                </a:ext>
              </a:extLst>
            </p:cNvPr>
            <p:cNvCxnSpPr/>
            <p:nvPr/>
          </p:nvCxnSpPr>
          <p:spPr>
            <a:xfrm>
              <a:off x="4854575"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80C74A59-775D-36E8-3924-1954F4F5EF2E}"/>
                </a:ext>
              </a:extLst>
            </p:cNvPr>
            <p:cNvCxnSpPr/>
            <p:nvPr/>
          </p:nvCxnSpPr>
          <p:spPr>
            <a:xfrm>
              <a:off x="7740650"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4E60DEA8-38E6-F5AC-DAE7-72EB1E0FCB5D}"/>
                </a:ext>
              </a:extLst>
            </p:cNvPr>
            <p:cNvCxnSpPr/>
            <p:nvPr/>
          </p:nvCxnSpPr>
          <p:spPr>
            <a:xfrm flipV="1">
              <a:off x="1936750"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ADADF652-CED9-B2AF-DB13-DDAB0D95BECA}"/>
                </a:ext>
              </a:extLst>
            </p:cNvPr>
            <p:cNvCxnSpPr/>
            <p:nvPr/>
          </p:nvCxnSpPr>
          <p:spPr>
            <a:xfrm flipV="1">
              <a:off x="4822825"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D0E2EEC7-BC35-A62C-7A26-012F74321D2B}"/>
                </a:ext>
              </a:extLst>
            </p:cNvPr>
            <p:cNvCxnSpPr/>
            <p:nvPr/>
          </p:nvCxnSpPr>
          <p:spPr>
            <a:xfrm flipV="1">
              <a:off x="7708900"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11" name="TextBox 10">
            <a:extLst>
              <a:ext uri="{FF2B5EF4-FFF2-40B4-BE49-F238E27FC236}">
                <a16:creationId xmlns:a16="http://schemas.microsoft.com/office/drawing/2014/main" id="{0550AA3F-2001-1FAA-9286-DC92CF5689AF}"/>
              </a:ext>
            </a:extLst>
          </p:cNvPr>
          <p:cNvSpPr txBox="1"/>
          <p:nvPr/>
        </p:nvSpPr>
        <p:spPr>
          <a:xfrm>
            <a:off x="704850" y="1293167"/>
            <a:ext cx="2527300" cy="461665"/>
          </a:xfrm>
          <a:prstGeom prst="rect">
            <a:avLst/>
          </a:prstGeom>
          <a:noFill/>
        </p:spPr>
        <p:txBody>
          <a:bodyPr wrap="square" rtlCol="0">
            <a:spAutoFit/>
          </a:bodyPr>
          <a:lstStyle/>
          <a:p>
            <a:pPr algn="ctr"/>
            <a:r>
              <a:rPr lang="en-US" sz="2400" dirty="0">
                <a:solidFill>
                  <a:schemeClr val="accent1"/>
                </a:solidFill>
              </a:rPr>
              <a:t>People</a:t>
            </a:r>
          </a:p>
        </p:txBody>
      </p:sp>
      <p:sp>
        <p:nvSpPr>
          <p:cNvPr id="12" name="TextBox 11">
            <a:extLst>
              <a:ext uri="{FF2B5EF4-FFF2-40B4-BE49-F238E27FC236}">
                <a16:creationId xmlns:a16="http://schemas.microsoft.com/office/drawing/2014/main" id="{80047102-7337-D3FE-E795-7F2614C516E8}"/>
              </a:ext>
            </a:extLst>
          </p:cNvPr>
          <p:cNvSpPr txBox="1"/>
          <p:nvPr/>
        </p:nvSpPr>
        <p:spPr>
          <a:xfrm>
            <a:off x="3562350" y="1293167"/>
            <a:ext cx="2527300" cy="461665"/>
          </a:xfrm>
          <a:prstGeom prst="rect">
            <a:avLst/>
          </a:prstGeom>
          <a:noFill/>
        </p:spPr>
        <p:txBody>
          <a:bodyPr wrap="square" rtlCol="0">
            <a:spAutoFit/>
          </a:bodyPr>
          <a:lstStyle/>
          <a:p>
            <a:pPr algn="ctr"/>
            <a:r>
              <a:rPr lang="en-US" sz="2400" dirty="0">
                <a:solidFill>
                  <a:schemeClr val="accent1"/>
                </a:solidFill>
              </a:rPr>
              <a:t>Processes</a:t>
            </a:r>
          </a:p>
        </p:txBody>
      </p:sp>
      <p:sp>
        <p:nvSpPr>
          <p:cNvPr id="13" name="TextBox 12">
            <a:extLst>
              <a:ext uri="{FF2B5EF4-FFF2-40B4-BE49-F238E27FC236}">
                <a16:creationId xmlns:a16="http://schemas.microsoft.com/office/drawing/2014/main" id="{69A1C255-DA94-D157-9D0F-36ADD0FBB888}"/>
              </a:ext>
            </a:extLst>
          </p:cNvPr>
          <p:cNvSpPr txBox="1"/>
          <p:nvPr/>
        </p:nvSpPr>
        <p:spPr>
          <a:xfrm>
            <a:off x="5962650" y="1293167"/>
            <a:ext cx="3803650" cy="461665"/>
          </a:xfrm>
          <a:prstGeom prst="rect">
            <a:avLst/>
          </a:prstGeom>
          <a:noFill/>
        </p:spPr>
        <p:txBody>
          <a:bodyPr wrap="square" rtlCol="0">
            <a:spAutoFit/>
          </a:bodyPr>
          <a:lstStyle/>
          <a:p>
            <a:pPr algn="ctr"/>
            <a:r>
              <a:rPr lang="en-US" sz="2400" dirty="0">
                <a:solidFill>
                  <a:schemeClr val="accent1"/>
                </a:solidFill>
              </a:rPr>
              <a:t>Platforms</a:t>
            </a:r>
          </a:p>
        </p:txBody>
      </p:sp>
      <p:sp>
        <p:nvSpPr>
          <p:cNvPr id="14" name="TextBox 13">
            <a:extLst>
              <a:ext uri="{FF2B5EF4-FFF2-40B4-BE49-F238E27FC236}">
                <a16:creationId xmlns:a16="http://schemas.microsoft.com/office/drawing/2014/main" id="{DEB3C726-C84C-5A18-034E-8E9BD7FCBCAC}"/>
              </a:ext>
            </a:extLst>
          </p:cNvPr>
          <p:cNvSpPr txBox="1"/>
          <p:nvPr/>
        </p:nvSpPr>
        <p:spPr>
          <a:xfrm>
            <a:off x="704850" y="5446067"/>
            <a:ext cx="2527300" cy="461665"/>
          </a:xfrm>
          <a:prstGeom prst="rect">
            <a:avLst/>
          </a:prstGeom>
          <a:noFill/>
        </p:spPr>
        <p:txBody>
          <a:bodyPr wrap="square" rtlCol="0">
            <a:spAutoFit/>
          </a:bodyPr>
          <a:lstStyle/>
          <a:p>
            <a:pPr algn="ctr"/>
            <a:r>
              <a:rPr lang="en-US" sz="2400" dirty="0">
                <a:solidFill>
                  <a:schemeClr val="accent1"/>
                </a:solidFill>
              </a:rPr>
              <a:t>Content</a:t>
            </a:r>
          </a:p>
        </p:txBody>
      </p:sp>
      <p:sp>
        <p:nvSpPr>
          <p:cNvPr id="15" name="TextBox 14">
            <a:extLst>
              <a:ext uri="{FF2B5EF4-FFF2-40B4-BE49-F238E27FC236}">
                <a16:creationId xmlns:a16="http://schemas.microsoft.com/office/drawing/2014/main" id="{9C765D8E-ADA9-E45E-0494-090D11B788C8}"/>
              </a:ext>
            </a:extLst>
          </p:cNvPr>
          <p:cNvSpPr txBox="1"/>
          <p:nvPr/>
        </p:nvSpPr>
        <p:spPr>
          <a:xfrm>
            <a:off x="3562350" y="5446067"/>
            <a:ext cx="2527300" cy="461665"/>
          </a:xfrm>
          <a:prstGeom prst="rect">
            <a:avLst/>
          </a:prstGeom>
          <a:noFill/>
        </p:spPr>
        <p:txBody>
          <a:bodyPr wrap="square" rtlCol="0">
            <a:spAutoFit/>
          </a:bodyPr>
          <a:lstStyle/>
          <a:p>
            <a:pPr algn="ctr"/>
            <a:r>
              <a:rPr lang="en-US" sz="2400" dirty="0">
                <a:solidFill>
                  <a:schemeClr val="accent1"/>
                </a:solidFill>
              </a:rPr>
              <a:t>Planning</a:t>
            </a:r>
          </a:p>
        </p:txBody>
      </p:sp>
      <p:sp>
        <p:nvSpPr>
          <p:cNvPr id="16" name="TextBox 15">
            <a:extLst>
              <a:ext uri="{FF2B5EF4-FFF2-40B4-BE49-F238E27FC236}">
                <a16:creationId xmlns:a16="http://schemas.microsoft.com/office/drawing/2014/main" id="{27FB9F0F-8AE1-A5DE-5867-4E322201E85B}"/>
              </a:ext>
            </a:extLst>
          </p:cNvPr>
          <p:cNvSpPr txBox="1"/>
          <p:nvPr/>
        </p:nvSpPr>
        <p:spPr>
          <a:xfrm>
            <a:off x="6419850" y="5446067"/>
            <a:ext cx="2527300" cy="461665"/>
          </a:xfrm>
          <a:prstGeom prst="rect">
            <a:avLst/>
          </a:prstGeom>
          <a:noFill/>
        </p:spPr>
        <p:txBody>
          <a:bodyPr wrap="square" rtlCol="0">
            <a:spAutoFit/>
          </a:bodyPr>
          <a:lstStyle/>
          <a:p>
            <a:pPr algn="ctr"/>
            <a:r>
              <a:rPr lang="en-US" sz="2400" dirty="0">
                <a:solidFill>
                  <a:schemeClr val="accent1"/>
                </a:solidFill>
              </a:rPr>
              <a:t>External Factors</a:t>
            </a:r>
          </a:p>
        </p:txBody>
      </p:sp>
      <p:sp>
        <p:nvSpPr>
          <p:cNvPr id="17" name="TextBox 16">
            <a:extLst>
              <a:ext uri="{FF2B5EF4-FFF2-40B4-BE49-F238E27FC236}">
                <a16:creationId xmlns:a16="http://schemas.microsoft.com/office/drawing/2014/main" id="{54BA2766-8044-794C-7AEA-3487D5335825}"/>
              </a:ext>
            </a:extLst>
          </p:cNvPr>
          <p:cNvSpPr txBox="1"/>
          <p:nvPr/>
        </p:nvSpPr>
        <p:spPr>
          <a:xfrm>
            <a:off x="10020488" y="3057435"/>
            <a:ext cx="2206682" cy="1200329"/>
          </a:xfrm>
          <a:prstGeom prst="rect">
            <a:avLst/>
          </a:prstGeom>
          <a:noFill/>
        </p:spPr>
        <p:txBody>
          <a:bodyPr wrap="square" rtlCol="0">
            <a:spAutoFit/>
          </a:bodyPr>
          <a:lstStyle/>
          <a:p>
            <a:pPr algn="ctr"/>
            <a:r>
              <a:rPr lang="en-US" sz="2400" b="1" dirty="0">
                <a:solidFill>
                  <a:schemeClr val="accent1"/>
                </a:solidFill>
              </a:rPr>
              <a:t>Open House Attendance Factors</a:t>
            </a:r>
          </a:p>
        </p:txBody>
      </p:sp>
      <p:cxnSp>
        <p:nvCxnSpPr>
          <p:cNvPr id="33" name="Straight Arrow Connector 32">
            <a:extLst>
              <a:ext uri="{FF2B5EF4-FFF2-40B4-BE49-F238E27FC236}">
                <a16:creationId xmlns:a16="http://schemas.microsoft.com/office/drawing/2014/main" id="{34D01C89-7D3C-321C-0857-04C8DADC1E40}"/>
              </a:ext>
            </a:extLst>
          </p:cNvPr>
          <p:cNvCxnSpPr/>
          <p:nvPr/>
        </p:nvCxnSpPr>
        <p:spPr>
          <a:xfrm>
            <a:off x="1279548" y="4029164"/>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34" name="TextBox 33">
            <a:extLst>
              <a:ext uri="{FF2B5EF4-FFF2-40B4-BE49-F238E27FC236}">
                <a16:creationId xmlns:a16="http://schemas.microsoft.com/office/drawing/2014/main" id="{955022DE-8BE0-AFA5-D1A2-6C47452681B2}"/>
              </a:ext>
            </a:extLst>
          </p:cNvPr>
          <p:cNvSpPr txBox="1"/>
          <p:nvPr/>
        </p:nvSpPr>
        <p:spPr>
          <a:xfrm>
            <a:off x="206479" y="1836268"/>
            <a:ext cx="1762021" cy="369332"/>
          </a:xfrm>
          <a:prstGeom prst="rect">
            <a:avLst/>
          </a:prstGeom>
          <a:noFill/>
        </p:spPr>
        <p:txBody>
          <a:bodyPr wrap="none" rtlCol="0">
            <a:spAutoFit/>
          </a:bodyPr>
          <a:lstStyle/>
          <a:p>
            <a:r>
              <a:rPr lang="en-US" dirty="0">
                <a:solidFill>
                  <a:schemeClr val="accent1"/>
                </a:solidFill>
              </a:rPr>
              <a:t>Members Invite</a:t>
            </a:r>
          </a:p>
        </p:txBody>
      </p:sp>
      <p:sp>
        <p:nvSpPr>
          <p:cNvPr id="35" name="TextBox 34">
            <a:extLst>
              <a:ext uri="{FF2B5EF4-FFF2-40B4-BE49-F238E27FC236}">
                <a16:creationId xmlns:a16="http://schemas.microsoft.com/office/drawing/2014/main" id="{39809EE9-2E0D-A4BB-A5A9-6D6B5B2C9270}"/>
              </a:ext>
            </a:extLst>
          </p:cNvPr>
          <p:cNvSpPr txBox="1"/>
          <p:nvPr/>
        </p:nvSpPr>
        <p:spPr>
          <a:xfrm>
            <a:off x="692150" y="2352765"/>
            <a:ext cx="1608133" cy="646331"/>
          </a:xfrm>
          <a:prstGeom prst="rect">
            <a:avLst/>
          </a:prstGeom>
          <a:noFill/>
        </p:spPr>
        <p:txBody>
          <a:bodyPr wrap="none" rtlCol="0">
            <a:spAutoFit/>
          </a:bodyPr>
          <a:lstStyle/>
          <a:p>
            <a:r>
              <a:rPr lang="en-US" dirty="0">
                <a:solidFill>
                  <a:schemeClr val="accent1"/>
                </a:solidFill>
              </a:rPr>
              <a:t>Contact </a:t>
            </a:r>
          </a:p>
          <a:p>
            <a:r>
              <a:rPr lang="en-US" dirty="0">
                <a:solidFill>
                  <a:schemeClr val="accent1"/>
                </a:solidFill>
              </a:rPr>
              <a:t>Responsibility</a:t>
            </a:r>
          </a:p>
        </p:txBody>
      </p:sp>
      <p:sp>
        <p:nvSpPr>
          <p:cNvPr id="36" name="TextBox 35">
            <a:extLst>
              <a:ext uri="{FF2B5EF4-FFF2-40B4-BE49-F238E27FC236}">
                <a16:creationId xmlns:a16="http://schemas.microsoft.com/office/drawing/2014/main" id="{5B4B2E47-AB37-605A-ED8D-7F8E67DE42B4}"/>
              </a:ext>
            </a:extLst>
          </p:cNvPr>
          <p:cNvSpPr txBox="1"/>
          <p:nvPr/>
        </p:nvSpPr>
        <p:spPr>
          <a:xfrm>
            <a:off x="2221510" y="1836182"/>
            <a:ext cx="992579" cy="646331"/>
          </a:xfrm>
          <a:prstGeom prst="rect">
            <a:avLst/>
          </a:prstGeom>
          <a:noFill/>
        </p:spPr>
        <p:txBody>
          <a:bodyPr wrap="none" rtlCol="0">
            <a:spAutoFit/>
          </a:bodyPr>
          <a:lstStyle/>
          <a:p>
            <a:r>
              <a:rPr lang="en-US" dirty="0">
                <a:solidFill>
                  <a:schemeClr val="accent1"/>
                </a:solidFill>
              </a:rPr>
              <a:t>VPPR </a:t>
            </a:r>
          </a:p>
          <a:p>
            <a:r>
              <a:rPr lang="en-US" dirty="0">
                <a:solidFill>
                  <a:schemeClr val="accent1"/>
                </a:solidFill>
              </a:rPr>
              <a:t>Support</a:t>
            </a:r>
          </a:p>
        </p:txBody>
      </p:sp>
      <p:cxnSp>
        <p:nvCxnSpPr>
          <p:cNvPr id="37" name="Straight Arrow Connector 36">
            <a:extLst>
              <a:ext uri="{FF2B5EF4-FFF2-40B4-BE49-F238E27FC236}">
                <a16:creationId xmlns:a16="http://schemas.microsoft.com/office/drawing/2014/main" id="{4F5B20A7-B669-8AB7-FB8C-85154A2EAEC6}"/>
              </a:ext>
            </a:extLst>
          </p:cNvPr>
          <p:cNvCxnSpPr/>
          <p:nvPr/>
        </p:nvCxnSpPr>
        <p:spPr>
          <a:xfrm>
            <a:off x="912257" y="220560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38" name="Straight Arrow Connector 37">
            <a:extLst>
              <a:ext uri="{FF2B5EF4-FFF2-40B4-BE49-F238E27FC236}">
                <a16:creationId xmlns:a16="http://schemas.microsoft.com/office/drawing/2014/main" id="{85D8F7F1-9CAE-77EA-A87F-26CBABAA815A}"/>
              </a:ext>
            </a:extLst>
          </p:cNvPr>
          <p:cNvCxnSpPr>
            <a:cxnSpLocks/>
          </p:cNvCxnSpPr>
          <p:nvPr/>
        </p:nvCxnSpPr>
        <p:spPr>
          <a:xfrm flipH="1">
            <a:off x="2221510" y="2482513"/>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39" name="Straight Arrow Connector 38">
            <a:extLst>
              <a:ext uri="{FF2B5EF4-FFF2-40B4-BE49-F238E27FC236}">
                <a16:creationId xmlns:a16="http://schemas.microsoft.com/office/drawing/2014/main" id="{C91DE214-3B9C-0389-3126-D321993BD00B}"/>
              </a:ext>
            </a:extLst>
          </p:cNvPr>
          <p:cNvCxnSpPr/>
          <p:nvPr/>
        </p:nvCxnSpPr>
        <p:spPr>
          <a:xfrm>
            <a:off x="1279548" y="2999096"/>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40" name="TextBox 39">
            <a:extLst>
              <a:ext uri="{FF2B5EF4-FFF2-40B4-BE49-F238E27FC236}">
                <a16:creationId xmlns:a16="http://schemas.microsoft.com/office/drawing/2014/main" id="{6A379D1E-99F4-753F-9782-FBBC849E831D}"/>
              </a:ext>
            </a:extLst>
          </p:cNvPr>
          <p:cNvSpPr txBox="1"/>
          <p:nvPr/>
        </p:nvSpPr>
        <p:spPr>
          <a:xfrm>
            <a:off x="5229225" y="1918329"/>
            <a:ext cx="1287532" cy="646331"/>
          </a:xfrm>
          <a:prstGeom prst="rect">
            <a:avLst/>
          </a:prstGeom>
          <a:noFill/>
        </p:spPr>
        <p:txBody>
          <a:bodyPr wrap="none" rtlCol="0">
            <a:spAutoFit/>
          </a:bodyPr>
          <a:lstStyle/>
          <a:p>
            <a:r>
              <a:rPr lang="en-US" dirty="0">
                <a:solidFill>
                  <a:schemeClr val="accent1"/>
                </a:solidFill>
              </a:rPr>
              <a:t>Follow-Up </a:t>
            </a:r>
          </a:p>
          <a:p>
            <a:r>
              <a:rPr lang="en-US" dirty="0">
                <a:solidFill>
                  <a:schemeClr val="accent1"/>
                </a:solidFill>
              </a:rPr>
              <a:t>Process</a:t>
            </a:r>
          </a:p>
        </p:txBody>
      </p:sp>
      <p:sp>
        <p:nvSpPr>
          <p:cNvPr id="41" name="TextBox 40">
            <a:extLst>
              <a:ext uri="{FF2B5EF4-FFF2-40B4-BE49-F238E27FC236}">
                <a16:creationId xmlns:a16="http://schemas.microsoft.com/office/drawing/2014/main" id="{C2903D35-6445-A8D4-01BF-3D000A1E795D}"/>
              </a:ext>
            </a:extLst>
          </p:cNvPr>
          <p:cNvSpPr txBox="1"/>
          <p:nvPr/>
        </p:nvSpPr>
        <p:spPr>
          <a:xfrm>
            <a:off x="3678096" y="1919654"/>
            <a:ext cx="1048107" cy="369332"/>
          </a:xfrm>
          <a:prstGeom prst="rect">
            <a:avLst/>
          </a:prstGeom>
          <a:noFill/>
        </p:spPr>
        <p:txBody>
          <a:bodyPr wrap="none" rtlCol="0">
            <a:spAutoFit/>
          </a:bodyPr>
          <a:lstStyle/>
          <a:p>
            <a:r>
              <a:rPr lang="en-US" dirty="0">
                <a:solidFill>
                  <a:schemeClr val="accent1"/>
                </a:solidFill>
              </a:rPr>
              <a:t>Timeline</a:t>
            </a:r>
          </a:p>
        </p:txBody>
      </p:sp>
      <p:sp>
        <p:nvSpPr>
          <p:cNvPr id="42" name="TextBox 41">
            <a:extLst>
              <a:ext uri="{FF2B5EF4-FFF2-40B4-BE49-F238E27FC236}">
                <a16:creationId xmlns:a16="http://schemas.microsoft.com/office/drawing/2014/main" id="{2D7CE9D6-DE9F-4BC2-07B4-17703F951E17}"/>
              </a:ext>
            </a:extLst>
          </p:cNvPr>
          <p:cNvSpPr txBox="1"/>
          <p:nvPr/>
        </p:nvSpPr>
        <p:spPr>
          <a:xfrm>
            <a:off x="3774043" y="2693502"/>
            <a:ext cx="1518364" cy="646331"/>
          </a:xfrm>
          <a:prstGeom prst="rect">
            <a:avLst/>
          </a:prstGeom>
          <a:noFill/>
        </p:spPr>
        <p:txBody>
          <a:bodyPr wrap="none" rtlCol="0">
            <a:spAutoFit/>
          </a:bodyPr>
          <a:lstStyle/>
          <a:p>
            <a:r>
              <a:rPr lang="en-US" dirty="0">
                <a:solidFill>
                  <a:schemeClr val="accent1"/>
                </a:solidFill>
              </a:rPr>
              <a:t>Event </a:t>
            </a:r>
            <a:r>
              <a:rPr lang="en-US" dirty="0" err="1">
                <a:solidFill>
                  <a:schemeClr val="accent1"/>
                </a:solidFill>
              </a:rPr>
              <a:t>ProMo</a:t>
            </a:r>
            <a:endParaRPr lang="en-US" dirty="0">
              <a:solidFill>
                <a:schemeClr val="accent1"/>
              </a:solidFill>
            </a:endParaRPr>
          </a:p>
          <a:p>
            <a:r>
              <a:rPr lang="en-US" dirty="0">
                <a:solidFill>
                  <a:schemeClr val="accent1"/>
                </a:solidFill>
              </a:rPr>
              <a:t>Structure</a:t>
            </a:r>
          </a:p>
        </p:txBody>
      </p:sp>
      <p:cxnSp>
        <p:nvCxnSpPr>
          <p:cNvPr id="43" name="Straight Arrow Connector 42">
            <a:extLst>
              <a:ext uri="{FF2B5EF4-FFF2-40B4-BE49-F238E27FC236}">
                <a16:creationId xmlns:a16="http://schemas.microsoft.com/office/drawing/2014/main" id="{3C88BD34-1C06-D1A9-AEB5-B134958C47B3}"/>
              </a:ext>
            </a:extLst>
          </p:cNvPr>
          <p:cNvCxnSpPr>
            <a:cxnSpLocks/>
          </p:cNvCxnSpPr>
          <p:nvPr/>
        </p:nvCxnSpPr>
        <p:spPr>
          <a:xfrm flipH="1">
            <a:off x="5188246" y="258371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44" name="Straight Arrow Connector 43">
            <a:extLst>
              <a:ext uri="{FF2B5EF4-FFF2-40B4-BE49-F238E27FC236}">
                <a16:creationId xmlns:a16="http://schemas.microsoft.com/office/drawing/2014/main" id="{3528B1C7-8B97-5C67-F6EA-1A2BEF3622EA}"/>
              </a:ext>
            </a:extLst>
          </p:cNvPr>
          <p:cNvCxnSpPr/>
          <p:nvPr/>
        </p:nvCxnSpPr>
        <p:spPr>
          <a:xfrm>
            <a:off x="3830258" y="2280515"/>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45" name="Straight Arrow Connector 44">
            <a:extLst>
              <a:ext uri="{FF2B5EF4-FFF2-40B4-BE49-F238E27FC236}">
                <a16:creationId xmlns:a16="http://schemas.microsoft.com/office/drawing/2014/main" id="{529ED69E-88EA-94B9-3BC0-A3C79203360F}"/>
              </a:ext>
            </a:extLst>
          </p:cNvPr>
          <p:cNvCxnSpPr/>
          <p:nvPr/>
        </p:nvCxnSpPr>
        <p:spPr>
          <a:xfrm>
            <a:off x="4296557" y="3339833"/>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46" name="TextBox 45">
            <a:extLst>
              <a:ext uri="{FF2B5EF4-FFF2-40B4-BE49-F238E27FC236}">
                <a16:creationId xmlns:a16="http://schemas.microsoft.com/office/drawing/2014/main" id="{0355DC88-943A-AAA4-65FE-E817600DDB23}"/>
              </a:ext>
            </a:extLst>
          </p:cNvPr>
          <p:cNvSpPr txBox="1"/>
          <p:nvPr/>
        </p:nvSpPr>
        <p:spPr>
          <a:xfrm>
            <a:off x="384174" y="4003190"/>
            <a:ext cx="1954381" cy="369332"/>
          </a:xfrm>
          <a:prstGeom prst="rect">
            <a:avLst/>
          </a:prstGeom>
          <a:noFill/>
        </p:spPr>
        <p:txBody>
          <a:bodyPr wrap="none" rtlCol="0">
            <a:spAutoFit/>
          </a:bodyPr>
          <a:lstStyle/>
          <a:p>
            <a:r>
              <a:rPr lang="en-US" dirty="0">
                <a:solidFill>
                  <a:schemeClr val="accent1"/>
                </a:solidFill>
              </a:rPr>
              <a:t>Promote Benefits</a:t>
            </a:r>
          </a:p>
        </p:txBody>
      </p:sp>
      <p:sp>
        <p:nvSpPr>
          <p:cNvPr id="47" name="TextBox 46">
            <a:extLst>
              <a:ext uri="{FF2B5EF4-FFF2-40B4-BE49-F238E27FC236}">
                <a16:creationId xmlns:a16="http://schemas.microsoft.com/office/drawing/2014/main" id="{3C66C8F3-782A-8D95-BAE7-B5904E396AB8}"/>
              </a:ext>
            </a:extLst>
          </p:cNvPr>
          <p:cNvSpPr txBox="1"/>
          <p:nvPr/>
        </p:nvSpPr>
        <p:spPr>
          <a:xfrm>
            <a:off x="8179713" y="2081511"/>
            <a:ext cx="1569660" cy="646331"/>
          </a:xfrm>
          <a:prstGeom prst="rect">
            <a:avLst/>
          </a:prstGeom>
          <a:noFill/>
        </p:spPr>
        <p:txBody>
          <a:bodyPr wrap="none" rtlCol="0">
            <a:spAutoFit/>
          </a:bodyPr>
          <a:lstStyle/>
          <a:p>
            <a:r>
              <a:rPr lang="en-US" dirty="0">
                <a:solidFill>
                  <a:schemeClr val="accent1"/>
                </a:solidFill>
              </a:rPr>
              <a:t>Social Media </a:t>
            </a:r>
          </a:p>
          <a:p>
            <a:r>
              <a:rPr lang="en-US" dirty="0">
                <a:solidFill>
                  <a:schemeClr val="accent1"/>
                </a:solidFill>
              </a:rPr>
              <a:t>Platforms</a:t>
            </a:r>
          </a:p>
        </p:txBody>
      </p:sp>
      <p:sp>
        <p:nvSpPr>
          <p:cNvPr id="48" name="TextBox 47">
            <a:extLst>
              <a:ext uri="{FF2B5EF4-FFF2-40B4-BE49-F238E27FC236}">
                <a16:creationId xmlns:a16="http://schemas.microsoft.com/office/drawing/2014/main" id="{2B0C0877-FCAA-AA76-CB54-A8C71C552F71}"/>
              </a:ext>
            </a:extLst>
          </p:cNvPr>
          <p:cNvSpPr txBox="1"/>
          <p:nvPr/>
        </p:nvSpPr>
        <p:spPr>
          <a:xfrm>
            <a:off x="6987648" y="2093337"/>
            <a:ext cx="928459" cy="923330"/>
          </a:xfrm>
          <a:prstGeom prst="rect">
            <a:avLst/>
          </a:prstGeom>
          <a:noFill/>
        </p:spPr>
        <p:txBody>
          <a:bodyPr wrap="none" rtlCol="0">
            <a:spAutoFit/>
          </a:bodyPr>
          <a:lstStyle/>
          <a:p>
            <a:r>
              <a:rPr lang="en-US" dirty="0">
                <a:solidFill>
                  <a:schemeClr val="accent1"/>
                </a:solidFill>
              </a:rPr>
              <a:t>Where </a:t>
            </a:r>
          </a:p>
          <a:p>
            <a:r>
              <a:rPr lang="en-US" dirty="0">
                <a:solidFill>
                  <a:schemeClr val="accent1"/>
                </a:solidFill>
              </a:rPr>
              <a:t>Were </a:t>
            </a:r>
          </a:p>
          <a:p>
            <a:r>
              <a:rPr lang="en-US" dirty="0">
                <a:solidFill>
                  <a:schemeClr val="accent1"/>
                </a:solidFill>
              </a:rPr>
              <a:t>Posts</a:t>
            </a:r>
          </a:p>
        </p:txBody>
      </p:sp>
      <p:cxnSp>
        <p:nvCxnSpPr>
          <p:cNvPr id="49" name="Straight Arrow Connector 48">
            <a:extLst>
              <a:ext uri="{FF2B5EF4-FFF2-40B4-BE49-F238E27FC236}">
                <a16:creationId xmlns:a16="http://schemas.microsoft.com/office/drawing/2014/main" id="{7AD6F5DA-ED67-430E-1816-F3CDB954365B}"/>
              </a:ext>
            </a:extLst>
          </p:cNvPr>
          <p:cNvCxnSpPr>
            <a:cxnSpLocks/>
          </p:cNvCxnSpPr>
          <p:nvPr/>
        </p:nvCxnSpPr>
        <p:spPr>
          <a:xfrm flipH="1">
            <a:off x="8115300" y="274320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50" name="Straight Arrow Connector 49">
            <a:extLst>
              <a:ext uri="{FF2B5EF4-FFF2-40B4-BE49-F238E27FC236}">
                <a16:creationId xmlns:a16="http://schemas.microsoft.com/office/drawing/2014/main" id="{1AC61EA6-7262-AAB0-3B7C-3B0DBB1FB119}"/>
              </a:ext>
            </a:extLst>
          </p:cNvPr>
          <p:cNvCxnSpPr/>
          <p:nvPr/>
        </p:nvCxnSpPr>
        <p:spPr>
          <a:xfrm>
            <a:off x="7053241" y="2999096"/>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51" name="TextBox 50">
            <a:extLst>
              <a:ext uri="{FF2B5EF4-FFF2-40B4-BE49-F238E27FC236}">
                <a16:creationId xmlns:a16="http://schemas.microsoft.com/office/drawing/2014/main" id="{FEF3F4D5-BC47-246D-916B-074FFEAACCCF}"/>
              </a:ext>
            </a:extLst>
          </p:cNvPr>
          <p:cNvSpPr txBox="1"/>
          <p:nvPr/>
        </p:nvSpPr>
        <p:spPr>
          <a:xfrm>
            <a:off x="654818" y="4488434"/>
            <a:ext cx="1300356" cy="369332"/>
          </a:xfrm>
          <a:prstGeom prst="rect">
            <a:avLst/>
          </a:prstGeom>
          <a:noFill/>
        </p:spPr>
        <p:txBody>
          <a:bodyPr wrap="none" rtlCol="0">
            <a:spAutoFit/>
          </a:bodyPr>
          <a:lstStyle/>
          <a:p>
            <a:r>
              <a:rPr lang="en-US" dirty="0">
                <a:solidFill>
                  <a:schemeClr val="accent1"/>
                </a:solidFill>
              </a:rPr>
              <a:t>Messaging</a:t>
            </a:r>
          </a:p>
        </p:txBody>
      </p:sp>
      <p:sp>
        <p:nvSpPr>
          <p:cNvPr id="52" name="TextBox 51">
            <a:extLst>
              <a:ext uri="{FF2B5EF4-FFF2-40B4-BE49-F238E27FC236}">
                <a16:creationId xmlns:a16="http://schemas.microsoft.com/office/drawing/2014/main" id="{A8884D09-018B-B180-84B8-8BC8C0E69ED1}"/>
              </a:ext>
            </a:extLst>
          </p:cNvPr>
          <p:cNvSpPr txBox="1"/>
          <p:nvPr/>
        </p:nvSpPr>
        <p:spPr>
          <a:xfrm>
            <a:off x="307184" y="4920613"/>
            <a:ext cx="1706557" cy="369332"/>
          </a:xfrm>
          <a:prstGeom prst="rect">
            <a:avLst/>
          </a:prstGeom>
          <a:noFill/>
        </p:spPr>
        <p:txBody>
          <a:bodyPr wrap="none" rtlCol="0">
            <a:spAutoFit/>
          </a:bodyPr>
          <a:lstStyle/>
          <a:p>
            <a:r>
              <a:rPr lang="en-US" dirty="0">
                <a:solidFill>
                  <a:schemeClr val="accent1"/>
                </a:solidFill>
              </a:rPr>
              <a:t>Visuals Quality</a:t>
            </a:r>
          </a:p>
        </p:txBody>
      </p:sp>
      <p:cxnSp>
        <p:nvCxnSpPr>
          <p:cNvPr id="53" name="Straight Arrow Connector 52">
            <a:extLst>
              <a:ext uri="{FF2B5EF4-FFF2-40B4-BE49-F238E27FC236}">
                <a16:creationId xmlns:a16="http://schemas.microsoft.com/office/drawing/2014/main" id="{8AFE303E-725B-4F43-A051-CE7DEBA45749}"/>
              </a:ext>
            </a:extLst>
          </p:cNvPr>
          <p:cNvCxnSpPr/>
          <p:nvPr/>
        </p:nvCxnSpPr>
        <p:spPr>
          <a:xfrm>
            <a:off x="3911939" y="467310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54" name="Straight Arrow Connector 53">
            <a:extLst>
              <a:ext uri="{FF2B5EF4-FFF2-40B4-BE49-F238E27FC236}">
                <a16:creationId xmlns:a16="http://schemas.microsoft.com/office/drawing/2014/main" id="{B3456434-6696-68A1-97A8-D285B93FCBFF}"/>
              </a:ext>
            </a:extLst>
          </p:cNvPr>
          <p:cNvCxnSpPr/>
          <p:nvPr/>
        </p:nvCxnSpPr>
        <p:spPr>
          <a:xfrm>
            <a:off x="1090414" y="449580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55" name="Straight Arrow Connector 54">
            <a:extLst>
              <a:ext uri="{FF2B5EF4-FFF2-40B4-BE49-F238E27FC236}">
                <a16:creationId xmlns:a16="http://schemas.microsoft.com/office/drawing/2014/main" id="{8364F248-B531-BCD0-9FD8-2A9693C05546}"/>
              </a:ext>
            </a:extLst>
          </p:cNvPr>
          <p:cNvCxnSpPr/>
          <p:nvPr/>
        </p:nvCxnSpPr>
        <p:spPr>
          <a:xfrm>
            <a:off x="912257" y="4920613"/>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56" name="Straight Arrow Connector 55">
            <a:extLst>
              <a:ext uri="{FF2B5EF4-FFF2-40B4-BE49-F238E27FC236}">
                <a16:creationId xmlns:a16="http://schemas.microsoft.com/office/drawing/2014/main" id="{5CE87C26-6793-65BB-B244-3721EF072BBC}"/>
              </a:ext>
            </a:extLst>
          </p:cNvPr>
          <p:cNvCxnSpPr/>
          <p:nvPr/>
        </p:nvCxnSpPr>
        <p:spPr>
          <a:xfrm>
            <a:off x="4238866" y="3999567"/>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57" name="TextBox 56">
            <a:extLst>
              <a:ext uri="{FF2B5EF4-FFF2-40B4-BE49-F238E27FC236}">
                <a16:creationId xmlns:a16="http://schemas.microsoft.com/office/drawing/2014/main" id="{CF08772D-6E80-C7B9-5C78-F24E4A64F805}"/>
              </a:ext>
            </a:extLst>
          </p:cNvPr>
          <p:cNvSpPr txBox="1"/>
          <p:nvPr/>
        </p:nvSpPr>
        <p:spPr>
          <a:xfrm>
            <a:off x="5243984" y="4457699"/>
            <a:ext cx="1633845" cy="646331"/>
          </a:xfrm>
          <a:prstGeom prst="rect">
            <a:avLst/>
          </a:prstGeom>
          <a:noFill/>
        </p:spPr>
        <p:txBody>
          <a:bodyPr wrap="none" rtlCol="0">
            <a:spAutoFit/>
          </a:bodyPr>
          <a:lstStyle/>
          <a:p>
            <a:r>
              <a:rPr lang="en-US" dirty="0">
                <a:solidFill>
                  <a:schemeClr val="accent1"/>
                </a:solidFill>
              </a:rPr>
              <a:t>Social Media </a:t>
            </a:r>
          </a:p>
          <a:p>
            <a:r>
              <a:rPr lang="en-US" dirty="0">
                <a:solidFill>
                  <a:schemeClr val="accent1"/>
                </a:solidFill>
              </a:rPr>
              <a:t>Posting Times</a:t>
            </a:r>
          </a:p>
        </p:txBody>
      </p:sp>
      <p:sp>
        <p:nvSpPr>
          <p:cNvPr id="58" name="TextBox 57">
            <a:extLst>
              <a:ext uri="{FF2B5EF4-FFF2-40B4-BE49-F238E27FC236}">
                <a16:creationId xmlns:a16="http://schemas.microsoft.com/office/drawing/2014/main" id="{B496C08E-AED0-F097-D7AD-49DF206D3905}"/>
              </a:ext>
            </a:extLst>
          </p:cNvPr>
          <p:cNvSpPr txBox="1"/>
          <p:nvPr/>
        </p:nvSpPr>
        <p:spPr>
          <a:xfrm>
            <a:off x="3481494" y="4679378"/>
            <a:ext cx="1300356" cy="646331"/>
          </a:xfrm>
          <a:prstGeom prst="rect">
            <a:avLst/>
          </a:prstGeom>
          <a:noFill/>
        </p:spPr>
        <p:txBody>
          <a:bodyPr wrap="none" rtlCol="0">
            <a:spAutoFit/>
          </a:bodyPr>
          <a:lstStyle/>
          <a:p>
            <a:r>
              <a:rPr lang="en-US" dirty="0">
                <a:solidFill>
                  <a:schemeClr val="accent1"/>
                </a:solidFill>
              </a:rPr>
              <a:t>Benefits </a:t>
            </a:r>
          </a:p>
          <a:p>
            <a:r>
              <a:rPr lang="en-US" dirty="0">
                <a:solidFill>
                  <a:schemeClr val="accent1"/>
                </a:solidFill>
              </a:rPr>
              <a:t>Messaging</a:t>
            </a:r>
          </a:p>
        </p:txBody>
      </p:sp>
      <p:sp>
        <p:nvSpPr>
          <p:cNvPr id="59" name="TextBox 58">
            <a:extLst>
              <a:ext uri="{FF2B5EF4-FFF2-40B4-BE49-F238E27FC236}">
                <a16:creationId xmlns:a16="http://schemas.microsoft.com/office/drawing/2014/main" id="{D4DE1BFD-9BE5-9075-2A97-4D9C845BB3A4}"/>
              </a:ext>
            </a:extLst>
          </p:cNvPr>
          <p:cNvSpPr txBox="1"/>
          <p:nvPr/>
        </p:nvSpPr>
        <p:spPr>
          <a:xfrm>
            <a:off x="3941583" y="3999567"/>
            <a:ext cx="1326004" cy="369332"/>
          </a:xfrm>
          <a:prstGeom prst="rect">
            <a:avLst/>
          </a:prstGeom>
          <a:noFill/>
        </p:spPr>
        <p:txBody>
          <a:bodyPr wrap="none" rtlCol="0">
            <a:spAutoFit/>
          </a:bodyPr>
          <a:lstStyle/>
          <a:p>
            <a:r>
              <a:rPr lang="en-US" dirty="0">
                <a:solidFill>
                  <a:schemeClr val="accent1"/>
                </a:solidFill>
              </a:rPr>
              <a:t>Advertising</a:t>
            </a:r>
          </a:p>
        </p:txBody>
      </p:sp>
      <p:cxnSp>
        <p:nvCxnSpPr>
          <p:cNvPr id="60" name="Straight Arrow Connector 59">
            <a:extLst>
              <a:ext uri="{FF2B5EF4-FFF2-40B4-BE49-F238E27FC236}">
                <a16:creationId xmlns:a16="http://schemas.microsoft.com/office/drawing/2014/main" id="{2A593C7C-0693-3F56-E0D8-37844FB39F90}"/>
              </a:ext>
            </a:extLst>
          </p:cNvPr>
          <p:cNvCxnSpPr>
            <a:cxnSpLocks/>
          </p:cNvCxnSpPr>
          <p:nvPr/>
        </p:nvCxnSpPr>
        <p:spPr>
          <a:xfrm flipH="1">
            <a:off x="5267587" y="4370828"/>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61" name="TextBox 60">
            <a:extLst>
              <a:ext uri="{FF2B5EF4-FFF2-40B4-BE49-F238E27FC236}">
                <a16:creationId xmlns:a16="http://schemas.microsoft.com/office/drawing/2014/main" id="{C48F0163-B47D-9A2A-1BDD-7DB683EFD375}"/>
              </a:ext>
            </a:extLst>
          </p:cNvPr>
          <p:cNvSpPr txBox="1"/>
          <p:nvPr/>
        </p:nvSpPr>
        <p:spPr>
          <a:xfrm>
            <a:off x="6902983" y="3840828"/>
            <a:ext cx="1364476" cy="646331"/>
          </a:xfrm>
          <a:prstGeom prst="rect">
            <a:avLst/>
          </a:prstGeom>
          <a:noFill/>
        </p:spPr>
        <p:txBody>
          <a:bodyPr wrap="none" rtlCol="0">
            <a:spAutoFit/>
          </a:bodyPr>
          <a:lstStyle/>
          <a:p>
            <a:r>
              <a:rPr lang="en-US" dirty="0">
                <a:solidFill>
                  <a:schemeClr val="accent1"/>
                </a:solidFill>
              </a:rPr>
              <a:t>Competing </a:t>
            </a:r>
          </a:p>
          <a:p>
            <a:r>
              <a:rPr lang="en-US" dirty="0">
                <a:solidFill>
                  <a:schemeClr val="accent1"/>
                </a:solidFill>
              </a:rPr>
              <a:t>Events</a:t>
            </a:r>
          </a:p>
        </p:txBody>
      </p:sp>
      <p:sp>
        <p:nvSpPr>
          <p:cNvPr id="62" name="TextBox 61">
            <a:extLst>
              <a:ext uri="{FF2B5EF4-FFF2-40B4-BE49-F238E27FC236}">
                <a16:creationId xmlns:a16="http://schemas.microsoft.com/office/drawing/2014/main" id="{AB08C2A2-48AF-31E1-2864-0820782635E6}"/>
              </a:ext>
            </a:extLst>
          </p:cNvPr>
          <p:cNvSpPr txBox="1"/>
          <p:nvPr/>
        </p:nvSpPr>
        <p:spPr>
          <a:xfrm>
            <a:off x="8342625" y="4301755"/>
            <a:ext cx="671979" cy="369332"/>
          </a:xfrm>
          <a:prstGeom prst="rect">
            <a:avLst/>
          </a:prstGeom>
          <a:noFill/>
        </p:spPr>
        <p:txBody>
          <a:bodyPr wrap="none" rtlCol="0">
            <a:spAutoFit/>
          </a:bodyPr>
          <a:lstStyle/>
          <a:p>
            <a:r>
              <a:rPr lang="en-US" dirty="0">
                <a:solidFill>
                  <a:schemeClr val="accent1"/>
                </a:solidFill>
              </a:rPr>
              <a:t>Date</a:t>
            </a:r>
          </a:p>
        </p:txBody>
      </p:sp>
      <p:sp>
        <p:nvSpPr>
          <p:cNvPr id="63" name="TextBox 62">
            <a:extLst>
              <a:ext uri="{FF2B5EF4-FFF2-40B4-BE49-F238E27FC236}">
                <a16:creationId xmlns:a16="http://schemas.microsoft.com/office/drawing/2014/main" id="{3BF9347E-1540-87E6-8D11-1730F4862C66}"/>
              </a:ext>
            </a:extLst>
          </p:cNvPr>
          <p:cNvSpPr txBox="1"/>
          <p:nvPr/>
        </p:nvSpPr>
        <p:spPr>
          <a:xfrm>
            <a:off x="8031953" y="5039639"/>
            <a:ext cx="838756" cy="369332"/>
          </a:xfrm>
          <a:prstGeom prst="rect">
            <a:avLst/>
          </a:prstGeom>
          <a:noFill/>
        </p:spPr>
        <p:txBody>
          <a:bodyPr wrap="none" rtlCol="0">
            <a:spAutoFit/>
          </a:bodyPr>
          <a:lstStyle/>
          <a:p>
            <a:r>
              <a:rPr lang="en-US" dirty="0">
                <a:solidFill>
                  <a:schemeClr val="accent1"/>
                </a:solidFill>
              </a:rPr>
              <a:t>Venue</a:t>
            </a:r>
          </a:p>
        </p:txBody>
      </p:sp>
      <p:cxnSp>
        <p:nvCxnSpPr>
          <p:cNvPr id="64" name="Straight Arrow Connector 63">
            <a:extLst>
              <a:ext uri="{FF2B5EF4-FFF2-40B4-BE49-F238E27FC236}">
                <a16:creationId xmlns:a16="http://schemas.microsoft.com/office/drawing/2014/main" id="{09B6E61D-7AF1-006B-7851-8CD450D6AD9F}"/>
              </a:ext>
            </a:extLst>
          </p:cNvPr>
          <p:cNvCxnSpPr/>
          <p:nvPr/>
        </p:nvCxnSpPr>
        <p:spPr>
          <a:xfrm>
            <a:off x="7168266" y="3883817"/>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65" name="Straight Arrow Connector 64">
            <a:extLst>
              <a:ext uri="{FF2B5EF4-FFF2-40B4-BE49-F238E27FC236}">
                <a16:creationId xmlns:a16="http://schemas.microsoft.com/office/drawing/2014/main" id="{6C11251A-AACF-687F-D4AB-A063F685F706}"/>
              </a:ext>
            </a:extLst>
          </p:cNvPr>
          <p:cNvCxnSpPr>
            <a:cxnSpLocks/>
          </p:cNvCxnSpPr>
          <p:nvPr/>
        </p:nvCxnSpPr>
        <p:spPr>
          <a:xfrm flipH="1">
            <a:off x="7874241" y="5002543"/>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66" name="Straight Arrow Connector 65">
            <a:extLst>
              <a:ext uri="{FF2B5EF4-FFF2-40B4-BE49-F238E27FC236}">
                <a16:creationId xmlns:a16="http://schemas.microsoft.com/office/drawing/2014/main" id="{C26EF6C7-19B1-0250-B699-9A1F6AFB73A5}"/>
              </a:ext>
            </a:extLst>
          </p:cNvPr>
          <p:cNvCxnSpPr>
            <a:cxnSpLocks/>
          </p:cNvCxnSpPr>
          <p:nvPr/>
        </p:nvCxnSpPr>
        <p:spPr>
          <a:xfrm flipH="1">
            <a:off x="8198176" y="4257867"/>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0417759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5C97-841F-8EE8-5462-C3D15E0D9714}"/>
              </a:ext>
            </a:extLst>
          </p:cNvPr>
          <p:cNvSpPr>
            <a:spLocks noGrp="1"/>
          </p:cNvSpPr>
          <p:nvPr>
            <p:ph type="title"/>
          </p:nvPr>
        </p:nvSpPr>
        <p:spPr/>
        <p:txBody>
          <a:bodyPr/>
          <a:lstStyle/>
          <a:p>
            <a:r>
              <a:rPr lang="en-US" dirty="0"/>
              <a:t>Case Study 3: </a:t>
            </a:r>
            <a:r>
              <a:rPr lang="en-GB" dirty="0"/>
              <a:t>Low Attendance at Open House Event </a:t>
            </a:r>
            <a:endParaRPr lang="en-US" dirty="0"/>
          </a:p>
        </p:txBody>
      </p:sp>
      <p:sp>
        <p:nvSpPr>
          <p:cNvPr id="3" name="Content Placeholder 2">
            <a:extLst>
              <a:ext uri="{FF2B5EF4-FFF2-40B4-BE49-F238E27FC236}">
                <a16:creationId xmlns:a16="http://schemas.microsoft.com/office/drawing/2014/main" id="{DEE25A96-ECDB-55A1-19B4-BB6C71C5088F}"/>
              </a:ext>
            </a:extLst>
          </p:cNvPr>
          <p:cNvSpPr>
            <a:spLocks noGrp="1"/>
          </p:cNvSpPr>
          <p:nvPr>
            <p:ph idx="1"/>
          </p:nvPr>
        </p:nvSpPr>
        <p:spPr/>
        <p:txBody>
          <a:bodyPr/>
          <a:lstStyle/>
          <a:p>
            <a:pPr marL="0" indent="0">
              <a:lnSpc>
                <a:spcPct val="100000"/>
              </a:lnSpc>
              <a:buNone/>
            </a:pPr>
            <a:r>
              <a:rPr lang="en-GB" sz="2000" b="1" dirty="0"/>
              <a:t>Root Cause</a:t>
            </a:r>
          </a:p>
          <a:p>
            <a:pPr marL="0" indent="0">
              <a:lnSpc>
                <a:spcPct val="100000"/>
              </a:lnSpc>
              <a:buNone/>
            </a:pPr>
            <a:r>
              <a:rPr lang="en-GB" sz="2000" dirty="0"/>
              <a:t>The club relied on a single platform (Facebook) and did not use a structured, multichannel event‑promotion plan involving members, partners, and community networks.</a:t>
            </a:r>
          </a:p>
          <a:p>
            <a:pPr marL="0" indent="0">
              <a:lnSpc>
                <a:spcPct val="100000"/>
              </a:lnSpc>
              <a:buNone/>
            </a:pPr>
            <a:r>
              <a:rPr lang="en-GB" sz="2000" b="1" dirty="0"/>
              <a:t>Root Solution</a:t>
            </a:r>
          </a:p>
          <a:p>
            <a:pPr marL="0" indent="0">
              <a:lnSpc>
                <a:spcPct val="100000"/>
              </a:lnSpc>
              <a:buNone/>
            </a:pPr>
            <a:r>
              <a:rPr lang="en-GB" sz="2000" dirty="0"/>
              <a:t>Create a comprehensive event‑promotion strategy, including:</a:t>
            </a:r>
          </a:p>
          <a:p>
            <a:pPr>
              <a:lnSpc>
                <a:spcPct val="100000"/>
              </a:lnSpc>
            </a:pPr>
            <a:r>
              <a:rPr lang="en-GB" sz="2000" dirty="0"/>
              <a:t>a clear timeline (4 to 6 weeks before the event)</a:t>
            </a:r>
          </a:p>
          <a:p>
            <a:pPr>
              <a:lnSpc>
                <a:spcPct val="100000"/>
              </a:lnSpc>
            </a:pPr>
            <a:r>
              <a:rPr lang="en-GB" sz="2000" dirty="0"/>
              <a:t>multichannel promotion: website, Google Business Profile, Instagram, LinkedIn, WhatsApp, TikTok, community groups</a:t>
            </a:r>
          </a:p>
          <a:p>
            <a:endParaRPr lang="en-US" sz="2000" dirty="0"/>
          </a:p>
        </p:txBody>
      </p:sp>
      <p:sp>
        <p:nvSpPr>
          <p:cNvPr id="4" name="Content Placeholder 3">
            <a:extLst>
              <a:ext uri="{FF2B5EF4-FFF2-40B4-BE49-F238E27FC236}">
                <a16:creationId xmlns:a16="http://schemas.microsoft.com/office/drawing/2014/main" id="{C60CDD6D-7252-A9EA-1B4F-177FA2235C0D}"/>
              </a:ext>
            </a:extLst>
          </p:cNvPr>
          <p:cNvSpPr>
            <a:spLocks noGrp="1"/>
          </p:cNvSpPr>
          <p:nvPr>
            <p:ph idx="11"/>
          </p:nvPr>
        </p:nvSpPr>
        <p:spPr/>
        <p:txBody>
          <a:bodyPr/>
          <a:lstStyle/>
          <a:p>
            <a:pPr>
              <a:lnSpc>
                <a:spcPct val="100000"/>
              </a:lnSpc>
            </a:pPr>
            <a:r>
              <a:rPr lang="en-GB" sz="2000" dirty="0"/>
              <a:t>personalized invitations from members</a:t>
            </a:r>
          </a:p>
          <a:p>
            <a:pPr>
              <a:lnSpc>
                <a:spcPct val="100000"/>
              </a:lnSpc>
            </a:pPr>
            <a:r>
              <a:rPr lang="en-GB" sz="2000" dirty="0"/>
              <a:t>collaboration with local organizations (libraries, universities, community centers)</a:t>
            </a:r>
          </a:p>
          <a:p>
            <a:pPr>
              <a:lnSpc>
                <a:spcPct val="100000"/>
              </a:lnSpc>
            </a:pPr>
            <a:r>
              <a:rPr lang="en-GB" sz="2000" dirty="0"/>
              <a:t>branded visuals and a short video invitation</a:t>
            </a:r>
          </a:p>
          <a:p>
            <a:pPr>
              <a:lnSpc>
                <a:spcPct val="100000"/>
              </a:lnSpc>
            </a:pPr>
            <a:r>
              <a:rPr lang="en-GB" sz="2000" dirty="0"/>
              <a:t>follow‑up reminders to past guests and previous members</a:t>
            </a:r>
          </a:p>
          <a:p>
            <a:pPr>
              <a:lnSpc>
                <a:spcPct val="100000"/>
              </a:lnSpc>
            </a:pPr>
            <a:r>
              <a:rPr lang="en-GB" sz="2000" dirty="0"/>
              <a:t>assigning responsibilities across the PR Committee</a:t>
            </a:r>
          </a:p>
          <a:p>
            <a:pPr marL="0" indent="0">
              <a:lnSpc>
                <a:spcPct val="100000"/>
              </a:lnSpc>
              <a:buNone/>
            </a:pPr>
            <a:r>
              <a:rPr lang="en-GB" sz="2000" b="1" dirty="0"/>
              <a:t>This ensures the event reaches a wider audience and increases attendance.</a:t>
            </a:r>
          </a:p>
          <a:p>
            <a:endParaRPr lang="en-US" dirty="0"/>
          </a:p>
        </p:txBody>
      </p:sp>
    </p:spTree>
    <p:extLst>
      <p:ext uri="{BB962C8B-B14F-4D97-AF65-F5344CB8AC3E}">
        <p14:creationId xmlns:p14="http://schemas.microsoft.com/office/powerpoint/2010/main" val="12447350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AE11A-1FE3-7DF9-30C6-23231D6CC603}"/>
              </a:ext>
            </a:extLst>
          </p:cNvPr>
          <p:cNvSpPr>
            <a:spLocks noGrp="1"/>
          </p:cNvSpPr>
          <p:nvPr>
            <p:ph type="title"/>
          </p:nvPr>
        </p:nvSpPr>
        <p:spPr/>
        <p:txBody>
          <a:bodyPr/>
          <a:lstStyle/>
          <a:p>
            <a:r>
              <a:rPr lang="en-GB" dirty="0"/>
              <a:t>Case Study 4: Inconsistent Social Media Posting</a:t>
            </a:r>
            <a:endParaRPr lang="en-US" dirty="0"/>
          </a:p>
        </p:txBody>
      </p:sp>
      <p:sp>
        <p:nvSpPr>
          <p:cNvPr id="3" name="Content Placeholder 2">
            <a:extLst>
              <a:ext uri="{FF2B5EF4-FFF2-40B4-BE49-F238E27FC236}">
                <a16:creationId xmlns:a16="http://schemas.microsoft.com/office/drawing/2014/main" id="{EF88CC16-9B38-E237-64D0-505F1F7C3D25}"/>
              </a:ext>
            </a:extLst>
          </p:cNvPr>
          <p:cNvSpPr>
            <a:spLocks noGrp="1"/>
          </p:cNvSpPr>
          <p:nvPr>
            <p:ph idx="1"/>
          </p:nvPr>
        </p:nvSpPr>
        <p:spPr/>
        <p:txBody>
          <a:bodyPr/>
          <a:lstStyle/>
          <a:p>
            <a:pPr marL="0" indent="0">
              <a:lnSpc>
                <a:spcPct val="100000"/>
              </a:lnSpc>
              <a:buNone/>
            </a:pPr>
            <a:r>
              <a:rPr lang="en-GB" sz="2000" b="1" dirty="0"/>
              <a:t>Scenario</a:t>
            </a:r>
          </a:p>
          <a:p>
            <a:pPr marL="0" indent="0">
              <a:lnSpc>
                <a:spcPct val="100000"/>
              </a:lnSpc>
              <a:buNone/>
            </a:pPr>
            <a:r>
              <a:rPr lang="en-GB" sz="2000" dirty="0"/>
              <a:t>Silver Tongues Toastmasters has noticed that engagement on their Facebook and Instagram posts is unpredictable. Some posts receive “likes and comments”, while others receive none. </a:t>
            </a:r>
          </a:p>
          <a:p>
            <a:pPr marL="0" indent="0">
              <a:lnSpc>
                <a:spcPct val="100000"/>
              </a:lnSpc>
              <a:buNone/>
            </a:pPr>
            <a:r>
              <a:rPr lang="en-GB" sz="2000" dirty="0"/>
              <a:t>The VPPR admits that posting is “whenever I have time,” and there is no content calendar, no shared responsibility, and no consistent messaging.</a:t>
            </a:r>
          </a:p>
          <a:p>
            <a:pPr marL="0" indent="0">
              <a:lnSpc>
                <a:spcPct val="100000"/>
              </a:lnSpc>
              <a:buNone/>
            </a:pPr>
            <a:endParaRPr lang="en-US" sz="2000" dirty="0"/>
          </a:p>
        </p:txBody>
      </p:sp>
      <p:sp>
        <p:nvSpPr>
          <p:cNvPr id="4" name="Content Placeholder 3">
            <a:extLst>
              <a:ext uri="{FF2B5EF4-FFF2-40B4-BE49-F238E27FC236}">
                <a16:creationId xmlns:a16="http://schemas.microsoft.com/office/drawing/2014/main" id="{5712F32A-8F43-800C-64B0-A54A46866A78}"/>
              </a:ext>
            </a:extLst>
          </p:cNvPr>
          <p:cNvSpPr>
            <a:spLocks noGrp="1"/>
          </p:cNvSpPr>
          <p:nvPr>
            <p:ph idx="11"/>
          </p:nvPr>
        </p:nvSpPr>
        <p:spPr/>
        <p:txBody>
          <a:bodyPr/>
          <a:lstStyle/>
          <a:p>
            <a:pPr marL="0" indent="0">
              <a:lnSpc>
                <a:spcPct val="100000"/>
              </a:lnSpc>
              <a:buNone/>
            </a:pPr>
            <a:r>
              <a:rPr lang="en-GB" sz="2000" dirty="0"/>
              <a:t>Potential guests occasionally ask members whether the club is still active because the posting gaps make the club appear dormant. This inconsistency affects visibility, reputation, and guest confidence.</a:t>
            </a:r>
          </a:p>
          <a:p>
            <a:pPr marL="0" indent="0">
              <a:lnSpc>
                <a:spcPct val="100000"/>
              </a:lnSpc>
              <a:buNone/>
            </a:pPr>
            <a:r>
              <a:rPr lang="en-GB" sz="2000" b="1" dirty="0"/>
              <a:t>Use the 5 Whys analysis tool to uncover the root causes of this problem.</a:t>
            </a:r>
            <a:endParaRPr lang="en-GB" sz="2000" dirty="0"/>
          </a:p>
          <a:p>
            <a:pPr marL="0" indent="0">
              <a:lnSpc>
                <a:spcPct val="100000"/>
              </a:lnSpc>
              <a:buNone/>
            </a:pPr>
            <a:r>
              <a:rPr lang="en-GB" sz="2000" b="1" dirty="0"/>
              <a:t>What root solutions, actions and strategies can the VPPR use?</a:t>
            </a:r>
            <a:endParaRPr lang="en-GB" sz="2000" dirty="0"/>
          </a:p>
          <a:p>
            <a:pPr marL="0" indent="0">
              <a:buNone/>
            </a:pPr>
            <a:endParaRPr lang="en-GB" sz="2000" dirty="0"/>
          </a:p>
          <a:p>
            <a:pPr marL="0" indent="0">
              <a:buNone/>
            </a:pPr>
            <a:endParaRPr lang="en-GB" sz="2000" dirty="0"/>
          </a:p>
          <a:p>
            <a:pPr marL="0" indent="0">
              <a:buNone/>
            </a:pPr>
            <a:endParaRPr lang="en-US" sz="2000" dirty="0"/>
          </a:p>
        </p:txBody>
      </p:sp>
    </p:spTree>
    <p:extLst>
      <p:ext uri="{BB962C8B-B14F-4D97-AF65-F5344CB8AC3E}">
        <p14:creationId xmlns:p14="http://schemas.microsoft.com/office/powerpoint/2010/main" val="16281848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D6A6B-DE83-0281-4472-30154D60EBF1}"/>
              </a:ext>
            </a:extLst>
          </p:cNvPr>
          <p:cNvSpPr>
            <a:spLocks noGrp="1"/>
          </p:cNvSpPr>
          <p:nvPr>
            <p:ph type="title"/>
          </p:nvPr>
        </p:nvSpPr>
        <p:spPr/>
        <p:txBody>
          <a:bodyPr/>
          <a:lstStyle/>
          <a:p>
            <a:r>
              <a:rPr lang="en-GB" dirty="0"/>
              <a:t>Case Study 4: Inconsistent Social Media Posting</a:t>
            </a:r>
            <a:endParaRPr lang="en-US" dirty="0"/>
          </a:p>
        </p:txBody>
      </p:sp>
      <p:sp>
        <p:nvSpPr>
          <p:cNvPr id="3" name="Content Placeholder 2">
            <a:extLst>
              <a:ext uri="{FF2B5EF4-FFF2-40B4-BE49-F238E27FC236}">
                <a16:creationId xmlns:a16="http://schemas.microsoft.com/office/drawing/2014/main" id="{D110D266-04E7-EFB0-6B88-5DA355D78337}"/>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sz="2000" b="1" dirty="0"/>
              <a:t>Why is social media engagement inconsistent?</a:t>
            </a:r>
          </a:p>
          <a:p>
            <a:pPr lvl="1"/>
            <a:r>
              <a:rPr lang="en-GB" sz="1800" dirty="0"/>
              <a:t>Because posts are irregular and not part of a planned schedule.</a:t>
            </a:r>
          </a:p>
          <a:p>
            <a:pPr marL="457200" indent="-457200">
              <a:buFont typeface="+mj-lt"/>
              <a:buAutoNum type="arabicPeriod"/>
            </a:pPr>
            <a:r>
              <a:rPr lang="en-GB" sz="2000" b="1" dirty="0"/>
              <a:t>Why are posts irregular?</a:t>
            </a:r>
          </a:p>
          <a:p>
            <a:pPr lvl="1"/>
            <a:r>
              <a:rPr lang="en-GB" sz="1800" dirty="0"/>
              <a:t>Because the VPPR is working alone and posts only when they remember or have time.</a:t>
            </a:r>
            <a:endParaRPr lang="en-GB" sz="1600" dirty="0"/>
          </a:p>
          <a:p>
            <a:pPr marL="457200" indent="-457200">
              <a:buFont typeface="+mj-lt"/>
              <a:buAutoNum type="arabicPeriod"/>
            </a:pPr>
            <a:r>
              <a:rPr lang="en-GB" sz="2000" b="1" dirty="0"/>
              <a:t>Why is the VPPR working alone?</a:t>
            </a:r>
          </a:p>
          <a:p>
            <a:pPr lvl="1"/>
            <a:r>
              <a:rPr lang="en-GB" sz="1800" dirty="0"/>
              <a:t>Because the club has not created a shared content plan or delegated responsibilities to a PR committee.</a:t>
            </a:r>
          </a:p>
          <a:p>
            <a:pPr marL="457200" indent="-457200">
              <a:buFont typeface="+mj-lt"/>
              <a:buAutoNum type="arabicPeriod"/>
            </a:pPr>
            <a:r>
              <a:rPr lang="en-GB" sz="2000" b="1" dirty="0"/>
              <a:t>Why is there no shared content plan?</a:t>
            </a:r>
          </a:p>
          <a:p>
            <a:pPr lvl="1"/>
            <a:r>
              <a:rPr lang="en-GB" sz="1800" dirty="0"/>
              <a:t>Because social media responsibilities are not clearly defined</a:t>
            </a:r>
          </a:p>
          <a:p>
            <a:pPr marL="457200" indent="-457200">
              <a:buFont typeface="+mj-lt"/>
              <a:buAutoNum type="arabicPeriod"/>
            </a:pPr>
            <a:r>
              <a:rPr lang="en-GB" sz="2000" b="1" dirty="0"/>
              <a:t>Why are responsibilities not clearly defined?</a:t>
            </a:r>
          </a:p>
          <a:p>
            <a:pPr lvl="1"/>
            <a:r>
              <a:rPr lang="en-GB" sz="1800" dirty="0"/>
              <a:t>Because the club lacks a structured process for managing its public relations efforts.</a:t>
            </a:r>
          </a:p>
          <a:p>
            <a:endParaRPr lang="en-US" dirty="0"/>
          </a:p>
        </p:txBody>
      </p:sp>
    </p:spTree>
    <p:extLst>
      <p:ext uri="{BB962C8B-B14F-4D97-AF65-F5344CB8AC3E}">
        <p14:creationId xmlns:p14="http://schemas.microsoft.com/office/powerpoint/2010/main" val="1248664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295BC-D56D-68CD-7623-D37DD854EDCE}"/>
              </a:ext>
            </a:extLst>
          </p:cNvPr>
          <p:cNvSpPr>
            <a:spLocks noGrp="1"/>
          </p:cNvSpPr>
          <p:nvPr>
            <p:ph type="title"/>
          </p:nvPr>
        </p:nvSpPr>
        <p:spPr/>
        <p:txBody>
          <a:bodyPr/>
          <a:lstStyle/>
          <a:p>
            <a:r>
              <a:rPr lang="en-GB" dirty="0"/>
              <a:t>Case Study 4: Inconsistent Social Media Posting</a:t>
            </a:r>
            <a:endParaRPr lang="en-US" dirty="0"/>
          </a:p>
        </p:txBody>
      </p:sp>
      <p:sp>
        <p:nvSpPr>
          <p:cNvPr id="3" name="Content Placeholder 2">
            <a:extLst>
              <a:ext uri="{FF2B5EF4-FFF2-40B4-BE49-F238E27FC236}">
                <a16:creationId xmlns:a16="http://schemas.microsoft.com/office/drawing/2014/main" id="{58C0BCC3-BD51-57B0-49FB-518C5C1898ED}"/>
              </a:ext>
            </a:extLst>
          </p:cNvPr>
          <p:cNvSpPr>
            <a:spLocks noGrp="1"/>
          </p:cNvSpPr>
          <p:nvPr>
            <p:ph idx="1"/>
          </p:nvPr>
        </p:nvSpPr>
        <p:spPr/>
        <p:txBody>
          <a:bodyPr/>
          <a:lstStyle/>
          <a:p>
            <a:pPr marL="0" indent="0">
              <a:lnSpc>
                <a:spcPct val="100000"/>
              </a:lnSpc>
              <a:buNone/>
            </a:pPr>
            <a:r>
              <a:rPr lang="en-GB" sz="2000" b="1" dirty="0"/>
              <a:t>Root Cause</a:t>
            </a:r>
          </a:p>
          <a:p>
            <a:pPr marL="0" indent="0">
              <a:lnSpc>
                <a:spcPct val="100000"/>
              </a:lnSpc>
              <a:buNone/>
            </a:pPr>
            <a:r>
              <a:rPr lang="en-GB" sz="2000" dirty="0"/>
              <a:t>The club has no content calendar, no shared posting responsibilities, and no multichannel communication plan, resulting in irregular posting and reduced engagement.</a:t>
            </a:r>
          </a:p>
          <a:p>
            <a:pPr marL="0" indent="0">
              <a:lnSpc>
                <a:spcPct val="100000"/>
              </a:lnSpc>
              <a:buNone/>
            </a:pPr>
            <a:r>
              <a:rPr lang="en-GB" sz="2000" b="1" dirty="0"/>
              <a:t>Root Solution</a:t>
            </a:r>
          </a:p>
          <a:p>
            <a:pPr marL="0" indent="0">
              <a:lnSpc>
                <a:spcPct val="100000"/>
              </a:lnSpc>
              <a:buNone/>
            </a:pPr>
            <a:r>
              <a:rPr lang="en-GB" sz="2000" dirty="0"/>
              <a:t>Create a structured, shared social media plan, including:</a:t>
            </a:r>
          </a:p>
          <a:p>
            <a:pPr>
              <a:lnSpc>
                <a:spcPct val="100000"/>
              </a:lnSpc>
            </a:pPr>
            <a:r>
              <a:rPr lang="en-GB" sz="2000" dirty="0"/>
              <a:t>a simple weekly content calendar</a:t>
            </a:r>
          </a:p>
          <a:p>
            <a:pPr>
              <a:lnSpc>
                <a:spcPct val="100000"/>
              </a:lnSpc>
            </a:pPr>
            <a:r>
              <a:rPr lang="en-GB" sz="2000" dirty="0"/>
              <a:t>shared responsibilities across the VPPR, PR committee, President, and VPM</a:t>
            </a:r>
          </a:p>
        </p:txBody>
      </p:sp>
      <p:sp>
        <p:nvSpPr>
          <p:cNvPr id="4" name="Content Placeholder 3">
            <a:extLst>
              <a:ext uri="{FF2B5EF4-FFF2-40B4-BE49-F238E27FC236}">
                <a16:creationId xmlns:a16="http://schemas.microsoft.com/office/drawing/2014/main" id="{F2CE1F5D-A9BA-8F9D-95DD-4C801ACC3569}"/>
              </a:ext>
            </a:extLst>
          </p:cNvPr>
          <p:cNvSpPr>
            <a:spLocks noGrp="1"/>
          </p:cNvSpPr>
          <p:nvPr>
            <p:ph idx="11"/>
          </p:nvPr>
        </p:nvSpPr>
        <p:spPr/>
        <p:txBody>
          <a:bodyPr/>
          <a:lstStyle/>
          <a:p>
            <a:pPr>
              <a:lnSpc>
                <a:spcPct val="100000"/>
              </a:lnSpc>
            </a:pPr>
            <a:r>
              <a:rPr lang="en-GB" sz="2000" dirty="0"/>
              <a:t>consistent posting on Facebook, Instagram, LinkedIn, TikTok and/or Google Business Profile</a:t>
            </a:r>
          </a:p>
          <a:p>
            <a:pPr>
              <a:lnSpc>
                <a:spcPct val="100000"/>
              </a:lnSpc>
            </a:pPr>
            <a:r>
              <a:rPr lang="en-GB" sz="2000" dirty="0"/>
              <a:t>branded templates for visual consistency</a:t>
            </a:r>
          </a:p>
          <a:p>
            <a:pPr>
              <a:lnSpc>
                <a:spcPct val="100000"/>
              </a:lnSpc>
            </a:pPr>
            <a:r>
              <a:rPr lang="en-GB" sz="2000" dirty="0"/>
              <a:t>a mix of content types (photos, quotes, member highlights, meeting recaps, event promos)</a:t>
            </a:r>
          </a:p>
          <a:p>
            <a:pPr>
              <a:lnSpc>
                <a:spcPct val="100000"/>
              </a:lnSpc>
            </a:pPr>
            <a:r>
              <a:rPr lang="en-GB" sz="2000" dirty="0"/>
              <a:t>scheduled posts using Meta Business Suite or similar tools</a:t>
            </a:r>
          </a:p>
          <a:p>
            <a:pPr>
              <a:lnSpc>
                <a:spcPct val="100000"/>
              </a:lnSpc>
            </a:pPr>
            <a:r>
              <a:rPr lang="en-GB" sz="2000" dirty="0"/>
              <a:t>monthly review of engagement analytics</a:t>
            </a:r>
          </a:p>
          <a:p>
            <a:pPr marL="0" indent="0">
              <a:lnSpc>
                <a:spcPct val="100000"/>
              </a:lnSpc>
              <a:buNone/>
            </a:pPr>
            <a:r>
              <a:rPr lang="en-GB" sz="2000" b="1" dirty="0"/>
              <a:t>This ensures regular posting, improved visibility, and stronger engagement.</a:t>
            </a:r>
          </a:p>
          <a:p>
            <a:pPr>
              <a:lnSpc>
                <a:spcPct val="100000"/>
              </a:lnSpc>
            </a:pPr>
            <a:endParaRPr lang="en-US" dirty="0"/>
          </a:p>
        </p:txBody>
      </p:sp>
    </p:spTree>
    <p:extLst>
      <p:ext uri="{BB962C8B-B14F-4D97-AF65-F5344CB8AC3E}">
        <p14:creationId xmlns:p14="http://schemas.microsoft.com/office/powerpoint/2010/main" val="23948484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BE6F6-D250-C10B-E1A8-5FDFDA6DB699}"/>
              </a:ext>
            </a:extLst>
          </p:cNvPr>
          <p:cNvSpPr>
            <a:spLocks noGrp="1"/>
          </p:cNvSpPr>
          <p:nvPr>
            <p:ph type="title"/>
          </p:nvPr>
        </p:nvSpPr>
        <p:spPr/>
        <p:txBody>
          <a:bodyPr/>
          <a:lstStyle/>
          <a:p>
            <a:r>
              <a:rPr lang="en-US" dirty="0"/>
              <a:t>Case Study 5: </a:t>
            </a:r>
            <a:r>
              <a:rPr lang="en-GB" dirty="0"/>
              <a:t>No Guests Attending Regular Meetings</a:t>
            </a:r>
            <a:endParaRPr lang="en-US" dirty="0"/>
          </a:p>
        </p:txBody>
      </p:sp>
      <p:sp>
        <p:nvSpPr>
          <p:cNvPr id="3" name="Content Placeholder 2">
            <a:extLst>
              <a:ext uri="{FF2B5EF4-FFF2-40B4-BE49-F238E27FC236}">
                <a16:creationId xmlns:a16="http://schemas.microsoft.com/office/drawing/2014/main" id="{05F300C1-161F-6E3B-AE1A-9EB1D82311DE}"/>
              </a:ext>
            </a:extLst>
          </p:cNvPr>
          <p:cNvSpPr>
            <a:spLocks noGrp="1"/>
          </p:cNvSpPr>
          <p:nvPr>
            <p:ph idx="1"/>
          </p:nvPr>
        </p:nvSpPr>
        <p:spPr/>
        <p:txBody>
          <a:bodyPr/>
          <a:lstStyle/>
          <a:p>
            <a:pPr marL="0" indent="0">
              <a:lnSpc>
                <a:spcPct val="100000"/>
              </a:lnSpc>
              <a:buNone/>
            </a:pPr>
            <a:r>
              <a:rPr lang="en-GB" sz="2000" b="1" dirty="0"/>
              <a:t>Scenario </a:t>
            </a:r>
          </a:p>
          <a:p>
            <a:pPr marL="0" indent="0">
              <a:lnSpc>
                <a:spcPct val="100000"/>
              </a:lnSpc>
              <a:buNone/>
            </a:pPr>
            <a:r>
              <a:rPr lang="en-GB" sz="2000" dirty="0"/>
              <a:t>Riverbank Speakers Toastmasters has noticed that no guests have attended their regular meetings for the past </a:t>
            </a:r>
            <a:br>
              <a:rPr lang="en-GB" sz="2000" dirty="0"/>
            </a:br>
            <a:r>
              <a:rPr lang="en-GB" sz="2000" dirty="0"/>
              <a:t>two months. </a:t>
            </a:r>
          </a:p>
          <a:p>
            <a:pPr marL="0" indent="0">
              <a:lnSpc>
                <a:spcPct val="100000"/>
              </a:lnSpc>
              <a:buNone/>
            </a:pPr>
            <a:r>
              <a:rPr lang="en-GB" sz="2000" dirty="0"/>
              <a:t>The VPPR posts meeting reminders on Facebook, but there are no inquiries, no messages, and no new faces at meetings. </a:t>
            </a:r>
          </a:p>
          <a:p>
            <a:pPr marL="0" indent="0">
              <a:lnSpc>
                <a:spcPct val="100000"/>
              </a:lnSpc>
              <a:buNone/>
            </a:pPr>
            <a:r>
              <a:rPr lang="en-GB" sz="2000" dirty="0"/>
              <a:t>Members are concerned because the club used to attract at least one or two guests per meeting.</a:t>
            </a:r>
          </a:p>
          <a:p>
            <a:endParaRPr lang="en-US" sz="2000" dirty="0"/>
          </a:p>
        </p:txBody>
      </p:sp>
      <p:sp>
        <p:nvSpPr>
          <p:cNvPr id="4" name="Content Placeholder 3">
            <a:extLst>
              <a:ext uri="{FF2B5EF4-FFF2-40B4-BE49-F238E27FC236}">
                <a16:creationId xmlns:a16="http://schemas.microsoft.com/office/drawing/2014/main" id="{8BDAD608-7BEF-70CD-6F00-44F96173A510}"/>
              </a:ext>
            </a:extLst>
          </p:cNvPr>
          <p:cNvSpPr>
            <a:spLocks noGrp="1"/>
          </p:cNvSpPr>
          <p:nvPr>
            <p:ph idx="11"/>
          </p:nvPr>
        </p:nvSpPr>
        <p:spPr/>
        <p:txBody>
          <a:bodyPr/>
          <a:lstStyle/>
          <a:p>
            <a:pPr marL="0" indent="0">
              <a:lnSpc>
                <a:spcPct val="100000"/>
              </a:lnSpc>
              <a:buNone/>
            </a:pPr>
            <a:r>
              <a:rPr lang="en-GB" sz="2000" b="1" dirty="0"/>
              <a:t>Use the Fishbone analysis tool to uncover the root causes of this problem.</a:t>
            </a:r>
            <a:endParaRPr lang="en-GB" sz="2000" dirty="0"/>
          </a:p>
          <a:p>
            <a:pPr marL="0" indent="0">
              <a:lnSpc>
                <a:spcPct val="100000"/>
              </a:lnSpc>
              <a:buNone/>
            </a:pPr>
            <a:r>
              <a:rPr lang="en-GB" sz="2000" b="1" dirty="0"/>
              <a:t>What root solutions, actions and strategies can the VPPR use to attract more guests.</a:t>
            </a:r>
            <a:endParaRPr lang="en-GB" sz="2000" dirty="0"/>
          </a:p>
          <a:p>
            <a:endParaRPr lang="en-US" sz="2000" dirty="0"/>
          </a:p>
        </p:txBody>
      </p:sp>
    </p:spTree>
    <p:extLst>
      <p:ext uri="{BB962C8B-B14F-4D97-AF65-F5344CB8AC3E}">
        <p14:creationId xmlns:p14="http://schemas.microsoft.com/office/powerpoint/2010/main" val="12188035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55A3-E3C5-B07B-8418-379481A18587}"/>
              </a:ext>
            </a:extLst>
          </p:cNvPr>
          <p:cNvSpPr>
            <a:spLocks noGrp="1"/>
          </p:cNvSpPr>
          <p:nvPr>
            <p:ph type="title"/>
          </p:nvPr>
        </p:nvSpPr>
        <p:spPr/>
        <p:txBody>
          <a:bodyPr/>
          <a:lstStyle/>
          <a:p>
            <a:r>
              <a:rPr lang="en-US" dirty="0">
                <a:solidFill>
                  <a:schemeClr val="accent1"/>
                </a:solidFill>
              </a:rPr>
              <a:t>Case Study 5: </a:t>
            </a:r>
            <a:r>
              <a:rPr lang="en-GB" dirty="0">
                <a:solidFill>
                  <a:schemeClr val="accent1"/>
                </a:solidFill>
              </a:rPr>
              <a:t>No Guests Attending Regular Meetings</a:t>
            </a:r>
            <a:endParaRPr lang="en-US" dirty="0">
              <a:solidFill>
                <a:schemeClr val="accent1"/>
              </a:solidFill>
            </a:endParaRPr>
          </a:p>
        </p:txBody>
      </p:sp>
      <p:grpSp>
        <p:nvGrpSpPr>
          <p:cNvPr id="18" name="Group 17">
            <a:extLst>
              <a:ext uri="{FF2B5EF4-FFF2-40B4-BE49-F238E27FC236}">
                <a16:creationId xmlns:a16="http://schemas.microsoft.com/office/drawing/2014/main" id="{A8625E1C-0724-5E35-0491-54603222789B}"/>
              </a:ext>
            </a:extLst>
          </p:cNvPr>
          <p:cNvGrpSpPr/>
          <p:nvPr/>
        </p:nvGrpSpPr>
        <p:grpSpPr>
          <a:xfrm>
            <a:off x="927100" y="1905000"/>
            <a:ext cx="9385300" cy="3429000"/>
            <a:chOff x="927100" y="1905000"/>
            <a:chExt cx="9385300" cy="3429000"/>
          </a:xfrm>
        </p:grpSpPr>
        <p:cxnSp>
          <p:nvCxnSpPr>
            <p:cNvPr id="19" name="Straight Arrow Connector 18">
              <a:extLst>
                <a:ext uri="{FF2B5EF4-FFF2-40B4-BE49-F238E27FC236}">
                  <a16:creationId xmlns:a16="http://schemas.microsoft.com/office/drawing/2014/main" id="{F6EF50A6-CBF5-4E0E-00D1-8F5F59A25BBF}"/>
                </a:ext>
              </a:extLst>
            </p:cNvPr>
            <p:cNvCxnSpPr/>
            <p:nvPr/>
          </p:nvCxnSpPr>
          <p:spPr>
            <a:xfrm>
              <a:off x="927100" y="3619500"/>
              <a:ext cx="9385300" cy="0"/>
            </a:xfrm>
            <a:prstGeom prst="straightConnector1">
              <a:avLst/>
            </a:prstGeom>
            <a:ln w="76200">
              <a:solidFill>
                <a:schemeClr val="accent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20" name="Straight Arrow Connector 19">
              <a:extLst>
                <a:ext uri="{FF2B5EF4-FFF2-40B4-BE49-F238E27FC236}">
                  <a16:creationId xmlns:a16="http://schemas.microsoft.com/office/drawing/2014/main" id="{F038AC17-8FB2-9137-D71F-FD1087CB9654}"/>
                </a:ext>
              </a:extLst>
            </p:cNvPr>
            <p:cNvCxnSpPr/>
            <p:nvPr/>
          </p:nvCxnSpPr>
          <p:spPr>
            <a:xfrm>
              <a:off x="1968500"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D12D1C44-5480-61C5-EB66-62A07A493CA5}"/>
                </a:ext>
              </a:extLst>
            </p:cNvPr>
            <p:cNvCxnSpPr/>
            <p:nvPr/>
          </p:nvCxnSpPr>
          <p:spPr>
            <a:xfrm>
              <a:off x="4854575"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74AA3285-C322-5668-5C5E-673FB366375B}"/>
                </a:ext>
              </a:extLst>
            </p:cNvPr>
            <p:cNvCxnSpPr/>
            <p:nvPr/>
          </p:nvCxnSpPr>
          <p:spPr>
            <a:xfrm>
              <a:off x="7740650"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511CE36-8707-6B4B-496D-FF4376DE739E}"/>
                </a:ext>
              </a:extLst>
            </p:cNvPr>
            <p:cNvCxnSpPr/>
            <p:nvPr/>
          </p:nvCxnSpPr>
          <p:spPr>
            <a:xfrm flipV="1">
              <a:off x="1936750"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5F923E5F-3BF7-604A-7E8B-3A242C88167D}"/>
                </a:ext>
              </a:extLst>
            </p:cNvPr>
            <p:cNvCxnSpPr/>
            <p:nvPr/>
          </p:nvCxnSpPr>
          <p:spPr>
            <a:xfrm flipV="1">
              <a:off x="4822825"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68C09DDA-6B72-0EED-32AE-E35151858812}"/>
                </a:ext>
              </a:extLst>
            </p:cNvPr>
            <p:cNvCxnSpPr/>
            <p:nvPr/>
          </p:nvCxnSpPr>
          <p:spPr>
            <a:xfrm flipV="1">
              <a:off x="7708900"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BEFC36CA-0D8A-8FBA-4127-0EE0F2153002}"/>
              </a:ext>
            </a:extLst>
          </p:cNvPr>
          <p:cNvSpPr txBox="1"/>
          <p:nvPr/>
        </p:nvSpPr>
        <p:spPr>
          <a:xfrm>
            <a:off x="704850" y="1293167"/>
            <a:ext cx="2527300" cy="461665"/>
          </a:xfrm>
          <a:prstGeom prst="rect">
            <a:avLst/>
          </a:prstGeom>
          <a:noFill/>
        </p:spPr>
        <p:txBody>
          <a:bodyPr wrap="square" rtlCol="0">
            <a:spAutoFit/>
          </a:bodyPr>
          <a:lstStyle/>
          <a:p>
            <a:pPr algn="ctr"/>
            <a:r>
              <a:rPr lang="en-US" sz="2400" dirty="0">
                <a:solidFill>
                  <a:schemeClr val="accent1"/>
                </a:solidFill>
              </a:rPr>
              <a:t>People</a:t>
            </a:r>
          </a:p>
        </p:txBody>
      </p:sp>
      <p:sp>
        <p:nvSpPr>
          <p:cNvPr id="27" name="TextBox 26">
            <a:extLst>
              <a:ext uri="{FF2B5EF4-FFF2-40B4-BE49-F238E27FC236}">
                <a16:creationId xmlns:a16="http://schemas.microsoft.com/office/drawing/2014/main" id="{A43C622D-2CEE-1154-4A1E-523EB5D9035B}"/>
              </a:ext>
            </a:extLst>
          </p:cNvPr>
          <p:cNvSpPr txBox="1"/>
          <p:nvPr/>
        </p:nvSpPr>
        <p:spPr>
          <a:xfrm>
            <a:off x="3562350" y="1293167"/>
            <a:ext cx="2527300" cy="461665"/>
          </a:xfrm>
          <a:prstGeom prst="rect">
            <a:avLst/>
          </a:prstGeom>
          <a:noFill/>
        </p:spPr>
        <p:txBody>
          <a:bodyPr wrap="square" rtlCol="0">
            <a:spAutoFit/>
          </a:bodyPr>
          <a:lstStyle/>
          <a:p>
            <a:pPr algn="ctr"/>
            <a:r>
              <a:rPr lang="en-US" sz="2400" dirty="0">
                <a:solidFill>
                  <a:schemeClr val="accent1"/>
                </a:solidFill>
              </a:rPr>
              <a:t>Processes</a:t>
            </a:r>
          </a:p>
        </p:txBody>
      </p:sp>
      <p:sp>
        <p:nvSpPr>
          <p:cNvPr id="28" name="TextBox 27">
            <a:extLst>
              <a:ext uri="{FF2B5EF4-FFF2-40B4-BE49-F238E27FC236}">
                <a16:creationId xmlns:a16="http://schemas.microsoft.com/office/drawing/2014/main" id="{5F4A4A1F-0D13-A2EC-819C-149DAE6A4ABC}"/>
              </a:ext>
            </a:extLst>
          </p:cNvPr>
          <p:cNvSpPr txBox="1"/>
          <p:nvPr/>
        </p:nvSpPr>
        <p:spPr>
          <a:xfrm>
            <a:off x="5962650" y="1293167"/>
            <a:ext cx="3803650" cy="461665"/>
          </a:xfrm>
          <a:prstGeom prst="rect">
            <a:avLst/>
          </a:prstGeom>
          <a:noFill/>
        </p:spPr>
        <p:txBody>
          <a:bodyPr wrap="square" rtlCol="0">
            <a:spAutoFit/>
          </a:bodyPr>
          <a:lstStyle/>
          <a:p>
            <a:pPr algn="ctr"/>
            <a:r>
              <a:rPr lang="en-US" sz="2400" dirty="0">
                <a:solidFill>
                  <a:schemeClr val="accent1"/>
                </a:solidFill>
              </a:rPr>
              <a:t>Platforms</a:t>
            </a:r>
          </a:p>
        </p:txBody>
      </p:sp>
      <p:sp>
        <p:nvSpPr>
          <p:cNvPr id="29" name="TextBox 28">
            <a:extLst>
              <a:ext uri="{FF2B5EF4-FFF2-40B4-BE49-F238E27FC236}">
                <a16:creationId xmlns:a16="http://schemas.microsoft.com/office/drawing/2014/main" id="{EFABAFB5-AA4C-91D7-71E6-29041617F4E7}"/>
              </a:ext>
            </a:extLst>
          </p:cNvPr>
          <p:cNvSpPr txBox="1"/>
          <p:nvPr/>
        </p:nvSpPr>
        <p:spPr>
          <a:xfrm>
            <a:off x="704850" y="5446067"/>
            <a:ext cx="2527300" cy="461665"/>
          </a:xfrm>
          <a:prstGeom prst="rect">
            <a:avLst/>
          </a:prstGeom>
          <a:noFill/>
        </p:spPr>
        <p:txBody>
          <a:bodyPr wrap="square" rtlCol="0">
            <a:spAutoFit/>
          </a:bodyPr>
          <a:lstStyle/>
          <a:p>
            <a:pPr algn="ctr"/>
            <a:r>
              <a:rPr lang="en-US" sz="2400" dirty="0">
                <a:solidFill>
                  <a:schemeClr val="accent1"/>
                </a:solidFill>
              </a:rPr>
              <a:t>Content</a:t>
            </a:r>
          </a:p>
        </p:txBody>
      </p:sp>
      <p:sp>
        <p:nvSpPr>
          <p:cNvPr id="30" name="TextBox 29">
            <a:extLst>
              <a:ext uri="{FF2B5EF4-FFF2-40B4-BE49-F238E27FC236}">
                <a16:creationId xmlns:a16="http://schemas.microsoft.com/office/drawing/2014/main" id="{23D570A0-B04F-65BA-AB4C-088177E3089A}"/>
              </a:ext>
            </a:extLst>
          </p:cNvPr>
          <p:cNvSpPr txBox="1"/>
          <p:nvPr/>
        </p:nvSpPr>
        <p:spPr>
          <a:xfrm>
            <a:off x="3562350" y="5446067"/>
            <a:ext cx="2527300" cy="461665"/>
          </a:xfrm>
          <a:prstGeom prst="rect">
            <a:avLst/>
          </a:prstGeom>
          <a:noFill/>
        </p:spPr>
        <p:txBody>
          <a:bodyPr wrap="square" rtlCol="0">
            <a:spAutoFit/>
          </a:bodyPr>
          <a:lstStyle/>
          <a:p>
            <a:pPr algn="ctr"/>
            <a:r>
              <a:rPr lang="en-US" sz="2400" dirty="0">
                <a:solidFill>
                  <a:schemeClr val="accent1"/>
                </a:solidFill>
              </a:rPr>
              <a:t>Planning</a:t>
            </a:r>
          </a:p>
        </p:txBody>
      </p:sp>
      <p:sp>
        <p:nvSpPr>
          <p:cNvPr id="31" name="TextBox 30">
            <a:extLst>
              <a:ext uri="{FF2B5EF4-FFF2-40B4-BE49-F238E27FC236}">
                <a16:creationId xmlns:a16="http://schemas.microsoft.com/office/drawing/2014/main" id="{1E069E34-E23B-997D-D8B9-6F0D248E971F}"/>
              </a:ext>
            </a:extLst>
          </p:cNvPr>
          <p:cNvSpPr txBox="1"/>
          <p:nvPr/>
        </p:nvSpPr>
        <p:spPr>
          <a:xfrm>
            <a:off x="6419850" y="5446067"/>
            <a:ext cx="2527300" cy="461665"/>
          </a:xfrm>
          <a:prstGeom prst="rect">
            <a:avLst/>
          </a:prstGeom>
          <a:noFill/>
        </p:spPr>
        <p:txBody>
          <a:bodyPr wrap="square" rtlCol="0">
            <a:spAutoFit/>
          </a:bodyPr>
          <a:lstStyle/>
          <a:p>
            <a:pPr algn="ctr"/>
            <a:r>
              <a:rPr lang="en-US" sz="2400" dirty="0">
                <a:solidFill>
                  <a:schemeClr val="accent1"/>
                </a:solidFill>
              </a:rPr>
              <a:t>External Factors</a:t>
            </a:r>
          </a:p>
        </p:txBody>
      </p:sp>
      <p:sp>
        <p:nvSpPr>
          <p:cNvPr id="32" name="TextBox 31">
            <a:extLst>
              <a:ext uri="{FF2B5EF4-FFF2-40B4-BE49-F238E27FC236}">
                <a16:creationId xmlns:a16="http://schemas.microsoft.com/office/drawing/2014/main" id="{0D21847F-0434-DA45-61DC-6AE76760670B}"/>
              </a:ext>
            </a:extLst>
          </p:cNvPr>
          <p:cNvSpPr txBox="1"/>
          <p:nvPr/>
        </p:nvSpPr>
        <p:spPr>
          <a:xfrm>
            <a:off x="10239021" y="3002098"/>
            <a:ext cx="2044057" cy="1200329"/>
          </a:xfrm>
          <a:prstGeom prst="rect">
            <a:avLst/>
          </a:prstGeom>
          <a:noFill/>
        </p:spPr>
        <p:txBody>
          <a:bodyPr wrap="square" rtlCol="0">
            <a:spAutoFit/>
          </a:bodyPr>
          <a:lstStyle/>
          <a:p>
            <a:pPr algn="ctr"/>
            <a:r>
              <a:rPr lang="en-US" sz="2400" b="1" dirty="0">
                <a:solidFill>
                  <a:schemeClr val="accent1"/>
                </a:solidFill>
              </a:rPr>
              <a:t>Turning Prospects into Guests</a:t>
            </a:r>
          </a:p>
        </p:txBody>
      </p:sp>
      <p:sp>
        <p:nvSpPr>
          <p:cNvPr id="33" name="TextBox 32">
            <a:extLst>
              <a:ext uri="{FF2B5EF4-FFF2-40B4-BE49-F238E27FC236}">
                <a16:creationId xmlns:a16="http://schemas.microsoft.com/office/drawing/2014/main" id="{83C2F337-7A9B-19EF-8A5F-AAFA87535652}"/>
              </a:ext>
            </a:extLst>
          </p:cNvPr>
          <p:cNvSpPr txBox="1"/>
          <p:nvPr/>
        </p:nvSpPr>
        <p:spPr>
          <a:xfrm>
            <a:off x="307184" y="4920613"/>
            <a:ext cx="1706557" cy="369332"/>
          </a:xfrm>
          <a:prstGeom prst="rect">
            <a:avLst/>
          </a:prstGeom>
          <a:noFill/>
        </p:spPr>
        <p:txBody>
          <a:bodyPr wrap="none" rtlCol="0">
            <a:spAutoFit/>
          </a:bodyPr>
          <a:lstStyle/>
          <a:p>
            <a:r>
              <a:rPr lang="en-US" dirty="0">
                <a:solidFill>
                  <a:schemeClr val="accent1"/>
                </a:solidFill>
              </a:rPr>
              <a:t>Visuals Quality</a:t>
            </a:r>
          </a:p>
        </p:txBody>
      </p:sp>
      <p:cxnSp>
        <p:nvCxnSpPr>
          <p:cNvPr id="34" name="Straight Arrow Connector 33">
            <a:extLst>
              <a:ext uri="{FF2B5EF4-FFF2-40B4-BE49-F238E27FC236}">
                <a16:creationId xmlns:a16="http://schemas.microsoft.com/office/drawing/2014/main" id="{C2F8936E-9452-839A-4216-19D67AB2E873}"/>
              </a:ext>
            </a:extLst>
          </p:cNvPr>
          <p:cNvCxnSpPr/>
          <p:nvPr/>
        </p:nvCxnSpPr>
        <p:spPr>
          <a:xfrm>
            <a:off x="912257" y="4920613"/>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35" name="TextBox 34">
            <a:extLst>
              <a:ext uri="{FF2B5EF4-FFF2-40B4-BE49-F238E27FC236}">
                <a16:creationId xmlns:a16="http://schemas.microsoft.com/office/drawing/2014/main" id="{EA534255-CE73-F244-2F4E-B0B012A675B6}"/>
              </a:ext>
            </a:extLst>
          </p:cNvPr>
          <p:cNvSpPr txBox="1"/>
          <p:nvPr/>
        </p:nvSpPr>
        <p:spPr>
          <a:xfrm>
            <a:off x="206479" y="1836268"/>
            <a:ext cx="1762021" cy="369332"/>
          </a:xfrm>
          <a:prstGeom prst="rect">
            <a:avLst/>
          </a:prstGeom>
          <a:noFill/>
        </p:spPr>
        <p:txBody>
          <a:bodyPr wrap="none" rtlCol="0">
            <a:spAutoFit/>
          </a:bodyPr>
          <a:lstStyle/>
          <a:p>
            <a:r>
              <a:rPr lang="en-US" dirty="0">
                <a:solidFill>
                  <a:schemeClr val="accent1"/>
                </a:solidFill>
              </a:rPr>
              <a:t>Members Invite</a:t>
            </a:r>
          </a:p>
        </p:txBody>
      </p:sp>
      <p:cxnSp>
        <p:nvCxnSpPr>
          <p:cNvPr id="36" name="Straight Arrow Connector 35">
            <a:extLst>
              <a:ext uri="{FF2B5EF4-FFF2-40B4-BE49-F238E27FC236}">
                <a16:creationId xmlns:a16="http://schemas.microsoft.com/office/drawing/2014/main" id="{7B8CD8A4-55D3-5E36-C552-737FED3982AF}"/>
              </a:ext>
            </a:extLst>
          </p:cNvPr>
          <p:cNvCxnSpPr/>
          <p:nvPr/>
        </p:nvCxnSpPr>
        <p:spPr>
          <a:xfrm>
            <a:off x="912257" y="220560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37" name="TextBox 36">
            <a:extLst>
              <a:ext uri="{FF2B5EF4-FFF2-40B4-BE49-F238E27FC236}">
                <a16:creationId xmlns:a16="http://schemas.microsoft.com/office/drawing/2014/main" id="{5D061A02-6B47-EB49-1256-3BE0FEEF91C4}"/>
              </a:ext>
            </a:extLst>
          </p:cNvPr>
          <p:cNvSpPr txBox="1"/>
          <p:nvPr/>
        </p:nvSpPr>
        <p:spPr>
          <a:xfrm>
            <a:off x="614276" y="2355768"/>
            <a:ext cx="1652205" cy="646331"/>
          </a:xfrm>
          <a:prstGeom prst="rect">
            <a:avLst/>
          </a:prstGeom>
          <a:noFill/>
        </p:spPr>
        <p:txBody>
          <a:bodyPr wrap="square">
            <a:spAutoFit/>
          </a:bodyPr>
          <a:lstStyle/>
          <a:p>
            <a:r>
              <a:rPr lang="en-US" sz="1800" dirty="0">
                <a:solidFill>
                  <a:schemeClr val="accent1"/>
                </a:solidFill>
              </a:rPr>
              <a:t>Follow-Up</a:t>
            </a:r>
          </a:p>
          <a:p>
            <a:r>
              <a:rPr lang="en-US" sz="1800" dirty="0">
                <a:solidFill>
                  <a:schemeClr val="accent1"/>
                </a:solidFill>
              </a:rPr>
              <a:t>Responsibility</a:t>
            </a:r>
          </a:p>
        </p:txBody>
      </p:sp>
      <p:cxnSp>
        <p:nvCxnSpPr>
          <p:cNvPr id="38" name="Straight Arrow Connector 37">
            <a:extLst>
              <a:ext uri="{FF2B5EF4-FFF2-40B4-BE49-F238E27FC236}">
                <a16:creationId xmlns:a16="http://schemas.microsoft.com/office/drawing/2014/main" id="{611E9C1C-C09D-30E3-9BB9-027B5AC3509C}"/>
              </a:ext>
            </a:extLst>
          </p:cNvPr>
          <p:cNvCxnSpPr/>
          <p:nvPr/>
        </p:nvCxnSpPr>
        <p:spPr>
          <a:xfrm>
            <a:off x="1246584" y="3002099"/>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831B2835-574F-4C4D-F1C6-9A27998106EC}"/>
              </a:ext>
            </a:extLst>
          </p:cNvPr>
          <p:cNvSpPr txBox="1"/>
          <p:nvPr/>
        </p:nvSpPr>
        <p:spPr>
          <a:xfrm>
            <a:off x="2221510" y="1836182"/>
            <a:ext cx="992579" cy="646331"/>
          </a:xfrm>
          <a:prstGeom prst="rect">
            <a:avLst/>
          </a:prstGeom>
          <a:noFill/>
        </p:spPr>
        <p:txBody>
          <a:bodyPr wrap="none" rtlCol="0">
            <a:spAutoFit/>
          </a:bodyPr>
          <a:lstStyle/>
          <a:p>
            <a:r>
              <a:rPr lang="en-US" dirty="0">
                <a:solidFill>
                  <a:schemeClr val="accent1"/>
                </a:solidFill>
              </a:rPr>
              <a:t>VPPR </a:t>
            </a:r>
          </a:p>
          <a:p>
            <a:r>
              <a:rPr lang="en-US" dirty="0">
                <a:solidFill>
                  <a:schemeClr val="accent1"/>
                </a:solidFill>
              </a:rPr>
              <a:t>Support</a:t>
            </a:r>
          </a:p>
        </p:txBody>
      </p:sp>
      <p:cxnSp>
        <p:nvCxnSpPr>
          <p:cNvPr id="40" name="Straight Arrow Connector 39">
            <a:extLst>
              <a:ext uri="{FF2B5EF4-FFF2-40B4-BE49-F238E27FC236}">
                <a16:creationId xmlns:a16="http://schemas.microsoft.com/office/drawing/2014/main" id="{F8E9EB57-F630-AB56-4283-FC421A144C19}"/>
              </a:ext>
            </a:extLst>
          </p:cNvPr>
          <p:cNvCxnSpPr>
            <a:cxnSpLocks/>
          </p:cNvCxnSpPr>
          <p:nvPr/>
        </p:nvCxnSpPr>
        <p:spPr>
          <a:xfrm flipH="1">
            <a:off x="2221510" y="2482513"/>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41" name="TextBox 40">
            <a:extLst>
              <a:ext uri="{FF2B5EF4-FFF2-40B4-BE49-F238E27FC236}">
                <a16:creationId xmlns:a16="http://schemas.microsoft.com/office/drawing/2014/main" id="{70E95846-E1C2-5ED9-3650-9F7106E7A887}"/>
              </a:ext>
            </a:extLst>
          </p:cNvPr>
          <p:cNvSpPr txBox="1"/>
          <p:nvPr/>
        </p:nvSpPr>
        <p:spPr>
          <a:xfrm>
            <a:off x="3740220" y="1727814"/>
            <a:ext cx="1223412" cy="923330"/>
          </a:xfrm>
          <a:prstGeom prst="rect">
            <a:avLst/>
          </a:prstGeom>
          <a:noFill/>
        </p:spPr>
        <p:txBody>
          <a:bodyPr wrap="none" rtlCol="0">
            <a:spAutoFit/>
          </a:bodyPr>
          <a:lstStyle/>
          <a:p>
            <a:r>
              <a:rPr lang="en-US" dirty="0">
                <a:solidFill>
                  <a:schemeClr val="accent1"/>
                </a:solidFill>
              </a:rPr>
              <a:t>Guest </a:t>
            </a:r>
          </a:p>
          <a:p>
            <a:r>
              <a:rPr lang="en-US" dirty="0">
                <a:solidFill>
                  <a:schemeClr val="accent1"/>
                </a:solidFill>
              </a:rPr>
              <a:t>Attraction </a:t>
            </a:r>
          </a:p>
          <a:p>
            <a:r>
              <a:rPr lang="en-US" dirty="0">
                <a:solidFill>
                  <a:schemeClr val="accent1"/>
                </a:solidFill>
              </a:rPr>
              <a:t>Plan</a:t>
            </a:r>
          </a:p>
        </p:txBody>
      </p:sp>
      <p:cxnSp>
        <p:nvCxnSpPr>
          <p:cNvPr id="42" name="Straight Arrow Connector 41">
            <a:extLst>
              <a:ext uri="{FF2B5EF4-FFF2-40B4-BE49-F238E27FC236}">
                <a16:creationId xmlns:a16="http://schemas.microsoft.com/office/drawing/2014/main" id="{4DE5D496-6565-54F2-990A-1FC0356D22C4}"/>
              </a:ext>
            </a:extLst>
          </p:cNvPr>
          <p:cNvCxnSpPr/>
          <p:nvPr/>
        </p:nvCxnSpPr>
        <p:spPr>
          <a:xfrm>
            <a:off x="4017982" y="2651144"/>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43" name="TextBox 42">
            <a:extLst>
              <a:ext uri="{FF2B5EF4-FFF2-40B4-BE49-F238E27FC236}">
                <a16:creationId xmlns:a16="http://schemas.microsoft.com/office/drawing/2014/main" id="{3C6F012D-E220-51BF-E768-3127D2A1AC61}"/>
              </a:ext>
            </a:extLst>
          </p:cNvPr>
          <p:cNvSpPr txBox="1"/>
          <p:nvPr/>
        </p:nvSpPr>
        <p:spPr>
          <a:xfrm>
            <a:off x="5118100" y="1743473"/>
            <a:ext cx="1652205" cy="646331"/>
          </a:xfrm>
          <a:prstGeom prst="rect">
            <a:avLst/>
          </a:prstGeom>
          <a:noFill/>
        </p:spPr>
        <p:txBody>
          <a:bodyPr wrap="square">
            <a:spAutoFit/>
          </a:bodyPr>
          <a:lstStyle/>
          <a:p>
            <a:r>
              <a:rPr lang="en-US" sz="1800" dirty="0">
                <a:solidFill>
                  <a:schemeClr val="accent1"/>
                </a:solidFill>
              </a:rPr>
              <a:t>Follow-Up</a:t>
            </a:r>
          </a:p>
          <a:p>
            <a:r>
              <a:rPr lang="en-US" sz="1800" dirty="0">
                <a:solidFill>
                  <a:schemeClr val="accent1"/>
                </a:solidFill>
              </a:rPr>
              <a:t>Messages</a:t>
            </a:r>
          </a:p>
        </p:txBody>
      </p:sp>
      <p:cxnSp>
        <p:nvCxnSpPr>
          <p:cNvPr id="44" name="Straight Arrow Connector 43">
            <a:extLst>
              <a:ext uri="{FF2B5EF4-FFF2-40B4-BE49-F238E27FC236}">
                <a16:creationId xmlns:a16="http://schemas.microsoft.com/office/drawing/2014/main" id="{09039C75-4F79-7758-012D-7D64A843B67D}"/>
              </a:ext>
            </a:extLst>
          </p:cNvPr>
          <p:cNvCxnSpPr>
            <a:cxnSpLocks/>
          </p:cNvCxnSpPr>
          <p:nvPr/>
        </p:nvCxnSpPr>
        <p:spPr>
          <a:xfrm flipH="1">
            <a:off x="5074775" y="2408839"/>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45" name="TextBox 44">
            <a:extLst>
              <a:ext uri="{FF2B5EF4-FFF2-40B4-BE49-F238E27FC236}">
                <a16:creationId xmlns:a16="http://schemas.microsoft.com/office/drawing/2014/main" id="{279AD1F5-0B59-38AA-819B-D4C8FC5D1DD9}"/>
              </a:ext>
            </a:extLst>
          </p:cNvPr>
          <p:cNvSpPr txBox="1"/>
          <p:nvPr/>
        </p:nvSpPr>
        <p:spPr>
          <a:xfrm>
            <a:off x="4063600" y="2704692"/>
            <a:ext cx="1300356" cy="646331"/>
          </a:xfrm>
          <a:prstGeom prst="rect">
            <a:avLst/>
          </a:prstGeom>
          <a:noFill/>
        </p:spPr>
        <p:txBody>
          <a:bodyPr wrap="none" rtlCol="0">
            <a:spAutoFit/>
          </a:bodyPr>
          <a:lstStyle/>
          <a:p>
            <a:r>
              <a:rPr lang="en-US" dirty="0">
                <a:solidFill>
                  <a:schemeClr val="accent1"/>
                </a:solidFill>
              </a:rPr>
              <a:t>Meeting </a:t>
            </a:r>
          </a:p>
          <a:p>
            <a:r>
              <a:rPr lang="en-US" dirty="0">
                <a:solidFill>
                  <a:schemeClr val="accent1"/>
                </a:solidFill>
              </a:rPr>
              <a:t>Reminders</a:t>
            </a:r>
          </a:p>
        </p:txBody>
      </p:sp>
      <p:cxnSp>
        <p:nvCxnSpPr>
          <p:cNvPr id="46" name="Straight Arrow Connector 45">
            <a:extLst>
              <a:ext uri="{FF2B5EF4-FFF2-40B4-BE49-F238E27FC236}">
                <a16:creationId xmlns:a16="http://schemas.microsoft.com/office/drawing/2014/main" id="{88DE682A-3B9C-676F-18BF-2AFDFF4041F5}"/>
              </a:ext>
            </a:extLst>
          </p:cNvPr>
          <p:cNvCxnSpPr/>
          <p:nvPr/>
        </p:nvCxnSpPr>
        <p:spPr>
          <a:xfrm>
            <a:off x="4270883" y="3328158"/>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47" name="Straight Arrow Connector 46">
            <a:extLst>
              <a:ext uri="{FF2B5EF4-FFF2-40B4-BE49-F238E27FC236}">
                <a16:creationId xmlns:a16="http://schemas.microsoft.com/office/drawing/2014/main" id="{D9F9966B-E45E-AC84-8844-D63090787197}"/>
              </a:ext>
            </a:extLst>
          </p:cNvPr>
          <p:cNvCxnSpPr/>
          <p:nvPr/>
        </p:nvCxnSpPr>
        <p:spPr>
          <a:xfrm>
            <a:off x="7148643" y="3274064"/>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48" name="Straight Arrow Connector 47">
            <a:extLst>
              <a:ext uri="{FF2B5EF4-FFF2-40B4-BE49-F238E27FC236}">
                <a16:creationId xmlns:a16="http://schemas.microsoft.com/office/drawing/2014/main" id="{4CA0B7BB-DF2B-B05D-A9A1-3FFABFEB12BA}"/>
              </a:ext>
            </a:extLst>
          </p:cNvPr>
          <p:cNvCxnSpPr/>
          <p:nvPr/>
        </p:nvCxnSpPr>
        <p:spPr>
          <a:xfrm>
            <a:off x="3906857" y="4782113"/>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49" name="Straight Arrow Connector 48">
            <a:extLst>
              <a:ext uri="{FF2B5EF4-FFF2-40B4-BE49-F238E27FC236}">
                <a16:creationId xmlns:a16="http://schemas.microsoft.com/office/drawing/2014/main" id="{7F6BB877-9088-DDFF-7F5B-3666F55D1E9F}"/>
              </a:ext>
            </a:extLst>
          </p:cNvPr>
          <p:cNvCxnSpPr>
            <a:cxnSpLocks/>
          </p:cNvCxnSpPr>
          <p:nvPr/>
        </p:nvCxnSpPr>
        <p:spPr>
          <a:xfrm flipH="1">
            <a:off x="7978614" y="2351909"/>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50" name="Straight Arrow Connector 49">
            <a:extLst>
              <a:ext uri="{FF2B5EF4-FFF2-40B4-BE49-F238E27FC236}">
                <a16:creationId xmlns:a16="http://schemas.microsoft.com/office/drawing/2014/main" id="{1F89CE14-A74E-F4EA-6897-F53BB8895B8C}"/>
              </a:ext>
            </a:extLst>
          </p:cNvPr>
          <p:cNvCxnSpPr/>
          <p:nvPr/>
        </p:nvCxnSpPr>
        <p:spPr>
          <a:xfrm>
            <a:off x="7124941" y="3942664"/>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51" name="TextBox 50">
            <a:extLst>
              <a:ext uri="{FF2B5EF4-FFF2-40B4-BE49-F238E27FC236}">
                <a16:creationId xmlns:a16="http://schemas.microsoft.com/office/drawing/2014/main" id="{39151313-1E65-DA37-B051-098EC12BF6DD}"/>
              </a:ext>
            </a:extLst>
          </p:cNvPr>
          <p:cNvSpPr txBox="1"/>
          <p:nvPr/>
        </p:nvSpPr>
        <p:spPr>
          <a:xfrm>
            <a:off x="6597432" y="2678933"/>
            <a:ext cx="1569660" cy="646331"/>
          </a:xfrm>
          <a:prstGeom prst="rect">
            <a:avLst/>
          </a:prstGeom>
          <a:noFill/>
        </p:spPr>
        <p:txBody>
          <a:bodyPr wrap="none" rtlCol="0">
            <a:spAutoFit/>
          </a:bodyPr>
          <a:lstStyle/>
          <a:p>
            <a:r>
              <a:rPr lang="en-US" dirty="0">
                <a:solidFill>
                  <a:schemeClr val="accent1"/>
                </a:solidFill>
              </a:rPr>
              <a:t>Social Media </a:t>
            </a:r>
          </a:p>
          <a:p>
            <a:r>
              <a:rPr lang="en-US" dirty="0">
                <a:solidFill>
                  <a:schemeClr val="accent1"/>
                </a:solidFill>
              </a:rPr>
              <a:t>Platforms</a:t>
            </a:r>
          </a:p>
        </p:txBody>
      </p:sp>
      <p:sp>
        <p:nvSpPr>
          <p:cNvPr id="52" name="TextBox 51">
            <a:extLst>
              <a:ext uri="{FF2B5EF4-FFF2-40B4-BE49-F238E27FC236}">
                <a16:creationId xmlns:a16="http://schemas.microsoft.com/office/drawing/2014/main" id="{66DE0590-2896-F537-D30E-096F71D077D3}"/>
              </a:ext>
            </a:extLst>
          </p:cNvPr>
          <p:cNvSpPr txBox="1"/>
          <p:nvPr/>
        </p:nvSpPr>
        <p:spPr>
          <a:xfrm>
            <a:off x="8167092" y="1951580"/>
            <a:ext cx="1652205" cy="369332"/>
          </a:xfrm>
          <a:prstGeom prst="rect">
            <a:avLst/>
          </a:prstGeom>
          <a:noFill/>
        </p:spPr>
        <p:txBody>
          <a:bodyPr wrap="square">
            <a:spAutoFit/>
          </a:bodyPr>
          <a:lstStyle/>
          <a:p>
            <a:r>
              <a:rPr lang="en-US" sz="1800" dirty="0">
                <a:solidFill>
                  <a:schemeClr val="accent1"/>
                </a:solidFill>
              </a:rPr>
              <a:t>Website</a:t>
            </a:r>
          </a:p>
        </p:txBody>
      </p:sp>
      <p:cxnSp>
        <p:nvCxnSpPr>
          <p:cNvPr id="53" name="Straight Arrow Connector 52">
            <a:extLst>
              <a:ext uri="{FF2B5EF4-FFF2-40B4-BE49-F238E27FC236}">
                <a16:creationId xmlns:a16="http://schemas.microsoft.com/office/drawing/2014/main" id="{DD6BF6CF-E88C-C621-FEE9-CF1FCB922F11}"/>
              </a:ext>
            </a:extLst>
          </p:cNvPr>
          <p:cNvCxnSpPr>
            <a:cxnSpLocks/>
          </p:cNvCxnSpPr>
          <p:nvPr/>
        </p:nvCxnSpPr>
        <p:spPr>
          <a:xfrm flipH="1">
            <a:off x="8189826" y="2921625"/>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54" name="TextBox 53">
            <a:extLst>
              <a:ext uri="{FF2B5EF4-FFF2-40B4-BE49-F238E27FC236}">
                <a16:creationId xmlns:a16="http://schemas.microsoft.com/office/drawing/2014/main" id="{5CBD3EF5-6F24-2BAB-BCD7-47D89F06E0A3}"/>
              </a:ext>
            </a:extLst>
          </p:cNvPr>
          <p:cNvSpPr txBox="1"/>
          <p:nvPr/>
        </p:nvSpPr>
        <p:spPr>
          <a:xfrm>
            <a:off x="8343579" y="2521296"/>
            <a:ext cx="1652205" cy="369332"/>
          </a:xfrm>
          <a:prstGeom prst="rect">
            <a:avLst/>
          </a:prstGeom>
          <a:noFill/>
        </p:spPr>
        <p:txBody>
          <a:bodyPr wrap="square">
            <a:spAutoFit/>
          </a:bodyPr>
          <a:lstStyle/>
          <a:p>
            <a:r>
              <a:rPr lang="en-US" sz="1800" dirty="0">
                <a:solidFill>
                  <a:schemeClr val="accent1"/>
                </a:solidFill>
              </a:rPr>
              <a:t>Google Profile</a:t>
            </a:r>
          </a:p>
        </p:txBody>
      </p:sp>
      <p:sp>
        <p:nvSpPr>
          <p:cNvPr id="55" name="TextBox 54">
            <a:extLst>
              <a:ext uri="{FF2B5EF4-FFF2-40B4-BE49-F238E27FC236}">
                <a16:creationId xmlns:a16="http://schemas.microsoft.com/office/drawing/2014/main" id="{AAD82113-6CCB-C631-0BF8-4BDD8A638470}"/>
              </a:ext>
            </a:extLst>
          </p:cNvPr>
          <p:cNvSpPr txBox="1"/>
          <p:nvPr/>
        </p:nvSpPr>
        <p:spPr>
          <a:xfrm>
            <a:off x="912257" y="4036752"/>
            <a:ext cx="1300356" cy="646331"/>
          </a:xfrm>
          <a:prstGeom prst="rect">
            <a:avLst/>
          </a:prstGeom>
          <a:noFill/>
        </p:spPr>
        <p:txBody>
          <a:bodyPr wrap="none" rtlCol="0">
            <a:spAutoFit/>
          </a:bodyPr>
          <a:lstStyle/>
          <a:p>
            <a:r>
              <a:rPr lang="en-US" dirty="0">
                <a:solidFill>
                  <a:schemeClr val="accent1"/>
                </a:solidFill>
              </a:rPr>
              <a:t>Meeting </a:t>
            </a:r>
          </a:p>
          <a:p>
            <a:r>
              <a:rPr lang="en-US" dirty="0">
                <a:solidFill>
                  <a:schemeClr val="accent1"/>
                </a:solidFill>
              </a:rPr>
              <a:t>Reminders</a:t>
            </a:r>
          </a:p>
        </p:txBody>
      </p:sp>
      <p:cxnSp>
        <p:nvCxnSpPr>
          <p:cNvPr id="56" name="Straight Arrow Connector 55">
            <a:extLst>
              <a:ext uri="{FF2B5EF4-FFF2-40B4-BE49-F238E27FC236}">
                <a16:creationId xmlns:a16="http://schemas.microsoft.com/office/drawing/2014/main" id="{4301E7F5-4014-0982-C377-754F67D1123C}"/>
              </a:ext>
            </a:extLst>
          </p:cNvPr>
          <p:cNvCxnSpPr/>
          <p:nvPr/>
        </p:nvCxnSpPr>
        <p:spPr>
          <a:xfrm>
            <a:off x="1281524" y="4032166"/>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57" name="TextBox 56">
            <a:extLst>
              <a:ext uri="{FF2B5EF4-FFF2-40B4-BE49-F238E27FC236}">
                <a16:creationId xmlns:a16="http://schemas.microsoft.com/office/drawing/2014/main" id="{097247AB-E0EB-83C3-860D-9BE365001913}"/>
              </a:ext>
            </a:extLst>
          </p:cNvPr>
          <p:cNvSpPr txBox="1"/>
          <p:nvPr/>
        </p:nvSpPr>
        <p:spPr>
          <a:xfrm>
            <a:off x="2464110" y="3996899"/>
            <a:ext cx="1633781" cy="369332"/>
          </a:xfrm>
          <a:prstGeom prst="rect">
            <a:avLst/>
          </a:prstGeom>
          <a:noFill/>
        </p:spPr>
        <p:txBody>
          <a:bodyPr wrap="none" rtlCol="0">
            <a:spAutoFit/>
          </a:bodyPr>
          <a:lstStyle/>
          <a:p>
            <a:r>
              <a:rPr lang="en-US" dirty="0">
                <a:solidFill>
                  <a:schemeClr val="accent1"/>
                </a:solidFill>
              </a:rPr>
              <a:t>Post Contents</a:t>
            </a:r>
          </a:p>
        </p:txBody>
      </p:sp>
      <p:cxnSp>
        <p:nvCxnSpPr>
          <p:cNvPr id="58" name="Straight Arrow Connector 57">
            <a:extLst>
              <a:ext uri="{FF2B5EF4-FFF2-40B4-BE49-F238E27FC236}">
                <a16:creationId xmlns:a16="http://schemas.microsoft.com/office/drawing/2014/main" id="{9C0A4135-6827-DD2E-EF5A-FB5D95295B7A}"/>
              </a:ext>
            </a:extLst>
          </p:cNvPr>
          <p:cNvCxnSpPr>
            <a:cxnSpLocks/>
          </p:cNvCxnSpPr>
          <p:nvPr/>
        </p:nvCxnSpPr>
        <p:spPr>
          <a:xfrm flipH="1">
            <a:off x="2572302" y="3996899"/>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59" name="TextBox 58">
            <a:extLst>
              <a:ext uri="{FF2B5EF4-FFF2-40B4-BE49-F238E27FC236}">
                <a16:creationId xmlns:a16="http://schemas.microsoft.com/office/drawing/2014/main" id="{9ED8C0BE-C227-5C95-226B-265BD813CF72}"/>
              </a:ext>
            </a:extLst>
          </p:cNvPr>
          <p:cNvSpPr txBox="1"/>
          <p:nvPr/>
        </p:nvSpPr>
        <p:spPr>
          <a:xfrm>
            <a:off x="3455218" y="4782113"/>
            <a:ext cx="1505540" cy="646331"/>
          </a:xfrm>
          <a:prstGeom prst="rect">
            <a:avLst/>
          </a:prstGeom>
          <a:noFill/>
        </p:spPr>
        <p:txBody>
          <a:bodyPr wrap="none" rtlCol="0">
            <a:spAutoFit/>
          </a:bodyPr>
          <a:lstStyle/>
          <a:p>
            <a:r>
              <a:rPr lang="en-US" dirty="0">
                <a:solidFill>
                  <a:schemeClr val="accent1"/>
                </a:solidFill>
              </a:rPr>
              <a:t>Plan Outline </a:t>
            </a:r>
          </a:p>
          <a:p>
            <a:r>
              <a:rPr lang="en-US" dirty="0">
                <a:solidFill>
                  <a:schemeClr val="accent1"/>
                </a:solidFill>
              </a:rPr>
              <a:t>Published</a:t>
            </a:r>
          </a:p>
        </p:txBody>
      </p:sp>
      <p:sp>
        <p:nvSpPr>
          <p:cNvPr id="60" name="TextBox 59">
            <a:extLst>
              <a:ext uri="{FF2B5EF4-FFF2-40B4-BE49-F238E27FC236}">
                <a16:creationId xmlns:a16="http://schemas.microsoft.com/office/drawing/2014/main" id="{5C75CF3D-C1DD-E8A7-4E49-311367550FD5}"/>
              </a:ext>
            </a:extLst>
          </p:cNvPr>
          <p:cNvSpPr txBox="1"/>
          <p:nvPr/>
        </p:nvSpPr>
        <p:spPr>
          <a:xfrm>
            <a:off x="4015883" y="4303343"/>
            <a:ext cx="1120820" cy="369332"/>
          </a:xfrm>
          <a:prstGeom prst="rect">
            <a:avLst/>
          </a:prstGeom>
          <a:noFill/>
        </p:spPr>
        <p:txBody>
          <a:bodyPr wrap="none" rtlCol="0">
            <a:spAutoFit/>
          </a:bodyPr>
          <a:lstStyle/>
          <a:p>
            <a:r>
              <a:rPr lang="en-US" dirty="0">
                <a:solidFill>
                  <a:schemeClr val="accent1"/>
                </a:solidFill>
              </a:rPr>
              <a:t>Calendar</a:t>
            </a:r>
          </a:p>
        </p:txBody>
      </p:sp>
      <p:cxnSp>
        <p:nvCxnSpPr>
          <p:cNvPr id="61" name="Straight Arrow Connector 60">
            <a:extLst>
              <a:ext uri="{FF2B5EF4-FFF2-40B4-BE49-F238E27FC236}">
                <a16:creationId xmlns:a16="http://schemas.microsoft.com/office/drawing/2014/main" id="{D50D52DC-02A1-E8A5-D065-A31202DC9ACC}"/>
              </a:ext>
            </a:extLst>
          </p:cNvPr>
          <p:cNvCxnSpPr>
            <a:cxnSpLocks/>
          </p:cNvCxnSpPr>
          <p:nvPr/>
        </p:nvCxnSpPr>
        <p:spPr>
          <a:xfrm flipH="1">
            <a:off x="5035791" y="4946014"/>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62" name="Straight Arrow Connector 61">
            <a:extLst>
              <a:ext uri="{FF2B5EF4-FFF2-40B4-BE49-F238E27FC236}">
                <a16:creationId xmlns:a16="http://schemas.microsoft.com/office/drawing/2014/main" id="{2841EA72-E3EA-7A48-52DC-2FFA37FABE38}"/>
              </a:ext>
            </a:extLst>
          </p:cNvPr>
          <p:cNvCxnSpPr/>
          <p:nvPr/>
        </p:nvCxnSpPr>
        <p:spPr>
          <a:xfrm>
            <a:off x="4097891" y="4307519"/>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63" name="TextBox 62">
            <a:extLst>
              <a:ext uri="{FF2B5EF4-FFF2-40B4-BE49-F238E27FC236}">
                <a16:creationId xmlns:a16="http://schemas.microsoft.com/office/drawing/2014/main" id="{A995B03E-87A0-DBD9-7409-E9B9D3F003F4}"/>
              </a:ext>
            </a:extLst>
          </p:cNvPr>
          <p:cNvSpPr txBox="1"/>
          <p:nvPr/>
        </p:nvSpPr>
        <p:spPr>
          <a:xfrm>
            <a:off x="4941597" y="5036893"/>
            <a:ext cx="1652205" cy="369332"/>
          </a:xfrm>
          <a:prstGeom prst="rect">
            <a:avLst/>
          </a:prstGeom>
          <a:noFill/>
        </p:spPr>
        <p:txBody>
          <a:bodyPr wrap="square">
            <a:spAutoFit/>
          </a:bodyPr>
          <a:lstStyle/>
          <a:p>
            <a:r>
              <a:rPr lang="en-US" sz="1800" dirty="0">
                <a:solidFill>
                  <a:schemeClr val="accent1"/>
                </a:solidFill>
              </a:rPr>
              <a:t>KPIs Defined</a:t>
            </a:r>
          </a:p>
        </p:txBody>
      </p:sp>
      <p:sp>
        <p:nvSpPr>
          <p:cNvPr id="64" name="TextBox 63">
            <a:extLst>
              <a:ext uri="{FF2B5EF4-FFF2-40B4-BE49-F238E27FC236}">
                <a16:creationId xmlns:a16="http://schemas.microsoft.com/office/drawing/2014/main" id="{2BB88E69-75A7-9738-EDDA-125EBA74D74B}"/>
              </a:ext>
            </a:extLst>
          </p:cNvPr>
          <p:cNvSpPr txBox="1"/>
          <p:nvPr/>
        </p:nvSpPr>
        <p:spPr>
          <a:xfrm>
            <a:off x="6517436" y="4728536"/>
            <a:ext cx="1364476" cy="646331"/>
          </a:xfrm>
          <a:prstGeom prst="rect">
            <a:avLst/>
          </a:prstGeom>
          <a:noFill/>
        </p:spPr>
        <p:txBody>
          <a:bodyPr wrap="none" rtlCol="0">
            <a:spAutoFit/>
          </a:bodyPr>
          <a:lstStyle/>
          <a:p>
            <a:r>
              <a:rPr lang="en-US" dirty="0">
                <a:solidFill>
                  <a:schemeClr val="accent1"/>
                </a:solidFill>
              </a:rPr>
              <a:t>Competing </a:t>
            </a:r>
          </a:p>
          <a:p>
            <a:r>
              <a:rPr lang="en-US" dirty="0">
                <a:solidFill>
                  <a:schemeClr val="accent1"/>
                </a:solidFill>
              </a:rPr>
              <a:t>Events</a:t>
            </a:r>
          </a:p>
        </p:txBody>
      </p:sp>
      <p:sp>
        <p:nvSpPr>
          <p:cNvPr id="65" name="TextBox 64">
            <a:extLst>
              <a:ext uri="{FF2B5EF4-FFF2-40B4-BE49-F238E27FC236}">
                <a16:creationId xmlns:a16="http://schemas.microsoft.com/office/drawing/2014/main" id="{274FE81A-F543-8171-3D91-34FE7B919769}"/>
              </a:ext>
            </a:extLst>
          </p:cNvPr>
          <p:cNvSpPr txBox="1"/>
          <p:nvPr/>
        </p:nvSpPr>
        <p:spPr>
          <a:xfrm>
            <a:off x="6760250" y="3942664"/>
            <a:ext cx="1351652" cy="646331"/>
          </a:xfrm>
          <a:prstGeom prst="rect">
            <a:avLst/>
          </a:prstGeom>
          <a:noFill/>
        </p:spPr>
        <p:txBody>
          <a:bodyPr wrap="none" rtlCol="0">
            <a:spAutoFit/>
          </a:bodyPr>
          <a:lstStyle/>
          <a:p>
            <a:r>
              <a:rPr lang="en-US" dirty="0">
                <a:solidFill>
                  <a:schemeClr val="accent1"/>
                </a:solidFill>
              </a:rPr>
              <a:t>Seasonal </a:t>
            </a:r>
          </a:p>
          <a:p>
            <a:r>
              <a:rPr lang="en-US" dirty="0">
                <a:solidFill>
                  <a:schemeClr val="accent1"/>
                </a:solidFill>
              </a:rPr>
              <a:t>Attendance</a:t>
            </a:r>
          </a:p>
        </p:txBody>
      </p:sp>
      <p:sp>
        <p:nvSpPr>
          <p:cNvPr id="66" name="TextBox 65">
            <a:extLst>
              <a:ext uri="{FF2B5EF4-FFF2-40B4-BE49-F238E27FC236}">
                <a16:creationId xmlns:a16="http://schemas.microsoft.com/office/drawing/2014/main" id="{A9E8599C-1C0A-686A-D323-416B73363E37}"/>
              </a:ext>
            </a:extLst>
          </p:cNvPr>
          <p:cNvSpPr txBox="1"/>
          <p:nvPr/>
        </p:nvSpPr>
        <p:spPr>
          <a:xfrm>
            <a:off x="7874755" y="4998793"/>
            <a:ext cx="1774909" cy="369332"/>
          </a:xfrm>
          <a:prstGeom prst="rect">
            <a:avLst/>
          </a:prstGeom>
          <a:noFill/>
        </p:spPr>
        <p:txBody>
          <a:bodyPr wrap="none" rtlCol="0">
            <a:spAutoFit/>
          </a:bodyPr>
          <a:lstStyle/>
          <a:p>
            <a:r>
              <a:rPr lang="en-US" dirty="0">
                <a:solidFill>
                  <a:schemeClr val="accent1"/>
                </a:solidFill>
              </a:rPr>
              <a:t>Venue Location</a:t>
            </a:r>
          </a:p>
        </p:txBody>
      </p:sp>
      <p:cxnSp>
        <p:nvCxnSpPr>
          <p:cNvPr id="67" name="Straight Arrow Connector 66">
            <a:extLst>
              <a:ext uri="{FF2B5EF4-FFF2-40B4-BE49-F238E27FC236}">
                <a16:creationId xmlns:a16="http://schemas.microsoft.com/office/drawing/2014/main" id="{688BE07F-ED48-92E1-3E3B-E0E9F4442513}"/>
              </a:ext>
            </a:extLst>
          </p:cNvPr>
          <p:cNvCxnSpPr/>
          <p:nvPr/>
        </p:nvCxnSpPr>
        <p:spPr>
          <a:xfrm>
            <a:off x="6770305" y="4728536"/>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68" name="Straight Arrow Connector 67">
            <a:extLst>
              <a:ext uri="{FF2B5EF4-FFF2-40B4-BE49-F238E27FC236}">
                <a16:creationId xmlns:a16="http://schemas.microsoft.com/office/drawing/2014/main" id="{59F98ABF-FADA-588D-2352-61B9B0C3FD34}"/>
              </a:ext>
            </a:extLst>
          </p:cNvPr>
          <p:cNvCxnSpPr>
            <a:cxnSpLocks/>
          </p:cNvCxnSpPr>
          <p:nvPr/>
        </p:nvCxnSpPr>
        <p:spPr>
          <a:xfrm flipH="1">
            <a:off x="7905991" y="4941173"/>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440864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DB9EC-715A-E1AB-9EDB-B8E48A13147B}"/>
              </a:ext>
            </a:extLst>
          </p:cNvPr>
          <p:cNvSpPr>
            <a:spLocks noGrp="1"/>
          </p:cNvSpPr>
          <p:nvPr>
            <p:ph type="title"/>
          </p:nvPr>
        </p:nvSpPr>
        <p:spPr/>
        <p:txBody>
          <a:bodyPr/>
          <a:lstStyle/>
          <a:p>
            <a:r>
              <a:rPr lang="en-US" dirty="0"/>
              <a:t>Case Study 5: </a:t>
            </a:r>
            <a:r>
              <a:rPr lang="en-GB" dirty="0"/>
              <a:t>No Guests Attending Regular Meetings</a:t>
            </a:r>
            <a:endParaRPr lang="en-US" dirty="0"/>
          </a:p>
        </p:txBody>
      </p:sp>
      <p:sp>
        <p:nvSpPr>
          <p:cNvPr id="3" name="Content Placeholder 2">
            <a:extLst>
              <a:ext uri="{FF2B5EF4-FFF2-40B4-BE49-F238E27FC236}">
                <a16:creationId xmlns:a16="http://schemas.microsoft.com/office/drawing/2014/main" id="{1BCCF897-4BA2-44EE-FBF7-C8BB40BCA286}"/>
              </a:ext>
            </a:extLst>
          </p:cNvPr>
          <p:cNvSpPr>
            <a:spLocks noGrp="1"/>
          </p:cNvSpPr>
          <p:nvPr>
            <p:ph idx="1"/>
          </p:nvPr>
        </p:nvSpPr>
        <p:spPr/>
        <p:txBody>
          <a:bodyPr/>
          <a:lstStyle/>
          <a:p>
            <a:pPr marL="0" indent="0">
              <a:buNone/>
            </a:pPr>
            <a:r>
              <a:rPr lang="en-GB" sz="2000" b="1" dirty="0"/>
              <a:t>Root Cause</a:t>
            </a:r>
          </a:p>
          <a:p>
            <a:pPr marL="0" indent="0">
              <a:buNone/>
            </a:pPr>
            <a:r>
              <a:rPr lang="en-GB" sz="2000" dirty="0"/>
              <a:t>The club has no structured guest‑attraction plan and relies on a single communication channel (Facebook), resulting in low visibility and no new inquiries.</a:t>
            </a:r>
          </a:p>
          <a:p>
            <a:pPr marL="0" indent="0">
              <a:buNone/>
            </a:pPr>
            <a:r>
              <a:rPr lang="en-GB" sz="2000" b="1" dirty="0"/>
              <a:t>Root Solution</a:t>
            </a:r>
          </a:p>
          <a:p>
            <a:pPr marL="0" indent="0">
              <a:buNone/>
            </a:pPr>
            <a:r>
              <a:rPr lang="en-GB" sz="2000" dirty="0"/>
              <a:t>Develop a comprehensive guest‑attraction strategy, including:</a:t>
            </a:r>
          </a:p>
          <a:p>
            <a:r>
              <a:rPr lang="en-GB" sz="2000" dirty="0"/>
              <a:t>updating the website and Google Business Profile with clear meeting details</a:t>
            </a:r>
          </a:p>
          <a:p>
            <a:r>
              <a:rPr lang="en-GB" sz="2000" spc="-30" dirty="0"/>
              <a:t>multichannel promotion: Instagram, LinkedIn, </a:t>
            </a:r>
            <a:r>
              <a:rPr lang="en-GB" sz="2000" dirty="0"/>
              <a:t>WhatsApp groups, community pages</a:t>
            </a:r>
          </a:p>
          <a:p>
            <a:r>
              <a:rPr lang="en-GB" sz="2000" dirty="0"/>
              <a:t>personalized invitations from members</a:t>
            </a:r>
          </a:p>
        </p:txBody>
      </p:sp>
      <p:sp>
        <p:nvSpPr>
          <p:cNvPr id="4" name="Content Placeholder 3">
            <a:extLst>
              <a:ext uri="{FF2B5EF4-FFF2-40B4-BE49-F238E27FC236}">
                <a16:creationId xmlns:a16="http://schemas.microsoft.com/office/drawing/2014/main" id="{4FCE125E-0C5C-DC7F-9859-96B1F3305678}"/>
              </a:ext>
            </a:extLst>
          </p:cNvPr>
          <p:cNvSpPr>
            <a:spLocks noGrp="1"/>
          </p:cNvSpPr>
          <p:nvPr>
            <p:ph idx="11"/>
          </p:nvPr>
        </p:nvSpPr>
        <p:spPr/>
        <p:txBody>
          <a:bodyPr/>
          <a:lstStyle/>
          <a:p>
            <a:r>
              <a:rPr lang="en-GB" sz="2000" dirty="0"/>
              <a:t>regular posting of meeting highlights, photos, and testimonials</a:t>
            </a:r>
          </a:p>
          <a:p>
            <a:r>
              <a:rPr lang="en-GB" sz="2000" dirty="0"/>
              <a:t>a simple guest‑follow‑up process (email or WhatsApp)</a:t>
            </a:r>
          </a:p>
          <a:p>
            <a:r>
              <a:rPr lang="en-GB" sz="2000" dirty="0"/>
              <a:t>branded templates for consistent visuals</a:t>
            </a:r>
          </a:p>
          <a:p>
            <a:r>
              <a:rPr lang="en-GB" sz="2000" dirty="0"/>
              <a:t>assigning responsibilities across the PR Committee</a:t>
            </a:r>
          </a:p>
          <a:p>
            <a:r>
              <a:rPr lang="en-GB" sz="2000" dirty="0"/>
              <a:t>monthly review of visibility and engagement metrics</a:t>
            </a:r>
          </a:p>
          <a:p>
            <a:pPr marL="0" indent="0">
              <a:buNone/>
            </a:pPr>
            <a:r>
              <a:rPr lang="en-GB" sz="2000" b="1" dirty="0"/>
              <a:t>This ensures the club is visible, approachable, and attractive to potential guests.</a:t>
            </a:r>
          </a:p>
          <a:p>
            <a:endParaRPr lang="en-US" sz="2000" b="1" dirty="0"/>
          </a:p>
          <a:p>
            <a:endParaRPr lang="en-US" sz="2000" dirty="0"/>
          </a:p>
        </p:txBody>
      </p:sp>
    </p:spTree>
    <p:extLst>
      <p:ext uri="{BB962C8B-B14F-4D97-AF65-F5344CB8AC3E}">
        <p14:creationId xmlns:p14="http://schemas.microsoft.com/office/powerpoint/2010/main" val="23435542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5BAF4-99B5-7F42-EDE6-F6C38752A3CE}"/>
              </a:ext>
            </a:extLst>
          </p:cNvPr>
          <p:cNvSpPr>
            <a:spLocks noGrp="1"/>
          </p:cNvSpPr>
          <p:nvPr>
            <p:ph type="title"/>
          </p:nvPr>
        </p:nvSpPr>
        <p:spPr/>
        <p:txBody>
          <a:bodyPr/>
          <a:lstStyle/>
          <a:p>
            <a:r>
              <a:rPr lang="en-US" dirty="0"/>
              <a:t>Case Study 6: </a:t>
            </a:r>
            <a:r>
              <a:rPr lang="en-GB" dirty="0"/>
              <a:t>Corporate Club Membership Decline </a:t>
            </a:r>
            <a:endParaRPr lang="en-US" dirty="0"/>
          </a:p>
        </p:txBody>
      </p:sp>
      <p:sp>
        <p:nvSpPr>
          <p:cNvPr id="3" name="Content Placeholder 2">
            <a:extLst>
              <a:ext uri="{FF2B5EF4-FFF2-40B4-BE49-F238E27FC236}">
                <a16:creationId xmlns:a16="http://schemas.microsoft.com/office/drawing/2014/main" id="{421D26F2-D3DF-B15D-B966-1FAF48AB2F80}"/>
              </a:ext>
            </a:extLst>
          </p:cNvPr>
          <p:cNvSpPr>
            <a:spLocks noGrp="1"/>
          </p:cNvSpPr>
          <p:nvPr>
            <p:ph idx="1"/>
          </p:nvPr>
        </p:nvSpPr>
        <p:spPr/>
        <p:txBody>
          <a:bodyPr/>
          <a:lstStyle/>
          <a:p>
            <a:pPr marL="0" indent="0">
              <a:lnSpc>
                <a:spcPct val="100000"/>
              </a:lnSpc>
              <a:buNone/>
            </a:pPr>
            <a:r>
              <a:rPr lang="en-GB" sz="2000" b="1" dirty="0"/>
              <a:t>Scenario</a:t>
            </a:r>
          </a:p>
          <a:p>
            <a:pPr marL="0" indent="0">
              <a:lnSpc>
                <a:spcPct val="100000"/>
              </a:lnSpc>
              <a:buNone/>
            </a:pPr>
            <a:r>
              <a:rPr lang="en-GB" sz="2000" dirty="0"/>
              <a:t>Shipbuilder Corporate Toastmasters Club has seen a steady decline in membership over the past year. Attendance is inconsistent, new members rarely join, and existing members often lapse. </a:t>
            </a:r>
          </a:p>
          <a:p>
            <a:pPr marL="0" indent="0">
              <a:lnSpc>
                <a:spcPct val="100000"/>
              </a:lnSpc>
              <a:buNone/>
            </a:pPr>
            <a:r>
              <a:rPr lang="en-GB" sz="2000" dirty="0"/>
              <a:t>The VPPR posts occasional updates on the company intranet, but engagement is low and few employees know the club exists.</a:t>
            </a:r>
          </a:p>
          <a:p>
            <a:pPr>
              <a:lnSpc>
                <a:spcPct val="100000"/>
              </a:lnSpc>
            </a:pPr>
            <a:endParaRPr lang="en-US" sz="2000" dirty="0"/>
          </a:p>
        </p:txBody>
      </p:sp>
      <p:sp>
        <p:nvSpPr>
          <p:cNvPr id="4" name="Content Placeholder 3">
            <a:extLst>
              <a:ext uri="{FF2B5EF4-FFF2-40B4-BE49-F238E27FC236}">
                <a16:creationId xmlns:a16="http://schemas.microsoft.com/office/drawing/2014/main" id="{F756ED28-F34A-50C2-DFD9-3D852F5A2AB3}"/>
              </a:ext>
            </a:extLst>
          </p:cNvPr>
          <p:cNvSpPr>
            <a:spLocks noGrp="1"/>
          </p:cNvSpPr>
          <p:nvPr>
            <p:ph idx="11"/>
          </p:nvPr>
        </p:nvSpPr>
        <p:spPr/>
        <p:txBody>
          <a:bodyPr/>
          <a:lstStyle/>
          <a:p>
            <a:pPr marL="0" indent="0">
              <a:lnSpc>
                <a:spcPct val="100000"/>
              </a:lnSpc>
              <a:buNone/>
            </a:pPr>
            <a:r>
              <a:rPr lang="en-GB" sz="2000" dirty="0"/>
              <a:t>Corporate clubs face unique challenges: internal visibility, shifting work patterns, hybrid schedules, and competing professional development programs. </a:t>
            </a:r>
            <a:endParaRPr lang="en-US" sz="2000" dirty="0"/>
          </a:p>
          <a:p>
            <a:pPr marL="0" indent="0">
              <a:lnSpc>
                <a:spcPct val="100000"/>
              </a:lnSpc>
              <a:buNone/>
            </a:pPr>
            <a:r>
              <a:rPr lang="en-GB" sz="2000" b="1" dirty="0"/>
              <a:t>Use the 5 Whys analysis tool to uncover the root causes of this problem.</a:t>
            </a:r>
            <a:endParaRPr lang="en-GB" sz="2000" dirty="0"/>
          </a:p>
          <a:p>
            <a:pPr marL="0" indent="0">
              <a:lnSpc>
                <a:spcPct val="100000"/>
              </a:lnSpc>
              <a:buNone/>
            </a:pPr>
            <a:r>
              <a:rPr lang="en-GB" sz="2000" b="1" dirty="0"/>
              <a:t>What root solutions, actions and strategies for attracting more guests can the VPPR use?</a:t>
            </a:r>
            <a:endParaRPr lang="en-GB" sz="2000" dirty="0"/>
          </a:p>
          <a:p>
            <a:endParaRPr lang="en-US" sz="2000" dirty="0"/>
          </a:p>
        </p:txBody>
      </p:sp>
    </p:spTree>
    <p:extLst>
      <p:ext uri="{BB962C8B-B14F-4D97-AF65-F5344CB8AC3E}">
        <p14:creationId xmlns:p14="http://schemas.microsoft.com/office/powerpoint/2010/main" val="39774339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C83EE-C3FF-19B4-C2F2-5AB7498C1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F9A4F-AA33-FF49-AA8D-55AF04A665C7}"/>
              </a:ext>
            </a:extLst>
          </p:cNvPr>
          <p:cNvSpPr>
            <a:spLocks noGrp="1"/>
          </p:cNvSpPr>
          <p:nvPr>
            <p:ph type="title"/>
          </p:nvPr>
        </p:nvSpPr>
        <p:spPr/>
        <p:txBody>
          <a:bodyPr/>
          <a:lstStyle/>
          <a:p>
            <a:r>
              <a:rPr lang="en-US" dirty="0">
                <a:solidFill>
                  <a:schemeClr val="accent1"/>
                </a:solidFill>
              </a:rPr>
              <a:t>Case Study 6: </a:t>
            </a:r>
            <a:r>
              <a:rPr lang="en-GB" dirty="0">
                <a:solidFill>
                  <a:schemeClr val="accent1"/>
                </a:solidFill>
              </a:rPr>
              <a:t>Corporate Club Membership Decline </a:t>
            </a:r>
            <a:endParaRPr lang="en-US" dirty="0"/>
          </a:p>
        </p:txBody>
      </p:sp>
      <p:sp>
        <p:nvSpPr>
          <p:cNvPr id="3" name="Content Placeholder 2">
            <a:extLst>
              <a:ext uri="{FF2B5EF4-FFF2-40B4-BE49-F238E27FC236}">
                <a16:creationId xmlns:a16="http://schemas.microsoft.com/office/drawing/2014/main" id="{45B2C6B8-95B6-FCF6-9282-C3CBFA9CA3F8}"/>
              </a:ext>
            </a:extLst>
          </p:cNvPr>
          <p:cNvSpPr>
            <a:spLocks noGrp="1"/>
          </p:cNvSpPr>
          <p:nvPr>
            <p:ph idx="1"/>
          </p:nvPr>
        </p:nvSpPr>
        <p:spPr>
          <a:xfrm>
            <a:off x="432000" y="1278000"/>
            <a:ext cx="11412000" cy="4953988"/>
          </a:xfrm>
        </p:spPr>
        <p:txBody>
          <a:bodyPr/>
          <a:lstStyle/>
          <a:p>
            <a:pPr marL="0" indent="0">
              <a:buNone/>
            </a:pPr>
            <a:r>
              <a:rPr lang="en-GB" b="1" dirty="0"/>
              <a:t>5 Whys Analysis</a:t>
            </a:r>
          </a:p>
          <a:p>
            <a:pPr marL="457200" indent="-457200">
              <a:buFont typeface="+mj-lt"/>
              <a:buAutoNum type="arabicPeriod"/>
            </a:pPr>
            <a:r>
              <a:rPr lang="en-GB" sz="2000" b="1" dirty="0"/>
              <a:t>Why is the club membership in decline?</a:t>
            </a:r>
          </a:p>
          <a:p>
            <a:pPr lvl="1"/>
            <a:r>
              <a:rPr lang="en-GB" sz="1800" dirty="0"/>
              <a:t>Because </a:t>
            </a:r>
            <a:r>
              <a:rPr lang="en-US" sz="1800" dirty="0"/>
              <a:t>attendance is inconsistent and new members aren’t joining to replace those who lapse</a:t>
            </a:r>
            <a:r>
              <a:rPr lang="en-GB" sz="1800" dirty="0"/>
              <a:t>.</a:t>
            </a:r>
          </a:p>
          <a:p>
            <a:pPr marL="457200" indent="-457200">
              <a:buFont typeface="+mj-lt"/>
              <a:buAutoNum type="arabicPeriod"/>
            </a:pPr>
            <a:r>
              <a:rPr lang="en-GB" sz="2000" b="1" dirty="0"/>
              <a:t>Why aren’t new members joining?</a:t>
            </a:r>
          </a:p>
          <a:p>
            <a:pPr lvl="1"/>
            <a:r>
              <a:rPr lang="en-GB" sz="1800" dirty="0"/>
              <a:t>Because most employees at Shipbuilders Inc. do not know the club exists or when they meet.</a:t>
            </a:r>
            <a:endParaRPr lang="en-GB" sz="1600" dirty="0"/>
          </a:p>
          <a:p>
            <a:pPr marL="457200" indent="-457200">
              <a:buFont typeface="+mj-lt"/>
              <a:buAutoNum type="arabicPeriod"/>
            </a:pPr>
            <a:r>
              <a:rPr lang="en-GB" sz="2000" b="1" dirty="0"/>
              <a:t>Why don’t employees know the club exists?</a:t>
            </a:r>
          </a:p>
          <a:p>
            <a:pPr lvl="1"/>
            <a:r>
              <a:rPr lang="en-US" sz="1800" dirty="0"/>
              <a:t>Because the VPPR's outreach is limited to occasional posts on the company intranet, which get buried in an already crowded feed</a:t>
            </a:r>
            <a:r>
              <a:rPr lang="en-GB" sz="1800" dirty="0"/>
              <a:t>.</a:t>
            </a:r>
          </a:p>
          <a:p>
            <a:pPr marL="457200" indent="-457200">
              <a:buFont typeface="+mj-lt"/>
              <a:buAutoNum type="arabicPeriod"/>
            </a:pPr>
            <a:r>
              <a:rPr lang="en-GB" sz="2000" b="1" dirty="0"/>
              <a:t>Why does outreach rely on only occasional intranet posts?</a:t>
            </a:r>
          </a:p>
          <a:p>
            <a:pPr lvl="1"/>
            <a:r>
              <a:rPr lang="en-US" sz="1800" dirty="0"/>
              <a:t>Because there's no defined PR plan. There is no set cadence, no mix of channels, and no connection to moments when employees are likely paying attention (new-hire onboarding, team meetings, </a:t>
            </a:r>
            <a:r>
              <a:rPr lang="en-US" sz="1800" dirty="0" err="1"/>
              <a:t>etc</a:t>
            </a:r>
            <a:r>
              <a:rPr lang="en-GB" sz="1800" dirty="0"/>
              <a:t>.)</a:t>
            </a:r>
          </a:p>
          <a:p>
            <a:pPr marL="457200" indent="-457200">
              <a:buFont typeface="+mj-lt"/>
              <a:buAutoNum type="arabicPeriod"/>
            </a:pPr>
            <a:r>
              <a:rPr lang="en-GB" sz="2000" b="1" dirty="0"/>
              <a:t>Why is there no defined PR plan?</a:t>
            </a:r>
          </a:p>
          <a:p>
            <a:pPr lvl="1"/>
            <a:r>
              <a:rPr lang="en-US" sz="1800" dirty="0"/>
              <a:t>Because the VPPR role has been treated as a "post when I remember" responsibility rather than an ongoing communications strategy. Also the club's approach hasn't adapted to a hybrid workforce or to competing with other internal development programs for attention.</a:t>
            </a:r>
            <a:endParaRPr lang="en-GB" sz="1800" dirty="0"/>
          </a:p>
          <a:p>
            <a:endParaRPr lang="en-US" dirty="0"/>
          </a:p>
        </p:txBody>
      </p:sp>
    </p:spTree>
    <p:extLst>
      <p:ext uri="{BB962C8B-B14F-4D97-AF65-F5344CB8AC3E}">
        <p14:creationId xmlns:p14="http://schemas.microsoft.com/office/powerpoint/2010/main" val="39672351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D9EEE-571C-65EA-62EB-CB8E1E6A6FD0}"/>
              </a:ext>
            </a:extLst>
          </p:cNvPr>
          <p:cNvSpPr>
            <a:spLocks noGrp="1"/>
          </p:cNvSpPr>
          <p:nvPr>
            <p:ph type="title"/>
          </p:nvPr>
        </p:nvSpPr>
        <p:spPr/>
        <p:txBody>
          <a:bodyPr/>
          <a:lstStyle/>
          <a:p>
            <a:r>
              <a:rPr lang="en-US" dirty="0"/>
              <a:t>Case Study 6: </a:t>
            </a:r>
            <a:r>
              <a:rPr lang="en-GB" dirty="0"/>
              <a:t>Corporate Club Membership Decline </a:t>
            </a:r>
            <a:endParaRPr lang="en-US" dirty="0"/>
          </a:p>
        </p:txBody>
      </p:sp>
      <p:sp>
        <p:nvSpPr>
          <p:cNvPr id="3" name="Content Placeholder 2">
            <a:extLst>
              <a:ext uri="{FF2B5EF4-FFF2-40B4-BE49-F238E27FC236}">
                <a16:creationId xmlns:a16="http://schemas.microsoft.com/office/drawing/2014/main" id="{87C7E958-7963-A322-E5CB-A7D8E3A4E118}"/>
              </a:ext>
            </a:extLst>
          </p:cNvPr>
          <p:cNvSpPr>
            <a:spLocks noGrp="1"/>
          </p:cNvSpPr>
          <p:nvPr>
            <p:ph idx="1"/>
          </p:nvPr>
        </p:nvSpPr>
        <p:spPr/>
        <p:txBody>
          <a:bodyPr/>
          <a:lstStyle/>
          <a:p>
            <a:pPr marL="0" indent="0">
              <a:buNone/>
            </a:pPr>
            <a:r>
              <a:rPr lang="en-GB" sz="2000" b="1" dirty="0"/>
              <a:t>Root Cause </a:t>
            </a:r>
          </a:p>
          <a:p>
            <a:pPr marL="0" indent="0">
              <a:buNone/>
            </a:pPr>
            <a:r>
              <a:rPr lang="en-US" sz="2000" dirty="0"/>
              <a:t>The club's visibility problem isn't a one-off oversight. It's the absence of a deliberate, multi-channel PR strategy suited to a hybrid corporate environment. </a:t>
            </a:r>
          </a:p>
          <a:p>
            <a:pPr marL="0" indent="0">
              <a:buNone/>
            </a:pPr>
            <a:r>
              <a:rPr lang="en-US" sz="2000" dirty="0"/>
              <a:t>A single low-frequency channel (intranet posts) can't compete with a dispersed and distracted hybrid workforce</a:t>
            </a:r>
            <a:r>
              <a:rPr lang="en-GB" sz="2000" dirty="0"/>
              <a:t>.</a:t>
            </a:r>
          </a:p>
          <a:p>
            <a:pPr marL="0" indent="0">
              <a:buNone/>
            </a:pPr>
            <a:r>
              <a:rPr lang="en-GB" sz="2000" b="1" dirty="0"/>
              <a:t>Root Solution </a:t>
            </a:r>
          </a:p>
          <a:p>
            <a:pPr marL="0" indent="0">
              <a:buNone/>
            </a:pPr>
            <a:r>
              <a:rPr lang="en-GB" sz="2000" dirty="0"/>
              <a:t>Develop a comprehensive internal visibility and sponsorship strategy, including:</a:t>
            </a:r>
          </a:p>
          <a:p>
            <a:pPr lvl="0"/>
            <a:r>
              <a:rPr lang="en-GB" sz="2000" dirty="0"/>
              <a:t>collaboration with HR, Learning &amp; Development, and internal communications</a:t>
            </a:r>
          </a:p>
          <a:p>
            <a:r>
              <a:rPr lang="en-GB" sz="2000" dirty="0"/>
              <a:t>securing a corporate champion to promote participation</a:t>
            </a:r>
          </a:p>
          <a:p>
            <a:pPr lvl="0"/>
            <a:endParaRPr lang="en-GB" sz="2000" dirty="0"/>
          </a:p>
          <a:p>
            <a:endParaRPr lang="en-US" sz="2000" dirty="0"/>
          </a:p>
        </p:txBody>
      </p:sp>
      <p:sp>
        <p:nvSpPr>
          <p:cNvPr id="4" name="Content Placeholder 3">
            <a:extLst>
              <a:ext uri="{FF2B5EF4-FFF2-40B4-BE49-F238E27FC236}">
                <a16:creationId xmlns:a16="http://schemas.microsoft.com/office/drawing/2014/main" id="{9935D5A3-5710-A3A8-8B2F-736D8B9862F2}"/>
              </a:ext>
            </a:extLst>
          </p:cNvPr>
          <p:cNvSpPr>
            <a:spLocks noGrp="1"/>
          </p:cNvSpPr>
          <p:nvPr>
            <p:ph idx="11"/>
          </p:nvPr>
        </p:nvSpPr>
        <p:spPr>
          <a:xfrm>
            <a:off x="6354000" y="1390388"/>
            <a:ext cx="5472000" cy="5035611"/>
          </a:xfrm>
        </p:spPr>
        <p:txBody>
          <a:bodyPr/>
          <a:lstStyle/>
          <a:p>
            <a:pPr lvl="0"/>
            <a:r>
              <a:rPr lang="en-GB" sz="2000" spc="-40" dirty="0"/>
              <a:t>multichannel promotion: Teams, Slack, WeChat, email groups, posters, digital signage, new-hire packets</a:t>
            </a:r>
          </a:p>
          <a:p>
            <a:pPr lvl="0"/>
            <a:r>
              <a:rPr lang="en-GB" sz="2000" dirty="0">
                <a:solidFill>
                  <a:srgbClr val="000000"/>
                </a:solidFill>
              </a:rPr>
              <a:t>work with HR/Training to get Toastmasters level completions added to professional development records</a:t>
            </a:r>
          </a:p>
          <a:p>
            <a:pPr lvl="0"/>
            <a:r>
              <a:rPr lang="en-GB" sz="2000" dirty="0"/>
              <a:t>Toastmasters presence at employee onboarding and company learning events</a:t>
            </a:r>
          </a:p>
          <a:p>
            <a:pPr lvl="0"/>
            <a:r>
              <a:rPr lang="en-GB" sz="2000" dirty="0"/>
              <a:t>testimonials from employees and managers</a:t>
            </a:r>
          </a:p>
          <a:p>
            <a:pPr lvl="0"/>
            <a:r>
              <a:rPr lang="en-GB" sz="2000" dirty="0"/>
              <a:t>annual achievement celebration event with corporate executive speaker as keynote</a:t>
            </a:r>
          </a:p>
          <a:p>
            <a:pPr marL="0" indent="0">
              <a:buNone/>
            </a:pPr>
            <a:r>
              <a:rPr lang="en-GB" sz="2000" b="1" dirty="0"/>
              <a:t>This ensures employees know the club exists, understand its value, and feel encouraged to attend, supported by both HR and senior leadership.</a:t>
            </a:r>
          </a:p>
          <a:p>
            <a:endParaRPr lang="en-US" sz="2000" dirty="0"/>
          </a:p>
        </p:txBody>
      </p:sp>
    </p:spTree>
    <p:extLst>
      <p:ext uri="{BB962C8B-B14F-4D97-AF65-F5344CB8AC3E}">
        <p14:creationId xmlns:p14="http://schemas.microsoft.com/office/powerpoint/2010/main" val="1542019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984C8-29D6-6B0A-1BA1-3B58FF2A66DF}"/>
              </a:ext>
            </a:extLst>
          </p:cNvPr>
          <p:cNvSpPr>
            <a:spLocks noGrp="1"/>
          </p:cNvSpPr>
          <p:nvPr>
            <p:ph type="title"/>
          </p:nvPr>
        </p:nvSpPr>
        <p:spPr/>
        <p:txBody>
          <a:bodyPr/>
          <a:lstStyle/>
          <a:p>
            <a:r>
              <a:rPr lang="en-US" dirty="0"/>
              <a:t>Case Study 7: </a:t>
            </a:r>
            <a:r>
              <a:rPr lang="en-GB" dirty="0"/>
              <a:t>Recruiting Younger Members</a:t>
            </a:r>
            <a:endParaRPr lang="en-US" dirty="0"/>
          </a:p>
        </p:txBody>
      </p:sp>
      <p:sp>
        <p:nvSpPr>
          <p:cNvPr id="3" name="Content Placeholder 2">
            <a:extLst>
              <a:ext uri="{FF2B5EF4-FFF2-40B4-BE49-F238E27FC236}">
                <a16:creationId xmlns:a16="http://schemas.microsoft.com/office/drawing/2014/main" id="{1DC4F010-42B9-60B7-AF2D-B648377D4C29}"/>
              </a:ext>
            </a:extLst>
          </p:cNvPr>
          <p:cNvSpPr>
            <a:spLocks noGrp="1"/>
          </p:cNvSpPr>
          <p:nvPr>
            <p:ph idx="1"/>
          </p:nvPr>
        </p:nvSpPr>
        <p:spPr/>
        <p:txBody>
          <a:bodyPr/>
          <a:lstStyle/>
          <a:p>
            <a:pPr marL="0" indent="0">
              <a:lnSpc>
                <a:spcPct val="100000"/>
              </a:lnSpc>
              <a:buNone/>
            </a:pPr>
            <a:r>
              <a:rPr lang="en-GB" sz="2000" b="1" dirty="0"/>
              <a:t>Scenario</a:t>
            </a:r>
          </a:p>
          <a:p>
            <a:pPr marL="0" indent="0">
              <a:lnSpc>
                <a:spcPct val="100000"/>
              </a:lnSpc>
              <a:buNone/>
            </a:pPr>
            <a:r>
              <a:rPr lang="en-GB" sz="2000" dirty="0"/>
              <a:t>NextGen Toastmasters has noticed that very few younger adults (18 to 35) attend meetings or inquire about membership. </a:t>
            </a:r>
          </a:p>
          <a:p>
            <a:pPr marL="0" indent="0">
              <a:lnSpc>
                <a:spcPct val="100000"/>
              </a:lnSpc>
              <a:buNone/>
            </a:pPr>
            <a:r>
              <a:rPr lang="en-GB" sz="2000" dirty="0"/>
              <a:t>The VPPR posts regularly on Facebook, but engagement from younger audiences is low. When asked, several members admit that “Facebook isn’t really where younger people spend time anymore.”</a:t>
            </a:r>
          </a:p>
          <a:p>
            <a:endParaRPr lang="en-US" sz="2000" dirty="0"/>
          </a:p>
        </p:txBody>
      </p:sp>
      <p:sp>
        <p:nvSpPr>
          <p:cNvPr id="4" name="Content Placeholder 3">
            <a:extLst>
              <a:ext uri="{FF2B5EF4-FFF2-40B4-BE49-F238E27FC236}">
                <a16:creationId xmlns:a16="http://schemas.microsoft.com/office/drawing/2014/main" id="{CFEF9766-07BE-2E93-28DD-1D6FFFA00E13}"/>
              </a:ext>
            </a:extLst>
          </p:cNvPr>
          <p:cNvSpPr>
            <a:spLocks noGrp="1"/>
          </p:cNvSpPr>
          <p:nvPr>
            <p:ph idx="11"/>
          </p:nvPr>
        </p:nvSpPr>
        <p:spPr/>
        <p:txBody>
          <a:bodyPr/>
          <a:lstStyle/>
          <a:p>
            <a:pPr marL="0" indent="0">
              <a:lnSpc>
                <a:spcPct val="100000"/>
              </a:lnSpc>
              <a:buNone/>
            </a:pPr>
            <a:r>
              <a:rPr lang="en-GB" sz="2000" dirty="0"/>
              <a:t>The club wants to diversify its membership and attract younger professionals, students, and early‑career leaders, but their current communication strategy is not reaching this audience.</a:t>
            </a:r>
          </a:p>
          <a:p>
            <a:pPr marL="0" indent="0">
              <a:lnSpc>
                <a:spcPct val="100000"/>
              </a:lnSpc>
              <a:buNone/>
            </a:pPr>
            <a:r>
              <a:rPr lang="en-GB" sz="2000" b="1" dirty="0"/>
              <a:t>Use the 5 Whys analysis tool to uncover the root causes of this problem.</a:t>
            </a:r>
            <a:endParaRPr lang="en-GB" sz="2000" dirty="0"/>
          </a:p>
          <a:p>
            <a:pPr marL="0" indent="0">
              <a:lnSpc>
                <a:spcPct val="100000"/>
              </a:lnSpc>
              <a:buNone/>
            </a:pPr>
            <a:r>
              <a:rPr lang="en-GB" sz="2000" b="1" dirty="0"/>
              <a:t>What root solutions, actions and strategies can the VPPR use to recruit younger members?</a:t>
            </a:r>
            <a:endParaRPr lang="en-GB" sz="2000" dirty="0"/>
          </a:p>
          <a:p>
            <a:pPr marL="0" indent="0">
              <a:buNone/>
            </a:pPr>
            <a:endParaRPr lang="en-US" sz="2000" dirty="0"/>
          </a:p>
        </p:txBody>
      </p:sp>
    </p:spTree>
    <p:extLst>
      <p:ext uri="{BB962C8B-B14F-4D97-AF65-F5344CB8AC3E}">
        <p14:creationId xmlns:p14="http://schemas.microsoft.com/office/powerpoint/2010/main" val="30258372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E1940-95C6-1AE5-65C4-39D370B1105A}"/>
              </a:ext>
            </a:extLst>
          </p:cNvPr>
          <p:cNvSpPr>
            <a:spLocks noGrp="1"/>
          </p:cNvSpPr>
          <p:nvPr>
            <p:ph type="title"/>
          </p:nvPr>
        </p:nvSpPr>
        <p:spPr/>
        <p:txBody>
          <a:bodyPr/>
          <a:lstStyle/>
          <a:p>
            <a:r>
              <a:rPr lang="en-US" dirty="0"/>
              <a:t>Case Study 7: </a:t>
            </a:r>
            <a:r>
              <a:rPr lang="en-GB" dirty="0"/>
              <a:t>Recruiting Younger Members</a:t>
            </a:r>
            <a:endParaRPr lang="en-US" dirty="0"/>
          </a:p>
        </p:txBody>
      </p:sp>
      <p:sp>
        <p:nvSpPr>
          <p:cNvPr id="3" name="Content Placeholder 2">
            <a:extLst>
              <a:ext uri="{FF2B5EF4-FFF2-40B4-BE49-F238E27FC236}">
                <a16:creationId xmlns:a16="http://schemas.microsoft.com/office/drawing/2014/main" id="{1E22BBB5-175A-27E0-B6F4-0F4C35A87479}"/>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sz="2000" b="1" dirty="0"/>
              <a:t>Why is the club not attracting younger members?</a:t>
            </a:r>
          </a:p>
          <a:p>
            <a:pPr lvl="1"/>
            <a:r>
              <a:rPr lang="en-GB" sz="1800" dirty="0"/>
              <a:t>Because younger audiences are not seeing or engaging with the club’s social media content.</a:t>
            </a:r>
          </a:p>
          <a:p>
            <a:pPr marL="457200" indent="-457200">
              <a:buFont typeface="+mj-lt"/>
              <a:buAutoNum type="arabicPeriod"/>
            </a:pPr>
            <a:r>
              <a:rPr lang="en-GB" sz="2000" b="1" dirty="0"/>
              <a:t>Why are younger audiences not seeing the content?</a:t>
            </a:r>
          </a:p>
          <a:p>
            <a:pPr lvl="1"/>
            <a:r>
              <a:rPr lang="en-GB" sz="1800" dirty="0"/>
              <a:t>Because the club relies heavily on Facebook, which is not a primary platform for younger adults.</a:t>
            </a:r>
          </a:p>
          <a:p>
            <a:pPr marL="457200" indent="-457200">
              <a:buFont typeface="+mj-lt"/>
              <a:buAutoNum type="arabicPeriod"/>
            </a:pPr>
            <a:r>
              <a:rPr lang="en-GB" sz="2000" b="1" dirty="0"/>
              <a:t>Why is the club relying mainly on Facebook?</a:t>
            </a:r>
          </a:p>
          <a:p>
            <a:pPr lvl="1"/>
            <a:r>
              <a:rPr lang="en-GB" sz="1800" dirty="0"/>
              <a:t>Because the VPPR has not developed a multichannel strategy and is using the platform they are most familiar with.</a:t>
            </a:r>
          </a:p>
          <a:p>
            <a:pPr marL="457200" indent="-457200">
              <a:buFont typeface="+mj-lt"/>
              <a:buAutoNum type="arabicPeriod"/>
            </a:pPr>
            <a:r>
              <a:rPr lang="en-GB" sz="2000" b="1" dirty="0"/>
              <a:t>Why is there no multi-platform strategy?</a:t>
            </a:r>
          </a:p>
          <a:p>
            <a:pPr lvl="1"/>
            <a:r>
              <a:rPr lang="en-GB" sz="1800" dirty="0"/>
              <a:t>Because digital marketing responsibilities and audience research are not prioritized.</a:t>
            </a:r>
          </a:p>
          <a:p>
            <a:pPr marL="457200" indent="-457200">
              <a:buFont typeface="+mj-lt"/>
              <a:buAutoNum type="arabicPeriod"/>
            </a:pPr>
            <a:r>
              <a:rPr lang="en-GB" sz="2000" b="1" dirty="0"/>
              <a:t>Why are they not prioritized?</a:t>
            </a:r>
          </a:p>
          <a:p>
            <a:pPr lvl="1"/>
            <a:r>
              <a:rPr lang="en-GB" sz="1800"/>
              <a:t>Because the club lacks a structured process for reaching and engaging target audiences, </a:t>
            </a:r>
            <a:r>
              <a:rPr lang="en-GB" sz="1800" dirty="0"/>
              <a:t>members assume “social media is social media,” and no one has researched which platforms younger audiences actually use.</a:t>
            </a:r>
          </a:p>
          <a:p>
            <a:pPr marL="457200" indent="-457200">
              <a:buFont typeface="+mj-lt"/>
              <a:buAutoNum type="arabicPeriod"/>
            </a:pPr>
            <a:endParaRPr lang="en-US" dirty="0"/>
          </a:p>
        </p:txBody>
      </p:sp>
    </p:spTree>
    <p:extLst>
      <p:ext uri="{BB962C8B-B14F-4D97-AF65-F5344CB8AC3E}">
        <p14:creationId xmlns:p14="http://schemas.microsoft.com/office/powerpoint/2010/main" val="19812000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5B91-7E3A-969A-DA40-03131E006D44}"/>
              </a:ext>
            </a:extLst>
          </p:cNvPr>
          <p:cNvSpPr>
            <a:spLocks noGrp="1"/>
          </p:cNvSpPr>
          <p:nvPr>
            <p:ph type="title"/>
          </p:nvPr>
        </p:nvSpPr>
        <p:spPr/>
        <p:txBody>
          <a:bodyPr/>
          <a:lstStyle/>
          <a:p>
            <a:r>
              <a:rPr lang="en-US" dirty="0"/>
              <a:t>Case Study 7: </a:t>
            </a:r>
            <a:r>
              <a:rPr lang="en-GB" dirty="0"/>
              <a:t>Recruiting Younger Members</a:t>
            </a:r>
            <a:endParaRPr lang="en-US" dirty="0"/>
          </a:p>
        </p:txBody>
      </p:sp>
      <p:sp>
        <p:nvSpPr>
          <p:cNvPr id="3" name="Content Placeholder 2">
            <a:extLst>
              <a:ext uri="{FF2B5EF4-FFF2-40B4-BE49-F238E27FC236}">
                <a16:creationId xmlns:a16="http://schemas.microsoft.com/office/drawing/2014/main" id="{304F9E4D-CEBF-155F-7A40-7D988F231786}"/>
              </a:ext>
            </a:extLst>
          </p:cNvPr>
          <p:cNvSpPr>
            <a:spLocks noGrp="1"/>
          </p:cNvSpPr>
          <p:nvPr>
            <p:ph idx="1"/>
          </p:nvPr>
        </p:nvSpPr>
        <p:spPr/>
        <p:txBody>
          <a:bodyPr/>
          <a:lstStyle/>
          <a:p>
            <a:pPr marL="0" indent="0">
              <a:buNone/>
            </a:pPr>
            <a:r>
              <a:rPr lang="en-GB" sz="2000" b="1" dirty="0"/>
              <a:t>Root Cause</a:t>
            </a:r>
          </a:p>
          <a:p>
            <a:pPr marL="0" indent="0">
              <a:buNone/>
            </a:pPr>
            <a:r>
              <a:rPr lang="en-GB" sz="2000" dirty="0"/>
              <a:t>The club is using outdated communication channels and has no targeted, multichannel strategy for reaching younger audiences.</a:t>
            </a:r>
          </a:p>
          <a:p>
            <a:pPr marL="0" indent="0">
              <a:buNone/>
            </a:pPr>
            <a:r>
              <a:rPr lang="en-GB" sz="2000" b="1" dirty="0"/>
              <a:t>Root Solution</a:t>
            </a:r>
          </a:p>
          <a:p>
            <a:pPr marL="0" indent="0">
              <a:buNone/>
            </a:pPr>
            <a:r>
              <a:rPr lang="en-GB" sz="2000" dirty="0"/>
              <a:t>Develop a youth‑focused visibility strategy, including:</a:t>
            </a:r>
          </a:p>
          <a:p>
            <a:r>
              <a:rPr lang="en-GB" sz="2000" dirty="0"/>
              <a:t>using Instagram and TikTok for short, engaging content</a:t>
            </a:r>
          </a:p>
          <a:p>
            <a:r>
              <a:rPr lang="en-GB" sz="2000" dirty="0"/>
              <a:t>posting meeting highlights, reels, and behind‑the‑scenes clips</a:t>
            </a:r>
          </a:p>
          <a:p>
            <a:r>
              <a:rPr lang="en-GB" sz="2000" dirty="0"/>
              <a:t>using LinkedIn to reach young professionals and graduates</a:t>
            </a:r>
          </a:p>
        </p:txBody>
      </p:sp>
      <p:sp>
        <p:nvSpPr>
          <p:cNvPr id="4" name="Content Placeholder 3">
            <a:extLst>
              <a:ext uri="{FF2B5EF4-FFF2-40B4-BE49-F238E27FC236}">
                <a16:creationId xmlns:a16="http://schemas.microsoft.com/office/drawing/2014/main" id="{4B9A456A-112B-F532-9C8A-D8BDD8B81600}"/>
              </a:ext>
            </a:extLst>
          </p:cNvPr>
          <p:cNvSpPr>
            <a:spLocks noGrp="1"/>
          </p:cNvSpPr>
          <p:nvPr>
            <p:ph idx="11"/>
          </p:nvPr>
        </p:nvSpPr>
        <p:spPr/>
        <p:txBody>
          <a:bodyPr/>
          <a:lstStyle/>
          <a:p>
            <a:r>
              <a:rPr lang="en-GB" sz="2000" dirty="0"/>
              <a:t>collaborating with universities, colleges, and student groups</a:t>
            </a:r>
          </a:p>
          <a:p>
            <a:r>
              <a:rPr lang="en-GB" sz="2000" dirty="0"/>
              <a:t>creating modern, branded templates with bold visuals</a:t>
            </a:r>
          </a:p>
          <a:p>
            <a:r>
              <a:rPr lang="en-GB" sz="2000" dirty="0"/>
              <a:t>sharing member stories from younger members</a:t>
            </a:r>
          </a:p>
          <a:p>
            <a:r>
              <a:rPr lang="en-GB" sz="2000" dirty="0"/>
              <a:t>hosting themed meetings relevant to younger audiences (interviews, presentations, confidence building)</a:t>
            </a:r>
          </a:p>
          <a:p>
            <a:r>
              <a:rPr lang="en-GB" sz="2000" dirty="0"/>
              <a:t>ensuring the website and Google Business Profile appeal to younger visitors</a:t>
            </a:r>
          </a:p>
          <a:p>
            <a:pPr marL="0" indent="0">
              <a:buNone/>
            </a:pPr>
            <a:r>
              <a:rPr lang="en-GB" sz="2000" b="1" dirty="0"/>
              <a:t>This ensures the club reaches younger audiences where they actually spend time online.</a:t>
            </a:r>
          </a:p>
          <a:p>
            <a:endParaRPr lang="en-US" dirty="0"/>
          </a:p>
        </p:txBody>
      </p:sp>
    </p:spTree>
    <p:extLst>
      <p:ext uri="{BB962C8B-B14F-4D97-AF65-F5344CB8AC3E}">
        <p14:creationId xmlns:p14="http://schemas.microsoft.com/office/powerpoint/2010/main" val="35395416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58C5-D5A7-1310-82B4-C1DF85177024}"/>
              </a:ext>
            </a:extLst>
          </p:cNvPr>
          <p:cNvSpPr>
            <a:spLocks noGrp="1"/>
          </p:cNvSpPr>
          <p:nvPr>
            <p:ph type="title"/>
          </p:nvPr>
        </p:nvSpPr>
        <p:spPr/>
        <p:txBody>
          <a:bodyPr/>
          <a:lstStyle/>
          <a:p>
            <a:r>
              <a:rPr lang="en-GB" dirty="0"/>
              <a:t>Case Study 8: Sustaining Membership in a University Club </a:t>
            </a:r>
            <a:endParaRPr lang="en-US" dirty="0"/>
          </a:p>
        </p:txBody>
      </p:sp>
      <p:sp>
        <p:nvSpPr>
          <p:cNvPr id="3" name="Content Placeholder 2">
            <a:extLst>
              <a:ext uri="{FF2B5EF4-FFF2-40B4-BE49-F238E27FC236}">
                <a16:creationId xmlns:a16="http://schemas.microsoft.com/office/drawing/2014/main" id="{844D6584-0FD4-EBAF-1B1A-0F86D4D629D9}"/>
              </a:ext>
            </a:extLst>
          </p:cNvPr>
          <p:cNvSpPr>
            <a:spLocks noGrp="1"/>
          </p:cNvSpPr>
          <p:nvPr>
            <p:ph idx="1"/>
          </p:nvPr>
        </p:nvSpPr>
        <p:spPr/>
        <p:txBody>
          <a:bodyPr/>
          <a:lstStyle/>
          <a:p>
            <a:pPr marL="0" indent="0">
              <a:lnSpc>
                <a:spcPct val="100000"/>
              </a:lnSpc>
              <a:buNone/>
            </a:pPr>
            <a:r>
              <a:rPr lang="en-GB" sz="2000" b="1" dirty="0"/>
              <a:t>Scenario</a:t>
            </a:r>
            <a:endParaRPr lang="en-GB" sz="2000" dirty="0"/>
          </a:p>
          <a:p>
            <a:pPr marL="0" indent="0">
              <a:lnSpc>
                <a:spcPct val="100000"/>
              </a:lnSpc>
              <a:buNone/>
            </a:pPr>
            <a:r>
              <a:rPr lang="en-GB" sz="2000" spc="-40" dirty="0"/>
              <a:t>Alps University Toastmasters provides personal </a:t>
            </a:r>
            <a:r>
              <a:rPr lang="en-GB" sz="2000" dirty="0"/>
              <a:t>and professional development opportunities for current students. Like many university-based clubs, it faces fluctuating membership due to the transient nature of student life. During exam periods, many members leave with the intention of returning but rarely do.</a:t>
            </a:r>
          </a:p>
          <a:p>
            <a:pPr marL="0" indent="0">
              <a:lnSpc>
                <a:spcPct val="100000"/>
              </a:lnSpc>
              <a:buNone/>
            </a:pPr>
            <a:r>
              <a:rPr lang="en-GB" sz="2000" dirty="0"/>
              <a:t>The club historically relies on undergraduate and postgraduate students. While this creates a vibrant and dynamic membership base, it also means attendance drops cyclically during semester breaks, exam seasons, and graduation periods.</a:t>
            </a:r>
            <a:endParaRPr lang="en-US" dirty="0"/>
          </a:p>
        </p:txBody>
      </p:sp>
      <p:sp>
        <p:nvSpPr>
          <p:cNvPr id="4" name="Content Placeholder 3">
            <a:extLst>
              <a:ext uri="{FF2B5EF4-FFF2-40B4-BE49-F238E27FC236}">
                <a16:creationId xmlns:a16="http://schemas.microsoft.com/office/drawing/2014/main" id="{35C55519-8387-9905-EEFA-5CFD4086DE77}"/>
              </a:ext>
            </a:extLst>
          </p:cNvPr>
          <p:cNvSpPr>
            <a:spLocks noGrp="1"/>
          </p:cNvSpPr>
          <p:nvPr>
            <p:ph idx="11"/>
          </p:nvPr>
        </p:nvSpPr>
        <p:spPr/>
        <p:txBody>
          <a:bodyPr/>
          <a:lstStyle/>
          <a:p>
            <a:pPr marL="0" indent="0">
              <a:lnSpc>
                <a:spcPct val="100000"/>
              </a:lnSpc>
              <a:buNone/>
            </a:pPr>
            <a:r>
              <a:rPr lang="en-GB" sz="2000" dirty="0"/>
              <a:t>The club’s constitution requires members to have a connection with the university, limiting recruitment options. The VPM and President recognize the need for a more sustainable approach to recruitment and retention and have asked the VPPR to identify solutions that increase guest attendance, strengthen membership numbers, and stabilize renewals.</a:t>
            </a:r>
          </a:p>
          <a:p>
            <a:pPr marL="0" indent="0">
              <a:lnSpc>
                <a:spcPct val="100000"/>
              </a:lnSpc>
              <a:buNone/>
            </a:pPr>
            <a:r>
              <a:rPr lang="en-GB" sz="2000" b="1" dirty="0"/>
              <a:t>Use the 5 Whys analysis tool to uncover the root causes of this problem.</a:t>
            </a:r>
            <a:endParaRPr lang="en-GB" sz="2000" dirty="0"/>
          </a:p>
          <a:p>
            <a:pPr marL="0" indent="0">
              <a:lnSpc>
                <a:spcPct val="100000"/>
              </a:lnSpc>
              <a:buNone/>
            </a:pPr>
            <a:r>
              <a:rPr lang="en-GB" sz="2000" b="1" dirty="0"/>
              <a:t>What root solutions, actions and strategies can the VPPR use?</a:t>
            </a:r>
            <a:endParaRPr lang="en-GB" sz="2000" dirty="0"/>
          </a:p>
        </p:txBody>
      </p:sp>
    </p:spTree>
    <p:extLst>
      <p:ext uri="{BB962C8B-B14F-4D97-AF65-F5344CB8AC3E}">
        <p14:creationId xmlns:p14="http://schemas.microsoft.com/office/powerpoint/2010/main" val="4915800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523DB-E024-2E7C-B9CA-C71E75AF2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C95C1A-E01A-55AB-07A8-BC8E4B9C3E3E}"/>
              </a:ext>
            </a:extLst>
          </p:cNvPr>
          <p:cNvSpPr>
            <a:spLocks noGrp="1"/>
          </p:cNvSpPr>
          <p:nvPr>
            <p:ph type="title"/>
          </p:nvPr>
        </p:nvSpPr>
        <p:spPr/>
        <p:txBody>
          <a:bodyPr/>
          <a:lstStyle/>
          <a:p>
            <a:r>
              <a:rPr lang="en-GB" dirty="0">
                <a:solidFill>
                  <a:schemeClr val="accent1"/>
                </a:solidFill>
              </a:rPr>
              <a:t>Case Study 8: Sustaining Membership in a University Club </a:t>
            </a:r>
            <a:endParaRPr lang="en-US" dirty="0"/>
          </a:p>
        </p:txBody>
      </p:sp>
      <p:sp>
        <p:nvSpPr>
          <p:cNvPr id="3" name="Content Placeholder 2">
            <a:extLst>
              <a:ext uri="{FF2B5EF4-FFF2-40B4-BE49-F238E27FC236}">
                <a16:creationId xmlns:a16="http://schemas.microsoft.com/office/drawing/2014/main" id="{D2F7F4AA-86AD-73AB-EE93-148DE4F3068B}"/>
              </a:ext>
            </a:extLst>
          </p:cNvPr>
          <p:cNvSpPr>
            <a:spLocks noGrp="1"/>
          </p:cNvSpPr>
          <p:nvPr>
            <p:ph idx="1"/>
          </p:nvPr>
        </p:nvSpPr>
        <p:spPr>
          <a:xfrm>
            <a:off x="432000" y="1278000"/>
            <a:ext cx="11412000" cy="4953988"/>
          </a:xfrm>
        </p:spPr>
        <p:txBody>
          <a:bodyPr/>
          <a:lstStyle/>
          <a:p>
            <a:pPr marL="0" indent="0">
              <a:buNone/>
            </a:pPr>
            <a:r>
              <a:rPr lang="en-GB" b="1" dirty="0"/>
              <a:t>5 Whys Analysis</a:t>
            </a:r>
          </a:p>
          <a:p>
            <a:pPr marL="457200" indent="-457200">
              <a:buFont typeface="+mj-lt"/>
              <a:buAutoNum type="arabicPeriod"/>
            </a:pPr>
            <a:r>
              <a:rPr lang="en-GB" sz="2000" b="1" dirty="0"/>
              <a:t>Why is turnover so high?</a:t>
            </a:r>
          </a:p>
          <a:p>
            <a:pPr lvl="1"/>
            <a:r>
              <a:rPr lang="en-US" sz="1800" dirty="0"/>
              <a:t>Because members leave during exam periods and graduation with the intention of returning, but don't</a:t>
            </a:r>
            <a:r>
              <a:rPr lang="en-GB" sz="1800" dirty="0"/>
              <a:t>.</a:t>
            </a:r>
          </a:p>
          <a:p>
            <a:pPr marL="457200" indent="-457200">
              <a:buFont typeface="+mj-lt"/>
              <a:buAutoNum type="arabicPeriod"/>
            </a:pPr>
            <a:r>
              <a:rPr lang="en-GB" sz="2000" b="1" dirty="0"/>
              <a:t>Why don’t they come back?</a:t>
            </a:r>
          </a:p>
          <a:p>
            <a:pPr lvl="1"/>
            <a:r>
              <a:rPr lang="en-US" sz="1800" dirty="0"/>
              <a:t>Because there's no follow-up process for lapsed or exam-absent members — once they go quiet, nothing brings them back into the loop</a:t>
            </a:r>
            <a:r>
              <a:rPr lang="en-GB" sz="1800" dirty="0"/>
              <a:t>.</a:t>
            </a:r>
            <a:endParaRPr lang="en-GB" sz="1600" dirty="0"/>
          </a:p>
          <a:p>
            <a:pPr marL="457200" indent="-457200">
              <a:buFont typeface="+mj-lt"/>
              <a:buAutoNum type="arabicPeriod"/>
            </a:pPr>
            <a:r>
              <a:rPr lang="en-GB" sz="2000" b="1" dirty="0"/>
              <a:t>Why is there no follow-up process?</a:t>
            </a:r>
          </a:p>
          <a:p>
            <a:pPr lvl="1"/>
            <a:r>
              <a:rPr lang="en-US" sz="1800" dirty="0"/>
              <a:t>Because the club's entire recruitment and promotion effort is built around one peak moment (Freshers' Week) rather than a year-round cycle that accounts for exams, breaks, and graduation</a:t>
            </a:r>
            <a:r>
              <a:rPr lang="en-GB" sz="1800" dirty="0"/>
              <a:t>.</a:t>
            </a:r>
          </a:p>
          <a:p>
            <a:pPr marL="457200" indent="-457200">
              <a:buFont typeface="+mj-lt"/>
              <a:buAutoNum type="arabicPeriod"/>
            </a:pPr>
            <a:r>
              <a:rPr lang="en-GB" sz="2000" b="1" dirty="0"/>
              <a:t>Why is promotion concentrated on just one moment instead of year-round?</a:t>
            </a:r>
          </a:p>
          <a:p>
            <a:pPr lvl="1"/>
            <a:r>
              <a:rPr lang="en-US" sz="1800" dirty="0"/>
              <a:t>Because the club's membership base and outreach channels are exclusively student-facing. There's been no effort to bring in staff or alumni who could stay engaged when students cycle out.</a:t>
            </a:r>
            <a:endParaRPr lang="en-GB" sz="1800" dirty="0"/>
          </a:p>
          <a:p>
            <a:pPr marL="457200" indent="-457200">
              <a:buFont typeface="+mj-lt"/>
              <a:buAutoNum type="arabicPeriod"/>
            </a:pPr>
            <a:r>
              <a:rPr lang="en-US" sz="2000" b="1" dirty="0"/>
              <a:t>Why hasn't the club broadened engagement or built continuity beyond students</a:t>
            </a:r>
            <a:r>
              <a:rPr lang="en-GB" sz="2000" b="1" dirty="0"/>
              <a:t>?</a:t>
            </a:r>
          </a:p>
          <a:p>
            <a:pPr lvl="1"/>
            <a:r>
              <a:rPr lang="en-US" sz="1800" dirty="0"/>
              <a:t>Because leadership resets every year with a new student Executive Committee, so there's no institutional memory carrying a long-term strategy forward.</a:t>
            </a:r>
            <a:endParaRPr lang="en-GB" sz="1800" dirty="0"/>
          </a:p>
          <a:p>
            <a:endParaRPr lang="en-US" dirty="0"/>
          </a:p>
        </p:txBody>
      </p:sp>
    </p:spTree>
    <p:extLst>
      <p:ext uri="{BB962C8B-B14F-4D97-AF65-F5344CB8AC3E}">
        <p14:creationId xmlns:p14="http://schemas.microsoft.com/office/powerpoint/2010/main" val="12338983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CAFC6-2DBF-74A4-3B2D-F0DD1861E993}"/>
              </a:ext>
            </a:extLst>
          </p:cNvPr>
          <p:cNvSpPr>
            <a:spLocks noGrp="1"/>
          </p:cNvSpPr>
          <p:nvPr>
            <p:ph type="title"/>
          </p:nvPr>
        </p:nvSpPr>
        <p:spPr/>
        <p:txBody>
          <a:bodyPr/>
          <a:lstStyle/>
          <a:p>
            <a:r>
              <a:rPr lang="en-GB" dirty="0"/>
              <a:t>Case Study 8: Sustaining Membership in a University Club </a:t>
            </a:r>
            <a:endParaRPr lang="en-US" dirty="0"/>
          </a:p>
        </p:txBody>
      </p:sp>
      <p:sp>
        <p:nvSpPr>
          <p:cNvPr id="3" name="Content Placeholder 2">
            <a:extLst>
              <a:ext uri="{FF2B5EF4-FFF2-40B4-BE49-F238E27FC236}">
                <a16:creationId xmlns:a16="http://schemas.microsoft.com/office/drawing/2014/main" id="{B6A5DB43-8FD8-94D8-1B9C-5B2F2E6B697B}"/>
              </a:ext>
            </a:extLst>
          </p:cNvPr>
          <p:cNvSpPr>
            <a:spLocks noGrp="1"/>
          </p:cNvSpPr>
          <p:nvPr>
            <p:ph idx="1"/>
          </p:nvPr>
        </p:nvSpPr>
        <p:spPr>
          <a:xfrm>
            <a:off x="432000" y="1390389"/>
            <a:ext cx="5573384" cy="4786574"/>
          </a:xfrm>
        </p:spPr>
        <p:txBody>
          <a:bodyPr/>
          <a:lstStyle/>
          <a:p>
            <a:pPr marL="0" indent="0">
              <a:lnSpc>
                <a:spcPct val="100000"/>
              </a:lnSpc>
              <a:buNone/>
            </a:pPr>
            <a:r>
              <a:rPr lang="en-GB" sz="2000" b="1" dirty="0"/>
              <a:t>Root Cause</a:t>
            </a:r>
            <a:endParaRPr lang="en-GB" sz="2000" dirty="0"/>
          </a:p>
          <a:p>
            <a:pPr marL="0" indent="0">
              <a:buNone/>
            </a:pPr>
            <a:r>
              <a:rPr lang="en-US" sz="2000" dirty="0"/>
              <a:t>No sustainable, year-round recruitment and retention strategy. The club depends entirely on a transient student population and an annually-resetting leadership team, with no staff or alumni engagement to smooth out the predictable academic-calendar turnover.</a:t>
            </a:r>
            <a:endParaRPr lang="en-GB" sz="2000" dirty="0"/>
          </a:p>
          <a:p>
            <a:pPr marL="0" indent="0">
              <a:lnSpc>
                <a:spcPct val="100000"/>
              </a:lnSpc>
              <a:buNone/>
            </a:pPr>
            <a:r>
              <a:rPr lang="en-GB" sz="2000" b="1" dirty="0"/>
              <a:t>Root Solution</a:t>
            </a:r>
            <a:endParaRPr lang="en-GB" sz="2000" dirty="0"/>
          </a:p>
          <a:p>
            <a:pPr marL="0" indent="0">
              <a:lnSpc>
                <a:spcPct val="100000"/>
              </a:lnSpc>
              <a:buNone/>
            </a:pPr>
            <a:r>
              <a:rPr lang="en-GB" sz="2000" dirty="0"/>
              <a:t>Create a sustainable, year‑round membership strategy that includes:</a:t>
            </a:r>
          </a:p>
          <a:p>
            <a:pPr lvl="0">
              <a:lnSpc>
                <a:spcPct val="100000"/>
              </a:lnSpc>
            </a:pPr>
            <a:r>
              <a:rPr lang="en-GB" sz="2000" spc="-40" dirty="0"/>
              <a:t>staff engagement to broaden membership base</a:t>
            </a:r>
          </a:p>
          <a:p>
            <a:pPr lvl="0">
              <a:lnSpc>
                <a:spcPct val="100000"/>
              </a:lnSpc>
            </a:pPr>
            <a:r>
              <a:rPr lang="en-GB" sz="2000" dirty="0"/>
              <a:t>alumni outreach for continuity and long‑term stability</a:t>
            </a:r>
          </a:p>
        </p:txBody>
      </p:sp>
      <p:sp>
        <p:nvSpPr>
          <p:cNvPr id="4" name="Content Placeholder 3">
            <a:extLst>
              <a:ext uri="{FF2B5EF4-FFF2-40B4-BE49-F238E27FC236}">
                <a16:creationId xmlns:a16="http://schemas.microsoft.com/office/drawing/2014/main" id="{EA07606E-4960-8F9F-128D-1522B24E5122}"/>
              </a:ext>
            </a:extLst>
          </p:cNvPr>
          <p:cNvSpPr>
            <a:spLocks noGrp="1"/>
          </p:cNvSpPr>
          <p:nvPr>
            <p:ph idx="11"/>
          </p:nvPr>
        </p:nvSpPr>
        <p:spPr/>
        <p:txBody>
          <a:bodyPr/>
          <a:lstStyle/>
          <a:p>
            <a:r>
              <a:rPr lang="en-GB" sz="2000" dirty="0"/>
              <a:t>year‑round marketing across student and staff channels</a:t>
            </a:r>
          </a:p>
          <a:p>
            <a:pPr lvl="0"/>
            <a:r>
              <a:rPr lang="en-GB" sz="2000" spc="-40" dirty="0"/>
              <a:t>strong Freshers’ Week recruitment campaign</a:t>
            </a:r>
          </a:p>
          <a:p>
            <a:pPr lvl="0"/>
            <a:r>
              <a:rPr lang="en-GB" sz="2000" dirty="0"/>
              <a:t>hybrid meetings during exam periods and holidays</a:t>
            </a:r>
          </a:p>
          <a:p>
            <a:pPr lvl="0"/>
            <a:r>
              <a:rPr lang="en-GB" sz="2000" spc="-50" dirty="0"/>
              <a:t>a simple mentorship scheme for new members</a:t>
            </a:r>
          </a:p>
          <a:p>
            <a:pPr lvl="0"/>
            <a:r>
              <a:rPr lang="en-GB" sz="2000" dirty="0"/>
              <a:t>an exam‑season retention plan with reminders and short online sessions</a:t>
            </a:r>
          </a:p>
          <a:p>
            <a:pPr lvl="0"/>
            <a:r>
              <a:rPr lang="en-GB" sz="2000" dirty="0"/>
              <a:t>Executive Committee continuity through staggered roles or staff involvement</a:t>
            </a:r>
          </a:p>
          <a:p>
            <a:pPr marL="0" indent="0">
              <a:buNone/>
            </a:pPr>
            <a:r>
              <a:rPr lang="en-GB" sz="2000" b="1" dirty="0"/>
              <a:t>This approach maintains visibility throughout the academic cycle and reduces the impact of student turnover.</a:t>
            </a:r>
          </a:p>
          <a:p>
            <a:pPr>
              <a:lnSpc>
                <a:spcPct val="100000"/>
              </a:lnSpc>
            </a:pPr>
            <a:endParaRPr lang="en-US" sz="1800" dirty="0"/>
          </a:p>
        </p:txBody>
      </p:sp>
    </p:spTree>
    <p:extLst>
      <p:ext uri="{BB962C8B-B14F-4D97-AF65-F5344CB8AC3E}">
        <p14:creationId xmlns:p14="http://schemas.microsoft.com/office/powerpoint/2010/main" val="28362487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C24A6-A321-6473-8DCC-FE9891E32FA4}"/>
              </a:ext>
            </a:extLst>
          </p:cNvPr>
          <p:cNvSpPr>
            <a:spLocks noGrp="1"/>
          </p:cNvSpPr>
          <p:nvPr>
            <p:ph type="title"/>
          </p:nvPr>
        </p:nvSpPr>
        <p:spPr/>
        <p:txBody>
          <a:bodyPr/>
          <a:lstStyle/>
          <a:p>
            <a:r>
              <a:rPr lang="en-US" dirty="0"/>
              <a:t>Case Study 9: </a:t>
            </a:r>
            <a:r>
              <a:rPr lang="en-GB" dirty="0"/>
              <a:t>Strategic Media Outreach</a:t>
            </a:r>
            <a:endParaRPr lang="en-US" dirty="0"/>
          </a:p>
        </p:txBody>
      </p:sp>
      <p:sp>
        <p:nvSpPr>
          <p:cNvPr id="3" name="Content Placeholder 2">
            <a:extLst>
              <a:ext uri="{FF2B5EF4-FFF2-40B4-BE49-F238E27FC236}">
                <a16:creationId xmlns:a16="http://schemas.microsoft.com/office/drawing/2014/main" id="{1211F4D0-BB05-7AE2-242F-293DC7FBB1A9}"/>
              </a:ext>
            </a:extLst>
          </p:cNvPr>
          <p:cNvSpPr>
            <a:spLocks noGrp="1"/>
          </p:cNvSpPr>
          <p:nvPr>
            <p:ph idx="1"/>
          </p:nvPr>
        </p:nvSpPr>
        <p:spPr/>
        <p:txBody>
          <a:bodyPr/>
          <a:lstStyle/>
          <a:p>
            <a:pPr marL="0" indent="0">
              <a:lnSpc>
                <a:spcPct val="100000"/>
              </a:lnSpc>
              <a:buNone/>
            </a:pPr>
            <a:r>
              <a:rPr lang="en-GB" sz="2000" b="1" dirty="0"/>
              <a:t>Scenario</a:t>
            </a:r>
          </a:p>
          <a:p>
            <a:pPr marL="0" indent="0">
              <a:lnSpc>
                <a:spcPct val="100000"/>
              </a:lnSpc>
              <a:buNone/>
            </a:pPr>
            <a:r>
              <a:rPr lang="en-GB" sz="2000" dirty="0"/>
              <a:t>Emerald City Toastmasters, founded a decade ago in Australia, is preparing to celebrate its 10th Anniversary. </a:t>
            </a:r>
          </a:p>
          <a:p>
            <a:pPr marL="0" indent="0">
              <a:lnSpc>
                <a:spcPct val="100000"/>
              </a:lnSpc>
              <a:buNone/>
            </a:pPr>
            <a:r>
              <a:rPr lang="en-GB" sz="2000" dirty="0"/>
              <a:t>The club previously experienced a disappointing turnout at its 5th Anniversary, despite strong internal promotion. </a:t>
            </a:r>
          </a:p>
          <a:p>
            <a:pPr marL="0" indent="0">
              <a:lnSpc>
                <a:spcPct val="100000"/>
              </a:lnSpc>
              <a:buNone/>
            </a:pPr>
            <a:r>
              <a:rPr lang="en-GB" sz="2000" dirty="0"/>
              <a:t>To avoid repeating this, the Club President and Executive Committee decided to increase external visibility by inviting local press and radio stations to publicize the event.</a:t>
            </a:r>
          </a:p>
        </p:txBody>
      </p:sp>
      <p:sp>
        <p:nvSpPr>
          <p:cNvPr id="4" name="Content Placeholder 3">
            <a:extLst>
              <a:ext uri="{FF2B5EF4-FFF2-40B4-BE49-F238E27FC236}">
                <a16:creationId xmlns:a16="http://schemas.microsoft.com/office/drawing/2014/main" id="{2B994279-470B-D2A3-77D2-29D3E830ACCC}"/>
              </a:ext>
            </a:extLst>
          </p:cNvPr>
          <p:cNvSpPr>
            <a:spLocks noGrp="1"/>
          </p:cNvSpPr>
          <p:nvPr>
            <p:ph idx="11"/>
          </p:nvPr>
        </p:nvSpPr>
        <p:spPr/>
        <p:txBody>
          <a:bodyPr/>
          <a:lstStyle/>
          <a:p>
            <a:pPr marL="0" indent="0">
              <a:lnSpc>
                <a:spcPct val="100000"/>
              </a:lnSpc>
              <a:buNone/>
            </a:pPr>
            <a:r>
              <a:rPr lang="en-GB" sz="2000" dirty="0"/>
              <a:t>Wanting to strengthen the media appeal, the club secured the current World Champion of Public Speaking to deliver a storytelling workshop. This provides a compelling human interest angle and an opportunity to raise the club’s profile in the wider community.</a:t>
            </a:r>
          </a:p>
          <a:p>
            <a:pPr marL="0" indent="0">
              <a:lnSpc>
                <a:spcPct val="100000"/>
              </a:lnSpc>
              <a:buNone/>
            </a:pPr>
            <a:r>
              <a:rPr lang="en-GB" sz="2000" b="1" dirty="0"/>
              <a:t>Use the 5 Whys analysis tool to uncover the root causes of this problem.</a:t>
            </a:r>
            <a:endParaRPr lang="en-GB" sz="2000" dirty="0"/>
          </a:p>
          <a:p>
            <a:pPr marL="0" indent="0">
              <a:lnSpc>
                <a:spcPct val="100000"/>
              </a:lnSpc>
              <a:buNone/>
            </a:pPr>
            <a:r>
              <a:rPr lang="en-GB" sz="2000" b="1" dirty="0"/>
              <a:t>What root solutions, actions and strategies can the VPPR use to ensure success for the 10</a:t>
            </a:r>
            <a:r>
              <a:rPr lang="en-GB" sz="2000" b="1" baseline="30000" dirty="0"/>
              <a:t>th</a:t>
            </a:r>
            <a:r>
              <a:rPr lang="en-GB" sz="2000" b="1" dirty="0"/>
              <a:t> Anniversary celebration?</a:t>
            </a:r>
          </a:p>
          <a:p>
            <a:pPr marL="0" indent="0">
              <a:buNone/>
            </a:pPr>
            <a:endParaRPr lang="en-GB" sz="2000" dirty="0"/>
          </a:p>
          <a:p>
            <a:endParaRPr lang="en-US" dirty="0"/>
          </a:p>
        </p:txBody>
      </p:sp>
    </p:spTree>
    <p:extLst>
      <p:ext uri="{BB962C8B-B14F-4D97-AF65-F5344CB8AC3E}">
        <p14:creationId xmlns:p14="http://schemas.microsoft.com/office/powerpoint/2010/main" val="24995565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C2060-3A61-3CAB-9539-D2111A4A91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B1F5A1-8DCF-EE22-0191-E622C0F6A5B7}"/>
              </a:ext>
            </a:extLst>
          </p:cNvPr>
          <p:cNvSpPr>
            <a:spLocks noGrp="1"/>
          </p:cNvSpPr>
          <p:nvPr>
            <p:ph type="title"/>
          </p:nvPr>
        </p:nvSpPr>
        <p:spPr/>
        <p:txBody>
          <a:bodyPr/>
          <a:lstStyle/>
          <a:p>
            <a:r>
              <a:rPr lang="en-US" dirty="0">
                <a:solidFill>
                  <a:schemeClr val="accent1"/>
                </a:solidFill>
              </a:rPr>
              <a:t>Case Study 9: </a:t>
            </a:r>
            <a:r>
              <a:rPr lang="en-GB" dirty="0">
                <a:solidFill>
                  <a:schemeClr val="accent1"/>
                </a:solidFill>
              </a:rPr>
              <a:t>Strategic Media Outreach</a:t>
            </a:r>
            <a:endParaRPr lang="en-US" dirty="0"/>
          </a:p>
        </p:txBody>
      </p:sp>
      <p:sp>
        <p:nvSpPr>
          <p:cNvPr id="3" name="Content Placeholder 2">
            <a:extLst>
              <a:ext uri="{FF2B5EF4-FFF2-40B4-BE49-F238E27FC236}">
                <a16:creationId xmlns:a16="http://schemas.microsoft.com/office/drawing/2014/main" id="{48EDB88E-FBD7-FEC9-4190-C7D1902824B5}"/>
              </a:ext>
            </a:extLst>
          </p:cNvPr>
          <p:cNvSpPr>
            <a:spLocks noGrp="1"/>
          </p:cNvSpPr>
          <p:nvPr>
            <p:ph idx="1"/>
          </p:nvPr>
        </p:nvSpPr>
        <p:spPr>
          <a:xfrm>
            <a:off x="432000" y="1278000"/>
            <a:ext cx="11412000" cy="4953988"/>
          </a:xfrm>
        </p:spPr>
        <p:txBody>
          <a:bodyPr/>
          <a:lstStyle/>
          <a:p>
            <a:pPr marL="0" indent="0">
              <a:buNone/>
            </a:pPr>
            <a:r>
              <a:rPr lang="en-GB" b="1" dirty="0"/>
              <a:t>5 Whys Analysis</a:t>
            </a:r>
          </a:p>
          <a:p>
            <a:pPr marL="457200" indent="-457200">
              <a:buFont typeface="+mj-lt"/>
              <a:buAutoNum type="arabicPeriod"/>
            </a:pPr>
            <a:r>
              <a:rPr lang="en-GB" sz="2000" b="1" dirty="0"/>
              <a:t>Why </a:t>
            </a:r>
            <a:r>
              <a:rPr lang="en-US" sz="2000" b="1" dirty="0"/>
              <a:t>was turnout low despite strong internal promotion</a:t>
            </a:r>
            <a:r>
              <a:rPr lang="en-GB" sz="2000" b="1" dirty="0"/>
              <a:t>?</a:t>
            </a:r>
          </a:p>
          <a:p>
            <a:pPr lvl="1"/>
            <a:r>
              <a:rPr lang="en-US" sz="1800" dirty="0"/>
              <a:t>Because internal promotion only reached existing members and their immediate circles. It never extended to the wider community outside the club</a:t>
            </a:r>
            <a:r>
              <a:rPr lang="en-GB" sz="1800" dirty="0"/>
              <a:t>.</a:t>
            </a:r>
          </a:p>
          <a:p>
            <a:pPr marL="457200" indent="-457200">
              <a:buFont typeface="+mj-lt"/>
              <a:buAutoNum type="arabicPeriod"/>
            </a:pPr>
            <a:r>
              <a:rPr lang="en-GB" sz="2000" b="1" dirty="0"/>
              <a:t>Why didn’t outreach extend beyond the club’s own circle?</a:t>
            </a:r>
          </a:p>
          <a:p>
            <a:pPr lvl="1"/>
            <a:r>
              <a:rPr lang="en-US" sz="1800" dirty="0"/>
              <a:t>Because there was no external media outreach. No press releases or invitations sent to journalists</a:t>
            </a:r>
            <a:r>
              <a:rPr lang="en-GB" sz="1800" dirty="0"/>
              <a:t>.</a:t>
            </a:r>
            <a:endParaRPr lang="en-GB" sz="1600" dirty="0"/>
          </a:p>
          <a:p>
            <a:pPr marL="457200" indent="-457200">
              <a:buFont typeface="+mj-lt"/>
              <a:buAutoNum type="arabicPeriod"/>
            </a:pPr>
            <a:r>
              <a:rPr lang="en-GB" sz="2000" b="1" dirty="0"/>
              <a:t>Why was there no external media outreach?</a:t>
            </a:r>
          </a:p>
          <a:p>
            <a:pPr lvl="1"/>
            <a:r>
              <a:rPr lang="en-US" sz="1800" dirty="0"/>
              <a:t>Because no one in the club owned media relations. The VPPR had no designated media liaison, and members lacked the confidence to approach press contacts cold</a:t>
            </a:r>
            <a:r>
              <a:rPr lang="en-GB" sz="1800" dirty="0"/>
              <a:t>.</a:t>
            </a:r>
          </a:p>
          <a:p>
            <a:pPr marL="457200" indent="-457200">
              <a:buFont typeface="+mj-lt"/>
              <a:buAutoNum type="arabicPeriod"/>
            </a:pPr>
            <a:r>
              <a:rPr lang="en-GB" sz="2000" b="1" dirty="0"/>
              <a:t>Why </a:t>
            </a:r>
            <a:r>
              <a:rPr lang="en-US" sz="2000" b="1" dirty="0"/>
              <a:t>did the club lack a media liaison or the confidence to approach press</a:t>
            </a:r>
            <a:r>
              <a:rPr lang="en-GB" sz="2000" b="1" dirty="0"/>
              <a:t>?</a:t>
            </a:r>
          </a:p>
          <a:p>
            <a:pPr lvl="1"/>
            <a:r>
              <a:rPr lang="en-US" sz="1800" dirty="0"/>
              <a:t>Because the club had never built relationships with local journalists or outlets before. There were no contacts and no process built.</a:t>
            </a:r>
            <a:endParaRPr lang="en-GB" sz="1800" dirty="0"/>
          </a:p>
          <a:p>
            <a:pPr marL="457200" indent="-457200">
              <a:buFont typeface="+mj-lt"/>
              <a:buAutoNum type="arabicPeriod"/>
            </a:pPr>
            <a:r>
              <a:rPr lang="en-US" sz="2000" b="1" dirty="0"/>
              <a:t>Why hasn't the club ever built media relationships or a repeatable outreach process</a:t>
            </a:r>
            <a:r>
              <a:rPr lang="en-GB" sz="2000" b="1" dirty="0"/>
              <a:t>?</a:t>
            </a:r>
          </a:p>
          <a:p>
            <a:pPr lvl="1"/>
            <a:r>
              <a:rPr lang="en-US" sz="1800" dirty="0"/>
              <a:t>Because the VPPR function had been defined narrowly around internal communication (meeting reminders, member updates), with external/media relations not treated as a part of the role.</a:t>
            </a:r>
            <a:endParaRPr lang="en-GB" sz="1800" dirty="0"/>
          </a:p>
          <a:p>
            <a:endParaRPr lang="en-US" dirty="0"/>
          </a:p>
        </p:txBody>
      </p:sp>
    </p:spTree>
    <p:extLst>
      <p:ext uri="{BB962C8B-B14F-4D97-AF65-F5344CB8AC3E}">
        <p14:creationId xmlns:p14="http://schemas.microsoft.com/office/powerpoint/2010/main" val="22010339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2F335-4DBE-2648-6CA0-F1AFF9EB1536}"/>
              </a:ext>
            </a:extLst>
          </p:cNvPr>
          <p:cNvSpPr>
            <a:spLocks noGrp="1"/>
          </p:cNvSpPr>
          <p:nvPr>
            <p:ph type="title"/>
          </p:nvPr>
        </p:nvSpPr>
        <p:spPr/>
        <p:txBody>
          <a:bodyPr/>
          <a:lstStyle/>
          <a:p>
            <a:r>
              <a:rPr lang="en-US" dirty="0"/>
              <a:t>Case Study 9: </a:t>
            </a:r>
            <a:r>
              <a:rPr lang="en-GB" dirty="0"/>
              <a:t>Strategic Media Outreach</a:t>
            </a:r>
            <a:endParaRPr lang="en-US" dirty="0"/>
          </a:p>
        </p:txBody>
      </p:sp>
      <p:sp>
        <p:nvSpPr>
          <p:cNvPr id="3" name="Content Placeholder 2">
            <a:extLst>
              <a:ext uri="{FF2B5EF4-FFF2-40B4-BE49-F238E27FC236}">
                <a16:creationId xmlns:a16="http://schemas.microsoft.com/office/drawing/2014/main" id="{3D5095DD-0084-C335-54C2-1EBA8870B267}"/>
              </a:ext>
            </a:extLst>
          </p:cNvPr>
          <p:cNvSpPr>
            <a:spLocks noGrp="1"/>
          </p:cNvSpPr>
          <p:nvPr>
            <p:ph idx="1"/>
          </p:nvPr>
        </p:nvSpPr>
        <p:spPr/>
        <p:txBody>
          <a:bodyPr/>
          <a:lstStyle/>
          <a:p>
            <a:pPr marL="0" indent="0">
              <a:buNone/>
            </a:pPr>
            <a:r>
              <a:rPr lang="en-GB" sz="2000" b="1" dirty="0"/>
              <a:t>Root Cause</a:t>
            </a:r>
            <a:endParaRPr lang="en-GB" sz="2000" dirty="0"/>
          </a:p>
          <a:p>
            <a:pPr marL="0" indent="0">
              <a:buNone/>
            </a:pPr>
            <a:r>
              <a:rPr lang="en-US" sz="2000" dirty="0"/>
              <a:t>The club never built external media relations as a standing capability, meaning no media relationships, no press templates, and no lead-time planning</a:t>
            </a:r>
            <a:r>
              <a:rPr lang="en-GB" sz="2000" dirty="0"/>
              <a:t>.</a:t>
            </a:r>
          </a:p>
          <a:p>
            <a:pPr marL="0" indent="0">
              <a:buNone/>
            </a:pPr>
            <a:r>
              <a:rPr lang="en-GB" sz="2000" b="1" dirty="0"/>
              <a:t>Root Solution</a:t>
            </a:r>
            <a:endParaRPr lang="en-GB" sz="2000" dirty="0"/>
          </a:p>
          <a:p>
            <a:pPr marL="0" indent="0">
              <a:buNone/>
            </a:pPr>
            <a:r>
              <a:rPr lang="en-GB" sz="2000" dirty="0"/>
              <a:t>Develop a comprehensive media strategy that includes:</a:t>
            </a:r>
          </a:p>
          <a:p>
            <a:r>
              <a:rPr lang="en-GB" sz="2000" dirty="0"/>
              <a:t>early planning with clear deadlines for press releases and invitations</a:t>
            </a:r>
          </a:p>
          <a:p>
            <a:r>
              <a:rPr lang="en-GB" sz="2000" dirty="0"/>
              <a:t>personalized outreach to journalists and radio producers</a:t>
            </a:r>
          </a:p>
          <a:p>
            <a:pPr marL="0" indent="0">
              <a:buNone/>
            </a:pPr>
            <a:endParaRPr lang="en-US" sz="2000" dirty="0"/>
          </a:p>
        </p:txBody>
      </p:sp>
      <p:sp>
        <p:nvSpPr>
          <p:cNvPr id="4" name="Content Placeholder 3">
            <a:extLst>
              <a:ext uri="{FF2B5EF4-FFF2-40B4-BE49-F238E27FC236}">
                <a16:creationId xmlns:a16="http://schemas.microsoft.com/office/drawing/2014/main" id="{1B762A67-E7DF-5147-5C48-588CA9F66D02}"/>
              </a:ext>
            </a:extLst>
          </p:cNvPr>
          <p:cNvSpPr>
            <a:spLocks noGrp="1"/>
          </p:cNvSpPr>
          <p:nvPr>
            <p:ph idx="11"/>
          </p:nvPr>
        </p:nvSpPr>
        <p:spPr/>
        <p:txBody>
          <a:bodyPr/>
          <a:lstStyle/>
          <a:p>
            <a:r>
              <a:rPr lang="en-GB" sz="2000" dirty="0"/>
              <a:t>a compelling press release highlighting the World Champion’s workshop</a:t>
            </a:r>
          </a:p>
          <a:p>
            <a:r>
              <a:rPr lang="en-GB" sz="2000" dirty="0"/>
              <a:t>human interest angles that showcase member stories and community impact</a:t>
            </a:r>
          </a:p>
          <a:p>
            <a:r>
              <a:rPr lang="en-GB" sz="2000" dirty="0"/>
              <a:t>high‑quality images and quotes to support coverage</a:t>
            </a:r>
          </a:p>
          <a:p>
            <a:r>
              <a:rPr lang="en-GB" sz="2000" dirty="0"/>
              <a:t>follow‑up emails and calls to confirm interest</a:t>
            </a:r>
          </a:p>
          <a:p>
            <a:r>
              <a:rPr lang="en-GB" sz="2000" dirty="0"/>
              <a:t>presence on local event listings and community platforms</a:t>
            </a:r>
          </a:p>
          <a:p>
            <a:r>
              <a:rPr lang="en-GB" sz="2000" dirty="0"/>
              <a:t>long‑term relationship building with media contacts</a:t>
            </a:r>
          </a:p>
          <a:p>
            <a:pPr marL="0" indent="0">
              <a:buNone/>
            </a:pPr>
            <a:r>
              <a:rPr lang="en-GB" sz="2000" b="1" dirty="0"/>
              <a:t>This ensures the club secures advance publicity, increases visibility, and attracts guests to major events.</a:t>
            </a:r>
          </a:p>
        </p:txBody>
      </p:sp>
    </p:spTree>
    <p:extLst>
      <p:ext uri="{BB962C8B-B14F-4D97-AF65-F5344CB8AC3E}">
        <p14:creationId xmlns:p14="http://schemas.microsoft.com/office/powerpoint/2010/main" val="33238289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D5ACF-32BF-DEBA-C906-E1162E229A6A}"/>
              </a:ext>
            </a:extLst>
          </p:cNvPr>
          <p:cNvSpPr>
            <a:spLocks noGrp="1"/>
          </p:cNvSpPr>
          <p:nvPr>
            <p:ph type="title"/>
          </p:nvPr>
        </p:nvSpPr>
        <p:spPr/>
        <p:txBody>
          <a:bodyPr/>
          <a:lstStyle/>
          <a:p>
            <a:r>
              <a:rPr lang="en-US" dirty="0"/>
              <a:t>Case Study 10: </a:t>
            </a:r>
            <a:r>
              <a:rPr lang="en-GB" dirty="0"/>
              <a:t>Navigating Negative Press</a:t>
            </a:r>
            <a:endParaRPr lang="en-US" dirty="0"/>
          </a:p>
        </p:txBody>
      </p:sp>
      <p:sp>
        <p:nvSpPr>
          <p:cNvPr id="3" name="Content Placeholder 2">
            <a:extLst>
              <a:ext uri="{FF2B5EF4-FFF2-40B4-BE49-F238E27FC236}">
                <a16:creationId xmlns:a16="http://schemas.microsoft.com/office/drawing/2014/main" id="{3D285344-22C9-1451-F686-B8643266D6C2}"/>
              </a:ext>
            </a:extLst>
          </p:cNvPr>
          <p:cNvSpPr>
            <a:spLocks noGrp="1"/>
          </p:cNvSpPr>
          <p:nvPr>
            <p:ph idx="1"/>
          </p:nvPr>
        </p:nvSpPr>
        <p:spPr/>
        <p:txBody>
          <a:bodyPr/>
          <a:lstStyle/>
          <a:p>
            <a:pPr marL="0" indent="0">
              <a:lnSpc>
                <a:spcPct val="100000"/>
              </a:lnSpc>
              <a:buNone/>
            </a:pPr>
            <a:r>
              <a:rPr lang="en-GB" sz="2000" b="1" dirty="0"/>
              <a:t>Scenario </a:t>
            </a:r>
          </a:p>
          <a:p>
            <a:pPr marL="0" indent="0">
              <a:lnSpc>
                <a:spcPct val="100000"/>
              </a:lnSpc>
              <a:buNone/>
            </a:pPr>
            <a:r>
              <a:rPr lang="en-GB" sz="2000" b="1" dirty="0"/>
              <a:t>Background</a:t>
            </a:r>
          </a:p>
          <a:p>
            <a:pPr marL="0" indent="0">
              <a:lnSpc>
                <a:spcPct val="100000"/>
              </a:lnSpc>
              <a:buNone/>
            </a:pPr>
            <a:r>
              <a:rPr lang="en-GB" sz="2000" dirty="0"/>
              <a:t>Sand City Toastmasters has been operating for several years, attracting members who want to develop their public speaking and leadership skills. </a:t>
            </a:r>
          </a:p>
          <a:p>
            <a:pPr marL="0" indent="0">
              <a:lnSpc>
                <a:spcPct val="100000"/>
              </a:lnSpc>
              <a:buNone/>
            </a:pPr>
            <a:r>
              <a:rPr lang="en-GB" sz="2000" dirty="0"/>
              <a:t>The club meets every fortnight at a local community center and is known as a friendly, professional club that prides itself on offering high‑quality personal development to its members.</a:t>
            </a:r>
          </a:p>
          <a:p>
            <a:pPr marL="0" indent="0">
              <a:buNone/>
            </a:pPr>
            <a:endParaRPr lang="en-US" dirty="0"/>
          </a:p>
        </p:txBody>
      </p:sp>
      <p:sp>
        <p:nvSpPr>
          <p:cNvPr id="4" name="Content Placeholder 3">
            <a:extLst>
              <a:ext uri="{FF2B5EF4-FFF2-40B4-BE49-F238E27FC236}">
                <a16:creationId xmlns:a16="http://schemas.microsoft.com/office/drawing/2014/main" id="{236F62DF-FAE0-4314-1D94-A5765C84E97D}"/>
              </a:ext>
            </a:extLst>
          </p:cNvPr>
          <p:cNvSpPr>
            <a:spLocks noGrp="1"/>
          </p:cNvSpPr>
          <p:nvPr>
            <p:ph idx="11"/>
          </p:nvPr>
        </p:nvSpPr>
        <p:spPr/>
        <p:txBody>
          <a:bodyPr/>
          <a:lstStyle/>
          <a:p>
            <a:pPr marL="0" indent="0">
              <a:lnSpc>
                <a:spcPct val="100000"/>
              </a:lnSpc>
              <a:buNone/>
            </a:pPr>
            <a:r>
              <a:rPr lang="en-GB" sz="2000" b="1" dirty="0"/>
              <a:t>The Journalist’s Visit</a:t>
            </a:r>
          </a:p>
          <a:p>
            <a:pPr marL="0" indent="0">
              <a:lnSpc>
                <a:spcPct val="100000"/>
              </a:lnSpc>
              <a:buNone/>
            </a:pPr>
            <a:r>
              <a:rPr lang="en-GB" sz="2000" dirty="0"/>
              <a:t>A local journalist, known for reporting on community events, visited a scheduled club meeting. </a:t>
            </a:r>
          </a:p>
          <a:p>
            <a:pPr marL="0" indent="0">
              <a:lnSpc>
                <a:spcPct val="100000"/>
              </a:lnSpc>
              <a:buNone/>
            </a:pPr>
            <a:r>
              <a:rPr lang="en-GB" sz="2000" dirty="0"/>
              <a:t>The club had advance notice of the visit and chose to present its standard agenda: prepared speeches, Table Topics, and evaluations. </a:t>
            </a:r>
          </a:p>
          <a:p>
            <a:pPr marL="0" indent="0">
              <a:lnSpc>
                <a:spcPct val="100000"/>
              </a:lnSpc>
              <a:buNone/>
            </a:pPr>
            <a:r>
              <a:rPr lang="en-GB" sz="2000" dirty="0"/>
              <a:t>The meeting appeared to run smoothly, and members felt they had shown the club in a positive light.</a:t>
            </a:r>
            <a:endParaRPr lang="en-US" dirty="0"/>
          </a:p>
          <a:p>
            <a:pPr marL="0" indent="0">
              <a:buNone/>
            </a:pPr>
            <a:endParaRPr lang="en-US" dirty="0"/>
          </a:p>
          <a:p>
            <a:pPr marL="0" indent="0">
              <a:buNone/>
            </a:pPr>
            <a:r>
              <a:rPr lang="en-GB" sz="2000" b="1" i="1" dirty="0"/>
              <a:t>Scenario </a:t>
            </a:r>
            <a:r>
              <a:rPr lang="en-US" sz="2000" b="1" i="1" dirty="0"/>
              <a:t>continued (1/2)</a:t>
            </a:r>
          </a:p>
        </p:txBody>
      </p:sp>
    </p:spTree>
    <p:extLst>
      <p:ext uri="{BB962C8B-B14F-4D97-AF65-F5344CB8AC3E}">
        <p14:creationId xmlns:p14="http://schemas.microsoft.com/office/powerpoint/2010/main" val="14115130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89782-5827-EC62-044C-1CB2D357532E}"/>
              </a:ext>
            </a:extLst>
          </p:cNvPr>
          <p:cNvSpPr>
            <a:spLocks noGrp="1"/>
          </p:cNvSpPr>
          <p:nvPr>
            <p:ph type="title"/>
          </p:nvPr>
        </p:nvSpPr>
        <p:spPr/>
        <p:txBody>
          <a:bodyPr/>
          <a:lstStyle/>
          <a:p>
            <a:r>
              <a:rPr lang="en-US" dirty="0"/>
              <a:t>Case Study 10: </a:t>
            </a:r>
            <a:r>
              <a:rPr lang="en-GB" dirty="0"/>
              <a:t>Navigating Negative Press</a:t>
            </a:r>
            <a:endParaRPr lang="en-US" dirty="0"/>
          </a:p>
        </p:txBody>
      </p:sp>
      <p:sp>
        <p:nvSpPr>
          <p:cNvPr id="3" name="Content Placeholder 2">
            <a:extLst>
              <a:ext uri="{FF2B5EF4-FFF2-40B4-BE49-F238E27FC236}">
                <a16:creationId xmlns:a16="http://schemas.microsoft.com/office/drawing/2014/main" id="{BD7B66A1-A489-F334-C3F4-D2A7B8B969B6}"/>
              </a:ext>
            </a:extLst>
          </p:cNvPr>
          <p:cNvSpPr>
            <a:spLocks noGrp="1"/>
          </p:cNvSpPr>
          <p:nvPr>
            <p:ph idx="1"/>
          </p:nvPr>
        </p:nvSpPr>
        <p:spPr>
          <a:xfrm>
            <a:off x="432000" y="1390389"/>
            <a:ext cx="5303782" cy="4786574"/>
          </a:xfrm>
        </p:spPr>
        <p:txBody>
          <a:bodyPr/>
          <a:lstStyle/>
          <a:p>
            <a:pPr marL="0" indent="0">
              <a:lnSpc>
                <a:spcPct val="100000"/>
              </a:lnSpc>
              <a:buNone/>
            </a:pPr>
            <a:r>
              <a:rPr lang="en-GB" sz="2000" b="1" dirty="0"/>
              <a:t>Scenario (Continued)</a:t>
            </a:r>
          </a:p>
          <a:p>
            <a:pPr marL="0" indent="0">
              <a:lnSpc>
                <a:spcPct val="100000"/>
              </a:lnSpc>
              <a:buNone/>
            </a:pPr>
            <a:r>
              <a:rPr lang="en-GB" sz="2000" b="1" dirty="0"/>
              <a:t>The Negative Review</a:t>
            </a:r>
          </a:p>
          <a:p>
            <a:pPr marL="0" indent="0">
              <a:lnSpc>
                <a:spcPct val="100000"/>
              </a:lnSpc>
              <a:buNone/>
            </a:pPr>
            <a:r>
              <a:rPr lang="en-GB" sz="2000" dirty="0"/>
              <a:t>Immediately after the visit, the journalist published a negative article in the local newspaper. The review criticized several aspects of the club’s meeting and culture:</a:t>
            </a:r>
          </a:p>
          <a:p>
            <a:pPr>
              <a:lnSpc>
                <a:spcPct val="100000"/>
              </a:lnSpc>
            </a:pPr>
            <a:r>
              <a:rPr lang="en-GB" sz="2000" dirty="0"/>
              <a:t>A feeling of low energy and limited participation from some members</a:t>
            </a:r>
          </a:p>
          <a:p>
            <a:pPr>
              <a:lnSpc>
                <a:spcPct val="100000"/>
              </a:lnSpc>
            </a:pPr>
            <a:r>
              <a:rPr lang="en-GB" sz="2000" dirty="0"/>
              <a:t>Rigid adherence to the agenda, creating a “stilted” atmosphere</a:t>
            </a:r>
          </a:p>
          <a:p>
            <a:pPr>
              <a:lnSpc>
                <a:spcPct val="100000"/>
              </a:lnSpc>
            </a:pPr>
            <a:r>
              <a:rPr lang="en-GB" sz="2000" dirty="0"/>
              <a:t>Minimal opportunities for newer members to participate</a:t>
            </a:r>
          </a:p>
          <a:p>
            <a:pPr>
              <a:lnSpc>
                <a:spcPct val="100000"/>
              </a:lnSpc>
            </a:pPr>
            <a:endParaRPr lang="en-US" sz="2000" dirty="0"/>
          </a:p>
        </p:txBody>
      </p:sp>
      <p:sp>
        <p:nvSpPr>
          <p:cNvPr id="4" name="Content Placeholder 3">
            <a:extLst>
              <a:ext uri="{FF2B5EF4-FFF2-40B4-BE49-F238E27FC236}">
                <a16:creationId xmlns:a16="http://schemas.microsoft.com/office/drawing/2014/main" id="{B611CCEF-E05B-BE98-82CA-75812C2EA21E}"/>
              </a:ext>
            </a:extLst>
          </p:cNvPr>
          <p:cNvSpPr>
            <a:spLocks noGrp="1"/>
          </p:cNvSpPr>
          <p:nvPr>
            <p:ph idx="11"/>
          </p:nvPr>
        </p:nvSpPr>
        <p:spPr/>
        <p:txBody>
          <a:bodyPr/>
          <a:lstStyle/>
          <a:p>
            <a:pPr>
              <a:lnSpc>
                <a:spcPct val="100000"/>
              </a:lnSpc>
            </a:pPr>
            <a:r>
              <a:rPr lang="en-GB" sz="2000" dirty="0"/>
              <a:t>Public speaking advice described as “by‑the‑book” and unenthusiastic</a:t>
            </a:r>
          </a:p>
          <a:p>
            <a:pPr>
              <a:lnSpc>
                <a:spcPct val="100000"/>
              </a:lnSpc>
            </a:pPr>
            <a:r>
              <a:rPr lang="en-GB" sz="2000" dirty="0"/>
              <a:t>A general impression that the club was “closed off” or a “closed shop”</a:t>
            </a:r>
          </a:p>
          <a:p>
            <a:pPr marL="0" indent="0">
              <a:lnSpc>
                <a:spcPct val="100000"/>
              </a:lnSpc>
              <a:buNone/>
            </a:pPr>
            <a:r>
              <a:rPr lang="en-GB" sz="2000" dirty="0"/>
              <a:t>The article concluded that Sand City Toastmasters might not be suitable for people seeking a dynamic or imaginative environment for learning public speaking.</a:t>
            </a:r>
          </a:p>
          <a:p>
            <a:pPr marL="0" indent="0">
              <a:lnSpc>
                <a:spcPct val="100000"/>
              </a:lnSpc>
              <a:buNone/>
            </a:pPr>
            <a:endParaRPr lang="en-GB" sz="2000" b="1" dirty="0"/>
          </a:p>
          <a:p>
            <a:pPr marL="0" indent="0">
              <a:lnSpc>
                <a:spcPct val="100000"/>
              </a:lnSpc>
              <a:buNone/>
            </a:pPr>
            <a:r>
              <a:rPr lang="en-GB" sz="2000" b="1" dirty="0"/>
              <a:t>Use the Fishbone analysis tool to uncover the root causes of this problem.</a:t>
            </a:r>
            <a:endParaRPr lang="en-GB" sz="2000" dirty="0"/>
          </a:p>
          <a:p>
            <a:pPr marL="0" indent="0">
              <a:lnSpc>
                <a:spcPct val="100000"/>
              </a:lnSpc>
              <a:buNone/>
            </a:pPr>
            <a:r>
              <a:rPr lang="en-GB" sz="2000" b="1" dirty="0"/>
              <a:t>What root solutions, actions and strategies can the VPPR use?</a:t>
            </a:r>
            <a:endParaRPr lang="en-GB" sz="2000" dirty="0"/>
          </a:p>
          <a:p>
            <a:pPr marL="0" indent="0">
              <a:lnSpc>
                <a:spcPct val="100000"/>
              </a:lnSpc>
              <a:buNone/>
            </a:pPr>
            <a:endParaRPr lang="en-GB" b="1" dirty="0"/>
          </a:p>
          <a:p>
            <a:endParaRPr lang="en-US" dirty="0"/>
          </a:p>
        </p:txBody>
      </p:sp>
    </p:spTree>
    <p:extLst>
      <p:ext uri="{BB962C8B-B14F-4D97-AF65-F5344CB8AC3E}">
        <p14:creationId xmlns:p14="http://schemas.microsoft.com/office/powerpoint/2010/main" val="19683894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0837B-E82D-8B73-DACB-862D90FDDC3C}"/>
              </a:ext>
            </a:extLst>
          </p:cNvPr>
          <p:cNvSpPr>
            <a:spLocks noGrp="1"/>
          </p:cNvSpPr>
          <p:nvPr>
            <p:ph type="title"/>
          </p:nvPr>
        </p:nvSpPr>
        <p:spPr/>
        <p:txBody>
          <a:bodyPr/>
          <a:lstStyle/>
          <a:p>
            <a:r>
              <a:rPr lang="en-US" dirty="0">
                <a:solidFill>
                  <a:schemeClr val="accent1"/>
                </a:solidFill>
              </a:rPr>
              <a:t>Case Study 10: </a:t>
            </a:r>
            <a:r>
              <a:rPr lang="en-GB" dirty="0">
                <a:solidFill>
                  <a:schemeClr val="accent1"/>
                </a:solidFill>
              </a:rPr>
              <a:t>Navigating Negative Press</a:t>
            </a:r>
            <a:endParaRPr lang="en-US" dirty="0">
              <a:solidFill>
                <a:schemeClr val="accent1"/>
              </a:solidFill>
            </a:endParaRPr>
          </a:p>
        </p:txBody>
      </p:sp>
      <p:grpSp>
        <p:nvGrpSpPr>
          <p:cNvPr id="18" name="Group 17">
            <a:extLst>
              <a:ext uri="{FF2B5EF4-FFF2-40B4-BE49-F238E27FC236}">
                <a16:creationId xmlns:a16="http://schemas.microsoft.com/office/drawing/2014/main" id="{A1ED415A-9C75-9C33-6D13-B28C32BF100A}"/>
              </a:ext>
            </a:extLst>
          </p:cNvPr>
          <p:cNvGrpSpPr/>
          <p:nvPr/>
        </p:nvGrpSpPr>
        <p:grpSpPr>
          <a:xfrm>
            <a:off x="927100" y="1905000"/>
            <a:ext cx="9385300" cy="3429000"/>
            <a:chOff x="927100" y="1905000"/>
            <a:chExt cx="9385300" cy="3429000"/>
          </a:xfrm>
        </p:grpSpPr>
        <p:cxnSp>
          <p:nvCxnSpPr>
            <p:cNvPr id="19" name="Straight Arrow Connector 18">
              <a:extLst>
                <a:ext uri="{FF2B5EF4-FFF2-40B4-BE49-F238E27FC236}">
                  <a16:creationId xmlns:a16="http://schemas.microsoft.com/office/drawing/2014/main" id="{92A92172-040F-0DF9-6E69-13F51B0D0158}"/>
                </a:ext>
              </a:extLst>
            </p:cNvPr>
            <p:cNvCxnSpPr/>
            <p:nvPr/>
          </p:nvCxnSpPr>
          <p:spPr>
            <a:xfrm>
              <a:off x="927100" y="3619500"/>
              <a:ext cx="9385300" cy="0"/>
            </a:xfrm>
            <a:prstGeom prst="straightConnector1">
              <a:avLst/>
            </a:prstGeom>
            <a:ln w="76200">
              <a:solidFill>
                <a:schemeClr val="accent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20" name="Straight Arrow Connector 19">
              <a:extLst>
                <a:ext uri="{FF2B5EF4-FFF2-40B4-BE49-F238E27FC236}">
                  <a16:creationId xmlns:a16="http://schemas.microsoft.com/office/drawing/2014/main" id="{3F4C8BF0-4445-31A7-5CFF-C7C9BCBA3509}"/>
                </a:ext>
              </a:extLst>
            </p:cNvPr>
            <p:cNvCxnSpPr/>
            <p:nvPr/>
          </p:nvCxnSpPr>
          <p:spPr>
            <a:xfrm>
              <a:off x="1968500"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CACBF97C-C416-EDD6-64B9-14DC961B811C}"/>
                </a:ext>
              </a:extLst>
            </p:cNvPr>
            <p:cNvCxnSpPr/>
            <p:nvPr/>
          </p:nvCxnSpPr>
          <p:spPr>
            <a:xfrm>
              <a:off x="4854575"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669DE99A-D662-0572-C47A-767A07A95401}"/>
                </a:ext>
              </a:extLst>
            </p:cNvPr>
            <p:cNvCxnSpPr/>
            <p:nvPr/>
          </p:nvCxnSpPr>
          <p:spPr>
            <a:xfrm>
              <a:off x="7740650" y="19050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2273E59A-FE7B-65D1-946C-AE7AB9F36405}"/>
                </a:ext>
              </a:extLst>
            </p:cNvPr>
            <p:cNvCxnSpPr/>
            <p:nvPr/>
          </p:nvCxnSpPr>
          <p:spPr>
            <a:xfrm flipV="1">
              <a:off x="1936750"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887FB0AD-A9B6-AEA2-9E2E-5592B992F6E1}"/>
                </a:ext>
              </a:extLst>
            </p:cNvPr>
            <p:cNvCxnSpPr/>
            <p:nvPr/>
          </p:nvCxnSpPr>
          <p:spPr>
            <a:xfrm flipV="1">
              <a:off x="4822825"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82028BC8-4B8B-A337-F2C7-38EB79372413}"/>
                </a:ext>
              </a:extLst>
            </p:cNvPr>
            <p:cNvCxnSpPr/>
            <p:nvPr/>
          </p:nvCxnSpPr>
          <p:spPr>
            <a:xfrm flipV="1">
              <a:off x="7708900" y="3657600"/>
              <a:ext cx="749300" cy="1676400"/>
            </a:xfrm>
            <a:prstGeom prst="straightConnector1">
              <a:avLst/>
            </a:prstGeom>
            <a:ln w="38100">
              <a:solidFill>
                <a:schemeClr val="accent1"/>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CDB7C4DF-FF89-0085-4CD6-F63C3D9F351A}"/>
              </a:ext>
            </a:extLst>
          </p:cNvPr>
          <p:cNvSpPr txBox="1"/>
          <p:nvPr/>
        </p:nvSpPr>
        <p:spPr>
          <a:xfrm>
            <a:off x="704850" y="1293167"/>
            <a:ext cx="2527300" cy="461665"/>
          </a:xfrm>
          <a:prstGeom prst="rect">
            <a:avLst/>
          </a:prstGeom>
          <a:noFill/>
        </p:spPr>
        <p:txBody>
          <a:bodyPr wrap="square" rtlCol="0">
            <a:spAutoFit/>
          </a:bodyPr>
          <a:lstStyle/>
          <a:p>
            <a:pPr algn="ctr"/>
            <a:r>
              <a:rPr lang="en-US" sz="2400" dirty="0">
                <a:solidFill>
                  <a:schemeClr val="accent1"/>
                </a:solidFill>
              </a:rPr>
              <a:t>People</a:t>
            </a:r>
          </a:p>
        </p:txBody>
      </p:sp>
      <p:sp>
        <p:nvSpPr>
          <p:cNvPr id="27" name="TextBox 26">
            <a:extLst>
              <a:ext uri="{FF2B5EF4-FFF2-40B4-BE49-F238E27FC236}">
                <a16:creationId xmlns:a16="http://schemas.microsoft.com/office/drawing/2014/main" id="{3643B9EE-FA28-F8DF-699E-775387C5499F}"/>
              </a:ext>
            </a:extLst>
          </p:cNvPr>
          <p:cNvSpPr txBox="1"/>
          <p:nvPr/>
        </p:nvSpPr>
        <p:spPr>
          <a:xfrm>
            <a:off x="3562350" y="1293167"/>
            <a:ext cx="2527300" cy="461665"/>
          </a:xfrm>
          <a:prstGeom prst="rect">
            <a:avLst/>
          </a:prstGeom>
          <a:noFill/>
        </p:spPr>
        <p:txBody>
          <a:bodyPr wrap="square" rtlCol="0">
            <a:spAutoFit/>
          </a:bodyPr>
          <a:lstStyle/>
          <a:p>
            <a:pPr algn="ctr"/>
            <a:r>
              <a:rPr lang="en-US" sz="2400" dirty="0">
                <a:solidFill>
                  <a:schemeClr val="accent1"/>
                </a:solidFill>
              </a:rPr>
              <a:t>Methods</a:t>
            </a:r>
          </a:p>
        </p:txBody>
      </p:sp>
      <p:sp>
        <p:nvSpPr>
          <p:cNvPr id="28" name="TextBox 27">
            <a:extLst>
              <a:ext uri="{FF2B5EF4-FFF2-40B4-BE49-F238E27FC236}">
                <a16:creationId xmlns:a16="http://schemas.microsoft.com/office/drawing/2014/main" id="{47B3E584-59DF-3C6E-92E2-785C1A80694E}"/>
              </a:ext>
            </a:extLst>
          </p:cNvPr>
          <p:cNvSpPr txBox="1"/>
          <p:nvPr/>
        </p:nvSpPr>
        <p:spPr>
          <a:xfrm>
            <a:off x="5962650" y="1293167"/>
            <a:ext cx="3803650" cy="461665"/>
          </a:xfrm>
          <a:prstGeom prst="rect">
            <a:avLst/>
          </a:prstGeom>
          <a:noFill/>
        </p:spPr>
        <p:txBody>
          <a:bodyPr wrap="square" rtlCol="0">
            <a:spAutoFit/>
          </a:bodyPr>
          <a:lstStyle/>
          <a:p>
            <a:pPr algn="ctr"/>
            <a:r>
              <a:rPr lang="en-US" sz="2400" dirty="0">
                <a:solidFill>
                  <a:schemeClr val="accent1"/>
                </a:solidFill>
              </a:rPr>
              <a:t>Materials</a:t>
            </a:r>
          </a:p>
        </p:txBody>
      </p:sp>
      <p:sp>
        <p:nvSpPr>
          <p:cNvPr id="29" name="TextBox 28">
            <a:extLst>
              <a:ext uri="{FF2B5EF4-FFF2-40B4-BE49-F238E27FC236}">
                <a16:creationId xmlns:a16="http://schemas.microsoft.com/office/drawing/2014/main" id="{97E5FD82-E959-0F69-16FE-5B6E0FC28BB0}"/>
              </a:ext>
            </a:extLst>
          </p:cNvPr>
          <p:cNvSpPr txBox="1"/>
          <p:nvPr/>
        </p:nvSpPr>
        <p:spPr>
          <a:xfrm>
            <a:off x="704850" y="5446067"/>
            <a:ext cx="2527300" cy="461665"/>
          </a:xfrm>
          <a:prstGeom prst="rect">
            <a:avLst/>
          </a:prstGeom>
          <a:noFill/>
        </p:spPr>
        <p:txBody>
          <a:bodyPr wrap="square" rtlCol="0">
            <a:spAutoFit/>
          </a:bodyPr>
          <a:lstStyle/>
          <a:p>
            <a:pPr algn="ctr"/>
            <a:r>
              <a:rPr lang="en-US" sz="2400" dirty="0">
                <a:solidFill>
                  <a:schemeClr val="accent1"/>
                </a:solidFill>
              </a:rPr>
              <a:t>Environment</a:t>
            </a:r>
          </a:p>
        </p:txBody>
      </p:sp>
      <p:sp>
        <p:nvSpPr>
          <p:cNvPr id="30" name="TextBox 29">
            <a:extLst>
              <a:ext uri="{FF2B5EF4-FFF2-40B4-BE49-F238E27FC236}">
                <a16:creationId xmlns:a16="http://schemas.microsoft.com/office/drawing/2014/main" id="{767767FE-A46B-C2D8-48D4-655845E662E9}"/>
              </a:ext>
            </a:extLst>
          </p:cNvPr>
          <p:cNvSpPr txBox="1"/>
          <p:nvPr/>
        </p:nvSpPr>
        <p:spPr>
          <a:xfrm>
            <a:off x="3562350" y="5446067"/>
            <a:ext cx="2527300" cy="461665"/>
          </a:xfrm>
          <a:prstGeom prst="rect">
            <a:avLst/>
          </a:prstGeom>
          <a:noFill/>
        </p:spPr>
        <p:txBody>
          <a:bodyPr wrap="square" rtlCol="0">
            <a:spAutoFit/>
          </a:bodyPr>
          <a:lstStyle/>
          <a:p>
            <a:pPr algn="ctr"/>
            <a:r>
              <a:rPr lang="en-US" sz="2400" dirty="0">
                <a:solidFill>
                  <a:schemeClr val="accent1"/>
                </a:solidFill>
              </a:rPr>
              <a:t>Management</a:t>
            </a:r>
          </a:p>
        </p:txBody>
      </p:sp>
      <p:sp>
        <p:nvSpPr>
          <p:cNvPr id="31" name="TextBox 30">
            <a:extLst>
              <a:ext uri="{FF2B5EF4-FFF2-40B4-BE49-F238E27FC236}">
                <a16:creationId xmlns:a16="http://schemas.microsoft.com/office/drawing/2014/main" id="{B5F5AA0C-637A-8B91-B2FF-F64F3CC98818}"/>
              </a:ext>
            </a:extLst>
          </p:cNvPr>
          <p:cNvSpPr txBox="1"/>
          <p:nvPr/>
        </p:nvSpPr>
        <p:spPr>
          <a:xfrm>
            <a:off x="6419850" y="5446067"/>
            <a:ext cx="2527300" cy="461665"/>
          </a:xfrm>
          <a:prstGeom prst="rect">
            <a:avLst/>
          </a:prstGeom>
          <a:noFill/>
        </p:spPr>
        <p:txBody>
          <a:bodyPr wrap="square" rtlCol="0">
            <a:spAutoFit/>
          </a:bodyPr>
          <a:lstStyle/>
          <a:p>
            <a:pPr algn="ctr"/>
            <a:r>
              <a:rPr lang="en-US" sz="2400" dirty="0">
                <a:solidFill>
                  <a:schemeClr val="accent1"/>
                </a:solidFill>
              </a:rPr>
              <a:t>Measurement</a:t>
            </a:r>
          </a:p>
        </p:txBody>
      </p:sp>
      <p:sp>
        <p:nvSpPr>
          <p:cNvPr id="32" name="TextBox 31">
            <a:extLst>
              <a:ext uri="{FF2B5EF4-FFF2-40B4-BE49-F238E27FC236}">
                <a16:creationId xmlns:a16="http://schemas.microsoft.com/office/drawing/2014/main" id="{D247C697-1263-0B28-73EE-8D2782DEFBA9}"/>
              </a:ext>
            </a:extLst>
          </p:cNvPr>
          <p:cNvSpPr txBox="1"/>
          <p:nvPr/>
        </p:nvSpPr>
        <p:spPr>
          <a:xfrm>
            <a:off x="10185804" y="3026682"/>
            <a:ext cx="2138900" cy="1200329"/>
          </a:xfrm>
          <a:prstGeom prst="rect">
            <a:avLst/>
          </a:prstGeom>
          <a:noFill/>
        </p:spPr>
        <p:txBody>
          <a:bodyPr wrap="square" rtlCol="0">
            <a:spAutoFit/>
          </a:bodyPr>
          <a:lstStyle/>
          <a:p>
            <a:pPr algn="ctr"/>
            <a:r>
              <a:rPr lang="en-US" sz="2400" b="1" dirty="0">
                <a:solidFill>
                  <a:schemeClr val="accent1"/>
                </a:solidFill>
              </a:rPr>
              <a:t>Responding to Negative Press</a:t>
            </a:r>
          </a:p>
        </p:txBody>
      </p:sp>
      <p:sp>
        <p:nvSpPr>
          <p:cNvPr id="33" name="TextBox 32">
            <a:extLst>
              <a:ext uri="{FF2B5EF4-FFF2-40B4-BE49-F238E27FC236}">
                <a16:creationId xmlns:a16="http://schemas.microsoft.com/office/drawing/2014/main" id="{A4DF0D4B-DB94-FDDB-FCB2-D0B7C92DF87B}"/>
              </a:ext>
            </a:extLst>
          </p:cNvPr>
          <p:cNvSpPr txBox="1"/>
          <p:nvPr/>
        </p:nvSpPr>
        <p:spPr>
          <a:xfrm>
            <a:off x="432000" y="1816080"/>
            <a:ext cx="1620957" cy="646331"/>
          </a:xfrm>
          <a:prstGeom prst="rect">
            <a:avLst/>
          </a:prstGeom>
          <a:noFill/>
        </p:spPr>
        <p:txBody>
          <a:bodyPr wrap="none" rtlCol="0">
            <a:spAutoFit/>
          </a:bodyPr>
          <a:lstStyle/>
          <a:p>
            <a:r>
              <a:rPr lang="en-US" dirty="0">
                <a:solidFill>
                  <a:schemeClr val="accent1"/>
                </a:solidFill>
              </a:rPr>
              <a:t>New Member </a:t>
            </a:r>
          </a:p>
          <a:p>
            <a:r>
              <a:rPr lang="en-US" dirty="0">
                <a:solidFill>
                  <a:schemeClr val="accent1"/>
                </a:solidFill>
              </a:rPr>
              <a:t>Involvement</a:t>
            </a:r>
          </a:p>
        </p:txBody>
      </p:sp>
      <p:cxnSp>
        <p:nvCxnSpPr>
          <p:cNvPr id="34" name="Straight Arrow Connector 33">
            <a:extLst>
              <a:ext uri="{FF2B5EF4-FFF2-40B4-BE49-F238E27FC236}">
                <a16:creationId xmlns:a16="http://schemas.microsoft.com/office/drawing/2014/main" id="{A72C49F9-2CD4-6040-BF0D-852EC11C4158}"/>
              </a:ext>
            </a:extLst>
          </p:cNvPr>
          <p:cNvCxnSpPr>
            <a:cxnSpLocks/>
          </p:cNvCxnSpPr>
          <p:nvPr/>
        </p:nvCxnSpPr>
        <p:spPr>
          <a:xfrm flipH="1">
            <a:off x="8044419" y="2511192"/>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35" name="Straight Arrow Connector 34">
            <a:extLst>
              <a:ext uri="{FF2B5EF4-FFF2-40B4-BE49-F238E27FC236}">
                <a16:creationId xmlns:a16="http://schemas.microsoft.com/office/drawing/2014/main" id="{68FC7031-0A2C-1014-1C49-27F5BC0F887E}"/>
              </a:ext>
            </a:extLst>
          </p:cNvPr>
          <p:cNvCxnSpPr/>
          <p:nvPr/>
        </p:nvCxnSpPr>
        <p:spPr>
          <a:xfrm>
            <a:off x="1020984" y="2462411"/>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36" name="TextBox 35">
            <a:extLst>
              <a:ext uri="{FF2B5EF4-FFF2-40B4-BE49-F238E27FC236}">
                <a16:creationId xmlns:a16="http://schemas.microsoft.com/office/drawing/2014/main" id="{3CB5E216-12AC-26DF-C846-BC2ED1B44C07}"/>
              </a:ext>
            </a:extLst>
          </p:cNvPr>
          <p:cNvSpPr txBox="1"/>
          <p:nvPr/>
        </p:nvSpPr>
        <p:spPr>
          <a:xfrm>
            <a:off x="1139314" y="2532834"/>
            <a:ext cx="1210588" cy="646331"/>
          </a:xfrm>
          <a:prstGeom prst="rect">
            <a:avLst/>
          </a:prstGeom>
          <a:noFill/>
        </p:spPr>
        <p:txBody>
          <a:bodyPr wrap="none" rtlCol="0">
            <a:spAutoFit/>
          </a:bodyPr>
          <a:lstStyle/>
          <a:p>
            <a:r>
              <a:rPr lang="en-US" dirty="0">
                <a:solidFill>
                  <a:schemeClr val="accent1"/>
                </a:solidFill>
              </a:rPr>
              <a:t>Members </a:t>
            </a:r>
          </a:p>
          <a:p>
            <a:r>
              <a:rPr lang="en-US" dirty="0">
                <a:solidFill>
                  <a:schemeClr val="accent1"/>
                </a:solidFill>
              </a:rPr>
              <a:t>Energy</a:t>
            </a:r>
          </a:p>
        </p:txBody>
      </p:sp>
      <p:cxnSp>
        <p:nvCxnSpPr>
          <p:cNvPr id="37" name="Straight Arrow Connector 36">
            <a:extLst>
              <a:ext uri="{FF2B5EF4-FFF2-40B4-BE49-F238E27FC236}">
                <a16:creationId xmlns:a16="http://schemas.microsoft.com/office/drawing/2014/main" id="{47DF7ADB-AA34-2A1E-769F-272EFDB4259D}"/>
              </a:ext>
            </a:extLst>
          </p:cNvPr>
          <p:cNvCxnSpPr/>
          <p:nvPr/>
        </p:nvCxnSpPr>
        <p:spPr>
          <a:xfrm>
            <a:off x="1331479" y="3181659"/>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38" name="Straight Arrow Connector 37">
            <a:extLst>
              <a:ext uri="{FF2B5EF4-FFF2-40B4-BE49-F238E27FC236}">
                <a16:creationId xmlns:a16="http://schemas.microsoft.com/office/drawing/2014/main" id="{967DDF85-8029-1213-A6F8-4AB6656B5F15}"/>
              </a:ext>
            </a:extLst>
          </p:cNvPr>
          <p:cNvCxnSpPr>
            <a:cxnSpLocks/>
          </p:cNvCxnSpPr>
          <p:nvPr/>
        </p:nvCxnSpPr>
        <p:spPr>
          <a:xfrm flipH="1">
            <a:off x="2394432" y="2853408"/>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1540E9B3-24DD-736E-4077-F38FD8B4BA64}"/>
              </a:ext>
            </a:extLst>
          </p:cNvPr>
          <p:cNvSpPr txBox="1"/>
          <p:nvPr/>
        </p:nvSpPr>
        <p:spPr>
          <a:xfrm>
            <a:off x="2466996" y="2188027"/>
            <a:ext cx="1249060" cy="646331"/>
          </a:xfrm>
          <a:prstGeom prst="rect">
            <a:avLst/>
          </a:prstGeom>
          <a:noFill/>
        </p:spPr>
        <p:txBody>
          <a:bodyPr wrap="none" rtlCol="0">
            <a:spAutoFit/>
          </a:bodyPr>
          <a:lstStyle/>
          <a:p>
            <a:r>
              <a:rPr lang="en-US" dirty="0">
                <a:solidFill>
                  <a:schemeClr val="accent1"/>
                </a:solidFill>
              </a:rPr>
              <a:t>Guest </a:t>
            </a:r>
          </a:p>
          <a:p>
            <a:r>
              <a:rPr lang="en-US" dirty="0">
                <a:solidFill>
                  <a:schemeClr val="accent1"/>
                </a:solidFill>
              </a:rPr>
              <a:t>Hospitality</a:t>
            </a:r>
          </a:p>
        </p:txBody>
      </p:sp>
      <p:sp>
        <p:nvSpPr>
          <p:cNvPr id="40" name="TextBox 39">
            <a:extLst>
              <a:ext uri="{FF2B5EF4-FFF2-40B4-BE49-F238E27FC236}">
                <a16:creationId xmlns:a16="http://schemas.microsoft.com/office/drawing/2014/main" id="{40B3BA30-9F2A-BADA-F0BA-9B58131CB70C}"/>
              </a:ext>
            </a:extLst>
          </p:cNvPr>
          <p:cNvSpPr txBox="1"/>
          <p:nvPr/>
        </p:nvSpPr>
        <p:spPr>
          <a:xfrm>
            <a:off x="3329307" y="1825618"/>
            <a:ext cx="1556901" cy="369332"/>
          </a:xfrm>
          <a:prstGeom prst="rect">
            <a:avLst/>
          </a:prstGeom>
          <a:noFill/>
        </p:spPr>
        <p:txBody>
          <a:bodyPr wrap="none" rtlCol="0">
            <a:spAutoFit/>
          </a:bodyPr>
          <a:lstStyle/>
          <a:p>
            <a:r>
              <a:rPr lang="en-US" dirty="0">
                <a:solidFill>
                  <a:schemeClr val="accent1"/>
                </a:solidFill>
              </a:rPr>
              <a:t>Rigid Agenda</a:t>
            </a:r>
          </a:p>
        </p:txBody>
      </p:sp>
      <p:cxnSp>
        <p:nvCxnSpPr>
          <p:cNvPr id="41" name="Straight Arrow Connector 40">
            <a:extLst>
              <a:ext uri="{FF2B5EF4-FFF2-40B4-BE49-F238E27FC236}">
                <a16:creationId xmlns:a16="http://schemas.microsoft.com/office/drawing/2014/main" id="{0F3B614A-EEBB-5F7D-EDFC-5EB33F63AF03}"/>
              </a:ext>
            </a:extLst>
          </p:cNvPr>
          <p:cNvCxnSpPr/>
          <p:nvPr/>
        </p:nvCxnSpPr>
        <p:spPr>
          <a:xfrm>
            <a:off x="3810482" y="2217842"/>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42" name="TextBox 41">
            <a:extLst>
              <a:ext uri="{FF2B5EF4-FFF2-40B4-BE49-F238E27FC236}">
                <a16:creationId xmlns:a16="http://schemas.microsoft.com/office/drawing/2014/main" id="{28A87AFB-1AA9-C02B-B0D6-1B0B9A90312D}"/>
              </a:ext>
            </a:extLst>
          </p:cNvPr>
          <p:cNvSpPr txBox="1"/>
          <p:nvPr/>
        </p:nvSpPr>
        <p:spPr>
          <a:xfrm>
            <a:off x="4060846" y="2441370"/>
            <a:ext cx="1069524" cy="646331"/>
          </a:xfrm>
          <a:prstGeom prst="rect">
            <a:avLst/>
          </a:prstGeom>
          <a:noFill/>
        </p:spPr>
        <p:txBody>
          <a:bodyPr wrap="none" rtlCol="0">
            <a:spAutoFit/>
          </a:bodyPr>
          <a:lstStyle/>
          <a:p>
            <a:r>
              <a:rPr lang="en-US" dirty="0">
                <a:solidFill>
                  <a:schemeClr val="accent1"/>
                </a:solidFill>
              </a:rPr>
              <a:t>Meeting </a:t>
            </a:r>
          </a:p>
          <a:p>
            <a:r>
              <a:rPr lang="en-US" dirty="0">
                <a:solidFill>
                  <a:schemeClr val="accent1"/>
                </a:solidFill>
              </a:rPr>
              <a:t>Format</a:t>
            </a:r>
          </a:p>
        </p:txBody>
      </p:sp>
      <p:cxnSp>
        <p:nvCxnSpPr>
          <p:cNvPr id="43" name="Straight Arrow Connector 42">
            <a:extLst>
              <a:ext uri="{FF2B5EF4-FFF2-40B4-BE49-F238E27FC236}">
                <a16:creationId xmlns:a16="http://schemas.microsoft.com/office/drawing/2014/main" id="{2ACA90E8-6EC7-1955-2DCB-979B822956FA}"/>
              </a:ext>
            </a:extLst>
          </p:cNvPr>
          <p:cNvCxnSpPr/>
          <p:nvPr/>
        </p:nvCxnSpPr>
        <p:spPr>
          <a:xfrm>
            <a:off x="4160619" y="3076126"/>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44" name="Straight Arrow Connector 43">
            <a:extLst>
              <a:ext uri="{FF2B5EF4-FFF2-40B4-BE49-F238E27FC236}">
                <a16:creationId xmlns:a16="http://schemas.microsoft.com/office/drawing/2014/main" id="{F5B3A511-40A5-C9B7-8712-0911CBCA71C3}"/>
              </a:ext>
            </a:extLst>
          </p:cNvPr>
          <p:cNvCxnSpPr>
            <a:cxnSpLocks/>
          </p:cNvCxnSpPr>
          <p:nvPr/>
        </p:nvCxnSpPr>
        <p:spPr>
          <a:xfrm flipH="1">
            <a:off x="5251932" y="275296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45" name="TextBox 44">
            <a:extLst>
              <a:ext uri="{FF2B5EF4-FFF2-40B4-BE49-F238E27FC236}">
                <a16:creationId xmlns:a16="http://schemas.microsoft.com/office/drawing/2014/main" id="{B6547B9B-9980-C8B5-AD92-175CA56FA9C2}"/>
              </a:ext>
            </a:extLst>
          </p:cNvPr>
          <p:cNvSpPr txBox="1"/>
          <p:nvPr/>
        </p:nvSpPr>
        <p:spPr>
          <a:xfrm>
            <a:off x="5276185" y="2106629"/>
            <a:ext cx="1261884" cy="646331"/>
          </a:xfrm>
          <a:prstGeom prst="rect">
            <a:avLst/>
          </a:prstGeom>
          <a:noFill/>
        </p:spPr>
        <p:txBody>
          <a:bodyPr wrap="none" rtlCol="0">
            <a:spAutoFit/>
          </a:bodyPr>
          <a:lstStyle/>
          <a:p>
            <a:r>
              <a:rPr lang="en-US" dirty="0">
                <a:solidFill>
                  <a:schemeClr val="accent1"/>
                </a:solidFill>
              </a:rPr>
              <a:t>Formulaic </a:t>
            </a:r>
          </a:p>
          <a:p>
            <a:r>
              <a:rPr lang="en-US" dirty="0">
                <a:solidFill>
                  <a:schemeClr val="accent1"/>
                </a:solidFill>
              </a:rPr>
              <a:t>Manner</a:t>
            </a:r>
          </a:p>
        </p:txBody>
      </p:sp>
      <p:cxnSp>
        <p:nvCxnSpPr>
          <p:cNvPr id="46" name="Straight Arrow Connector 45">
            <a:extLst>
              <a:ext uri="{FF2B5EF4-FFF2-40B4-BE49-F238E27FC236}">
                <a16:creationId xmlns:a16="http://schemas.microsoft.com/office/drawing/2014/main" id="{44CA1F9A-5175-4FD0-D831-2B6BE929DD06}"/>
              </a:ext>
            </a:extLst>
          </p:cNvPr>
          <p:cNvCxnSpPr>
            <a:cxnSpLocks/>
          </p:cNvCxnSpPr>
          <p:nvPr/>
        </p:nvCxnSpPr>
        <p:spPr>
          <a:xfrm>
            <a:off x="7038204" y="2970791"/>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47" name="TextBox 46">
            <a:extLst>
              <a:ext uri="{FF2B5EF4-FFF2-40B4-BE49-F238E27FC236}">
                <a16:creationId xmlns:a16="http://schemas.microsoft.com/office/drawing/2014/main" id="{988553CF-61F9-A64A-81B4-E5193E1B0BEC}"/>
              </a:ext>
            </a:extLst>
          </p:cNvPr>
          <p:cNvSpPr txBox="1"/>
          <p:nvPr/>
        </p:nvSpPr>
        <p:spPr>
          <a:xfrm>
            <a:off x="6806456" y="2320135"/>
            <a:ext cx="1232069" cy="646331"/>
          </a:xfrm>
          <a:prstGeom prst="rect">
            <a:avLst/>
          </a:prstGeom>
          <a:noFill/>
        </p:spPr>
        <p:txBody>
          <a:bodyPr wrap="square" rtlCol="0">
            <a:spAutoFit/>
          </a:bodyPr>
          <a:lstStyle/>
          <a:p>
            <a:r>
              <a:rPr lang="en-US" dirty="0">
                <a:solidFill>
                  <a:schemeClr val="accent1"/>
                </a:solidFill>
              </a:rPr>
              <a:t>No Visual </a:t>
            </a:r>
          </a:p>
          <a:p>
            <a:r>
              <a:rPr lang="en-US" dirty="0">
                <a:solidFill>
                  <a:schemeClr val="accent1"/>
                </a:solidFill>
              </a:rPr>
              <a:t>Materials</a:t>
            </a:r>
          </a:p>
        </p:txBody>
      </p:sp>
      <p:sp>
        <p:nvSpPr>
          <p:cNvPr id="48" name="TextBox 47">
            <a:extLst>
              <a:ext uri="{FF2B5EF4-FFF2-40B4-BE49-F238E27FC236}">
                <a16:creationId xmlns:a16="http://schemas.microsoft.com/office/drawing/2014/main" id="{D21832AF-1424-61C5-AB04-10F2851A4099}"/>
              </a:ext>
            </a:extLst>
          </p:cNvPr>
          <p:cNvSpPr txBox="1"/>
          <p:nvPr/>
        </p:nvSpPr>
        <p:spPr>
          <a:xfrm>
            <a:off x="8044419" y="1864861"/>
            <a:ext cx="1903085" cy="646331"/>
          </a:xfrm>
          <a:prstGeom prst="rect">
            <a:avLst/>
          </a:prstGeom>
          <a:noFill/>
        </p:spPr>
        <p:txBody>
          <a:bodyPr wrap="none" rtlCol="0">
            <a:spAutoFit/>
          </a:bodyPr>
          <a:lstStyle/>
          <a:p>
            <a:r>
              <a:rPr lang="en-US" dirty="0">
                <a:solidFill>
                  <a:schemeClr val="accent1"/>
                </a:solidFill>
              </a:rPr>
              <a:t>No Information </a:t>
            </a:r>
          </a:p>
          <a:p>
            <a:r>
              <a:rPr lang="en-US" dirty="0">
                <a:solidFill>
                  <a:schemeClr val="accent1"/>
                </a:solidFill>
              </a:rPr>
              <a:t>Pack For Guests</a:t>
            </a:r>
          </a:p>
        </p:txBody>
      </p:sp>
      <p:cxnSp>
        <p:nvCxnSpPr>
          <p:cNvPr id="49" name="Straight Arrow Connector 48">
            <a:extLst>
              <a:ext uri="{FF2B5EF4-FFF2-40B4-BE49-F238E27FC236}">
                <a16:creationId xmlns:a16="http://schemas.microsoft.com/office/drawing/2014/main" id="{11813BD7-19DA-46F5-FEF5-BD2CBA89055F}"/>
              </a:ext>
            </a:extLst>
          </p:cNvPr>
          <p:cNvCxnSpPr/>
          <p:nvPr/>
        </p:nvCxnSpPr>
        <p:spPr>
          <a:xfrm>
            <a:off x="1331479" y="4034998"/>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50" name="TextBox 49">
            <a:extLst>
              <a:ext uri="{FF2B5EF4-FFF2-40B4-BE49-F238E27FC236}">
                <a16:creationId xmlns:a16="http://schemas.microsoft.com/office/drawing/2014/main" id="{270ED8D5-426F-E657-4DF1-1DCC51AE188A}"/>
              </a:ext>
            </a:extLst>
          </p:cNvPr>
          <p:cNvSpPr txBox="1"/>
          <p:nvPr/>
        </p:nvSpPr>
        <p:spPr>
          <a:xfrm>
            <a:off x="928225" y="3996899"/>
            <a:ext cx="1428596" cy="646331"/>
          </a:xfrm>
          <a:prstGeom prst="rect">
            <a:avLst/>
          </a:prstGeom>
          <a:noFill/>
        </p:spPr>
        <p:txBody>
          <a:bodyPr wrap="none" rtlCol="0">
            <a:spAutoFit/>
          </a:bodyPr>
          <a:lstStyle/>
          <a:p>
            <a:r>
              <a:rPr lang="en-US" dirty="0">
                <a:solidFill>
                  <a:schemeClr val="accent1"/>
                </a:solidFill>
              </a:rPr>
              <a:t>Formal</a:t>
            </a:r>
          </a:p>
          <a:p>
            <a:r>
              <a:rPr lang="en-US" dirty="0">
                <a:solidFill>
                  <a:schemeClr val="accent1"/>
                </a:solidFill>
              </a:rPr>
              <a:t>Atmosphere</a:t>
            </a:r>
          </a:p>
        </p:txBody>
      </p:sp>
      <p:sp>
        <p:nvSpPr>
          <p:cNvPr id="51" name="TextBox 50">
            <a:extLst>
              <a:ext uri="{FF2B5EF4-FFF2-40B4-BE49-F238E27FC236}">
                <a16:creationId xmlns:a16="http://schemas.microsoft.com/office/drawing/2014/main" id="{38FB5A8D-844E-8D73-2CF9-21168DE6E4C0}"/>
              </a:ext>
            </a:extLst>
          </p:cNvPr>
          <p:cNvSpPr txBox="1"/>
          <p:nvPr/>
        </p:nvSpPr>
        <p:spPr>
          <a:xfrm>
            <a:off x="518647" y="4709888"/>
            <a:ext cx="1556836" cy="369332"/>
          </a:xfrm>
          <a:prstGeom prst="rect">
            <a:avLst/>
          </a:prstGeom>
          <a:noFill/>
        </p:spPr>
        <p:txBody>
          <a:bodyPr wrap="none" rtlCol="0">
            <a:spAutoFit/>
          </a:bodyPr>
          <a:lstStyle/>
          <a:p>
            <a:r>
              <a:rPr lang="en-US" dirty="0">
                <a:solidFill>
                  <a:schemeClr val="accent1"/>
                </a:solidFill>
              </a:rPr>
              <a:t>Room Layout</a:t>
            </a:r>
          </a:p>
        </p:txBody>
      </p:sp>
      <p:cxnSp>
        <p:nvCxnSpPr>
          <p:cNvPr id="52" name="Straight Arrow Connector 51">
            <a:extLst>
              <a:ext uri="{FF2B5EF4-FFF2-40B4-BE49-F238E27FC236}">
                <a16:creationId xmlns:a16="http://schemas.microsoft.com/office/drawing/2014/main" id="{4B86D744-5E13-CC30-4BAA-C6B656C638A4}"/>
              </a:ext>
            </a:extLst>
          </p:cNvPr>
          <p:cNvCxnSpPr/>
          <p:nvPr/>
        </p:nvCxnSpPr>
        <p:spPr>
          <a:xfrm>
            <a:off x="993896" y="4721205"/>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53" name="Straight Arrow Connector 52">
            <a:extLst>
              <a:ext uri="{FF2B5EF4-FFF2-40B4-BE49-F238E27FC236}">
                <a16:creationId xmlns:a16="http://schemas.microsoft.com/office/drawing/2014/main" id="{B3AFCC5E-CE3B-59F6-B369-7B90C4FA45C9}"/>
              </a:ext>
            </a:extLst>
          </p:cNvPr>
          <p:cNvCxnSpPr>
            <a:cxnSpLocks/>
          </p:cNvCxnSpPr>
          <p:nvPr/>
        </p:nvCxnSpPr>
        <p:spPr>
          <a:xfrm flipH="1">
            <a:off x="2280452" y="464323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cxnSp>
        <p:nvCxnSpPr>
          <p:cNvPr id="54" name="Straight Arrow Connector 53">
            <a:extLst>
              <a:ext uri="{FF2B5EF4-FFF2-40B4-BE49-F238E27FC236}">
                <a16:creationId xmlns:a16="http://schemas.microsoft.com/office/drawing/2014/main" id="{03D829AF-741D-2C7F-B569-8A2D2519D9A0}"/>
              </a:ext>
            </a:extLst>
          </p:cNvPr>
          <p:cNvCxnSpPr>
            <a:cxnSpLocks/>
          </p:cNvCxnSpPr>
          <p:nvPr/>
        </p:nvCxnSpPr>
        <p:spPr>
          <a:xfrm flipH="1">
            <a:off x="8115300" y="449580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55" name="TextBox 54">
            <a:extLst>
              <a:ext uri="{FF2B5EF4-FFF2-40B4-BE49-F238E27FC236}">
                <a16:creationId xmlns:a16="http://schemas.microsoft.com/office/drawing/2014/main" id="{B4E5A62B-A9ED-832C-AE92-EBBF0368CB56}"/>
              </a:ext>
            </a:extLst>
          </p:cNvPr>
          <p:cNvSpPr txBox="1"/>
          <p:nvPr/>
        </p:nvSpPr>
        <p:spPr>
          <a:xfrm>
            <a:off x="2318875" y="4652876"/>
            <a:ext cx="1056700" cy="646331"/>
          </a:xfrm>
          <a:prstGeom prst="rect">
            <a:avLst/>
          </a:prstGeom>
          <a:noFill/>
        </p:spPr>
        <p:txBody>
          <a:bodyPr wrap="none" rtlCol="0">
            <a:spAutoFit/>
          </a:bodyPr>
          <a:lstStyle/>
          <a:p>
            <a:r>
              <a:rPr lang="en-US" dirty="0">
                <a:solidFill>
                  <a:schemeClr val="accent1"/>
                </a:solidFill>
              </a:rPr>
              <a:t>Location</a:t>
            </a:r>
          </a:p>
          <a:p>
            <a:r>
              <a:rPr lang="en-US" dirty="0">
                <a:solidFill>
                  <a:schemeClr val="accent1"/>
                </a:solidFill>
              </a:rPr>
              <a:t>Access</a:t>
            </a:r>
          </a:p>
        </p:txBody>
      </p:sp>
      <p:sp>
        <p:nvSpPr>
          <p:cNvPr id="56" name="TextBox 55">
            <a:extLst>
              <a:ext uri="{FF2B5EF4-FFF2-40B4-BE49-F238E27FC236}">
                <a16:creationId xmlns:a16="http://schemas.microsoft.com/office/drawing/2014/main" id="{0B874B51-7B85-5817-E0F9-AD5430A7F79B}"/>
              </a:ext>
            </a:extLst>
          </p:cNvPr>
          <p:cNvSpPr txBox="1"/>
          <p:nvPr/>
        </p:nvSpPr>
        <p:spPr>
          <a:xfrm>
            <a:off x="4132219" y="3942666"/>
            <a:ext cx="1210588" cy="646331"/>
          </a:xfrm>
          <a:prstGeom prst="rect">
            <a:avLst/>
          </a:prstGeom>
          <a:noFill/>
        </p:spPr>
        <p:txBody>
          <a:bodyPr wrap="none" rtlCol="0">
            <a:spAutoFit/>
          </a:bodyPr>
          <a:lstStyle/>
          <a:p>
            <a:r>
              <a:rPr lang="en-US" dirty="0">
                <a:solidFill>
                  <a:schemeClr val="accent1"/>
                </a:solidFill>
              </a:rPr>
              <a:t>Members </a:t>
            </a:r>
          </a:p>
          <a:p>
            <a:r>
              <a:rPr lang="en-US" dirty="0">
                <a:solidFill>
                  <a:schemeClr val="accent1"/>
                </a:solidFill>
              </a:rPr>
              <a:t>Briefing</a:t>
            </a:r>
          </a:p>
        </p:txBody>
      </p:sp>
      <p:cxnSp>
        <p:nvCxnSpPr>
          <p:cNvPr id="57" name="Straight Arrow Connector 56">
            <a:extLst>
              <a:ext uri="{FF2B5EF4-FFF2-40B4-BE49-F238E27FC236}">
                <a16:creationId xmlns:a16="http://schemas.microsoft.com/office/drawing/2014/main" id="{0AE8DDC1-4CC9-632C-B081-C35523E84535}"/>
              </a:ext>
            </a:extLst>
          </p:cNvPr>
          <p:cNvCxnSpPr/>
          <p:nvPr/>
        </p:nvCxnSpPr>
        <p:spPr>
          <a:xfrm>
            <a:off x="4217122" y="3988030"/>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58" name="TextBox 57">
            <a:extLst>
              <a:ext uri="{FF2B5EF4-FFF2-40B4-BE49-F238E27FC236}">
                <a16:creationId xmlns:a16="http://schemas.microsoft.com/office/drawing/2014/main" id="{C94108AC-2CE6-E834-D39E-8BD7E46801F6}"/>
              </a:ext>
            </a:extLst>
          </p:cNvPr>
          <p:cNvSpPr txBox="1"/>
          <p:nvPr/>
        </p:nvSpPr>
        <p:spPr>
          <a:xfrm>
            <a:off x="3567650" y="4813015"/>
            <a:ext cx="1223412" cy="646331"/>
          </a:xfrm>
          <a:prstGeom prst="rect">
            <a:avLst/>
          </a:prstGeom>
          <a:noFill/>
        </p:spPr>
        <p:txBody>
          <a:bodyPr wrap="none" rtlCol="0">
            <a:spAutoFit/>
          </a:bodyPr>
          <a:lstStyle/>
          <a:p>
            <a:r>
              <a:rPr lang="en-US" dirty="0">
                <a:solidFill>
                  <a:schemeClr val="accent1"/>
                </a:solidFill>
              </a:rPr>
              <a:t>Journalist</a:t>
            </a:r>
          </a:p>
          <a:p>
            <a:r>
              <a:rPr lang="en-US" dirty="0">
                <a:solidFill>
                  <a:schemeClr val="accent1"/>
                </a:solidFill>
              </a:rPr>
              <a:t>Follow-Up</a:t>
            </a:r>
          </a:p>
        </p:txBody>
      </p:sp>
      <p:cxnSp>
        <p:nvCxnSpPr>
          <p:cNvPr id="59" name="Straight Arrow Connector 58">
            <a:extLst>
              <a:ext uri="{FF2B5EF4-FFF2-40B4-BE49-F238E27FC236}">
                <a16:creationId xmlns:a16="http://schemas.microsoft.com/office/drawing/2014/main" id="{8AE22219-68C7-F410-A97D-0874C701B041}"/>
              </a:ext>
            </a:extLst>
          </p:cNvPr>
          <p:cNvCxnSpPr/>
          <p:nvPr/>
        </p:nvCxnSpPr>
        <p:spPr>
          <a:xfrm>
            <a:off x="3862564" y="4839145"/>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60" name="TextBox 59">
            <a:extLst>
              <a:ext uri="{FF2B5EF4-FFF2-40B4-BE49-F238E27FC236}">
                <a16:creationId xmlns:a16="http://schemas.microsoft.com/office/drawing/2014/main" id="{E0B2C5DE-FA62-7F94-DD62-C50B54FEE114}"/>
              </a:ext>
            </a:extLst>
          </p:cNvPr>
          <p:cNvSpPr txBox="1"/>
          <p:nvPr/>
        </p:nvSpPr>
        <p:spPr>
          <a:xfrm>
            <a:off x="5274559" y="4447939"/>
            <a:ext cx="1595309" cy="923330"/>
          </a:xfrm>
          <a:prstGeom prst="rect">
            <a:avLst/>
          </a:prstGeom>
          <a:noFill/>
        </p:spPr>
        <p:txBody>
          <a:bodyPr wrap="none" rtlCol="0">
            <a:spAutoFit/>
          </a:bodyPr>
          <a:lstStyle/>
          <a:p>
            <a:r>
              <a:rPr lang="en-GB" dirty="0">
                <a:solidFill>
                  <a:schemeClr val="accent1"/>
                </a:solidFill>
                <a:latin typeface="Arial" panose="020B0604020202020204" pitchFamily="34" charset="0"/>
                <a:cs typeface="Arial" panose="020B0604020202020204" pitchFamily="34" charset="0"/>
              </a:rPr>
              <a:t>Proactive </a:t>
            </a:r>
          </a:p>
          <a:p>
            <a:r>
              <a:rPr lang="en-GB" dirty="0">
                <a:solidFill>
                  <a:schemeClr val="accent1"/>
                </a:solidFill>
                <a:latin typeface="Arial" panose="020B0604020202020204" pitchFamily="34" charset="0"/>
                <a:cs typeface="Arial" panose="020B0604020202020204" pitchFamily="34" charset="0"/>
              </a:rPr>
              <a:t>Reputation‑</a:t>
            </a:r>
          </a:p>
          <a:p>
            <a:r>
              <a:rPr lang="en-GB" dirty="0">
                <a:solidFill>
                  <a:schemeClr val="accent1"/>
                </a:solidFill>
                <a:latin typeface="Arial" panose="020B0604020202020204" pitchFamily="34" charset="0"/>
                <a:cs typeface="Arial" panose="020B0604020202020204" pitchFamily="34" charset="0"/>
              </a:rPr>
              <a:t>Management </a:t>
            </a:r>
            <a:endParaRPr lang="en-US" dirty="0">
              <a:solidFill>
                <a:schemeClr val="accent1"/>
              </a:solidFill>
            </a:endParaRPr>
          </a:p>
        </p:txBody>
      </p:sp>
      <p:cxnSp>
        <p:nvCxnSpPr>
          <p:cNvPr id="61" name="Straight Arrow Connector 60">
            <a:extLst>
              <a:ext uri="{FF2B5EF4-FFF2-40B4-BE49-F238E27FC236}">
                <a16:creationId xmlns:a16="http://schemas.microsoft.com/office/drawing/2014/main" id="{0C4F3285-9D61-5445-4546-26A3AE05447E}"/>
              </a:ext>
            </a:extLst>
          </p:cNvPr>
          <p:cNvCxnSpPr>
            <a:cxnSpLocks/>
          </p:cNvCxnSpPr>
          <p:nvPr/>
        </p:nvCxnSpPr>
        <p:spPr>
          <a:xfrm flipH="1">
            <a:off x="5229225" y="4415785"/>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62" name="TextBox 61">
            <a:extLst>
              <a:ext uri="{FF2B5EF4-FFF2-40B4-BE49-F238E27FC236}">
                <a16:creationId xmlns:a16="http://schemas.microsoft.com/office/drawing/2014/main" id="{F3BD0F03-E96F-27E4-14D4-8B007ABBA0CB}"/>
              </a:ext>
            </a:extLst>
          </p:cNvPr>
          <p:cNvSpPr txBox="1"/>
          <p:nvPr/>
        </p:nvSpPr>
        <p:spPr>
          <a:xfrm>
            <a:off x="6654709" y="3957212"/>
            <a:ext cx="1556836" cy="646331"/>
          </a:xfrm>
          <a:prstGeom prst="rect">
            <a:avLst/>
          </a:prstGeom>
          <a:noFill/>
        </p:spPr>
        <p:txBody>
          <a:bodyPr wrap="none" rtlCol="0">
            <a:spAutoFit/>
          </a:bodyPr>
          <a:lstStyle/>
          <a:p>
            <a:r>
              <a:rPr lang="en-US" dirty="0">
                <a:solidFill>
                  <a:schemeClr val="accent1"/>
                </a:solidFill>
              </a:rPr>
              <a:t>New Member</a:t>
            </a:r>
          </a:p>
          <a:p>
            <a:r>
              <a:rPr lang="en-US" dirty="0">
                <a:solidFill>
                  <a:schemeClr val="accent1"/>
                </a:solidFill>
              </a:rPr>
              <a:t>Feedback</a:t>
            </a:r>
          </a:p>
        </p:txBody>
      </p:sp>
      <p:cxnSp>
        <p:nvCxnSpPr>
          <p:cNvPr id="63" name="Straight Arrow Connector 62">
            <a:extLst>
              <a:ext uri="{FF2B5EF4-FFF2-40B4-BE49-F238E27FC236}">
                <a16:creationId xmlns:a16="http://schemas.microsoft.com/office/drawing/2014/main" id="{732A9CA0-E321-6FD2-50B9-9BD04EEC91DB}"/>
              </a:ext>
            </a:extLst>
          </p:cNvPr>
          <p:cNvCxnSpPr/>
          <p:nvPr/>
        </p:nvCxnSpPr>
        <p:spPr>
          <a:xfrm>
            <a:off x="7112234" y="3976916"/>
            <a:ext cx="1167918" cy="0"/>
          </a:xfrm>
          <a:prstGeom prst="straightConnector1">
            <a:avLst/>
          </a:prstGeom>
          <a:ln>
            <a:solidFill>
              <a:schemeClr val="accent1"/>
            </a:solidFill>
            <a:tailEnd type="triangle" w="lg" len="lg"/>
          </a:ln>
        </p:spPr>
        <p:style>
          <a:lnRef idx="2">
            <a:schemeClr val="dk1"/>
          </a:lnRef>
          <a:fillRef idx="0">
            <a:schemeClr val="dk1"/>
          </a:fillRef>
          <a:effectRef idx="1">
            <a:schemeClr val="dk1"/>
          </a:effectRef>
          <a:fontRef idx="minor">
            <a:schemeClr val="tx1"/>
          </a:fontRef>
        </p:style>
      </p:cxnSp>
      <p:sp>
        <p:nvSpPr>
          <p:cNvPr id="64" name="TextBox 63">
            <a:extLst>
              <a:ext uri="{FF2B5EF4-FFF2-40B4-BE49-F238E27FC236}">
                <a16:creationId xmlns:a16="http://schemas.microsoft.com/office/drawing/2014/main" id="{945B45A2-AAC8-D69C-49CB-28A0990D3D84}"/>
              </a:ext>
            </a:extLst>
          </p:cNvPr>
          <p:cNvSpPr txBox="1"/>
          <p:nvPr/>
        </p:nvSpPr>
        <p:spPr>
          <a:xfrm>
            <a:off x="8146317" y="4530050"/>
            <a:ext cx="1197764" cy="923330"/>
          </a:xfrm>
          <a:prstGeom prst="rect">
            <a:avLst/>
          </a:prstGeom>
          <a:noFill/>
        </p:spPr>
        <p:txBody>
          <a:bodyPr wrap="none" rtlCol="0">
            <a:spAutoFit/>
          </a:bodyPr>
          <a:lstStyle/>
          <a:p>
            <a:r>
              <a:rPr lang="en-US" dirty="0">
                <a:solidFill>
                  <a:schemeClr val="accent1"/>
                </a:solidFill>
              </a:rPr>
              <a:t>No Guest</a:t>
            </a:r>
          </a:p>
          <a:p>
            <a:r>
              <a:rPr lang="en-US" dirty="0">
                <a:solidFill>
                  <a:schemeClr val="accent1"/>
                </a:solidFill>
              </a:rPr>
              <a:t>Feedback</a:t>
            </a:r>
          </a:p>
          <a:p>
            <a:r>
              <a:rPr lang="en-US" dirty="0">
                <a:solidFill>
                  <a:schemeClr val="accent1"/>
                </a:solidFill>
              </a:rPr>
              <a:t>Tracking</a:t>
            </a:r>
          </a:p>
        </p:txBody>
      </p:sp>
    </p:spTree>
    <p:extLst>
      <p:ext uri="{BB962C8B-B14F-4D97-AF65-F5344CB8AC3E}">
        <p14:creationId xmlns:p14="http://schemas.microsoft.com/office/powerpoint/2010/main" val="41308073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FB0E-4F07-E110-3F48-4B61602E7205}"/>
              </a:ext>
            </a:extLst>
          </p:cNvPr>
          <p:cNvSpPr>
            <a:spLocks noGrp="1"/>
          </p:cNvSpPr>
          <p:nvPr>
            <p:ph type="title"/>
          </p:nvPr>
        </p:nvSpPr>
        <p:spPr/>
        <p:txBody>
          <a:bodyPr/>
          <a:lstStyle/>
          <a:p>
            <a:r>
              <a:rPr lang="en-US" dirty="0"/>
              <a:t>Case Study 10: </a:t>
            </a:r>
            <a:r>
              <a:rPr lang="en-GB" dirty="0"/>
              <a:t>Navigating Negative Press</a:t>
            </a:r>
            <a:endParaRPr lang="en-US" dirty="0"/>
          </a:p>
        </p:txBody>
      </p:sp>
      <p:sp>
        <p:nvSpPr>
          <p:cNvPr id="3" name="Content Placeholder 2">
            <a:extLst>
              <a:ext uri="{FF2B5EF4-FFF2-40B4-BE49-F238E27FC236}">
                <a16:creationId xmlns:a16="http://schemas.microsoft.com/office/drawing/2014/main" id="{190E062C-916E-9AEC-03AA-9E6EDD735E6B}"/>
              </a:ext>
            </a:extLst>
          </p:cNvPr>
          <p:cNvSpPr>
            <a:spLocks noGrp="1"/>
          </p:cNvSpPr>
          <p:nvPr>
            <p:ph idx="1"/>
          </p:nvPr>
        </p:nvSpPr>
        <p:spPr/>
        <p:txBody>
          <a:bodyPr/>
          <a:lstStyle/>
          <a:p>
            <a:pPr marL="0" indent="0">
              <a:buNone/>
            </a:pPr>
            <a:r>
              <a:rPr lang="en-GB" sz="2000" b="1" dirty="0"/>
              <a:t>Root Cause</a:t>
            </a:r>
          </a:p>
          <a:p>
            <a:pPr marL="0" indent="0">
              <a:buNone/>
            </a:pPr>
            <a:r>
              <a:rPr lang="en-GB" sz="2000" dirty="0"/>
              <a:t>The club relied on its standard meeting format without adapting for external visitors, resulting in a low‑energy atmosphere, limited participation, and a lack of engaging content. This created an impression of rigidity and closed culture, which contributed to the negative press review.</a:t>
            </a:r>
          </a:p>
          <a:p>
            <a:pPr marL="0" indent="0">
              <a:buNone/>
            </a:pPr>
            <a:r>
              <a:rPr lang="en-GB" sz="2000" b="1" dirty="0"/>
              <a:t>Club Response</a:t>
            </a:r>
          </a:p>
          <a:p>
            <a:pPr marL="0" indent="0">
              <a:buNone/>
            </a:pPr>
            <a:r>
              <a:rPr lang="en-GB" sz="2000" dirty="0"/>
              <a:t>Develop a proactive media‑readiness strategy that includes:</a:t>
            </a:r>
          </a:p>
          <a:p>
            <a:pPr lvl="0"/>
            <a:r>
              <a:rPr lang="en-GB" sz="2000" dirty="0"/>
              <a:t>preparing a dynamic meeting agenda tailored for external visitors</a:t>
            </a:r>
          </a:p>
          <a:p>
            <a:pPr lvl="0"/>
            <a:r>
              <a:rPr lang="en-GB" sz="2000" dirty="0"/>
              <a:t>assigning members to welcome and engage journalists or guests</a:t>
            </a:r>
          </a:p>
          <a:p>
            <a:pPr marL="0" indent="0">
              <a:buNone/>
            </a:pPr>
            <a:endParaRPr lang="en-US" sz="2000" dirty="0"/>
          </a:p>
        </p:txBody>
      </p:sp>
      <p:sp>
        <p:nvSpPr>
          <p:cNvPr id="4" name="Content Placeholder 3">
            <a:extLst>
              <a:ext uri="{FF2B5EF4-FFF2-40B4-BE49-F238E27FC236}">
                <a16:creationId xmlns:a16="http://schemas.microsoft.com/office/drawing/2014/main" id="{1081832F-4D0C-027D-39F6-2658C94556E2}"/>
              </a:ext>
            </a:extLst>
          </p:cNvPr>
          <p:cNvSpPr>
            <a:spLocks noGrp="1"/>
          </p:cNvSpPr>
          <p:nvPr>
            <p:ph idx="11"/>
          </p:nvPr>
        </p:nvSpPr>
        <p:spPr/>
        <p:txBody>
          <a:bodyPr/>
          <a:lstStyle/>
          <a:p>
            <a:pPr lvl="0"/>
            <a:r>
              <a:rPr lang="en-GB" sz="2000" dirty="0"/>
              <a:t>showcasing newer members and interactive elements to demonstrate inclusivity</a:t>
            </a:r>
          </a:p>
          <a:p>
            <a:pPr lvl="0"/>
            <a:r>
              <a:rPr lang="en-GB" sz="2000" dirty="0"/>
              <a:t>highlighting the club’s strengths through storytelling, energy, and variety</a:t>
            </a:r>
          </a:p>
          <a:p>
            <a:pPr lvl="0"/>
            <a:r>
              <a:rPr lang="en-GB" sz="2000" dirty="0"/>
              <a:t>providing journalists with context, background, and optional interview opportunities</a:t>
            </a:r>
          </a:p>
          <a:p>
            <a:pPr lvl="0"/>
            <a:r>
              <a:rPr lang="en-GB" sz="2000" dirty="0"/>
              <a:t>conducting a post‑article review and follow‑up communication to rebuild rapport</a:t>
            </a:r>
          </a:p>
          <a:p>
            <a:pPr marL="0" indent="0">
              <a:buNone/>
            </a:pPr>
            <a:r>
              <a:rPr lang="en-GB" sz="2000" b="1" dirty="0"/>
              <a:t>This ensures future media visits reflect the club’s true culture, energy, and professionalism, while strengthening relationships with local press.</a:t>
            </a:r>
          </a:p>
          <a:p>
            <a:endParaRPr lang="en-US" sz="2000" dirty="0"/>
          </a:p>
        </p:txBody>
      </p:sp>
    </p:spTree>
    <p:extLst>
      <p:ext uri="{BB962C8B-B14F-4D97-AF65-F5344CB8AC3E}">
        <p14:creationId xmlns:p14="http://schemas.microsoft.com/office/powerpoint/2010/main" val="31836875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DE7B0-8759-41D4-FC2C-A1FB832D2B8C}"/>
              </a:ext>
            </a:extLst>
          </p:cNvPr>
          <p:cNvSpPr>
            <a:spLocks noGrp="1"/>
          </p:cNvSpPr>
          <p:nvPr>
            <p:ph type="title"/>
          </p:nvPr>
        </p:nvSpPr>
        <p:spPr/>
        <p:txBody>
          <a:bodyPr/>
          <a:lstStyle/>
          <a:p>
            <a:r>
              <a:rPr lang="en-US" dirty="0"/>
              <a:t>Case Study 11: </a:t>
            </a:r>
            <a:r>
              <a:rPr lang="en-GB" dirty="0"/>
              <a:t>Outdated Website and Social Media Information</a:t>
            </a:r>
            <a:endParaRPr lang="en-US" dirty="0"/>
          </a:p>
        </p:txBody>
      </p:sp>
      <p:sp>
        <p:nvSpPr>
          <p:cNvPr id="3" name="Content Placeholder 2">
            <a:extLst>
              <a:ext uri="{FF2B5EF4-FFF2-40B4-BE49-F238E27FC236}">
                <a16:creationId xmlns:a16="http://schemas.microsoft.com/office/drawing/2014/main" id="{7EA31849-56C2-DDCC-0043-52A0AD0DA434}"/>
              </a:ext>
            </a:extLst>
          </p:cNvPr>
          <p:cNvSpPr>
            <a:spLocks noGrp="1"/>
          </p:cNvSpPr>
          <p:nvPr>
            <p:ph idx="1"/>
          </p:nvPr>
        </p:nvSpPr>
        <p:spPr/>
        <p:txBody>
          <a:bodyPr/>
          <a:lstStyle/>
          <a:p>
            <a:pPr marL="0" indent="0">
              <a:lnSpc>
                <a:spcPct val="100000"/>
              </a:lnSpc>
              <a:buNone/>
            </a:pPr>
            <a:r>
              <a:rPr lang="en-GB" sz="2000" b="1" dirty="0"/>
              <a:t>Scenario</a:t>
            </a:r>
          </a:p>
          <a:p>
            <a:pPr marL="0" indent="0">
              <a:lnSpc>
                <a:spcPct val="100000"/>
              </a:lnSpc>
              <a:buNone/>
            </a:pPr>
            <a:r>
              <a:rPr lang="en-GB" sz="2000" dirty="0"/>
              <a:t>Clear Voice Toastmasters discovered that their website still listed pre‑pandemic meeting details, an old venue, outdated officer names, and broken links. </a:t>
            </a:r>
          </a:p>
          <a:p>
            <a:pPr marL="0" indent="0">
              <a:lnSpc>
                <a:spcPct val="100000"/>
              </a:lnSpc>
              <a:buNone/>
            </a:pPr>
            <a:r>
              <a:rPr lang="en-GB" sz="2000" dirty="0"/>
              <a:t>A guest arrived at the wrong location because the website and LinkedIn page had not been updated for over two years. </a:t>
            </a:r>
          </a:p>
          <a:p>
            <a:pPr marL="0" indent="0">
              <a:lnSpc>
                <a:spcPct val="100000"/>
              </a:lnSpc>
              <a:buNone/>
            </a:pPr>
            <a:r>
              <a:rPr lang="en-GB" sz="2000" dirty="0"/>
              <a:t>Members were embarrassed, and the VPPR admitted they “didn’t realize anyone checked the website anymore or the LinkedIn page.”</a:t>
            </a:r>
          </a:p>
          <a:p>
            <a:endParaRPr lang="en-US" dirty="0"/>
          </a:p>
        </p:txBody>
      </p:sp>
      <p:sp>
        <p:nvSpPr>
          <p:cNvPr id="4" name="Content Placeholder 3">
            <a:extLst>
              <a:ext uri="{FF2B5EF4-FFF2-40B4-BE49-F238E27FC236}">
                <a16:creationId xmlns:a16="http://schemas.microsoft.com/office/drawing/2014/main" id="{5E2DD36F-B424-B622-AF77-42C52973721B}"/>
              </a:ext>
            </a:extLst>
          </p:cNvPr>
          <p:cNvSpPr>
            <a:spLocks noGrp="1"/>
          </p:cNvSpPr>
          <p:nvPr>
            <p:ph idx="11"/>
          </p:nvPr>
        </p:nvSpPr>
        <p:spPr/>
        <p:txBody>
          <a:bodyPr/>
          <a:lstStyle/>
          <a:p>
            <a:pPr marL="0" indent="0">
              <a:lnSpc>
                <a:spcPct val="100000"/>
              </a:lnSpc>
              <a:buNone/>
            </a:pPr>
            <a:r>
              <a:rPr lang="en-GB" sz="2000" dirty="0"/>
              <a:t>The club relies heavily on Facebook for its PR, but many guests search online first and find the club’s LinkedIn page or website, meaning the outdated website and LinkedIn page created confusion, reduced trust, and damaged the club’s reputation.</a:t>
            </a:r>
            <a:endParaRPr lang="en-US" dirty="0"/>
          </a:p>
          <a:p>
            <a:pPr marL="0" indent="0">
              <a:lnSpc>
                <a:spcPct val="100000"/>
              </a:lnSpc>
              <a:buNone/>
            </a:pPr>
            <a:r>
              <a:rPr lang="en-GB" sz="2000" b="1" dirty="0"/>
              <a:t>Use the 5 Whys analysis tool to uncover the root causes of this problem.</a:t>
            </a:r>
            <a:endParaRPr lang="en-GB" sz="2000" dirty="0"/>
          </a:p>
          <a:p>
            <a:pPr marL="0" indent="0">
              <a:lnSpc>
                <a:spcPct val="100000"/>
              </a:lnSpc>
              <a:buNone/>
            </a:pPr>
            <a:r>
              <a:rPr lang="en-GB" sz="2000" b="1" dirty="0"/>
              <a:t>What root solutions, actions and strategies can the VPPR use?</a:t>
            </a:r>
            <a:endParaRPr lang="en-GB" sz="2000" dirty="0"/>
          </a:p>
        </p:txBody>
      </p:sp>
    </p:spTree>
    <p:extLst>
      <p:ext uri="{BB962C8B-B14F-4D97-AF65-F5344CB8AC3E}">
        <p14:creationId xmlns:p14="http://schemas.microsoft.com/office/powerpoint/2010/main" val="10130044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07D9-E1B7-0AEF-C428-56C96B922EBB}"/>
              </a:ext>
            </a:extLst>
          </p:cNvPr>
          <p:cNvSpPr>
            <a:spLocks noGrp="1"/>
          </p:cNvSpPr>
          <p:nvPr>
            <p:ph type="title"/>
          </p:nvPr>
        </p:nvSpPr>
        <p:spPr/>
        <p:txBody>
          <a:bodyPr/>
          <a:lstStyle/>
          <a:p>
            <a:r>
              <a:rPr lang="en-US" dirty="0"/>
              <a:t>Case Study 11: </a:t>
            </a:r>
            <a:r>
              <a:rPr lang="en-GB" dirty="0"/>
              <a:t>Outdated Website and Social Media Information</a:t>
            </a:r>
            <a:endParaRPr lang="en-US" dirty="0"/>
          </a:p>
        </p:txBody>
      </p:sp>
      <p:sp>
        <p:nvSpPr>
          <p:cNvPr id="3" name="Content Placeholder 2">
            <a:extLst>
              <a:ext uri="{FF2B5EF4-FFF2-40B4-BE49-F238E27FC236}">
                <a16:creationId xmlns:a16="http://schemas.microsoft.com/office/drawing/2014/main" id="{2ABB8AD2-4ACA-5832-8D0E-E4DCDB9A64CF}"/>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sz="2000" b="1" dirty="0"/>
              <a:t>Why did the guest arrive at the wrong location?</a:t>
            </a:r>
          </a:p>
          <a:p>
            <a:pPr lvl="1"/>
            <a:r>
              <a:rPr lang="en-GB" sz="1800" dirty="0"/>
              <a:t>Because the website and LinkedIn page listed outdated venue information.</a:t>
            </a:r>
          </a:p>
          <a:p>
            <a:pPr marL="457200" indent="-457200">
              <a:buFont typeface="+mj-lt"/>
              <a:buAutoNum type="arabicPeriod"/>
            </a:pPr>
            <a:r>
              <a:rPr lang="en-GB" sz="2000" b="1" dirty="0"/>
              <a:t>Why were the website and LinkedIn outdated?</a:t>
            </a:r>
          </a:p>
          <a:p>
            <a:pPr lvl="1"/>
            <a:r>
              <a:rPr lang="en-GB" sz="1800" dirty="0"/>
              <a:t>Because no one was responsible for maintaining or reviewing them regularly.</a:t>
            </a:r>
          </a:p>
          <a:p>
            <a:pPr marL="457200" indent="-457200">
              <a:buFont typeface="+mj-lt"/>
              <a:buAutoNum type="arabicPeriod"/>
            </a:pPr>
            <a:r>
              <a:rPr lang="en-GB" sz="2000" b="1" dirty="0"/>
              <a:t>Why was no one responsible?</a:t>
            </a:r>
          </a:p>
          <a:p>
            <a:pPr lvl="1"/>
            <a:r>
              <a:rPr lang="en-GB" sz="1800" dirty="0"/>
              <a:t>Because the VPPR assumed Facebook was the club’s main communication channel and overlooked the importance of the website and other social media pages still online.</a:t>
            </a:r>
            <a:endParaRPr lang="en-GB" sz="2400" dirty="0"/>
          </a:p>
          <a:p>
            <a:pPr marL="457200" indent="-457200">
              <a:buFont typeface="+mj-lt"/>
              <a:buAutoNum type="arabicPeriod"/>
            </a:pPr>
            <a:r>
              <a:rPr lang="en-GB" sz="2000" b="1" dirty="0"/>
              <a:t>Why didn’t the VPPR know about the website and LinkedIn page?</a:t>
            </a:r>
          </a:p>
          <a:p>
            <a:pPr lvl="1"/>
            <a:r>
              <a:rPr lang="en-GB" sz="1800" dirty="0"/>
              <a:t>Because there is no online process defining clear responsibilities and priorities for maintaining the club’s online presence.</a:t>
            </a:r>
          </a:p>
          <a:p>
            <a:pPr marL="457200" indent="-457200">
              <a:buFont typeface="+mj-lt"/>
              <a:buAutoNum type="arabicPeriod"/>
            </a:pPr>
            <a:r>
              <a:rPr lang="en-GB" sz="2000" b="1" dirty="0"/>
              <a:t>Why are responsibilities and priorities unclear?</a:t>
            </a:r>
          </a:p>
          <a:p>
            <a:pPr lvl="1"/>
            <a:r>
              <a:rPr lang="en-GB" sz="1800" dirty="0"/>
              <a:t>Because the club has not established a structured process for managing its online presence and members assume Facebook is “enough,”.</a:t>
            </a:r>
          </a:p>
          <a:p>
            <a:endParaRPr lang="en-US" dirty="0"/>
          </a:p>
        </p:txBody>
      </p:sp>
    </p:spTree>
    <p:extLst>
      <p:ext uri="{BB962C8B-B14F-4D97-AF65-F5344CB8AC3E}">
        <p14:creationId xmlns:p14="http://schemas.microsoft.com/office/powerpoint/2010/main" val="24092929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0C777-BEE8-09EE-6F16-A44E01B94C12}"/>
              </a:ext>
            </a:extLst>
          </p:cNvPr>
          <p:cNvSpPr>
            <a:spLocks noGrp="1"/>
          </p:cNvSpPr>
          <p:nvPr>
            <p:ph type="title"/>
          </p:nvPr>
        </p:nvSpPr>
        <p:spPr/>
        <p:txBody>
          <a:bodyPr/>
          <a:lstStyle/>
          <a:p>
            <a:r>
              <a:rPr lang="en-US" dirty="0"/>
              <a:t>Case Study 11: </a:t>
            </a:r>
            <a:r>
              <a:rPr lang="en-GB" dirty="0"/>
              <a:t>Outdated Website and Social Media Information</a:t>
            </a:r>
            <a:endParaRPr lang="en-US" dirty="0"/>
          </a:p>
        </p:txBody>
      </p:sp>
      <p:sp>
        <p:nvSpPr>
          <p:cNvPr id="3" name="Content Placeholder 2">
            <a:extLst>
              <a:ext uri="{FF2B5EF4-FFF2-40B4-BE49-F238E27FC236}">
                <a16:creationId xmlns:a16="http://schemas.microsoft.com/office/drawing/2014/main" id="{5D2357E3-E8D9-743B-AD73-4B56A9582CC1}"/>
              </a:ext>
            </a:extLst>
          </p:cNvPr>
          <p:cNvSpPr>
            <a:spLocks noGrp="1"/>
          </p:cNvSpPr>
          <p:nvPr>
            <p:ph idx="1"/>
          </p:nvPr>
        </p:nvSpPr>
        <p:spPr/>
        <p:txBody>
          <a:bodyPr/>
          <a:lstStyle/>
          <a:p>
            <a:pPr marL="0" indent="0">
              <a:lnSpc>
                <a:spcPct val="100000"/>
              </a:lnSpc>
              <a:buNone/>
            </a:pPr>
            <a:r>
              <a:rPr lang="en-GB" sz="2000" b="1" dirty="0"/>
              <a:t>Root Cause</a:t>
            </a:r>
          </a:p>
          <a:p>
            <a:pPr marL="0" indent="0">
              <a:lnSpc>
                <a:spcPct val="100000"/>
              </a:lnSpc>
              <a:buNone/>
            </a:pPr>
            <a:r>
              <a:rPr lang="en-GB" sz="2000" dirty="0"/>
              <a:t>The club has no website‑maintenance process and relies on the VPPR remembering the online strategy.</a:t>
            </a:r>
          </a:p>
          <a:p>
            <a:pPr marL="0" indent="0">
              <a:lnSpc>
                <a:spcPct val="100000"/>
              </a:lnSpc>
              <a:buNone/>
            </a:pPr>
            <a:r>
              <a:rPr lang="en-GB" sz="2000" b="1" dirty="0"/>
              <a:t>Root Solution</a:t>
            </a:r>
          </a:p>
          <a:p>
            <a:pPr marL="0" indent="0">
              <a:lnSpc>
                <a:spcPct val="100000"/>
              </a:lnSpc>
              <a:buNone/>
            </a:pPr>
            <a:r>
              <a:rPr lang="en-GB" sz="2000" dirty="0"/>
              <a:t>Create a structured online posting and website‑maintenance system, including:</a:t>
            </a:r>
          </a:p>
          <a:p>
            <a:pPr>
              <a:lnSpc>
                <a:spcPct val="100000"/>
              </a:lnSpc>
            </a:pPr>
            <a:r>
              <a:rPr lang="en-GB" sz="2000" dirty="0"/>
              <a:t>assigning responsibility for monthly website reviews and social media posts to members of the PR Committee</a:t>
            </a:r>
          </a:p>
          <a:p>
            <a:pPr>
              <a:lnSpc>
                <a:spcPct val="100000"/>
              </a:lnSpc>
            </a:pPr>
            <a:r>
              <a:rPr lang="en-GB" sz="2000" dirty="0"/>
              <a:t>updating meeting details, venue information, officer lists, and contact links on the website and all social media channels</a:t>
            </a:r>
          </a:p>
          <a:p>
            <a:pPr>
              <a:lnSpc>
                <a:spcPct val="100000"/>
              </a:lnSpc>
            </a:pPr>
            <a:endParaRPr lang="en-US" dirty="0"/>
          </a:p>
        </p:txBody>
      </p:sp>
      <p:sp>
        <p:nvSpPr>
          <p:cNvPr id="4" name="Content Placeholder 3">
            <a:extLst>
              <a:ext uri="{FF2B5EF4-FFF2-40B4-BE49-F238E27FC236}">
                <a16:creationId xmlns:a16="http://schemas.microsoft.com/office/drawing/2014/main" id="{A1FD17FB-F034-9EDA-0AE3-6502E611C55C}"/>
              </a:ext>
            </a:extLst>
          </p:cNvPr>
          <p:cNvSpPr>
            <a:spLocks noGrp="1"/>
          </p:cNvSpPr>
          <p:nvPr>
            <p:ph idx="11"/>
          </p:nvPr>
        </p:nvSpPr>
        <p:spPr/>
        <p:txBody>
          <a:bodyPr/>
          <a:lstStyle/>
          <a:p>
            <a:pPr>
              <a:lnSpc>
                <a:spcPct val="100000"/>
              </a:lnSpc>
            </a:pPr>
            <a:r>
              <a:rPr lang="en-GB" sz="2000" dirty="0"/>
              <a:t>ensuring that LinkedIn and the club website match the Google Business Profile</a:t>
            </a:r>
          </a:p>
          <a:p>
            <a:pPr>
              <a:lnSpc>
                <a:spcPct val="100000"/>
              </a:lnSpc>
            </a:pPr>
            <a:r>
              <a:rPr lang="en-GB" sz="2000" dirty="0"/>
              <a:t>adding recent photos, testimonials, and meeting highlights</a:t>
            </a:r>
          </a:p>
          <a:p>
            <a:pPr>
              <a:lnSpc>
                <a:spcPct val="100000"/>
              </a:lnSpc>
            </a:pPr>
            <a:r>
              <a:rPr lang="en-GB" sz="2000" dirty="0"/>
              <a:t>using branded templates for consistency</a:t>
            </a:r>
          </a:p>
          <a:p>
            <a:pPr>
              <a:lnSpc>
                <a:spcPct val="100000"/>
              </a:lnSpc>
            </a:pPr>
            <a:r>
              <a:rPr lang="en-GB" sz="2000" dirty="0"/>
              <a:t>linking social media channels to strengthen SEO (Search Engine Optimization)</a:t>
            </a:r>
          </a:p>
          <a:p>
            <a:pPr>
              <a:lnSpc>
                <a:spcPct val="100000"/>
              </a:lnSpc>
            </a:pPr>
            <a:r>
              <a:rPr lang="en-GB" sz="2000" dirty="0"/>
              <a:t>reviewing website analytics to understand visitor behavior</a:t>
            </a:r>
          </a:p>
          <a:p>
            <a:pPr marL="0" indent="0">
              <a:lnSpc>
                <a:spcPct val="100000"/>
              </a:lnSpc>
              <a:buNone/>
            </a:pPr>
            <a:r>
              <a:rPr lang="en-GB" sz="2000" b="1" dirty="0"/>
              <a:t>This ensures guests receive accurate information and trust the club’s online presence.</a:t>
            </a:r>
          </a:p>
          <a:p>
            <a:endParaRPr lang="en-US" dirty="0"/>
          </a:p>
        </p:txBody>
      </p:sp>
    </p:spTree>
    <p:extLst>
      <p:ext uri="{BB962C8B-B14F-4D97-AF65-F5344CB8AC3E}">
        <p14:creationId xmlns:p14="http://schemas.microsoft.com/office/powerpoint/2010/main" val="17171452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779-ED49-56B6-D069-42D4C53C0FF7}"/>
              </a:ext>
            </a:extLst>
          </p:cNvPr>
          <p:cNvSpPr>
            <a:spLocks noGrp="1"/>
          </p:cNvSpPr>
          <p:nvPr>
            <p:ph type="title"/>
          </p:nvPr>
        </p:nvSpPr>
        <p:spPr/>
        <p:txBody>
          <a:bodyPr/>
          <a:lstStyle/>
          <a:p>
            <a:r>
              <a:rPr lang="en-US" dirty="0"/>
              <a:t>Case Study 12: </a:t>
            </a:r>
            <a:r>
              <a:rPr lang="en-GB" dirty="0"/>
              <a:t>Declining Newsletter Readership</a:t>
            </a:r>
            <a:endParaRPr lang="en-US" dirty="0"/>
          </a:p>
        </p:txBody>
      </p:sp>
      <p:sp>
        <p:nvSpPr>
          <p:cNvPr id="3" name="Content Placeholder 2">
            <a:extLst>
              <a:ext uri="{FF2B5EF4-FFF2-40B4-BE49-F238E27FC236}">
                <a16:creationId xmlns:a16="http://schemas.microsoft.com/office/drawing/2014/main" id="{12D758FD-0BED-5AEE-27E0-BD5F3CF52DC3}"/>
              </a:ext>
            </a:extLst>
          </p:cNvPr>
          <p:cNvSpPr>
            <a:spLocks noGrp="1"/>
          </p:cNvSpPr>
          <p:nvPr>
            <p:ph idx="1"/>
          </p:nvPr>
        </p:nvSpPr>
        <p:spPr/>
        <p:txBody>
          <a:bodyPr/>
          <a:lstStyle/>
          <a:p>
            <a:pPr marL="0" indent="0">
              <a:lnSpc>
                <a:spcPct val="100000"/>
              </a:lnSpc>
              <a:buNone/>
            </a:pPr>
            <a:r>
              <a:rPr lang="en-GB" sz="2000" b="1" dirty="0"/>
              <a:t>Scenario</a:t>
            </a:r>
          </a:p>
          <a:p>
            <a:pPr marL="0" indent="0">
              <a:lnSpc>
                <a:spcPct val="100000"/>
              </a:lnSpc>
              <a:buNone/>
            </a:pPr>
            <a:r>
              <a:rPr lang="en-GB" sz="2000" spc="-40" dirty="0"/>
              <a:t>Opel Toastmasters is a lively public speaking club in Australia. For years, the club’s monthly newsletter has played a key role in:</a:t>
            </a:r>
          </a:p>
          <a:p>
            <a:pPr>
              <a:lnSpc>
                <a:spcPct val="100000"/>
              </a:lnSpc>
            </a:pPr>
            <a:r>
              <a:rPr lang="en-GB" sz="2000" dirty="0"/>
              <a:t>sharing club news</a:t>
            </a:r>
          </a:p>
          <a:p>
            <a:pPr>
              <a:lnSpc>
                <a:spcPct val="100000"/>
              </a:lnSpc>
            </a:pPr>
            <a:r>
              <a:rPr lang="en-GB" sz="2000" dirty="0"/>
              <a:t>celebrating achievements</a:t>
            </a:r>
          </a:p>
          <a:p>
            <a:pPr>
              <a:lnSpc>
                <a:spcPct val="100000"/>
              </a:lnSpc>
            </a:pPr>
            <a:r>
              <a:rPr lang="en-GB" sz="2000" dirty="0"/>
              <a:t>promoting events</a:t>
            </a:r>
          </a:p>
          <a:p>
            <a:pPr>
              <a:lnSpc>
                <a:spcPct val="100000"/>
              </a:lnSpc>
            </a:pPr>
            <a:r>
              <a:rPr lang="en-GB" sz="2000" dirty="0"/>
              <a:t>providing education tips</a:t>
            </a:r>
          </a:p>
          <a:p>
            <a:pPr>
              <a:lnSpc>
                <a:spcPct val="100000"/>
              </a:lnSpc>
            </a:pPr>
            <a:r>
              <a:rPr lang="en-GB" sz="2000" dirty="0"/>
              <a:t>strengthening member connection</a:t>
            </a:r>
          </a:p>
          <a:p>
            <a:pPr marL="0" indent="0">
              <a:lnSpc>
                <a:spcPct val="100000"/>
              </a:lnSpc>
              <a:buNone/>
            </a:pPr>
            <a:r>
              <a:rPr lang="en-GB" sz="2000" dirty="0"/>
              <a:t>Recently, the VPPR noticed a significant decline in newsletter engagement. Fewer members were opening, reading, or</a:t>
            </a:r>
          </a:p>
        </p:txBody>
      </p:sp>
      <p:sp>
        <p:nvSpPr>
          <p:cNvPr id="4" name="Content Placeholder 3">
            <a:extLst>
              <a:ext uri="{FF2B5EF4-FFF2-40B4-BE49-F238E27FC236}">
                <a16:creationId xmlns:a16="http://schemas.microsoft.com/office/drawing/2014/main" id="{CCC5F34F-4DE5-6142-9406-6F7F3F376D0B}"/>
              </a:ext>
            </a:extLst>
          </p:cNvPr>
          <p:cNvSpPr>
            <a:spLocks noGrp="1"/>
          </p:cNvSpPr>
          <p:nvPr>
            <p:ph idx="11"/>
          </p:nvPr>
        </p:nvSpPr>
        <p:spPr>
          <a:xfrm>
            <a:off x="6222670" y="1390389"/>
            <a:ext cx="5567330" cy="4786574"/>
          </a:xfrm>
        </p:spPr>
        <p:txBody>
          <a:bodyPr/>
          <a:lstStyle/>
          <a:p>
            <a:pPr marL="0" indent="0">
              <a:lnSpc>
                <a:spcPct val="100000"/>
              </a:lnSpc>
              <a:buNone/>
            </a:pPr>
            <a:r>
              <a:rPr lang="en-GB" sz="2000" dirty="0"/>
              <a:t>responding to the newsletter. Some editions received only a brief glance.</a:t>
            </a:r>
          </a:p>
          <a:p>
            <a:pPr marL="0" indent="0">
              <a:lnSpc>
                <a:spcPct val="100000"/>
              </a:lnSpc>
              <a:buNone/>
            </a:pPr>
            <a:r>
              <a:rPr lang="en-GB" sz="2000" dirty="0"/>
              <a:t>When the Club President saw the analytics, she questioned whether the time and effort required to produce the newsletter were still </a:t>
            </a:r>
            <a:r>
              <a:rPr lang="en-GB" sz="2000" spc="-30" dirty="0"/>
              <a:t>worthwhile and even suggested discontinuing it.</a:t>
            </a:r>
          </a:p>
          <a:p>
            <a:pPr marL="0" indent="0">
              <a:lnSpc>
                <a:spcPct val="100000"/>
              </a:lnSpc>
              <a:buNone/>
            </a:pPr>
            <a:r>
              <a:rPr lang="en-GB" sz="2000" dirty="0"/>
              <a:t>The VPPR believed the newsletter still had an important role and wanted to understand the root causes behind the decline.</a:t>
            </a:r>
          </a:p>
          <a:p>
            <a:pPr marL="0" indent="0">
              <a:lnSpc>
                <a:spcPct val="100000"/>
              </a:lnSpc>
              <a:buNone/>
            </a:pPr>
            <a:r>
              <a:rPr lang="en-GB" sz="2000" b="1" dirty="0"/>
              <a:t>Use the 5 Whys analysis tool to uncover the root causes of this problem.</a:t>
            </a:r>
            <a:endParaRPr lang="en-GB" sz="2000" dirty="0"/>
          </a:p>
          <a:p>
            <a:pPr marL="0" indent="0">
              <a:lnSpc>
                <a:spcPct val="100000"/>
              </a:lnSpc>
              <a:buNone/>
            </a:pPr>
            <a:r>
              <a:rPr lang="en-GB" sz="2000" b="1" dirty="0"/>
              <a:t>What root solutions, actions and strategies can the VPPR use?</a:t>
            </a:r>
            <a:endParaRPr lang="en-GB" sz="2000" dirty="0"/>
          </a:p>
          <a:p>
            <a:endParaRPr lang="en-US" sz="2000" dirty="0"/>
          </a:p>
        </p:txBody>
      </p:sp>
    </p:spTree>
    <p:extLst>
      <p:ext uri="{BB962C8B-B14F-4D97-AF65-F5344CB8AC3E}">
        <p14:creationId xmlns:p14="http://schemas.microsoft.com/office/powerpoint/2010/main" val="28935133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E19D8-0D62-3FAE-92AF-952641D924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4006C-0EEE-8B01-4C20-322A324A33DF}"/>
              </a:ext>
            </a:extLst>
          </p:cNvPr>
          <p:cNvSpPr>
            <a:spLocks noGrp="1"/>
          </p:cNvSpPr>
          <p:nvPr>
            <p:ph type="title"/>
          </p:nvPr>
        </p:nvSpPr>
        <p:spPr/>
        <p:txBody>
          <a:bodyPr/>
          <a:lstStyle/>
          <a:p>
            <a:r>
              <a:rPr lang="en-US" dirty="0">
                <a:solidFill>
                  <a:schemeClr val="accent1"/>
                </a:solidFill>
              </a:rPr>
              <a:t>Case Study 12: </a:t>
            </a:r>
            <a:r>
              <a:rPr lang="en-GB" dirty="0">
                <a:solidFill>
                  <a:schemeClr val="accent1"/>
                </a:solidFill>
              </a:rPr>
              <a:t>Declining Newsletter Readership</a:t>
            </a:r>
            <a:endParaRPr lang="en-US" dirty="0"/>
          </a:p>
        </p:txBody>
      </p:sp>
      <p:sp>
        <p:nvSpPr>
          <p:cNvPr id="3" name="Content Placeholder 2">
            <a:extLst>
              <a:ext uri="{FF2B5EF4-FFF2-40B4-BE49-F238E27FC236}">
                <a16:creationId xmlns:a16="http://schemas.microsoft.com/office/drawing/2014/main" id="{841D66A0-6C5E-7FB7-DD77-1BA9EF7063FE}"/>
              </a:ext>
            </a:extLst>
          </p:cNvPr>
          <p:cNvSpPr>
            <a:spLocks noGrp="1"/>
          </p:cNvSpPr>
          <p:nvPr>
            <p:ph idx="1"/>
          </p:nvPr>
        </p:nvSpPr>
        <p:spPr>
          <a:xfrm>
            <a:off x="432000" y="1278000"/>
            <a:ext cx="11412000" cy="4953988"/>
          </a:xfrm>
        </p:spPr>
        <p:txBody>
          <a:bodyPr/>
          <a:lstStyle/>
          <a:p>
            <a:pPr marL="0" indent="0">
              <a:buNone/>
            </a:pPr>
            <a:r>
              <a:rPr lang="en-GB" b="1" dirty="0"/>
              <a:t>5 Whys Analysis</a:t>
            </a:r>
          </a:p>
          <a:p>
            <a:pPr marL="457200" indent="-457200">
              <a:buFont typeface="+mj-lt"/>
              <a:buAutoNum type="arabicPeriod"/>
            </a:pPr>
            <a:r>
              <a:rPr lang="en-GB" sz="2000" b="1" dirty="0"/>
              <a:t>Why </a:t>
            </a:r>
            <a:r>
              <a:rPr lang="en-US" sz="2000" b="1" dirty="0"/>
              <a:t>has engagement declined</a:t>
            </a:r>
            <a:r>
              <a:rPr lang="en-GB" sz="2000" b="1" dirty="0"/>
              <a:t>?</a:t>
            </a:r>
          </a:p>
          <a:p>
            <a:pPr lvl="1"/>
            <a:r>
              <a:rPr lang="en-US" sz="1800" dirty="0"/>
              <a:t>Because members are increasingly skipping or skimming the newsletter, or not seeing it at all</a:t>
            </a:r>
            <a:r>
              <a:rPr lang="en-GB" sz="1800" dirty="0"/>
              <a:t>.</a:t>
            </a:r>
          </a:p>
          <a:p>
            <a:pPr marL="457200" indent="-457200">
              <a:buFont typeface="+mj-lt"/>
              <a:buAutoNum type="arabicPeriod"/>
            </a:pPr>
            <a:r>
              <a:rPr lang="en-GB" sz="2000" b="1" dirty="0"/>
              <a:t>Why are members skipping or missing the newsletter?</a:t>
            </a:r>
          </a:p>
          <a:p>
            <a:pPr lvl="1"/>
            <a:r>
              <a:rPr lang="en-US" sz="1800" dirty="0"/>
              <a:t>Because it's long and text-heavy, and for some it lands in spam or gets lost in an already-crowded inbox</a:t>
            </a:r>
            <a:r>
              <a:rPr lang="en-GB" sz="1800" dirty="0"/>
              <a:t>.</a:t>
            </a:r>
            <a:endParaRPr lang="en-GB" sz="1600" dirty="0"/>
          </a:p>
          <a:p>
            <a:pPr marL="457200" indent="-457200">
              <a:buFont typeface="+mj-lt"/>
              <a:buAutoNum type="arabicPeriod"/>
            </a:pPr>
            <a:r>
              <a:rPr lang="en-GB" sz="2000" b="1" dirty="0"/>
              <a:t>Why is it long, text-heavy, and prone to landing in spam?</a:t>
            </a:r>
          </a:p>
          <a:p>
            <a:pPr lvl="1"/>
            <a:r>
              <a:rPr lang="en-US" sz="1800" dirty="0"/>
              <a:t>Because it's produced the same way it always has been. It’s one long email through a single delivery platform, with no redesign, no modern tools, and no promotion through any other club channel</a:t>
            </a:r>
            <a:r>
              <a:rPr lang="en-GB" sz="1800" dirty="0"/>
              <a:t>.</a:t>
            </a:r>
          </a:p>
          <a:p>
            <a:pPr marL="457200" indent="-457200">
              <a:buFont typeface="+mj-lt"/>
              <a:buAutoNum type="arabicPeriod"/>
            </a:pPr>
            <a:r>
              <a:rPr lang="en-GB" sz="2000" b="1" dirty="0"/>
              <a:t>Why </a:t>
            </a:r>
            <a:r>
              <a:rPr lang="en-US" sz="2000" b="1" dirty="0"/>
              <a:t>hasn’t the format or delivery method been updated</a:t>
            </a:r>
            <a:r>
              <a:rPr lang="en-GB" sz="2000" b="1" dirty="0"/>
              <a:t>?</a:t>
            </a:r>
          </a:p>
          <a:p>
            <a:pPr lvl="1"/>
            <a:r>
              <a:rPr lang="en-US" sz="1800" dirty="0"/>
              <a:t>Because there's no structured content plan, no tracking of opens or engagement, and no feedback loop telling the VPPR what members actually want.</a:t>
            </a:r>
            <a:endParaRPr lang="en-GB" sz="1800" dirty="0"/>
          </a:p>
          <a:p>
            <a:pPr marL="457200" indent="-457200">
              <a:buFont typeface="+mj-lt"/>
              <a:buAutoNum type="arabicPeriod"/>
            </a:pPr>
            <a:r>
              <a:rPr lang="en-US" sz="2000" b="1" dirty="0"/>
              <a:t>Why is there no plan, tracking, or feedback loop</a:t>
            </a:r>
            <a:r>
              <a:rPr lang="en-GB" sz="2000" b="1" dirty="0"/>
              <a:t>?</a:t>
            </a:r>
          </a:p>
          <a:p>
            <a:pPr lvl="1"/>
            <a:r>
              <a:rPr lang="en-US" sz="1800" dirty="0"/>
              <a:t>Because the newsletter has been treated as a routine task to just get out the door each month, not a strategic communication tool worth reviewing. Also the VPPR's existing workload has left no time to step back, measure performance, or experiment with something new</a:t>
            </a:r>
            <a:endParaRPr lang="en-US" dirty="0"/>
          </a:p>
        </p:txBody>
      </p:sp>
    </p:spTree>
    <p:extLst>
      <p:ext uri="{BB962C8B-B14F-4D97-AF65-F5344CB8AC3E}">
        <p14:creationId xmlns:p14="http://schemas.microsoft.com/office/powerpoint/2010/main" val="35194590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5CA19-4A8C-FD8C-8EDF-97FCA700C0A8}"/>
              </a:ext>
            </a:extLst>
          </p:cNvPr>
          <p:cNvSpPr>
            <a:spLocks noGrp="1"/>
          </p:cNvSpPr>
          <p:nvPr>
            <p:ph type="title"/>
          </p:nvPr>
        </p:nvSpPr>
        <p:spPr/>
        <p:txBody>
          <a:bodyPr/>
          <a:lstStyle/>
          <a:p>
            <a:r>
              <a:rPr lang="en-US" dirty="0"/>
              <a:t>Case Study 12: </a:t>
            </a:r>
            <a:r>
              <a:rPr lang="en-GB" dirty="0"/>
              <a:t>Declining Newsletter Readership</a:t>
            </a:r>
            <a:endParaRPr lang="en-US" dirty="0"/>
          </a:p>
        </p:txBody>
      </p:sp>
      <p:sp>
        <p:nvSpPr>
          <p:cNvPr id="3" name="Content Placeholder 2">
            <a:extLst>
              <a:ext uri="{FF2B5EF4-FFF2-40B4-BE49-F238E27FC236}">
                <a16:creationId xmlns:a16="http://schemas.microsoft.com/office/drawing/2014/main" id="{2D93252D-3741-D94B-E386-55630B5383E0}"/>
              </a:ext>
            </a:extLst>
          </p:cNvPr>
          <p:cNvSpPr>
            <a:spLocks noGrp="1"/>
          </p:cNvSpPr>
          <p:nvPr>
            <p:ph idx="1"/>
          </p:nvPr>
        </p:nvSpPr>
        <p:spPr/>
        <p:txBody>
          <a:bodyPr/>
          <a:lstStyle/>
          <a:p>
            <a:pPr marL="0" indent="0">
              <a:lnSpc>
                <a:spcPct val="100000"/>
              </a:lnSpc>
              <a:buNone/>
            </a:pPr>
            <a:r>
              <a:rPr lang="en-GB" sz="2000" b="1" dirty="0"/>
              <a:t>Root Cause</a:t>
            </a:r>
            <a:endParaRPr lang="en-GB" sz="2000" dirty="0"/>
          </a:p>
          <a:p>
            <a:pPr marL="0" indent="0">
              <a:lnSpc>
                <a:spcPct val="100000"/>
              </a:lnSpc>
              <a:buNone/>
            </a:pPr>
            <a:r>
              <a:rPr lang="en-GB" sz="2000" dirty="0"/>
              <a:t>The newsletter content strategy is not keeping up with members’ needs. </a:t>
            </a:r>
            <a:r>
              <a:rPr lang="en-US" sz="2000" dirty="0"/>
              <a:t>The content and format never evolved because it was run as a routine obligation rather than a strategic channel with regular review, performance tracking, and member feedback.</a:t>
            </a:r>
          </a:p>
          <a:p>
            <a:pPr marL="0" indent="0">
              <a:buNone/>
            </a:pPr>
            <a:r>
              <a:rPr lang="en-GB" sz="2000" b="1" dirty="0"/>
              <a:t>Root Solution</a:t>
            </a:r>
            <a:endParaRPr lang="en-GB" sz="2000" dirty="0"/>
          </a:p>
          <a:p>
            <a:pPr marL="0" indent="0">
              <a:lnSpc>
                <a:spcPct val="100000"/>
              </a:lnSpc>
              <a:buNone/>
            </a:pPr>
            <a:r>
              <a:rPr lang="en-GB" sz="2000" dirty="0"/>
              <a:t>Modernize the newsletter so that it aligns with current member preferences and improves overall engagement:</a:t>
            </a:r>
          </a:p>
          <a:p>
            <a:pPr lvl="0">
              <a:lnSpc>
                <a:spcPct val="100000"/>
              </a:lnSpc>
            </a:pPr>
            <a:r>
              <a:rPr lang="en-GB" sz="2000" dirty="0"/>
              <a:t>shorten the newsletter to a concise, visually appealing format</a:t>
            </a:r>
          </a:p>
        </p:txBody>
      </p:sp>
      <p:sp>
        <p:nvSpPr>
          <p:cNvPr id="4" name="Content Placeholder 3">
            <a:extLst>
              <a:ext uri="{FF2B5EF4-FFF2-40B4-BE49-F238E27FC236}">
                <a16:creationId xmlns:a16="http://schemas.microsoft.com/office/drawing/2014/main" id="{D598DFF9-4ED9-42AA-D8AA-331A61C70039}"/>
              </a:ext>
            </a:extLst>
          </p:cNvPr>
          <p:cNvSpPr>
            <a:spLocks noGrp="1"/>
          </p:cNvSpPr>
          <p:nvPr>
            <p:ph idx="11"/>
          </p:nvPr>
        </p:nvSpPr>
        <p:spPr/>
        <p:txBody>
          <a:bodyPr/>
          <a:lstStyle/>
          <a:p>
            <a:pPr>
              <a:lnSpc>
                <a:spcPct val="100000"/>
              </a:lnSpc>
            </a:pPr>
            <a:r>
              <a:rPr lang="en-GB" sz="2000" dirty="0"/>
              <a:t>use a reliable delivery platform with better tracking</a:t>
            </a:r>
          </a:p>
          <a:p>
            <a:pPr lvl="0">
              <a:lnSpc>
                <a:spcPct val="100000"/>
              </a:lnSpc>
            </a:pPr>
            <a:r>
              <a:rPr lang="en-GB" sz="2000" dirty="0"/>
              <a:t>add photos, links, and interactive elements to increase interest</a:t>
            </a:r>
          </a:p>
          <a:p>
            <a:pPr lvl="0">
              <a:lnSpc>
                <a:spcPct val="100000"/>
              </a:lnSpc>
            </a:pPr>
            <a:r>
              <a:rPr lang="en-GB" sz="2000" dirty="0"/>
              <a:t>promote the newsletter across multiple club channels</a:t>
            </a:r>
          </a:p>
          <a:p>
            <a:pPr>
              <a:lnSpc>
                <a:spcPct val="100000"/>
              </a:lnSpc>
            </a:pPr>
            <a:r>
              <a:rPr lang="en-GB" sz="2000" dirty="0"/>
              <a:t>invite member contributions to diversify content</a:t>
            </a:r>
          </a:p>
          <a:p>
            <a:pPr marL="0" indent="0">
              <a:buNone/>
            </a:pPr>
            <a:r>
              <a:rPr lang="en-GB" sz="2000" b="1" dirty="0"/>
              <a:t>Declining engagement is not a sign to abandon a communication tool, but an opportunity to modernize it. </a:t>
            </a:r>
          </a:p>
          <a:p>
            <a:endParaRPr lang="en-US" dirty="0"/>
          </a:p>
        </p:txBody>
      </p:sp>
    </p:spTree>
    <p:extLst>
      <p:ext uri="{BB962C8B-B14F-4D97-AF65-F5344CB8AC3E}">
        <p14:creationId xmlns:p14="http://schemas.microsoft.com/office/powerpoint/2010/main" val="31114383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F38B121-4778-6620-02D2-379601723DB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0D83BB2-C79B-018F-347E-A11C2DEBB911}"/>
              </a:ext>
            </a:extLst>
          </p:cNvPr>
          <p:cNvSpPr>
            <a:spLocks noGrp="1"/>
          </p:cNvSpPr>
          <p:nvPr>
            <p:ph type="title"/>
          </p:nvPr>
        </p:nvSpPr>
        <p:spPr>
          <a:xfrm>
            <a:off x="965400" y="741033"/>
            <a:ext cx="3466900" cy="720000"/>
          </a:xfrm>
        </p:spPr>
        <p:txBody>
          <a:bodyPr/>
          <a:lstStyle/>
          <a:p>
            <a:r>
              <a:rPr lang="en-US" sz="3600" dirty="0"/>
              <a:t>Key Lessons</a:t>
            </a:r>
          </a:p>
        </p:txBody>
      </p:sp>
    </p:spTree>
    <p:extLst>
      <p:ext uri="{BB962C8B-B14F-4D97-AF65-F5344CB8AC3E}">
        <p14:creationId xmlns:p14="http://schemas.microsoft.com/office/powerpoint/2010/main" val="19522011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8E7274C-CDC2-2AFB-24C3-A05DF8E7117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82DBFB5-2E99-BEF6-EF54-E718443A1054}"/>
              </a:ext>
            </a:extLst>
          </p:cNvPr>
          <p:cNvSpPr>
            <a:spLocks noGrp="1"/>
          </p:cNvSpPr>
          <p:nvPr>
            <p:ph type="title"/>
          </p:nvPr>
        </p:nvSpPr>
        <p:spPr>
          <a:xfrm>
            <a:off x="6604000" y="4275973"/>
            <a:ext cx="4869400" cy="720000"/>
          </a:xfrm>
        </p:spPr>
        <p:txBody>
          <a:bodyPr/>
          <a:lstStyle/>
          <a:p>
            <a:r>
              <a:rPr lang="en-US" sz="3600" dirty="0"/>
              <a:t>Communication</a:t>
            </a:r>
          </a:p>
        </p:txBody>
      </p:sp>
    </p:spTree>
    <p:extLst>
      <p:ext uri="{BB962C8B-B14F-4D97-AF65-F5344CB8AC3E}">
        <p14:creationId xmlns:p14="http://schemas.microsoft.com/office/powerpoint/2010/main" val="17735168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0F984E5-2552-E393-67C7-B1D1784F71B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59340A4-53A7-62DC-A2C3-2D818D51595D}"/>
              </a:ext>
            </a:extLst>
          </p:cNvPr>
          <p:cNvSpPr>
            <a:spLocks noGrp="1"/>
          </p:cNvSpPr>
          <p:nvPr>
            <p:ph type="title"/>
          </p:nvPr>
        </p:nvSpPr>
        <p:spPr>
          <a:xfrm>
            <a:off x="8136294" y="1027654"/>
            <a:ext cx="2855326" cy="990332"/>
          </a:xfrm>
        </p:spPr>
        <p:txBody>
          <a:bodyPr/>
          <a:lstStyle/>
          <a:p>
            <a:pPr>
              <a:lnSpc>
                <a:spcPct val="100000"/>
              </a:lnSpc>
            </a:pPr>
            <a:r>
              <a:rPr lang="en-US" sz="3600" dirty="0">
                <a:solidFill>
                  <a:schemeClr val="bg1"/>
                </a:solidFill>
              </a:rPr>
              <a:t>Succession </a:t>
            </a:r>
            <a:br>
              <a:rPr lang="en-US" sz="3600" dirty="0">
                <a:solidFill>
                  <a:schemeClr val="bg1"/>
                </a:solidFill>
              </a:rPr>
            </a:br>
            <a:r>
              <a:rPr lang="en-US" sz="3600" dirty="0">
                <a:solidFill>
                  <a:schemeClr val="bg1"/>
                </a:solidFill>
              </a:rPr>
              <a:t>Planning</a:t>
            </a:r>
          </a:p>
        </p:txBody>
      </p:sp>
      <p:sp>
        <p:nvSpPr>
          <p:cNvPr id="2" name="TextBox 1">
            <a:extLst>
              <a:ext uri="{FF2B5EF4-FFF2-40B4-BE49-F238E27FC236}">
                <a16:creationId xmlns:a16="http://schemas.microsoft.com/office/drawing/2014/main" id="{24AB2BB5-7A03-6A37-6A26-5FB03C3073A8}"/>
              </a:ext>
            </a:extLst>
          </p:cNvPr>
          <p:cNvSpPr txBox="1"/>
          <p:nvPr/>
        </p:nvSpPr>
        <p:spPr>
          <a:xfrm>
            <a:off x="8136294" y="2799183"/>
            <a:ext cx="3844212" cy="2785378"/>
          </a:xfrm>
          <a:prstGeom prst="rect">
            <a:avLst/>
          </a:prstGeom>
          <a:solidFill>
            <a:srgbClr val="F3EEEA"/>
          </a:solidFill>
        </p:spPr>
        <p:txBody>
          <a:bodyPr wrap="square" rtlCol="0">
            <a:spAutoFit/>
          </a:bodyPr>
          <a:lstStyle/>
          <a:p>
            <a:pPr marL="285750" indent="-285750">
              <a:spcAft>
                <a:spcPts val="600"/>
              </a:spcAft>
              <a:buFont typeface="Wingdings" panose="05000000000000000000" pitchFamily="2" charset="2"/>
              <a:buChar char="§"/>
            </a:pPr>
            <a:r>
              <a:rPr lang="en-GB" sz="2000" dirty="0">
                <a:latin typeface="Arial" panose="020B0604020202020204" pitchFamily="34" charset="0"/>
                <a:cs typeface="Arial" panose="020B0604020202020204" pitchFamily="34" charset="0"/>
              </a:rPr>
              <a:t>Identify the next VPPR early. </a:t>
            </a:r>
          </a:p>
          <a:p>
            <a:pPr marL="285750" indent="-285750">
              <a:spcAft>
                <a:spcPts val="600"/>
              </a:spcAft>
              <a:buFont typeface="Wingdings" panose="05000000000000000000" pitchFamily="2" charset="2"/>
              <a:buChar char="§"/>
            </a:pPr>
            <a:r>
              <a:rPr lang="en-GB" sz="2000" dirty="0">
                <a:latin typeface="Arial" panose="020B0604020202020204" pitchFamily="34" charset="0"/>
                <a:cs typeface="Arial" panose="020B0604020202020204" pitchFamily="34" charset="0"/>
              </a:rPr>
              <a:t>Create a handover document with lessons learned</a:t>
            </a:r>
          </a:p>
          <a:p>
            <a:pPr marL="285750" indent="-285750">
              <a:spcAft>
                <a:spcPts val="600"/>
              </a:spcAft>
              <a:buFont typeface="Wingdings" panose="05000000000000000000" pitchFamily="2" charset="2"/>
              <a:buChar char="§"/>
            </a:pPr>
            <a:r>
              <a:rPr lang="en-GB" sz="2000" dirty="0">
                <a:latin typeface="Arial" panose="020B0604020202020204" pitchFamily="34" charset="0"/>
                <a:cs typeface="Arial" panose="020B0604020202020204" pitchFamily="34" charset="0"/>
              </a:rPr>
              <a:t>Document VPPR processes and social media channels</a:t>
            </a:r>
          </a:p>
          <a:p>
            <a:pPr marL="285750" indent="-285750">
              <a:spcAft>
                <a:spcPts val="600"/>
              </a:spcAft>
              <a:buFont typeface="Wingdings" panose="05000000000000000000" pitchFamily="2" charset="2"/>
              <a:buChar char="§"/>
            </a:pPr>
            <a:r>
              <a:rPr lang="en-GB" sz="2000" dirty="0">
                <a:latin typeface="Arial" panose="020B0604020202020204" pitchFamily="34" charset="0"/>
                <a:cs typeface="Arial" panose="020B0604020202020204" pitchFamily="34" charset="0"/>
              </a:rPr>
              <a:t>Give Club Secretary the passwords to the website and social media pages</a:t>
            </a:r>
          </a:p>
        </p:txBody>
      </p:sp>
    </p:spTree>
    <p:extLst>
      <p:ext uri="{BB962C8B-B14F-4D97-AF65-F5344CB8AC3E}">
        <p14:creationId xmlns:p14="http://schemas.microsoft.com/office/powerpoint/2010/main" val="424162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0EF98C6-3058-C9D8-4BE4-2F35A44B036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2449F15C-3824-2C0F-F556-A76CEDD38F14}"/>
              </a:ext>
            </a:extLst>
          </p:cNvPr>
          <p:cNvSpPr>
            <a:spLocks noGrp="1"/>
          </p:cNvSpPr>
          <p:nvPr>
            <p:ph type="title"/>
          </p:nvPr>
        </p:nvSpPr>
        <p:spPr>
          <a:xfrm>
            <a:off x="2946599" y="609800"/>
            <a:ext cx="2924811" cy="2031800"/>
          </a:xfrm>
        </p:spPr>
        <p:txBody>
          <a:bodyPr/>
          <a:lstStyle/>
          <a:p>
            <a:pPr>
              <a:lnSpc>
                <a:spcPct val="100000"/>
              </a:lnSpc>
            </a:pPr>
            <a:r>
              <a:rPr lang="en-US" sz="3600" dirty="0"/>
              <a:t>Questions &amp; Answers</a:t>
            </a:r>
          </a:p>
        </p:txBody>
      </p:sp>
    </p:spTree>
    <p:extLst>
      <p:ext uri="{BB962C8B-B14F-4D97-AF65-F5344CB8AC3E}">
        <p14:creationId xmlns:p14="http://schemas.microsoft.com/office/powerpoint/2010/main" val="14826725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FE3D0BB-3ACB-5054-88C5-4911DE9C8ED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F6D9C869-8DD7-C5DF-E824-F961BE6CE51D}"/>
              </a:ext>
            </a:extLst>
          </p:cNvPr>
          <p:cNvSpPr>
            <a:spLocks noGrp="1"/>
          </p:cNvSpPr>
          <p:nvPr>
            <p:ph type="title"/>
          </p:nvPr>
        </p:nvSpPr>
        <p:spPr>
          <a:xfrm>
            <a:off x="431999" y="432000"/>
            <a:ext cx="2624022" cy="720000"/>
          </a:xfrm>
          <a:solidFill>
            <a:srgbClr val="0365B6">
              <a:alpha val="69804"/>
            </a:srgbClr>
          </a:solidFill>
        </p:spPr>
        <p:txBody>
          <a:bodyPr/>
          <a:lstStyle/>
          <a:p>
            <a:r>
              <a:rPr lang="en-US" sz="3600" dirty="0"/>
              <a:t>Next Steps</a:t>
            </a:r>
          </a:p>
        </p:txBody>
      </p:sp>
      <p:sp>
        <p:nvSpPr>
          <p:cNvPr id="7" name="TextBox 6">
            <a:extLst>
              <a:ext uri="{FF2B5EF4-FFF2-40B4-BE49-F238E27FC236}">
                <a16:creationId xmlns:a16="http://schemas.microsoft.com/office/drawing/2014/main" id="{6A694CCA-A57F-EEC2-AFCE-17A7686D5CA7}"/>
              </a:ext>
            </a:extLst>
          </p:cNvPr>
          <p:cNvSpPr txBox="1"/>
          <p:nvPr/>
        </p:nvSpPr>
        <p:spPr>
          <a:xfrm>
            <a:off x="5702300" y="2999797"/>
            <a:ext cx="6096000" cy="2993672"/>
          </a:xfrm>
          <a:prstGeom prst="rect">
            <a:avLst/>
          </a:prstGeom>
          <a:solidFill>
            <a:srgbClr val="FFFFFF">
              <a:alpha val="69804"/>
            </a:srgbClr>
          </a:solidFill>
        </p:spPr>
        <p:txBody>
          <a:bodyPr wrap="square" lIns="144000" tIns="144000" rIns="144000" bIns="108000">
            <a:spAutoFit/>
          </a:bodyPr>
          <a:lstStyle/>
          <a:p>
            <a:pPr marL="457200" indent="-457200">
              <a:spcBef>
                <a:spcPts val="600"/>
              </a:spcBef>
              <a:buFont typeface="+mj-lt"/>
              <a:buAutoNum type="arabicPeriod"/>
            </a:pPr>
            <a:r>
              <a:rPr lang="en-GB" sz="2400" dirty="0"/>
              <a:t>Review and adjust your Club Social Media Communications Plan</a:t>
            </a:r>
          </a:p>
          <a:p>
            <a:pPr marL="457200" indent="-457200">
              <a:spcBef>
                <a:spcPts val="600"/>
              </a:spcBef>
              <a:buFont typeface="+mj-lt"/>
              <a:buAutoNum type="arabicPeriod"/>
            </a:pPr>
            <a:r>
              <a:rPr lang="en-GB" sz="2400" dirty="0"/>
              <a:t>Start the recruitment process for your successor as they have a lot to learn</a:t>
            </a:r>
          </a:p>
          <a:p>
            <a:pPr marL="457200" indent="-457200">
              <a:spcBef>
                <a:spcPts val="600"/>
              </a:spcBef>
              <a:buFont typeface="+mj-lt"/>
              <a:buAutoNum type="arabicPeriod"/>
            </a:pPr>
            <a:r>
              <a:rPr lang="en-GB" sz="2400" dirty="0"/>
              <a:t>Develop membership advertising campaigns associated with Talk Up Toastmasters and Beat the Clock</a:t>
            </a:r>
            <a:endParaRPr lang="en-GB" dirty="0"/>
          </a:p>
        </p:txBody>
      </p:sp>
    </p:spTree>
    <p:extLst>
      <p:ext uri="{BB962C8B-B14F-4D97-AF65-F5344CB8AC3E}">
        <p14:creationId xmlns:p14="http://schemas.microsoft.com/office/powerpoint/2010/main" val="390470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65C19BC-DAFE-E6CD-6C24-1A18837AD1B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D7E35AA-297B-4D6F-8E67-623A78F58BCC}"/>
              </a:ext>
            </a:extLst>
          </p:cNvPr>
          <p:cNvSpPr>
            <a:spLocks noGrp="1"/>
          </p:cNvSpPr>
          <p:nvPr>
            <p:ph type="title"/>
          </p:nvPr>
        </p:nvSpPr>
        <p:spPr>
          <a:xfrm>
            <a:off x="4508699" y="2676408"/>
            <a:ext cx="7185996" cy="1505184"/>
          </a:xfrm>
        </p:spPr>
        <p:txBody>
          <a:bodyPr/>
          <a:lstStyle/>
          <a:p>
            <a:pPr>
              <a:lnSpc>
                <a:spcPct val="100000"/>
              </a:lnSpc>
            </a:pPr>
            <a:r>
              <a:rPr lang="en-GB" sz="3600" dirty="0">
                <a:solidFill>
                  <a:schemeClr val="accent1"/>
                </a:solidFill>
              </a:rPr>
              <a:t>Thank You for Serving as </a:t>
            </a:r>
            <a:br>
              <a:rPr lang="en-GB" sz="3600" dirty="0">
                <a:solidFill>
                  <a:schemeClr val="accent1"/>
                </a:solidFill>
              </a:rPr>
            </a:br>
            <a:r>
              <a:rPr lang="en-GB" sz="3600" dirty="0">
                <a:solidFill>
                  <a:schemeClr val="accent1"/>
                </a:solidFill>
              </a:rPr>
              <a:t>Vice President Public Relations </a:t>
            </a:r>
            <a:endParaRPr lang="en-US" sz="3600" dirty="0">
              <a:solidFill>
                <a:schemeClr val="accent1"/>
              </a:solidFill>
            </a:endParaRPr>
          </a:p>
        </p:txBody>
      </p:sp>
    </p:spTree>
    <p:extLst>
      <p:ext uri="{BB962C8B-B14F-4D97-AF65-F5344CB8AC3E}">
        <p14:creationId xmlns:p14="http://schemas.microsoft.com/office/powerpoint/2010/main" val="2743920227"/>
      </p:ext>
    </p:extLst>
  </p:cSld>
  <p:clrMapOvr>
    <a:masterClrMapping/>
  </p:clrMapOvr>
</p:sld>
</file>

<file path=ppt/theme/theme1.xml><?xml version="1.0" encoding="utf-8"?>
<a:theme xmlns:a="http://schemas.openxmlformats.org/drawingml/2006/main" name="Office Theme Blu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93030801-9DB2-0B49-8C2A-8C4D0003F22E}"/>
    </a:ext>
  </a:extLst>
</a:theme>
</file>

<file path=ppt/theme/theme2.xml><?xml version="1.0" encoding="utf-8"?>
<a:theme xmlns:a="http://schemas.openxmlformats.org/drawingml/2006/main" name="1_Office Theme Whit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64EDAD0E-161B-474D-B291-82B0DCDA0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aabebbc-32e8-4c57-b28e-216d48780fca}" enabled="0" method="" siteId="{aaabebbc-32e8-4c57-b28e-216d48780fca}" removed="1"/>
</clbl:labelList>
</file>

<file path=docProps/app.xml><?xml version="1.0" encoding="utf-8"?>
<Properties xmlns="http://schemas.openxmlformats.org/officeDocument/2006/extended-properties" xmlns:vt="http://schemas.openxmlformats.org/officeDocument/2006/docPropsVTypes">
  <Template>Office Theme Blue</Template>
  <TotalTime>0</TotalTime>
  <Words>20500</Words>
  <Application>Microsoft Office PowerPoint</Application>
  <PresentationFormat>Widescreen</PresentationFormat>
  <Paragraphs>1760</Paragraphs>
  <Slides>77</Slides>
  <Notes>77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77</vt:i4>
      </vt:variant>
    </vt:vector>
  </HeadingPairs>
  <TitlesOfParts>
    <vt:vector size="84" baseType="lpstr">
      <vt:lpstr>arial</vt:lpstr>
      <vt:lpstr>arial</vt:lpstr>
      <vt:lpstr>Calibri</vt:lpstr>
      <vt:lpstr>Helvetica Neue</vt:lpstr>
      <vt:lpstr>Wingdings</vt:lpstr>
      <vt:lpstr>Office Theme Blue</vt:lpstr>
      <vt:lpstr>1_Office Theme White</vt:lpstr>
      <vt:lpstr>Facilitator Instructions (not for presentation)</vt:lpstr>
      <vt:lpstr>Facilitator Instructions (cont’d) (not for presentation)</vt:lpstr>
      <vt:lpstr>Vice President Public Relations  (VPPR) Training </vt:lpstr>
      <vt:lpstr>Agenda</vt:lpstr>
      <vt:lpstr>Vice President Public Relations Refresher</vt:lpstr>
      <vt:lpstr>Searchable and Recommended by AI Chatbots </vt:lpstr>
      <vt:lpstr>Club Success Cycle</vt:lpstr>
      <vt:lpstr>Transferable Skills</vt:lpstr>
      <vt:lpstr>Vice President Public Relations Refresher Quiz</vt:lpstr>
      <vt:lpstr>What are the Key Responsibilities of the VPPR?</vt:lpstr>
      <vt:lpstr>How do you establish the frequency of social media posting for your club?</vt:lpstr>
      <vt:lpstr>How many social media channels should a club have?</vt:lpstr>
      <vt:lpstr>How should you end social media posts to “non-Toastmasters”? </vt:lpstr>
      <vt:lpstr>Why should clubs publish a monthly newsletter?</vt:lpstr>
      <vt:lpstr>Why should social media posts include photos or videos?</vt:lpstr>
      <vt:lpstr>How can the VPPR support other officers?</vt:lpstr>
      <vt:lpstr>How do you determine which social media channels to use?</vt:lpstr>
      <vt:lpstr>Which should be components of the Club’s Communication Plan?</vt:lpstr>
      <vt:lpstr>What is the VPPR’s role in new member recruitment?</vt:lpstr>
      <vt:lpstr>Where are we now?</vt:lpstr>
      <vt:lpstr>Successes</vt:lpstr>
      <vt:lpstr>Challenges</vt:lpstr>
      <vt:lpstr>Where are we going?</vt:lpstr>
      <vt:lpstr>Root Cause Analysis</vt:lpstr>
      <vt:lpstr>Fishbone Diagram: Define the categories/bones and problem statement.</vt:lpstr>
      <vt:lpstr>Fishbone Example: Why don’t we get more guests?</vt:lpstr>
      <vt:lpstr>Fishbone Example: Why don’t we get more guests?</vt:lpstr>
      <vt:lpstr>5 Whys Analysis Worksheet</vt:lpstr>
      <vt:lpstr>The 5 Whys</vt:lpstr>
      <vt:lpstr>PowerPoint Presentation</vt:lpstr>
      <vt:lpstr>PowerPoint Presentation</vt:lpstr>
      <vt:lpstr>Problem statement: “We have lost access to the club’s website.”</vt:lpstr>
      <vt:lpstr>Case Studies</vt:lpstr>
      <vt:lpstr>List of Case Studies</vt:lpstr>
      <vt:lpstr>Case Study 1: Bouncing Back from Social Media Failure </vt:lpstr>
      <vt:lpstr>Case Study 1: Bouncing Back from Social Media Failure </vt:lpstr>
      <vt:lpstr>Case Study 1: Bouncing Back from Social Media Failure </vt:lpstr>
      <vt:lpstr>Case Study 2: Improving Search Engine Visibility </vt:lpstr>
      <vt:lpstr>Case Study 2: Improving Search Engine Visibility </vt:lpstr>
      <vt:lpstr>Case Study 2: Improving Search Engine Visibility </vt:lpstr>
      <vt:lpstr>Case Study 3: Low Attendance at Open House Event </vt:lpstr>
      <vt:lpstr>Case Study 3: Low Attendance at Open House Event </vt:lpstr>
      <vt:lpstr>Case Study 3: Low Attendance at Open House Event </vt:lpstr>
      <vt:lpstr>Case Study 4: Inconsistent Social Media Posting</vt:lpstr>
      <vt:lpstr>Case Study 4: Inconsistent Social Media Posting</vt:lpstr>
      <vt:lpstr>Case Study 4: Inconsistent Social Media Posting</vt:lpstr>
      <vt:lpstr>Case Study 5: No Guests Attending Regular Meetings</vt:lpstr>
      <vt:lpstr>Case Study 5: No Guests Attending Regular Meetings</vt:lpstr>
      <vt:lpstr>Case Study 5: No Guests Attending Regular Meetings</vt:lpstr>
      <vt:lpstr>Case Study 6: Corporate Club Membership Decline </vt:lpstr>
      <vt:lpstr>Case Study 6: Corporate Club Membership Decline </vt:lpstr>
      <vt:lpstr>Case Study 6: Corporate Club Membership Decline </vt:lpstr>
      <vt:lpstr>Case Study 7: Recruiting Younger Members</vt:lpstr>
      <vt:lpstr>Case Study 7: Recruiting Younger Members</vt:lpstr>
      <vt:lpstr>Case Study 7: Recruiting Younger Members</vt:lpstr>
      <vt:lpstr>Case Study 8: Sustaining Membership in a University Club </vt:lpstr>
      <vt:lpstr>Case Study 8: Sustaining Membership in a University Club </vt:lpstr>
      <vt:lpstr>Case Study 8: Sustaining Membership in a University Club </vt:lpstr>
      <vt:lpstr>Case Study 9: Strategic Media Outreach</vt:lpstr>
      <vt:lpstr>Case Study 9: Strategic Media Outreach</vt:lpstr>
      <vt:lpstr>Case Study 9: Strategic Media Outreach</vt:lpstr>
      <vt:lpstr>Case Study 10: Navigating Negative Press</vt:lpstr>
      <vt:lpstr>Case Study 10: Navigating Negative Press</vt:lpstr>
      <vt:lpstr>Case Study 10: Navigating Negative Press</vt:lpstr>
      <vt:lpstr>Case Study 10: Navigating Negative Press</vt:lpstr>
      <vt:lpstr>Case Study 11: Outdated Website and Social Media Information</vt:lpstr>
      <vt:lpstr>Case Study 11: Outdated Website and Social Media Information</vt:lpstr>
      <vt:lpstr>Case Study 11: Outdated Website and Social Media Information</vt:lpstr>
      <vt:lpstr>Case Study 12: Declining Newsletter Readership</vt:lpstr>
      <vt:lpstr>Case Study 12: Declining Newsletter Readership</vt:lpstr>
      <vt:lpstr>Case Study 12: Declining Newsletter Readership</vt:lpstr>
      <vt:lpstr>Key Lessons</vt:lpstr>
      <vt:lpstr>Communication</vt:lpstr>
      <vt:lpstr>Succession  Planning</vt:lpstr>
      <vt:lpstr>Questions &amp; Answers</vt:lpstr>
      <vt:lpstr>Next Steps</vt:lpstr>
      <vt:lpstr>Thank You for Serving as  Vice President Public Relations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2026-10-12T21:44:12Z</dcterms:created>
  <dcterms:modified xsi:type="dcterms:W3CDTF">2026-10-12T21:44:17Z</dcterms:modified>
</cp:coreProperties>
</file>